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90" r:id="rId11"/>
    <p:sldId id="288" r:id="rId12"/>
    <p:sldId id="264" r:id="rId13"/>
    <p:sldId id="265" r:id="rId14"/>
    <p:sldId id="266" r:id="rId15"/>
    <p:sldId id="267" r:id="rId16"/>
    <p:sldId id="268" r:id="rId17"/>
    <p:sldId id="269" r:id="rId18"/>
    <p:sldId id="289" r:id="rId19"/>
    <p:sldId id="270" r:id="rId20"/>
    <p:sldId id="271" r:id="rId21"/>
    <p:sldId id="272" r:id="rId22"/>
    <p:sldId id="273" r:id="rId23"/>
    <p:sldId id="278" r:id="rId24"/>
    <p:sldId id="291" r:id="rId25"/>
    <p:sldId id="293" r:id="rId26"/>
    <p:sldId id="298" r:id="rId27"/>
    <p:sldId id="295" r:id="rId28"/>
    <p:sldId id="294" r:id="rId29"/>
    <p:sldId id="296" r:id="rId30"/>
    <p:sldId id="297" r:id="rId31"/>
    <p:sldId id="301" r:id="rId32"/>
    <p:sldId id="300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>
      <p:cViewPr varScale="1">
        <p:scale>
          <a:sx n="85" d="100"/>
          <a:sy n="85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1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5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2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5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27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07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6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6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8A57-3533-4C80-AE66-8BB9E4C06E7A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D8BF-76A4-4FC5-A825-500849067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30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ALCOHOL AND OTHER DRUGS OF ABUSE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OPIO JOEL</a:t>
            </a:r>
          </a:p>
          <a:p>
            <a:r>
              <a:rPr lang="en-GB" dirty="0"/>
              <a:t>G COHES</a:t>
            </a:r>
          </a:p>
        </p:txBody>
      </p:sp>
    </p:spTree>
    <p:extLst>
      <p:ext uri="{BB962C8B-B14F-4D97-AF65-F5344CB8AC3E}">
        <p14:creationId xmlns:p14="http://schemas.microsoft.com/office/powerpoint/2010/main" val="364286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4146-922E-4E40-8390-23B2C907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53CE-B994-4546-9CC2-A018B3D5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Natural rewards			Reward chemical</a:t>
            </a:r>
          </a:p>
          <a:p>
            <a:r>
              <a:rPr lang="en-GB" dirty="0"/>
              <a:t>Food</a:t>
            </a:r>
          </a:p>
          <a:p>
            <a:r>
              <a:rPr lang="en-GB" dirty="0"/>
              <a:t>Water                                   Dopamine</a:t>
            </a:r>
          </a:p>
          <a:p>
            <a:r>
              <a:rPr lang="en-GB" dirty="0"/>
              <a:t>Sex</a:t>
            </a:r>
          </a:p>
          <a:p>
            <a:pPr marL="0" indent="0">
              <a:buNone/>
            </a:pPr>
            <a:r>
              <a:rPr lang="en-GB" dirty="0"/>
              <a:t>Other rewards</a:t>
            </a:r>
          </a:p>
          <a:p>
            <a:r>
              <a:rPr lang="en-GB" dirty="0"/>
              <a:t>Nature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6C97056-DA30-4DC9-A0D7-61FDDD96FC41}"/>
              </a:ext>
            </a:extLst>
          </p:cNvPr>
          <p:cNvSpPr/>
          <p:nvPr/>
        </p:nvSpPr>
        <p:spPr>
          <a:xfrm>
            <a:off x="2339752" y="2276872"/>
            <a:ext cx="2736304" cy="1584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8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60" y="404664"/>
            <a:ext cx="6064229" cy="5721499"/>
          </a:xfrm>
        </p:spPr>
      </p:pic>
    </p:spTree>
    <p:extLst>
      <p:ext uri="{BB962C8B-B14F-4D97-AF65-F5344CB8AC3E}">
        <p14:creationId xmlns:p14="http://schemas.microsoft.com/office/powerpoint/2010/main" val="159601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Reward pathway</a:t>
            </a:r>
          </a:p>
          <a:p>
            <a:r>
              <a:rPr lang="en-GB" dirty="0"/>
              <a:t>Special area in the brain that controls behaviour associated with ‘reward’</a:t>
            </a:r>
          </a:p>
          <a:p>
            <a:r>
              <a:rPr lang="en-GB" dirty="0"/>
              <a:t>Release of dopamine results in a ‘feel good’ sensation</a:t>
            </a:r>
          </a:p>
          <a:p>
            <a:r>
              <a:rPr lang="en-GB" dirty="0"/>
              <a:t>Animal repeats behaviour that feels good</a:t>
            </a:r>
          </a:p>
          <a:p>
            <a:r>
              <a:rPr lang="en-GB" dirty="0"/>
              <a:t>Other activities include food, water, sex</a:t>
            </a:r>
          </a:p>
        </p:txBody>
      </p:sp>
    </p:spTree>
    <p:extLst>
      <p:ext uri="{BB962C8B-B14F-4D97-AF65-F5344CB8AC3E}">
        <p14:creationId xmlns:p14="http://schemas.microsoft.com/office/powerpoint/2010/main" val="268938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 with substance use disorder can present at any point with health problems that maybe directly or indirectly related to substance abuse.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Alcohol use disorder</a:t>
            </a:r>
          </a:p>
          <a:p>
            <a:pPr marL="0" indent="0">
              <a:buNone/>
            </a:pPr>
            <a:r>
              <a:rPr lang="en-GB" dirty="0"/>
              <a:t>2. Alcohol Intoxication</a:t>
            </a:r>
          </a:p>
          <a:p>
            <a:pPr marL="0" indent="0">
              <a:buNone/>
            </a:pPr>
            <a:r>
              <a:rPr lang="en-GB" dirty="0"/>
              <a:t>3. Alcohol withdrawal</a:t>
            </a:r>
          </a:p>
          <a:p>
            <a:pPr marL="0" indent="0">
              <a:buNone/>
            </a:pPr>
            <a:r>
              <a:rPr lang="en-GB" dirty="0"/>
              <a:t>4. Alcohol induced mental disorder</a:t>
            </a:r>
          </a:p>
          <a:p>
            <a:pPr marL="0" indent="0">
              <a:buNone/>
            </a:pPr>
            <a:r>
              <a:rPr lang="en-GB" dirty="0"/>
              <a:t>Other important terms</a:t>
            </a:r>
          </a:p>
          <a:p>
            <a:pPr marL="514350" indent="-514350">
              <a:buAutoNum type="alphaLcParenR"/>
            </a:pPr>
            <a:r>
              <a:rPr lang="en-GB" dirty="0"/>
              <a:t>Alcohol tolerance</a:t>
            </a:r>
          </a:p>
          <a:p>
            <a:pPr marL="514350" indent="-514350">
              <a:buAutoNum type="alphaLcParenR"/>
            </a:pPr>
            <a:r>
              <a:rPr lang="en-GB" dirty="0"/>
              <a:t>Alcohol dependence</a:t>
            </a:r>
          </a:p>
        </p:txBody>
      </p:sp>
    </p:spTree>
    <p:extLst>
      <p:ext uri="{BB962C8B-B14F-4D97-AF65-F5344CB8AC3E}">
        <p14:creationId xmlns:p14="http://schemas.microsoft.com/office/powerpoint/2010/main" val="23154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Alcohol Use disorder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Maladaptive pattern of substance use leading to clinically significant impairment</a:t>
            </a:r>
          </a:p>
          <a:p>
            <a:r>
              <a:rPr lang="en-GB" dirty="0"/>
              <a:t> Recurrent substance use resulting in a failure to fulfil major role obligations at work, school, or home </a:t>
            </a:r>
          </a:p>
          <a:p>
            <a:r>
              <a:rPr lang="en-GB" dirty="0"/>
              <a:t> Recurrent substance use in situations in which it is physically hazardous </a:t>
            </a:r>
          </a:p>
          <a:p>
            <a:r>
              <a:rPr lang="en-GB" dirty="0"/>
              <a:t> Continued substance use despite having persistent or recurrent social or interpersonal problems</a:t>
            </a:r>
          </a:p>
        </p:txBody>
      </p:sp>
    </p:spTree>
    <p:extLst>
      <p:ext uri="{BB962C8B-B14F-4D97-AF65-F5344CB8AC3E}">
        <p14:creationId xmlns:p14="http://schemas.microsoft.com/office/powerpoint/2010/main" val="63306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Alcohol Use disorder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Tolerance</a:t>
            </a:r>
          </a:p>
          <a:p>
            <a:r>
              <a:rPr lang="en-GB" dirty="0"/>
              <a:t>The substance is often taken in larger amounts or over a longer period than was intended </a:t>
            </a:r>
          </a:p>
          <a:p>
            <a:r>
              <a:rPr lang="en-GB" dirty="0"/>
              <a:t>Withdrawal</a:t>
            </a:r>
          </a:p>
          <a:p>
            <a:r>
              <a:rPr lang="en-GB" dirty="0"/>
              <a:t>Craving</a:t>
            </a:r>
          </a:p>
          <a:p>
            <a:r>
              <a:rPr lang="en-GB" dirty="0"/>
              <a:t> Important social, occupational, or recreational activities are given up or reduced because of substance use </a:t>
            </a:r>
          </a:p>
          <a:p>
            <a:r>
              <a:rPr lang="en-GB" dirty="0"/>
              <a:t>There is a persistent desire or unsuccessful efforts to cut down or control substance use </a:t>
            </a:r>
          </a:p>
          <a:p>
            <a:r>
              <a:rPr lang="en-GB" dirty="0"/>
              <a:t> A great deal of time is spent in alcohol related activities</a:t>
            </a:r>
          </a:p>
        </p:txBody>
      </p:sp>
    </p:spTree>
    <p:extLst>
      <p:ext uri="{BB962C8B-B14F-4D97-AF65-F5344CB8AC3E}">
        <p14:creationId xmlns:p14="http://schemas.microsoft.com/office/powerpoint/2010/main" val="110490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Alcohol intoxication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 The development of a reversible substance-specific syndrome due to recent ingestion of (or exposure to) a substance.. </a:t>
            </a:r>
          </a:p>
          <a:p>
            <a:endParaRPr lang="en-GB" dirty="0"/>
          </a:p>
          <a:p>
            <a:r>
              <a:rPr lang="en-GB" dirty="0"/>
              <a:t>Clinically significant maladaptive </a:t>
            </a:r>
            <a:r>
              <a:rPr lang="en-GB" dirty="0" err="1"/>
              <a:t>behavioral</a:t>
            </a:r>
            <a:r>
              <a:rPr lang="en-GB" dirty="0"/>
              <a:t> or psychological changes that.. develop during or shortly after use of the substance. </a:t>
            </a:r>
          </a:p>
          <a:p>
            <a:endParaRPr lang="en-GB" dirty="0"/>
          </a:p>
          <a:p>
            <a:r>
              <a:rPr lang="en-GB" dirty="0"/>
              <a:t>The symptoms are not due to a general medical condition and are not better accounted for by another mental disorder</a:t>
            </a:r>
          </a:p>
        </p:txBody>
      </p:sp>
    </p:spTree>
    <p:extLst>
      <p:ext uri="{BB962C8B-B14F-4D97-AF65-F5344CB8AC3E}">
        <p14:creationId xmlns:p14="http://schemas.microsoft.com/office/powerpoint/2010/main" val="215002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Alcohol withdrawal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development of a substance-specific syndrome due to the cessation of (or reduction in) substance use that has been heavy and prolonged. </a:t>
            </a:r>
          </a:p>
          <a:p>
            <a:r>
              <a:rPr lang="en-GB" dirty="0"/>
              <a:t>The substance-specific syndrome causes clinically significant distress or impairment in social, occupational, or other important areas of functioning. </a:t>
            </a:r>
          </a:p>
          <a:p>
            <a:r>
              <a:rPr lang="en-GB" dirty="0"/>
              <a:t>The symptoms are not due to a general medical condition and are not better accounted for by another mental disorder</a:t>
            </a:r>
          </a:p>
        </p:txBody>
      </p:sp>
    </p:spTree>
    <p:extLst>
      <p:ext uri="{BB962C8B-B14F-4D97-AF65-F5344CB8AC3E}">
        <p14:creationId xmlns:p14="http://schemas.microsoft.com/office/powerpoint/2010/main" val="373908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Tolerance, is defined by either of the following: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1. A need for markedly increased amounts of the substance to achieve intoxication or desired effect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2.  Markedly diminished effect with continued use of the same amount of the substance </a:t>
            </a:r>
          </a:p>
        </p:txBody>
      </p:sp>
    </p:spTree>
    <p:extLst>
      <p:ext uri="{BB962C8B-B14F-4D97-AF65-F5344CB8AC3E}">
        <p14:creationId xmlns:p14="http://schemas.microsoft.com/office/powerpoint/2010/main" val="362262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the end of this discussion, the student should be able to</a:t>
            </a:r>
          </a:p>
          <a:p>
            <a:r>
              <a:rPr lang="en-GB" dirty="0"/>
              <a:t>Appreciate that alcohol is a commonly abused substance</a:t>
            </a:r>
          </a:p>
          <a:p>
            <a:r>
              <a:rPr lang="en-GB" dirty="0"/>
              <a:t>List at least 5 other substances of abuse and their classes (lecture 2)</a:t>
            </a:r>
          </a:p>
          <a:p>
            <a:r>
              <a:rPr lang="en-GB" dirty="0"/>
              <a:t>Describe the aetiology, clinical presentation and complications of substance abuse</a:t>
            </a:r>
          </a:p>
        </p:txBody>
      </p:sp>
    </p:spTree>
    <p:extLst>
      <p:ext uri="{BB962C8B-B14F-4D97-AF65-F5344CB8AC3E}">
        <p14:creationId xmlns:p14="http://schemas.microsoft.com/office/powerpoint/2010/main" val="5249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know as ‘alcoholism’</a:t>
            </a:r>
          </a:p>
          <a:p>
            <a:r>
              <a:rPr lang="en-GB" dirty="0"/>
              <a:t>Continued or repeated use of the substance leading to </a:t>
            </a:r>
            <a:r>
              <a:rPr lang="en-GB" b="1" dirty="0"/>
              <a:t>behavioural</a:t>
            </a:r>
            <a:r>
              <a:rPr lang="en-GB" dirty="0"/>
              <a:t> dependence, </a:t>
            </a:r>
            <a:r>
              <a:rPr lang="en-GB" b="1" dirty="0"/>
              <a:t>physiological </a:t>
            </a:r>
            <a:r>
              <a:rPr lang="en-GB" dirty="0"/>
              <a:t>dependence and </a:t>
            </a:r>
            <a:r>
              <a:rPr lang="en-GB" b="1" dirty="0"/>
              <a:t>psychological</a:t>
            </a:r>
            <a:r>
              <a:rPr lang="en-GB" dirty="0"/>
              <a:t> dependence.</a:t>
            </a:r>
          </a:p>
          <a:p>
            <a:r>
              <a:rPr lang="en-GB" dirty="0"/>
              <a:t>Person cannot function well without the drug or substance </a:t>
            </a:r>
          </a:p>
        </p:txBody>
      </p:sp>
    </p:spTree>
    <p:extLst>
      <p:ext uri="{BB962C8B-B14F-4D97-AF65-F5344CB8AC3E}">
        <p14:creationId xmlns:p14="http://schemas.microsoft.com/office/powerpoint/2010/main" val="108757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Alcohol induced mental disorder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Alcohol psychosis;</a:t>
            </a:r>
          </a:p>
          <a:p>
            <a:r>
              <a:rPr lang="en-GB" dirty="0"/>
              <a:t>A cluster of psychotic phenomena that occur during or following alcohol use but that are not explained on the basis of acute intoxication alone and do not form part of a withdrawal state</a:t>
            </a:r>
          </a:p>
        </p:txBody>
      </p:sp>
    </p:spTree>
    <p:extLst>
      <p:ext uri="{BB962C8B-B14F-4D97-AF65-F5344CB8AC3E}">
        <p14:creationId xmlns:p14="http://schemas.microsoft.com/office/powerpoint/2010/main" val="305888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Neuropsychiatric disorders</a:t>
            </a:r>
          </a:p>
          <a:p>
            <a:r>
              <a:rPr lang="en-GB" dirty="0"/>
              <a:t>Gastrointestinal diseases</a:t>
            </a:r>
          </a:p>
          <a:p>
            <a:r>
              <a:rPr lang="en-GB" dirty="0"/>
              <a:t>Cancer</a:t>
            </a:r>
          </a:p>
          <a:p>
            <a:r>
              <a:rPr lang="en-GB" dirty="0"/>
              <a:t>Intentional injuries (e.g. suicide)</a:t>
            </a:r>
          </a:p>
          <a:p>
            <a:r>
              <a:rPr lang="en-GB" dirty="0"/>
              <a:t>Unintentional injuries</a:t>
            </a:r>
          </a:p>
          <a:p>
            <a:r>
              <a:rPr lang="en-GB" dirty="0"/>
              <a:t>Cardiovascular disease</a:t>
            </a:r>
          </a:p>
          <a:p>
            <a:r>
              <a:rPr lang="en-GB" dirty="0"/>
              <a:t>Foetal alcohol syndrome</a:t>
            </a:r>
          </a:p>
          <a:p>
            <a:r>
              <a:rPr lang="en-GB" dirty="0"/>
              <a:t>Diabetes mellitus</a:t>
            </a:r>
          </a:p>
        </p:txBody>
      </p:sp>
    </p:spTree>
    <p:extLst>
      <p:ext uri="{BB962C8B-B14F-4D97-AF65-F5344CB8AC3E}">
        <p14:creationId xmlns:p14="http://schemas.microsoft.com/office/powerpoint/2010/main" val="268640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complications of alcohol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Poverty</a:t>
            </a:r>
          </a:p>
          <a:p>
            <a:r>
              <a:rPr lang="en-GB" dirty="0"/>
              <a:t>Domestic violence</a:t>
            </a:r>
          </a:p>
          <a:p>
            <a:r>
              <a:rPr lang="en-GB" dirty="0"/>
              <a:t>Unemployment</a:t>
            </a:r>
          </a:p>
          <a:p>
            <a:r>
              <a:rPr lang="en-GB" dirty="0"/>
              <a:t>HIV/AIDS</a:t>
            </a:r>
          </a:p>
          <a:p>
            <a:r>
              <a:rPr lang="en-GB" dirty="0"/>
              <a:t>Conflict with the law</a:t>
            </a:r>
          </a:p>
        </p:txBody>
      </p:sp>
    </p:spTree>
    <p:extLst>
      <p:ext uri="{BB962C8B-B14F-4D97-AF65-F5344CB8AC3E}">
        <p14:creationId xmlns:p14="http://schemas.microsoft.com/office/powerpoint/2010/main" val="65604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383F-1E8D-436A-8CDC-09B96910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89CE-6A03-4A3E-B9AA-02F0C497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</a:t>
            </a:r>
          </a:p>
          <a:p>
            <a:r>
              <a:rPr lang="en-GB" dirty="0"/>
              <a:t>Psychological</a:t>
            </a:r>
          </a:p>
          <a:p>
            <a:r>
              <a:rPr lang="en-GB" dirty="0"/>
              <a:t>Biological</a:t>
            </a:r>
          </a:p>
        </p:txBody>
      </p:sp>
    </p:spTree>
    <p:extLst>
      <p:ext uri="{BB962C8B-B14F-4D97-AF65-F5344CB8AC3E}">
        <p14:creationId xmlns:p14="http://schemas.microsoft.com/office/powerpoint/2010/main" val="804223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6F7D-FB73-4F8A-BF32-AA4F59E1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Social investigation findings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D566-AF70-4E85-A20D-75FD281E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Relationship problems; separation and divorce, other family discord</a:t>
            </a:r>
          </a:p>
          <a:p>
            <a:r>
              <a:rPr lang="en-GB" dirty="0"/>
              <a:t>Financial problems; overdue unpaid loans</a:t>
            </a:r>
          </a:p>
          <a:p>
            <a:r>
              <a:rPr lang="en-GB" dirty="0"/>
              <a:t>Employment problems; lost jobs, frequent warning, underperformance</a:t>
            </a:r>
          </a:p>
          <a:p>
            <a:r>
              <a:rPr lang="en-GB" dirty="0"/>
              <a:t>School problems</a:t>
            </a:r>
          </a:p>
          <a:p>
            <a:r>
              <a:rPr lang="en-GB" dirty="0"/>
              <a:t>Problems with the law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77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A975-47C4-4AC2-B5FA-00C4BFAD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Psychological findings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D48B-59A8-41DF-8F10-0602DF429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Poor coping mechanisms and skills</a:t>
            </a:r>
          </a:p>
          <a:p>
            <a:r>
              <a:rPr lang="en-GB" dirty="0"/>
              <a:t>Interpersonal problems</a:t>
            </a:r>
          </a:p>
          <a:p>
            <a:r>
              <a:rPr lang="en-GB" dirty="0"/>
              <a:t>Poor intrapersonal understanding</a:t>
            </a:r>
          </a:p>
          <a:p>
            <a:r>
              <a:rPr lang="en-GB" dirty="0"/>
              <a:t>Signs and symptoms of depression</a:t>
            </a:r>
          </a:p>
          <a:p>
            <a:r>
              <a:rPr lang="en-GB" dirty="0"/>
              <a:t>Signs and symptoms of anxiety </a:t>
            </a:r>
          </a:p>
          <a:p>
            <a:r>
              <a:rPr lang="en-GB" dirty="0"/>
              <a:t>Poor memory</a:t>
            </a:r>
          </a:p>
          <a:p>
            <a:r>
              <a:rPr lang="en-GB" dirty="0"/>
              <a:t>Poor concentration and attention</a:t>
            </a:r>
          </a:p>
        </p:txBody>
      </p:sp>
    </p:spTree>
    <p:extLst>
      <p:ext uri="{BB962C8B-B14F-4D97-AF65-F5344CB8AC3E}">
        <p14:creationId xmlns:p14="http://schemas.microsoft.com/office/powerpoint/2010/main" val="248424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B275-5C51-4B4E-BEC2-31924A9B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99852-EC81-48EC-BACE-201265D6F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6" y="1385987"/>
            <a:ext cx="7844161" cy="4086026"/>
          </a:xfrm>
        </p:spPr>
      </p:pic>
    </p:spTree>
    <p:extLst>
      <p:ext uri="{BB962C8B-B14F-4D97-AF65-F5344CB8AC3E}">
        <p14:creationId xmlns:p14="http://schemas.microsoft.com/office/powerpoint/2010/main" val="266773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9A2F-9C79-4B55-9FAA-BE59C3DD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Biological findings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A3B0-1731-4973-9E7B-EF5F08CE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1. Ethanol levels</a:t>
            </a:r>
          </a:p>
          <a:p>
            <a:r>
              <a:rPr lang="en-GB" dirty="0"/>
              <a:t>Blood, urine or breath alcohol levels</a:t>
            </a:r>
          </a:p>
          <a:p>
            <a:r>
              <a:rPr lang="en-GB" dirty="0"/>
              <a:t>Levels &gt;1.5% with gross intoxication or 3% at any time points to alcoholism</a:t>
            </a:r>
          </a:p>
          <a:p>
            <a:r>
              <a:rPr lang="en-GB" dirty="0"/>
              <a:t>Half life of &lt; than 24hours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7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80B8-C623-4BAC-B37F-791E50E0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AC1E-175D-49A4-B46A-7250296A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2.Gamma </a:t>
            </a:r>
            <a:r>
              <a:rPr lang="en-GB" dirty="0" err="1"/>
              <a:t>Glutamyltransferase</a:t>
            </a:r>
            <a:r>
              <a:rPr lang="en-GB" dirty="0"/>
              <a:t> (GGT)</a:t>
            </a:r>
          </a:p>
          <a:p>
            <a:r>
              <a:rPr lang="en-GB" dirty="0"/>
              <a:t>Half life of 2-3weeks</a:t>
            </a:r>
          </a:p>
          <a:p>
            <a:r>
              <a:rPr lang="en-GB" dirty="0"/>
              <a:t>Maybe elevated to several times of the upper limit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3. Mean </a:t>
            </a:r>
            <a:r>
              <a:rPr lang="en-GB" dirty="0" err="1"/>
              <a:t>corpsular</a:t>
            </a:r>
            <a:r>
              <a:rPr lang="en-GB" dirty="0"/>
              <a:t> volume (MCV) - increases</a:t>
            </a:r>
          </a:p>
          <a:p>
            <a:r>
              <a:rPr lang="en-GB" dirty="0"/>
              <a:t>Half life of 3 months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4. Aspartate Aminotransferase (AST) - increases</a:t>
            </a:r>
          </a:p>
          <a:p>
            <a:r>
              <a:rPr lang="en-GB" dirty="0"/>
              <a:t>Half life 2-3 weeks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48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  <a:p>
            <a:r>
              <a:rPr lang="en-GB" dirty="0"/>
              <a:t>Epidemiology </a:t>
            </a:r>
          </a:p>
          <a:p>
            <a:r>
              <a:rPr lang="en-GB" dirty="0"/>
              <a:t>Aetiology </a:t>
            </a:r>
          </a:p>
          <a:p>
            <a:r>
              <a:rPr lang="en-GB" dirty="0"/>
              <a:t>Clinical presentation </a:t>
            </a:r>
          </a:p>
          <a:p>
            <a:r>
              <a:rPr lang="en-GB" dirty="0"/>
              <a:t>Complications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83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B88E-306F-4F16-B829-6A2DF3C4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6A4B-2533-4B01-8BC3-83DA7D1E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5. Alanine Aminotransferase (ALT)</a:t>
            </a:r>
          </a:p>
          <a:p>
            <a:r>
              <a:rPr lang="en-GB" dirty="0"/>
              <a:t>Half life of 2-3 weeks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6. Carbohydrate-deficient transferrin</a:t>
            </a:r>
          </a:p>
          <a:p>
            <a:r>
              <a:rPr lang="en-GB" dirty="0"/>
              <a:t>Highly specific for alcohol</a:t>
            </a:r>
          </a:p>
        </p:txBody>
      </p:sp>
    </p:spTree>
    <p:extLst>
      <p:ext uri="{BB962C8B-B14F-4D97-AF65-F5344CB8AC3E}">
        <p14:creationId xmlns:p14="http://schemas.microsoft.com/office/powerpoint/2010/main" val="3334957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594F-A94C-4374-AF85-2BA3EE29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E608-FD91-41EB-B00E-4EBE17FF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Occupation</a:t>
            </a:r>
          </a:p>
          <a:p>
            <a:r>
              <a:rPr lang="en-GB" dirty="0"/>
              <a:t>Family and social support</a:t>
            </a:r>
          </a:p>
          <a:p>
            <a:r>
              <a:rPr lang="en-GB" dirty="0"/>
              <a:t>Adjusting the environment </a:t>
            </a:r>
            <a:r>
              <a:rPr lang="en-GB" dirty="0" err="1"/>
              <a:t>eg</a:t>
            </a:r>
            <a:r>
              <a:rPr lang="en-GB" dirty="0"/>
              <a:t> shifting away from a ‘heavy alcohol area’</a:t>
            </a:r>
          </a:p>
          <a:p>
            <a:r>
              <a:rPr lang="en-GB" dirty="0"/>
              <a:t>Rehabilitation </a:t>
            </a:r>
          </a:p>
        </p:txBody>
      </p:sp>
    </p:spTree>
    <p:extLst>
      <p:ext uri="{BB962C8B-B14F-4D97-AF65-F5344CB8AC3E}">
        <p14:creationId xmlns:p14="http://schemas.microsoft.com/office/powerpoint/2010/main" val="212945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C917-8AB7-4DD6-8DA9-26209F6B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Psychological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289C-4EA1-4237-8556-42B9E527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Cognitive behavioural therapy</a:t>
            </a:r>
          </a:p>
          <a:p>
            <a:r>
              <a:rPr lang="en-GB" dirty="0"/>
              <a:t>Motivational interviewing</a:t>
            </a:r>
          </a:p>
          <a:p>
            <a:r>
              <a:rPr lang="en-GB" dirty="0"/>
              <a:t>Brief intervention </a:t>
            </a:r>
          </a:p>
          <a:p>
            <a:r>
              <a:rPr lang="en-GB" dirty="0"/>
              <a:t>Teach coping skills</a:t>
            </a:r>
          </a:p>
          <a:p>
            <a:r>
              <a:rPr lang="en-GB" dirty="0"/>
              <a:t>Teach problem solving skills</a:t>
            </a:r>
          </a:p>
          <a:p>
            <a:r>
              <a:rPr lang="en-GB" dirty="0"/>
              <a:t>Treat psychiatric illnesses like depression, anxiety where present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612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27C-5FBD-42F5-8401-6A5416AD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Biological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501A-DE08-4EB9-A729-81AED166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Detoxication phase</a:t>
            </a:r>
          </a:p>
          <a:p>
            <a:r>
              <a:rPr lang="en-GB" dirty="0"/>
              <a:t>Benzodiazepines e.g. Diazepam, chlordiazepoxide</a:t>
            </a:r>
          </a:p>
          <a:p>
            <a:pPr marL="0" indent="0">
              <a:buNone/>
            </a:pPr>
            <a:r>
              <a:rPr lang="en-GB" dirty="0"/>
              <a:t>Other drugs</a:t>
            </a:r>
          </a:p>
          <a:p>
            <a:r>
              <a:rPr lang="en-GB" dirty="0"/>
              <a:t>Disulfiram</a:t>
            </a:r>
          </a:p>
          <a:p>
            <a:r>
              <a:rPr lang="en-GB" dirty="0"/>
              <a:t>Acamprosate</a:t>
            </a:r>
          </a:p>
          <a:p>
            <a:r>
              <a:rPr lang="en-GB" dirty="0"/>
              <a:t>Naltrexone</a:t>
            </a:r>
          </a:p>
          <a:p>
            <a:r>
              <a:rPr lang="en-GB" dirty="0"/>
              <a:t>Topiramate</a:t>
            </a:r>
          </a:p>
        </p:txBody>
      </p:sp>
    </p:spTree>
    <p:extLst>
      <p:ext uri="{BB962C8B-B14F-4D97-AF65-F5344CB8AC3E}">
        <p14:creationId xmlns:p14="http://schemas.microsoft.com/office/powerpoint/2010/main" val="69088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Alcohol is the most abused drug on earth</a:t>
            </a:r>
          </a:p>
          <a:p>
            <a:r>
              <a:rPr lang="en-GB" dirty="0"/>
              <a:t>Its use has been documented for thousands of years</a:t>
            </a:r>
          </a:p>
          <a:p>
            <a:r>
              <a:rPr lang="en-GB" dirty="0"/>
              <a:t>It is mentioned in ancient texts like the Bible, Koran , Egyptian hieroglyphs, Chinese texts</a:t>
            </a:r>
          </a:p>
          <a:p>
            <a:r>
              <a:rPr lang="en-GB" dirty="0"/>
              <a:t>It is favoured for its unique relaxing and sedating properties </a:t>
            </a:r>
          </a:p>
        </p:txBody>
      </p:sp>
    </p:spTree>
    <p:extLst>
      <p:ext uri="{BB962C8B-B14F-4D97-AF65-F5344CB8AC3E}">
        <p14:creationId xmlns:p14="http://schemas.microsoft.com/office/powerpoint/2010/main" val="355050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small molecule prepared from fermenting sugars</a:t>
            </a:r>
          </a:p>
          <a:p>
            <a:r>
              <a:rPr lang="en-GB" dirty="0"/>
              <a:t>It is commonly served at social events because it fosters social interaction.</a:t>
            </a:r>
          </a:p>
          <a:p>
            <a:r>
              <a:rPr lang="en-GB" dirty="0"/>
              <a:t>Served at parties, funerals, meals and other social occasions</a:t>
            </a:r>
          </a:p>
          <a:p>
            <a:r>
              <a:rPr lang="en-GB" dirty="0"/>
              <a:t>Occasionally used with other substances</a:t>
            </a:r>
          </a:p>
        </p:txBody>
      </p:sp>
    </p:spTree>
    <p:extLst>
      <p:ext uri="{BB962C8B-B14F-4D97-AF65-F5344CB8AC3E}">
        <p14:creationId xmlns:p14="http://schemas.microsoft.com/office/powerpoint/2010/main" val="91288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Epidemiology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Uganda ranked among high alcohol users in the world</a:t>
            </a:r>
          </a:p>
          <a:p>
            <a:r>
              <a:rPr lang="en-GB" dirty="0"/>
              <a:t>19.7 litres of pure ethanol per adult per year (WHO Alcohol 2004)</a:t>
            </a:r>
          </a:p>
          <a:p>
            <a:r>
              <a:rPr lang="en-GB" dirty="0"/>
              <a:t>54.9% and 27.9%women to men report lifetime abstinence </a:t>
            </a:r>
          </a:p>
          <a:p>
            <a:r>
              <a:rPr lang="en-GB" dirty="0"/>
              <a:t>10.0% and 1.5% men to women alcohol use disorders</a:t>
            </a:r>
          </a:p>
        </p:txBody>
      </p:sp>
    </p:spTree>
    <p:extLst>
      <p:ext uri="{BB962C8B-B14F-4D97-AF65-F5344CB8AC3E}">
        <p14:creationId xmlns:p14="http://schemas.microsoft.com/office/powerpoint/2010/main" val="339925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6.13 litres of pure alcohol consumed pa</a:t>
            </a:r>
          </a:p>
          <a:p>
            <a:r>
              <a:rPr lang="en-GB" dirty="0"/>
              <a:t>Highest use in northern hemisphere, also Argentina, Australia, New Zealand</a:t>
            </a:r>
          </a:p>
          <a:p>
            <a:r>
              <a:rPr lang="en-GB" dirty="0"/>
              <a:t>Lowest in North Africa, Southern Asia</a:t>
            </a:r>
          </a:p>
          <a:p>
            <a:r>
              <a:rPr lang="en-GB" dirty="0"/>
              <a:t>Alcohol use usually associated with the use of other drugs</a:t>
            </a:r>
          </a:p>
        </p:txBody>
      </p:sp>
    </p:spTree>
    <p:extLst>
      <p:ext uri="{BB962C8B-B14F-4D97-AF65-F5344CB8AC3E}">
        <p14:creationId xmlns:p14="http://schemas.microsoft.com/office/powerpoint/2010/main" val="129463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Alcohol is a small molecule. OH group is responsible for its properties</a:t>
            </a:r>
          </a:p>
          <a:p>
            <a:r>
              <a:rPr lang="en-GB" dirty="0"/>
              <a:t>Consuming the drugs is soon followed by a euphoric effect, excitement, feeling at peace or at ease, talkativeness, restlessness</a:t>
            </a:r>
          </a:p>
          <a:p>
            <a:r>
              <a:rPr lang="en-GB" dirty="0"/>
              <a:t>But with increasing levels; slurred speech, poor coordination and balance, sleepiness, coma and then death</a:t>
            </a:r>
          </a:p>
        </p:txBody>
      </p:sp>
    </p:spTree>
    <p:extLst>
      <p:ext uri="{BB962C8B-B14F-4D97-AF65-F5344CB8AC3E}">
        <p14:creationId xmlns:p14="http://schemas.microsoft.com/office/powerpoint/2010/main" val="177593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the Biopsychosocial model</a:t>
            </a:r>
          </a:p>
          <a:p>
            <a:r>
              <a:rPr lang="en-GB" dirty="0"/>
              <a:t>Availability, social acceptance, peer pressure.</a:t>
            </a:r>
          </a:p>
          <a:p>
            <a:r>
              <a:rPr lang="en-GB" dirty="0"/>
              <a:t>Personality</a:t>
            </a:r>
          </a:p>
          <a:p>
            <a:r>
              <a:rPr lang="en-GB" dirty="0"/>
              <a:t>Individual biology, family history</a:t>
            </a:r>
          </a:p>
        </p:txBody>
      </p:sp>
    </p:spTree>
    <p:extLst>
      <p:ext uri="{BB962C8B-B14F-4D97-AF65-F5344CB8AC3E}">
        <p14:creationId xmlns:p14="http://schemas.microsoft.com/office/powerpoint/2010/main" val="208402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6765</TotalTime>
  <Words>1066</Words>
  <Application>Microsoft Office PowerPoint</Application>
  <PresentationFormat>On-screen Show (4:3)</PresentationFormat>
  <Paragraphs>176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ALCOHOL AND OTHER DRUGS OF ABUSE</vt:lpstr>
      <vt:lpstr>Objectives </vt:lpstr>
      <vt:lpstr>Outline </vt:lpstr>
      <vt:lpstr>Introduction</vt:lpstr>
      <vt:lpstr>Introduction</vt:lpstr>
      <vt:lpstr>Epidemiology </vt:lpstr>
      <vt:lpstr>Epidemiology</vt:lpstr>
      <vt:lpstr>Etiology</vt:lpstr>
      <vt:lpstr>Etiology</vt:lpstr>
      <vt:lpstr>Etiology</vt:lpstr>
      <vt:lpstr>PowerPoint Presentation</vt:lpstr>
      <vt:lpstr>Etiology</vt:lpstr>
      <vt:lpstr>Clinical presentation</vt:lpstr>
      <vt:lpstr>Clinical presentation</vt:lpstr>
      <vt:lpstr>Alcohol Use disorder</vt:lpstr>
      <vt:lpstr>Alcohol Use disorder</vt:lpstr>
      <vt:lpstr>Alcohol intoxication</vt:lpstr>
      <vt:lpstr>Alcohol withdrawal</vt:lpstr>
      <vt:lpstr>Tolerance</vt:lpstr>
      <vt:lpstr>Dependence</vt:lpstr>
      <vt:lpstr>Alcohol induced mental disorder</vt:lpstr>
      <vt:lpstr>Complications</vt:lpstr>
      <vt:lpstr>Other complications of alcohol</vt:lpstr>
      <vt:lpstr>Investigations </vt:lpstr>
      <vt:lpstr>Social investigation findings </vt:lpstr>
      <vt:lpstr>Psychological findings </vt:lpstr>
      <vt:lpstr>PowerPoint Presentation</vt:lpstr>
      <vt:lpstr>Biological findings </vt:lpstr>
      <vt:lpstr>.</vt:lpstr>
      <vt:lpstr>PowerPoint Presentation</vt:lpstr>
      <vt:lpstr>Social treatment</vt:lpstr>
      <vt:lpstr>Psychological treatment</vt:lpstr>
      <vt:lpstr>Biological treatment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AND OTHER DRUGS OF ABUSE</dc:title>
  <dc:creator>Mpamizo</dc:creator>
  <cp:lastModifiedBy>OPIO JOEL</cp:lastModifiedBy>
  <cp:revision>25</cp:revision>
  <dcterms:created xsi:type="dcterms:W3CDTF">2018-07-06T02:37:59Z</dcterms:created>
  <dcterms:modified xsi:type="dcterms:W3CDTF">2024-03-06T06:58:15Z</dcterms:modified>
</cp:coreProperties>
</file>