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6894" y="2149551"/>
            <a:ext cx="549021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089" y="465200"/>
            <a:ext cx="617982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609420"/>
            <a:ext cx="8058150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26894" y="2149551"/>
            <a:ext cx="5490210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685" marR="5080" indent="-1652905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MANAGEMENT</a:t>
            </a:r>
            <a:r>
              <a:rPr lang="en-US" spc="-55" dirty="0"/>
              <a:t> </a:t>
            </a:r>
            <a:r>
              <a:rPr lang="en-US" dirty="0"/>
              <a:t>OF</a:t>
            </a:r>
            <a:r>
              <a:rPr lang="en-US" spc="-135" dirty="0"/>
              <a:t> </a:t>
            </a:r>
            <a:r>
              <a:rPr lang="en-US" spc="-10" dirty="0"/>
              <a:t>ANXIETY DISORDERS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7109" y="4229748"/>
            <a:ext cx="20497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>
                <a:solidFill>
                  <a:srgbClr val="888888"/>
                </a:solidFill>
                <a:latin typeface="Carlito"/>
                <a:cs typeface="Carlito"/>
              </a:rPr>
              <a:t>OPIO JOEL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20419">
              <a:lnSpc>
                <a:spcPct val="100000"/>
              </a:lnSpc>
              <a:spcBef>
                <a:spcPts val="90"/>
              </a:spcBef>
            </a:pPr>
            <a:r>
              <a:rPr dirty="0"/>
              <a:t>Social</a:t>
            </a:r>
            <a:r>
              <a:rPr spc="-75" dirty="0"/>
              <a:t> </a:t>
            </a:r>
            <a:r>
              <a:rPr spc="-25" dirty="0"/>
              <a:t>investigations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0270"/>
            <a:ext cx="3785870" cy="353885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Collateral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Hx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Home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visits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School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records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Employment</a:t>
            </a:r>
            <a:r>
              <a:rPr sz="3200" spc="-1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records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Bank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records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Police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records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Treatment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0270"/>
            <a:ext cx="3076575" cy="41243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Psychological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Social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Pharmacological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Immediate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Short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term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Long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term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465200"/>
            <a:ext cx="37636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Social</a:t>
            </a:r>
            <a:r>
              <a:rPr spc="-75" dirty="0"/>
              <a:t> </a:t>
            </a:r>
            <a:r>
              <a:rPr spc="-10" dirty="0"/>
              <a:t>treatment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Psychological</a:t>
            </a:r>
            <a:r>
              <a:rPr spc="-170" dirty="0"/>
              <a:t> </a:t>
            </a:r>
            <a:r>
              <a:rPr spc="-10" dirty="0"/>
              <a:t>treatment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869555" cy="265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How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do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get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calm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yourself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down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during 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examination?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How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would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teach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your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neighbour’s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son</a:t>
            </a:r>
            <a:endParaRPr sz="32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not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fear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family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dog?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Psychological</a:t>
            </a:r>
            <a:r>
              <a:rPr spc="-170" dirty="0"/>
              <a:t> </a:t>
            </a:r>
            <a:r>
              <a:rPr spc="-10" dirty="0"/>
              <a:t>treatment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7428"/>
            <a:ext cx="5163820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rlito"/>
                <a:cs typeface="Carlito"/>
              </a:rPr>
              <a:t>Psychotherapy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Cognitive</a:t>
            </a:r>
            <a:r>
              <a:rPr sz="3000" spc="-13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behavioral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therapy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Courier New"/>
              <a:buChar char="o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Cognitive</a:t>
            </a:r>
            <a:r>
              <a:rPr sz="3000" spc="-13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therapy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Applied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relaxation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Courier New"/>
              <a:buChar char="o"/>
              <a:tabLst>
                <a:tab pos="356870" algn="l"/>
              </a:tabLst>
            </a:pPr>
            <a:r>
              <a:rPr sz="3000" spc="-10" dirty="0">
                <a:latin typeface="Carlito"/>
                <a:cs typeface="Carlito"/>
              </a:rPr>
              <a:t>Respiratory</a:t>
            </a:r>
            <a:r>
              <a:rPr sz="3000" spc="-14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training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Courier New"/>
              <a:buChar char="o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In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vivo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exposure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Other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psychosocial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therapies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Courier New"/>
              <a:buChar char="o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Family</a:t>
            </a:r>
            <a:r>
              <a:rPr sz="3000" spc="-16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therapy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Courier New"/>
              <a:buChar char="o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Insight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oriented</a:t>
            </a:r>
            <a:r>
              <a:rPr sz="3000" spc="-9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psychotherapy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Pharmacological</a:t>
            </a:r>
            <a:r>
              <a:rPr spc="-155" dirty="0"/>
              <a:t> </a:t>
            </a:r>
            <a:r>
              <a:rPr spc="-10" dirty="0"/>
              <a:t>treatment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0270"/>
            <a:ext cx="7072630" cy="40271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Benzodiazepine</a:t>
            </a:r>
            <a:endParaRPr sz="3200">
              <a:latin typeface="Carlito"/>
              <a:cs typeface="Carlito"/>
            </a:endParaRPr>
          </a:p>
          <a:p>
            <a:pPr marL="355600" marR="802640" indent="-343535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Alprazolam,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clonazepam,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diazepam, 	lorazepam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Give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small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dose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short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periods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Can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habit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forming/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addictive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Give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other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treatments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Pharmacological</a:t>
            </a:r>
            <a:r>
              <a:rPr spc="-155" dirty="0"/>
              <a:t> </a:t>
            </a:r>
            <a:r>
              <a:rPr spc="-10" dirty="0"/>
              <a:t>treatment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23137"/>
            <a:ext cx="7645400" cy="45148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SSRIs</a:t>
            </a:r>
            <a:endParaRPr sz="3200">
              <a:latin typeface="Carlito"/>
              <a:cs typeface="Carlito"/>
            </a:endParaRPr>
          </a:p>
          <a:p>
            <a:pPr marL="527685" marR="706120" indent="-51562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527685" algn="l"/>
              </a:tabLst>
            </a:pPr>
            <a:r>
              <a:rPr sz="3200" spc="-25" dirty="0">
                <a:latin typeface="Carlito"/>
                <a:cs typeface="Carlito"/>
              </a:rPr>
              <a:t>Paroxetine,</a:t>
            </a:r>
            <a:r>
              <a:rPr sz="3200" spc="-1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Fluoxetine,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Sertraline, Fluvoxamine,</a:t>
            </a:r>
            <a:r>
              <a:rPr sz="3200" spc="-1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Citalopram,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Escitalopram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20" dirty="0">
                <a:latin typeface="Carlito"/>
                <a:cs typeface="Carlito"/>
              </a:rPr>
              <a:t>TCAs</a:t>
            </a:r>
            <a:endParaRPr sz="3200">
              <a:latin typeface="Carlito"/>
              <a:cs typeface="Carlito"/>
            </a:endParaRPr>
          </a:p>
          <a:p>
            <a:pPr marL="356235" indent="-343535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Clomipramine,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imipramine,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desipramine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32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Continue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treatment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8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–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12months,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30-</a:t>
            </a:r>
            <a:r>
              <a:rPr sz="3200" spc="-25" dirty="0">
                <a:latin typeface="Carlito"/>
                <a:cs typeface="Carlito"/>
              </a:rPr>
              <a:t>90% </a:t>
            </a:r>
            <a:r>
              <a:rPr sz="3200" dirty="0">
                <a:latin typeface="Carlito"/>
                <a:cs typeface="Carlito"/>
              </a:rPr>
              <a:t>relapse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once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medication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stopped.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Pharmacological</a:t>
            </a:r>
            <a:r>
              <a:rPr spc="-155" dirty="0"/>
              <a:t> </a:t>
            </a:r>
            <a:r>
              <a:rPr spc="-10" dirty="0"/>
              <a:t>treatment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7903"/>
            <a:ext cx="7157084" cy="44627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</a:tabLst>
            </a:pPr>
            <a:r>
              <a:rPr sz="3000" spc="-10" dirty="0">
                <a:latin typeface="Carlito"/>
                <a:cs typeface="Carlito"/>
              </a:rPr>
              <a:t>MAOIs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Phenelzine,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tranylcypromine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Atypical</a:t>
            </a:r>
            <a:r>
              <a:rPr sz="3000" spc="-16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antidepressants</a:t>
            </a:r>
            <a:endParaRPr sz="3000">
              <a:latin typeface="Carlito"/>
              <a:cs typeface="Carlito"/>
            </a:endParaRPr>
          </a:p>
          <a:p>
            <a:pPr marL="356235" indent="-343535">
              <a:lnSpc>
                <a:spcPct val="100000"/>
              </a:lnSpc>
              <a:spcBef>
                <a:spcPts val="360"/>
              </a:spcBef>
              <a:buFont typeface="Wingdings"/>
              <a:buChar char=""/>
              <a:tabLst>
                <a:tab pos="356235" algn="l"/>
              </a:tabLst>
            </a:pPr>
            <a:r>
              <a:rPr sz="3000" spc="-10" dirty="0">
                <a:latin typeface="Carlito"/>
                <a:cs typeface="Carlito"/>
              </a:rPr>
              <a:t>Venlafaxine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Other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agents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60"/>
              </a:spcBef>
              <a:buFont typeface="Wingdings"/>
              <a:buChar char=""/>
              <a:tabLst>
                <a:tab pos="356870" algn="l"/>
              </a:tabLst>
            </a:pPr>
            <a:r>
              <a:rPr sz="3000" spc="-10" dirty="0">
                <a:latin typeface="Carlito"/>
                <a:cs typeface="Carlito"/>
              </a:rPr>
              <a:t>Valpoic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acid,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Inositol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3000">
              <a:latin typeface="Carlito"/>
              <a:cs typeface="Carlito"/>
            </a:endParaRPr>
          </a:p>
          <a:p>
            <a:pPr marL="12700" marR="5080">
              <a:lnSpc>
                <a:spcPts val="3240"/>
              </a:lnSpc>
            </a:pPr>
            <a:r>
              <a:rPr sz="3000" dirty="0">
                <a:latin typeface="Carlito"/>
                <a:cs typeface="Carlito"/>
              </a:rPr>
              <a:t>Continue</a:t>
            </a:r>
            <a:r>
              <a:rPr sz="3000" spc="-1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treatment</a:t>
            </a:r>
            <a:r>
              <a:rPr sz="3000" spc="-1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for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8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–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12months,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35" dirty="0">
                <a:latin typeface="Carlito"/>
                <a:cs typeface="Carlito"/>
              </a:rPr>
              <a:t>30-</a:t>
            </a:r>
            <a:r>
              <a:rPr sz="3000" spc="-25" dirty="0">
                <a:latin typeface="Carlito"/>
                <a:cs typeface="Carlito"/>
              </a:rPr>
              <a:t>90% </a:t>
            </a:r>
            <a:r>
              <a:rPr sz="3000" dirty="0">
                <a:latin typeface="Carlito"/>
                <a:cs typeface="Carlito"/>
              </a:rPr>
              <a:t>relapse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once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medication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stopped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576" y="465200"/>
            <a:ext cx="39916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Other</a:t>
            </a:r>
            <a:r>
              <a:rPr spc="-90" dirty="0"/>
              <a:t> </a:t>
            </a:r>
            <a:r>
              <a:rPr spc="-10" dirty="0"/>
              <a:t>treatments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0270"/>
            <a:ext cx="5109210" cy="295338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Hypnosis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Music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therapy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25" dirty="0">
                <a:latin typeface="Carlito"/>
                <a:cs typeface="Carlito"/>
              </a:rPr>
              <a:t>ECT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20" dirty="0">
                <a:latin typeface="Carlito"/>
                <a:cs typeface="Carlito"/>
              </a:rPr>
              <a:t>Psychosurgery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(cingulotomy)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Deep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brain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stimulation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90"/>
              </a:spcBef>
            </a:pPr>
            <a:r>
              <a:rPr dirty="0"/>
              <a:t>Case</a:t>
            </a:r>
            <a:r>
              <a:rPr spc="-60" dirty="0"/>
              <a:t> </a:t>
            </a:r>
            <a:r>
              <a:rPr spc="-50" dirty="0"/>
              <a:t>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image</a:t>
            </a:r>
            <a:r>
              <a:rPr spc="-70" dirty="0"/>
              <a:t> </a:t>
            </a:r>
            <a:r>
              <a:rPr dirty="0"/>
              <a:t>below</a:t>
            </a:r>
            <a:r>
              <a:rPr spc="-70" dirty="0"/>
              <a:t> </a:t>
            </a:r>
            <a:r>
              <a:rPr dirty="0"/>
              <a:t>shows</a:t>
            </a:r>
            <a:r>
              <a:rPr spc="-50" dirty="0"/>
              <a:t> </a:t>
            </a:r>
            <a:r>
              <a:rPr dirty="0"/>
              <a:t>19/F</a:t>
            </a:r>
            <a:r>
              <a:rPr spc="-55" dirty="0"/>
              <a:t> </a:t>
            </a:r>
            <a:r>
              <a:rPr dirty="0"/>
              <a:t>who</a:t>
            </a:r>
            <a:r>
              <a:rPr spc="-50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spc="-10" dirty="0"/>
              <a:t>otherwise 	</a:t>
            </a:r>
            <a:r>
              <a:rPr dirty="0"/>
              <a:t>well.</a:t>
            </a:r>
            <a:r>
              <a:rPr spc="-65" dirty="0"/>
              <a:t> </a:t>
            </a:r>
            <a:r>
              <a:rPr dirty="0"/>
              <a:t>She</a:t>
            </a:r>
            <a:r>
              <a:rPr spc="-50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managing</a:t>
            </a:r>
            <a:r>
              <a:rPr spc="-45" dirty="0"/>
              <a:t> </a:t>
            </a:r>
            <a:r>
              <a:rPr dirty="0"/>
              <a:t>her</a:t>
            </a:r>
            <a:r>
              <a:rPr spc="-60" dirty="0"/>
              <a:t> </a:t>
            </a:r>
            <a:r>
              <a:rPr dirty="0"/>
              <a:t>studies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interacts 	</a:t>
            </a:r>
            <a:r>
              <a:rPr dirty="0"/>
              <a:t>well</a:t>
            </a:r>
            <a:r>
              <a:rPr spc="-65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spc="-10" dirty="0"/>
              <a:t>others.</a:t>
            </a:r>
          </a:p>
          <a:p>
            <a:pPr marL="356235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/>
              <a:t>What</a:t>
            </a:r>
            <a:r>
              <a:rPr spc="-65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likely</a:t>
            </a:r>
            <a:r>
              <a:rPr spc="-85" dirty="0"/>
              <a:t> </a:t>
            </a:r>
            <a:r>
              <a:rPr spc="-10" dirty="0"/>
              <a:t>diagnosis?</a:t>
            </a:r>
          </a:p>
          <a:p>
            <a:pPr marL="356235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/>
              <a:t>Do</a:t>
            </a:r>
            <a:r>
              <a:rPr spc="-45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dirty="0"/>
              <a:t>need</a:t>
            </a:r>
            <a:r>
              <a:rPr spc="-4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10" dirty="0"/>
              <a:t>treat?</a:t>
            </a:r>
          </a:p>
          <a:p>
            <a:pPr marL="356235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would</a:t>
            </a:r>
            <a:r>
              <a:rPr spc="-55" dirty="0"/>
              <a:t> </a:t>
            </a:r>
            <a:r>
              <a:rPr dirty="0"/>
              <a:t>be</a:t>
            </a:r>
            <a:r>
              <a:rPr spc="-65" dirty="0"/>
              <a:t> </a:t>
            </a:r>
            <a:r>
              <a:rPr spc="-10" dirty="0"/>
              <a:t>involved</a:t>
            </a:r>
            <a:r>
              <a:rPr spc="-8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her</a:t>
            </a:r>
            <a:r>
              <a:rPr spc="-75" dirty="0"/>
              <a:t> </a:t>
            </a:r>
            <a:r>
              <a:rPr spc="-10" dirty="0"/>
              <a:t>treatment?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881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7947659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96901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Understand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how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investigate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patient </a:t>
            </a:r>
            <a:r>
              <a:rPr sz="3200" dirty="0">
                <a:latin typeface="Carlito"/>
                <a:cs typeface="Carlito"/>
              </a:rPr>
              <a:t>suspected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have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anxiety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d/o</a:t>
            </a:r>
            <a:endParaRPr sz="3200">
              <a:latin typeface="Carlito"/>
              <a:cs typeface="Carlito"/>
            </a:endParaRPr>
          </a:p>
          <a:p>
            <a:pPr marL="356870" marR="17145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Appreciate</a:t>
            </a:r>
            <a:r>
              <a:rPr sz="3200" spc="-13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non-</a:t>
            </a:r>
            <a:r>
              <a:rPr sz="3200" dirty="0">
                <a:latin typeface="Carlito"/>
                <a:cs typeface="Carlito"/>
              </a:rPr>
              <a:t>pharmacological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treatment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anxiety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disorders</a:t>
            </a:r>
            <a:endParaRPr sz="3200">
              <a:latin typeface="Carlito"/>
              <a:cs typeface="Carlito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Appreciate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pharmacological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treatment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anxiety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disorders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765048"/>
            <a:ext cx="5001767" cy="50017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5298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0270"/>
            <a:ext cx="4640580" cy="236791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Introduction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Investigations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20" dirty="0">
                <a:latin typeface="Carlito"/>
                <a:cs typeface="Carlito"/>
              </a:rPr>
              <a:t>Non-</a:t>
            </a:r>
            <a:r>
              <a:rPr sz="3200" spc="-10" dirty="0">
                <a:latin typeface="Carlito"/>
                <a:cs typeface="Carlito"/>
              </a:rPr>
              <a:t>pharmacological </a:t>
            </a:r>
            <a:r>
              <a:rPr sz="3200" spc="-25" dirty="0">
                <a:latin typeface="Carlito"/>
                <a:cs typeface="Carlito"/>
              </a:rPr>
              <a:t>mgt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Pharmacological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mgt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83385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7428"/>
            <a:ext cx="7744459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ts val="324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Anxiety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disorders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result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from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dysfunction</a:t>
            </a:r>
            <a:r>
              <a:rPr sz="3000" spc="-1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the</a:t>
            </a:r>
            <a:endParaRPr sz="3000">
              <a:latin typeface="Carlito"/>
              <a:cs typeface="Carlito"/>
            </a:endParaRPr>
          </a:p>
          <a:p>
            <a:pPr marL="356870">
              <a:lnSpc>
                <a:spcPts val="3240"/>
              </a:lnSpc>
            </a:pPr>
            <a:r>
              <a:rPr sz="3000" dirty="0">
                <a:latin typeface="Carlito"/>
                <a:cs typeface="Carlito"/>
              </a:rPr>
              <a:t>normal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“Fight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or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flight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response”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000">
              <a:latin typeface="Carlito"/>
              <a:cs typeface="Carlito"/>
            </a:endParaRPr>
          </a:p>
          <a:p>
            <a:pPr marL="356870" marR="1096010" indent="-344805">
              <a:lnSpc>
                <a:spcPts val="2880"/>
              </a:lnSpc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There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are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psychological,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behavioural</a:t>
            </a:r>
            <a:r>
              <a:rPr sz="3000" spc="-110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and </a:t>
            </a:r>
            <a:r>
              <a:rPr sz="3000" dirty="0">
                <a:latin typeface="Carlito"/>
                <a:cs typeface="Carlito"/>
              </a:rPr>
              <a:t>biological</a:t>
            </a:r>
            <a:r>
              <a:rPr sz="3000" spc="-9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theories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to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explain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their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origin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Font typeface="Arial"/>
              <a:buChar char="•"/>
            </a:pPr>
            <a:endParaRPr sz="3000">
              <a:latin typeface="Carlito"/>
              <a:cs typeface="Carlito"/>
            </a:endParaRPr>
          </a:p>
          <a:p>
            <a:pPr marL="356870" marR="299085" indent="-344805">
              <a:lnSpc>
                <a:spcPts val="2880"/>
              </a:lnSpc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Are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very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common,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even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in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children</a:t>
            </a:r>
            <a:r>
              <a:rPr sz="3000" spc="-10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young adults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3629"/>
              </a:spcBef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Usually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occur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with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other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psychiatric</a:t>
            </a:r>
            <a:r>
              <a:rPr sz="3000" spc="-9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conditions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0"/>
              </a:spcBef>
            </a:pPr>
            <a:r>
              <a:rPr dirty="0"/>
              <a:t>DSM</a:t>
            </a:r>
            <a:r>
              <a:rPr spc="-90" dirty="0"/>
              <a:t> </a:t>
            </a:r>
            <a:r>
              <a:rPr dirty="0"/>
              <a:t>IV</a:t>
            </a:r>
            <a:r>
              <a:rPr spc="-110" dirty="0"/>
              <a:t> </a:t>
            </a:r>
            <a:r>
              <a:rPr dirty="0"/>
              <a:t>Anxiety</a:t>
            </a:r>
            <a:r>
              <a:rPr spc="-90" dirty="0"/>
              <a:t> </a:t>
            </a:r>
            <a:r>
              <a:rPr spc="-10" dirty="0"/>
              <a:t>disorders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7428"/>
            <a:ext cx="7081520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Generalised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anxiety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disorder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(GAD)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Social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anxiety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(Social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phobia)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Specific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phobia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Panic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disorder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with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or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without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agoraphobia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Obsessive</a:t>
            </a:r>
            <a:r>
              <a:rPr sz="3000" spc="-12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compulsive</a:t>
            </a:r>
            <a:r>
              <a:rPr sz="3000" spc="-12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disorder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(OCD)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Post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traumatic</a:t>
            </a:r>
            <a:r>
              <a:rPr sz="3000" spc="-12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stress</a:t>
            </a:r>
            <a:r>
              <a:rPr sz="3000" spc="-114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disorder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(PTSD)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Acute</a:t>
            </a:r>
            <a:r>
              <a:rPr sz="3000" spc="-10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stress</a:t>
            </a:r>
            <a:r>
              <a:rPr sz="3000" spc="-10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disorder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Anxiety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secondary</a:t>
            </a:r>
            <a:r>
              <a:rPr sz="3000" spc="-9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to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medical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condition</a:t>
            </a:r>
            <a:endParaRPr sz="30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3000" dirty="0">
                <a:latin typeface="Carlito"/>
                <a:cs typeface="Carlito"/>
              </a:rPr>
              <a:t>Substance</a:t>
            </a:r>
            <a:r>
              <a:rPr sz="3000" spc="-10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induced</a:t>
            </a:r>
            <a:r>
              <a:rPr sz="3000" spc="-1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anxiety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disorder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416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Investigations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3677285" cy="285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Biological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Psychological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Social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investigations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90"/>
              </a:spcBef>
            </a:pPr>
            <a:r>
              <a:rPr dirty="0"/>
              <a:t>Biological</a:t>
            </a:r>
            <a:r>
              <a:rPr spc="-200" dirty="0"/>
              <a:t> </a:t>
            </a:r>
            <a:r>
              <a:rPr spc="-20" dirty="0"/>
              <a:t>investigations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0270"/>
            <a:ext cx="2161540" cy="236791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200" spc="-10" dirty="0">
                <a:latin typeface="Carlito"/>
                <a:cs typeface="Carlito"/>
              </a:rPr>
              <a:t>Routine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25" dirty="0">
                <a:latin typeface="Carlito"/>
                <a:cs typeface="Carlito"/>
              </a:rPr>
              <a:t>CBC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25" dirty="0">
                <a:latin typeface="Carlito"/>
                <a:cs typeface="Carlito"/>
              </a:rPr>
              <a:t>HIV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Hepatitis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B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90"/>
              </a:spcBef>
            </a:pPr>
            <a:r>
              <a:rPr dirty="0"/>
              <a:t>Biological</a:t>
            </a:r>
            <a:r>
              <a:rPr spc="-200" dirty="0"/>
              <a:t> </a:t>
            </a:r>
            <a:r>
              <a:rPr spc="-20" dirty="0"/>
              <a:t>investigations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41408"/>
            <a:ext cx="3568065" cy="21850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-10" dirty="0">
                <a:latin typeface="Carlito"/>
                <a:cs typeface="Carlito"/>
              </a:rPr>
              <a:t>Blood</a:t>
            </a:r>
            <a:endParaRPr sz="24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</a:tabLst>
            </a:pPr>
            <a:r>
              <a:rPr sz="2400" spc="-10" dirty="0">
                <a:latin typeface="Carlito"/>
                <a:cs typeface="Carlito"/>
              </a:rPr>
              <a:t>Thyroid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(TSH,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T3,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</a:pPr>
            <a:r>
              <a:rPr sz="2400" spc="-25" dirty="0">
                <a:latin typeface="Carlito"/>
                <a:cs typeface="Carlito"/>
              </a:rPr>
              <a:t>T4)</a:t>
            </a:r>
            <a:endParaRPr sz="24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</a:tabLst>
            </a:pPr>
            <a:r>
              <a:rPr sz="2400" spc="-20" dirty="0">
                <a:latin typeface="Carlito"/>
                <a:cs typeface="Carlito"/>
              </a:rPr>
              <a:t>LFTs</a:t>
            </a:r>
            <a:endParaRPr sz="24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</a:tabLst>
            </a:pPr>
            <a:r>
              <a:rPr sz="2400" spc="-20" dirty="0">
                <a:latin typeface="Carlito"/>
                <a:cs typeface="Carlito"/>
              </a:rPr>
              <a:t>RFTs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15" y="1732864"/>
            <a:ext cx="1031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Imaging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15" y="2190445"/>
            <a:ext cx="308927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latin typeface="Carlito"/>
                <a:cs typeface="Carlito"/>
              </a:rPr>
              <a:t>ECG,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Echo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cardiac</a:t>
            </a:r>
            <a:endParaRPr sz="2400">
              <a:latin typeface="Carlito"/>
              <a:cs typeface="Carlito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function</a:t>
            </a:r>
            <a:endParaRPr sz="24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latin typeface="Carlito"/>
                <a:cs typeface="Carlito"/>
              </a:rPr>
              <a:t>CT</a:t>
            </a:r>
            <a:r>
              <a:rPr sz="2400" spc="-20" dirty="0">
                <a:latin typeface="Carlito"/>
                <a:cs typeface="Carlito"/>
              </a:rPr>
              <a:t> Scan</a:t>
            </a:r>
            <a:endParaRPr sz="24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</a:tabLst>
            </a:pPr>
            <a:r>
              <a:rPr sz="2400" spc="-25" dirty="0">
                <a:latin typeface="Carlito"/>
                <a:cs typeface="Carlito"/>
              </a:rPr>
              <a:t>MRI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Psychological</a:t>
            </a:r>
            <a:r>
              <a:rPr spc="-150" dirty="0"/>
              <a:t> </a:t>
            </a:r>
            <a:r>
              <a:rPr spc="-20" dirty="0"/>
              <a:t>Investigation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10270"/>
            <a:ext cx="4384040" cy="295338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Personality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tests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Coping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mechanism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tests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AUDIT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spc="-20" dirty="0">
                <a:latin typeface="Carlito"/>
                <a:cs typeface="Carlito"/>
              </a:rPr>
              <a:t>CAGE</a:t>
            </a:r>
            <a:endParaRPr sz="320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PHQ</a:t>
            </a:r>
            <a:r>
              <a:rPr sz="3200" spc="-50" dirty="0">
                <a:latin typeface="Carlito"/>
                <a:cs typeface="Carlito"/>
              </a:rPr>
              <a:t> 9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407</Words>
  <Application>Microsoft Office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Carlito</vt:lpstr>
      <vt:lpstr>Courier New</vt:lpstr>
      <vt:lpstr>Wingdings</vt:lpstr>
      <vt:lpstr>Office Theme</vt:lpstr>
      <vt:lpstr>MANAGEMENT OF ANXIETY DISORDERS</vt:lpstr>
      <vt:lpstr>Objectives</vt:lpstr>
      <vt:lpstr>Outline</vt:lpstr>
      <vt:lpstr>Introduction</vt:lpstr>
      <vt:lpstr>DSM IV Anxiety disorders</vt:lpstr>
      <vt:lpstr>Investigations</vt:lpstr>
      <vt:lpstr>Biological investigations</vt:lpstr>
      <vt:lpstr>Biological investigations</vt:lpstr>
      <vt:lpstr>Psychological Investigation</vt:lpstr>
      <vt:lpstr>Social investigations</vt:lpstr>
      <vt:lpstr>Treatment</vt:lpstr>
      <vt:lpstr>Social treatment</vt:lpstr>
      <vt:lpstr>Psychological treatment</vt:lpstr>
      <vt:lpstr>Psychological treatment</vt:lpstr>
      <vt:lpstr>Pharmacological treatment</vt:lpstr>
      <vt:lpstr>Pharmacological treatment</vt:lpstr>
      <vt:lpstr>Pharmacological treatment</vt:lpstr>
      <vt:lpstr>Other treatments</vt:lpstr>
      <vt:lpstr>Case 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Anxiety Disorders</dc:title>
  <dc:creator>Mizo</dc:creator>
  <cp:keywords>Mizo</cp:keywords>
  <cp:lastModifiedBy>OPIO JOEL</cp:lastModifiedBy>
  <cp:revision>1</cp:revision>
  <dcterms:created xsi:type="dcterms:W3CDTF">2024-03-13T16:35:59Z</dcterms:created>
  <dcterms:modified xsi:type="dcterms:W3CDTF">2024-03-14T05:48:57Z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2024-03-13T00:00:00Z</vt:filetime>
  </property>
  <property fmtid="{D5CDD505-2E9C-101B-9397-08002B2CF9AE}" pid="5" name="Producer">
    <vt:lpwstr>3-Heights(TM) PDF Security Shell 4.8.25.2 (http://www.pdf-tools.com)</vt:lpwstr>
  </property>
</Properties>
</file>