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9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5" r:id="rId21"/>
    <p:sldId id="273" r:id="rId22"/>
    <p:sldId id="274" r:id="rId23"/>
    <p:sldId id="275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7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1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3363" y="539908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FFFFFF"/>
              </a:solidFill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79388" y="144463"/>
            <a:ext cx="3829050" cy="593725"/>
          </a:xfrm>
          <a:prstGeom prst="homePlate">
            <a:avLst>
              <a:gd name="adj" fmla="val 202672"/>
            </a:avLst>
          </a:prstGeom>
          <a:gradFill rotWithShape="0">
            <a:gsLst>
              <a:gs pos="0">
                <a:srgbClr val="CCAF00">
                  <a:gamma/>
                  <a:shade val="46275"/>
                  <a:invGamma/>
                </a:srgbClr>
              </a:gs>
              <a:gs pos="50000">
                <a:srgbClr val="CCAF00"/>
              </a:gs>
              <a:gs pos="100000">
                <a:srgbClr val="CCAF00">
                  <a:gamma/>
                  <a:shade val="46275"/>
                  <a:invGamma/>
                </a:srgbClr>
              </a:gs>
            </a:gsLst>
            <a:lin ang="5400000" scaled="1"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2862" rIns="0" bIns="42862" anchor="ctr" anchorCtr="1">
            <a:spAutoFit/>
          </a:bodyPr>
          <a:lstStyle>
            <a:lvl1pPr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2862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8838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7463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767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48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20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92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64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 sz="3000" b="1" smtClean="0">
                <a:solidFill>
                  <a:srgbClr val="FFFFFF"/>
                </a:solidFill>
                <a:latin typeface="Arial" charset="0"/>
              </a:rPr>
              <a:t>MCMP 441</a:t>
            </a:r>
            <a:r>
              <a:rPr lang="en-US" altLang="en-US" sz="3000" b="1" smtClean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8763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224574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4648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214310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15034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30634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77343"/>
      </p:ext>
    </p:extLst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560040"/>
      </p:ext>
    </p:extLst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607812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18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248858"/>
      </p:ext>
    </p:extLst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83958"/>
      </p:ext>
    </p:extLst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25421"/>
      </p:ext>
    </p:extLst>
  </p:cSld>
  <p:clrMapOvr>
    <a:masterClrMapping/>
  </p:clrMapOvr>
  <p:transition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2242"/>
      </p:ext>
    </p:extLst>
  </p:cSld>
  <p:clrMapOvr>
    <a:masterClrMapping/>
  </p:clrMapOvr>
  <p:transition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3363" y="539908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FFFFFF"/>
              </a:solidFill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79388" y="144463"/>
            <a:ext cx="3829050" cy="593725"/>
          </a:xfrm>
          <a:prstGeom prst="homePlate">
            <a:avLst>
              <a:gd name="adj" fmla="val 202672"/>
            </a:avLst>
          </a:prstGeom>
          <a:gradFill rotWithShape="0">
            <a:gsLst>
              <a:gs pos="0">
                <a:srgbClr val="CCAF00">
                  <a:gamma/>
                  <a:shade val="46275"/>
                  <a:invGamma/>
                </a:srgbClr>
              </a:gs>
              <a:gs pos="50000">
                <a:srgbClr val="CCAF00"/>
              </a:gs>
              <a:gs pos="100000">
                <a:srgbClr val="CCAF00">
                  <a:gamma/>
                  <a:shade val="46275"/>
                  <a:invGamma/>
                </a:srgbClr>
              </a:gs>
            </a:gsLst>
            <a:lin ang="5400000" scaled="1"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2862" rIns="0" bIns="42862" anchor="ctr" anchorCtr="1">
            <a:spAutoFit/>
          </a:bodyPr>
          <a:lstStyle>
            <a:lvl1pPr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2862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8838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7463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767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48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20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92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64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 sz="3000" b="1" smtClean="0">
                <a:solidFill>
                  <a:srgbClr val="FFFFFF"/>
                </a:solidFill>
                <a:latin typeface="Arial" charset="0"/>
              </a:rPr>
              <a:t>MCMP 441</a:t>
            </a:r>
            <a:r>
              <a:rPr lang="en-US" altLang="en-US" sz="3000" b="1" smtClean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8763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279937"/>
      </p:ext>
    </p:extLst>
  </p:cSld>
  <p:clrMapOvr>
    <a:masterClrMapping/>
  </p:clrMapOvr>
  <p:transition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3624"/>
      </p:ext>
    </p:extLst>
  </p:cSld>
  <p:clrMapOvr>
    <a:masterClrMapping/>
  </p:clrMapOvr>
  <p:transition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578525"/>
      </p:ext>
    </p:extLst>
  </p:cSld>
  <p:clrMapOvr>
    <a:masterClrMapping/>
  </p:clrMapOvr>
  <p:transition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04118"/>
      </p:ext>
    </p:extLst>
  </p:cSld>
  <p:clrMapOvr>
    <a:masterClrMapping/>
  </p:clrMapOvr>
  <p:transition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6451"/>
      </p:ext>
    </p:extLst>
  </p:cSld>
  <p:clrMapOvr>
    <a:masterClrMapping/>
  </p:clrMapOvr>
  <p:transition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33564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71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499482"/>
      </p:ext>
    </p:extLst>
  </p:cSld>
  <p:clrMapOvr>
    <a:masterClrMapping/>
  </p:clrMapOvr>
  <p:transition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390994"/>
      </p:ext>
    </p:extLst>
  </p:cSld>
  <p:clrMapOvr>
    <a:masterClrMapping/>
  </p:clrMapOvr>
  <p:transition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900757"/>
      </p:ext>
    </p:extLst>
  </p:cSld>
  <p:clrMapOvr>
    <a:masterClrMapping/>
  </p:clrMapOvr>
  <p:transition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14416"/>
      </p:ext>
    </p:extLst>
  </p:cSld>
  <p:clrMapOvr>
    <a:masterClrMapping/>
  </p:clrMapOvr>
  <p:transition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70943"/>
      </p:ext>
    </p:extLst>
  </p:cSld>
  <p:clrMapOvr>
    <a:masterClrMapping/>
  </p:clrMapOvr>
  <p:transition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30443"/>
      </p:ext>
    </p:extLst>
  </p:cSld>
  <p:clrMapOvr>
    <a:masterClrMapping/>
  </p:clrMapOvr>
  <p:transition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3363" y="539908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FFFFFF"/>
              </a:solidFill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79388" y="144463"/>
            <a:ext cx="3829050" cy="593725"/>
          </a:xfrm>
          <a:prstGeom prst="homePlate">
            <a:avLst>
              <a:gd name="adj" fmla="val 202672"/>
            </a:avLst>
          </a:prstGeom>
          <a:gradFill rotWithShape="0">
            <a:gsLst>
              <a:gs pos="0">
                <a:srgbClr val="CCAF00">
                  <a:gamma/>
                  <a:shade val="46275"/>
                  <a:invGamma/>
                </a:srgbClr>
              </a:gs>
              <a:gs pos="50000">
                <a:srgbClr val="CCAF00"/>
              </a:gs>
              <a:gs pos="100000">
                <a:srgbClr val="CCAF00">
                  <a:gamma/>
                  <a:shade val="46275"/>
                  <a:invGamma/>
                </a:srgbClr>
              </a:gs>
            </a:gsLst>
            <a:lin ang="5400000" scaled="1"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2862" rIns="0" bIns="42862" anchor="ctr" anchorCtr="1">
            <a:spAutoFit/>
          </a:bodyPr>
          <a:lstStyle>
            <a:lvl1pPr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2862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8838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7463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767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48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20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92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64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 sz="3000" b="1" smtClean="0">
                <a:solidFill>
                  <a:srgbClr val="FFFFFF"/>
                </a:solidFill>
                <a:latin typeface="Arial" charset="0"/>
              </a:rPr>
              <a:t>MCMP 441</a:t>
            </a:r>
            <a:r>
              <a:rPr lang="en-US" altLang="en-US" sz="3000" b="1" smtClean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8763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085077"/>
      </p:ext>
    </p:extLst>
  </p:cSld>
  <p:clrMapOvr>
    <a:masterClrMapping/>
  </p:clrMapOvr>
  <p:transition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40570"/>
      </p:ext>
    </p:extLst>
  </p:cSld>
  <p:clrMapOvr>
    <a:masterClrMapping/>
  </p:clrMapOvr>
  <p:transition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479212"/>
      </p:ext>
    </p:extLst>
  </p:cSld>
  <p:clrMapOvr>
    <a:masterClrMapping/>
  </p:clrMapOvr>
  <p:transition>
    <p:randomBar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25547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958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2533"/>
      </p:ext>
    </p:extLst>
  </p:cSld>
  <p:clrMapOvr>
    <a:masterClrMapping/>
  </p:clrMapOvr>
  <p:transition>
    <p:randomBar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10775"/>
      </p:ext>
    </p:extLst>
  </p:cSld>
  <p:clrMapOvr>
    <a:masterClrMapping/>
  </p:clrMapOvr>
  <p:transition>
    <p:randomBar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174998"/>
      </p:ext>
    </p:extLst>
  </p:cSld>
  <p:clrMapOvr>
    <a:masterClrMapping/>
  </p:clrMapOvr>
  <p:transition>
    <p:randomBar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357441"/>
      </p:ext>
    </p:extLst>
  </p:cSld>
  <p:clrMapOvr>
    <a:masterClrMapping/>
  </p:clrMapOvr>
  <p:transition>
    <p:randomBar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822997"/>
      </p:ext>
    </p:extLst>
  </p:cSld>
  <p:clrMapOvr>
    <a:masterClrMapping/>
  </p:clrMapOvr>
  <p:transition>
    <p:randomBar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82185"/>
      </p:ext>
    </p:extLst>
  </p:cSld>
  <p:clrMapOvr>
    <a:masterClrMapping/>
  </p:clrMapOvr>
  <p:transition>
    <p:randomBar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4870"/>
      </p:ext>
    </p:extLst>
  </p:cSld>
  <p:clrMapOvr>
    <a:masterClrMapping/>
  </p:clrMapOvr>
  <p:transition>
    <p:randomBar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91821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4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6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2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1F63-EA61-4721-9D6A-C05FCD766BE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3B4C-711D-4C53-BBC5-D623F9197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chemeClr val="bg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1503363" y="539908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FFFFFF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79388" y="144463"/>
            <a:ext cx="3829050" cy="593725"/>
          </a:xfrm>
          <a:prstGeom prst="homePlate">
            <a:avLst>
              <a:gd name="adj" fmla="val 202672"/>
            </a:avLst>
          </a:prstGeom>
          <a:gradFill rotWithShape="0">
            <a:gsLst>
              <a:gs pos="0">
                <a:srgbClr val="CCAF00">
                  <a:gamma/>
                  <a:shade val="46275"/>
                  <a:invGamma/>
                </a:srgbClr>
              </a:gs>
              <a:gs pos="50000">
                <a:srgbClr val="CCAF00"/>
              </a:gs>
              <a:gs pos="100000">
                <a:srgbClr val="CCAF00">
                  <a:gamma/>
                  <a:shade val="46275"/>
                  <a:invGamma/>
                </a:srgbClr>
              </a:gs>
            </a:gsLst>
            <a:lin ang="5400000" scaled="1"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2862" rIns="0" bIns="42862" anchor="ctr" anchorCtr="1">
            <a:spAutoFit/>
          </a:bodyPr>
          <a:lstStyle>
            <a:lvl1pPr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2862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8838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7463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767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48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20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92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64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 sz="3000" b="1" smtClean="0">
                <a:solidFill>
                  <a:srgbClr val="000000"/>
                </a:solidFill>
                <a:latin typeface="Arial" charset="0"/>
              </a:rPr>
              <a:t>MCMP 407 </a:t>
            </a:r>
          </a:p>
        </p:txBody>
      </p:sp>
      <p:pic>
        <p:nvPicPr>
          <p:cNvPr id="1028" name="Picture 9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8763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3187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Bar dir="vert"/>
  </p:transition>
  <p:txStyles>
    <p:titleStyle>
      <a:lvl1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chemeClr val="bg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1503363" y="539908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FFFFFF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79388" y="144463"/>
            <a:ext cx="3829050" cy="593725"/>
          </a:xfrm>
          <a:prstGeom prst="homePlate">
            <a:avLst>
              <a:gd name="adj" fmla="val 202672"/>
            </a:avLst>
          </a:prstGeom>
          <a:gradFill rotWithShape="0">
            <a:gsLst>
              <a:gs pos="0">
                <a:srgbClr val="CCAF00">
                  <a:gamma/>
                  <a:shade val="46275"/>
                  <a:invGamma/>
                </a:srgbClr>
              </a:gs>
              <a:gs pos="50000">
                <a:srgbClr val="CCAF00"/>
              </a:gs>
              <a:gs pos="100000">
                <a:srgbClr val="CCAF00">
                  <a:gamma/>
                  <a:shade val="46275"/>
                  <a:invGamma/>
                </a:srgbClr>
              </a:gs>
            </a:gsLst>
            <a:lin ang="5400000" scaled="1"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2862" rIns="0" bIns="42862" anchor="ctr" anchorCtr="1">
            <a:spAutoFit/>
          </a:bodyPr>
          <a:lstStyle>
            <a:lvl1pPr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2862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8838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7463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767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48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20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92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64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 sz="3000" b="1" smtClean="0">
                <a:solidFill>
                  <a:srgbClr val="000000"/>
                </a:solidFill>
                <a:latin typeface="Arial" charset="0"/>
              </a:rPr>
              <a:t>MCMP 407 </a:t>
            </a:r>
          </a:p>
        </p:txBody>
      </p:sp>
      <p:pic>
        <p:nvPicPr>
          <p:cNvPr id="1028" name="Picture 9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8763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795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randomBar dir="vert"/>
  </p:transition>
  <p:txStyles>
    <p:titleStyle>
      <a:lvl1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chemeClr val="bg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1503363" y="539908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FFFFFF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79388" y="144463"/>
            <a:ext cx="3829050" cy="593725"/>
          </a:xfrm>
          <a:prstGeom prst="homePlate">
            <a:avLst>
              <a:gd name="adj" fmla="val 202672"/>
            </a:avLst>
          </a:prstGeom>
          <a:gradFill rotWithShape="0">
            <a:gsLst>
              <a:gs pos="0">
                <a:srgbClr val="CCAF00">
                  <a:gamma/>
                  <a:shade val="46275"/>
                  <a:invGamma/>
                </a:srgbClr>
              </a:gs>
              <a:gs pos="50000">
                <a:srgbClr val="CCAF00"/>
              </a:gs>
              <a:gs pos="100000">
                <a:srgbClr val="CCAF00">
                  <a:gamma/>
                  <a:shade val="46275"/>
                  <a:invGamma/>
                </a:srgbClr>
              </a:gs>
            </a:gsLst>
            <a:lin ang="5400000" scaled="1"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2862" rIns="0" bIns="42862" anchor="ctr" anchorCtr="1">
            <a:spAutoFit/>
          </a:bodyPr>
          <a:lstStyle>
            <a:lvl1pPr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2862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8838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7463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7675" defTabSz="8588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48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20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92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6475" defTabSz="858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altLang="en-US" sz="3000" b="1" smtClean="0">
                <a:solidFill>
                  <a:srgbClr val="000000"/>
                </a:solidFill>
                <a:latin typeface="Arial" charset="0"/>
              </a:rPr>
              <a:t>MCMP 407 </a:t>
            </a:r>
          </a:p>
        </p:txBody>
      </p:sp>
      <p:pic>
        <p:nvPicPr>
          <p:cNvPr id="1028" name="Picture 9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8763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3166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randomBar dir="vert"/>
  </p:transition>
  <p:txStyles>
    <p:titleStyle>
      <a:lvl1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defTabSz="858838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defTabSz="85883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ADRENERGIC ANTAGONISTS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24936" cy="6408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USES OF α-BLOCKERS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Alpha-Blocker </a:t>
            </a:r>
            <a:r>
              <a:rPr lang="en-GB" dirty="0"/>
              <a:t>is used in the treatment of several conditions such as Raynand`s disease ( a condition in which the blood vessels that supplies blood usually Toes and Fingers are narrowed.</a:t>
            </a:r>
          </a:p>
          <a:p>
            <a:pPr lvl="0"/>
            <a:r>
              <a:rPr lang="en-GB" dirty="0"/>
              <a:t>It is </a:t>
            </a:r>
            <a:r>
              <a:rPr lang="en-GB" dirty="0" smtClean="0"/>
              <a:t>also </a:t>
            </a:r>
            <a:r>
              <a:rPr lang="en-GB" dirty="0"/>
              <a:t>used in management of Hypertension in conjunction with </a:t>
            </a:r>
            <a:r>
              <a:rPr lang="en-GB" dirty="0" smtClean="0"/>
              <a:t>diuretics </a:t>
            </a:r>
            <a:r>
              <a:rPr lang="en-GB" dirty="0"/>
              <a:t>when others are ineffective. </a:t>
            </a:r>
          </a:p>
          <a:p>
            <a:pPr lvl="0"/>
            <a:r>
              <a:rPr lang="en-GB" dirty="0"/>
              <a:t>Also in </a:t>
            </a:r>
            <a:r>
              <a:rPr lang="en-GB" dirty="0" smtClean="0"/>
              <a:t>Scleroderma </a:t>
            </a:r>
            <a:r>
              <a:rPr lang="en-GB" dirty="0"/>
              <a:t>(it is a disease that involve the hardening and tighting of the </a:t>
            </a:r>
            <a:r>
              <a:rPr lang="en-GB" dirty="0" smtClean="0"/>
              <a:t>skin and </a:t>
            </a:r>
            <a:r>
              <a:rPr lang="en-GB" dirty="0"/>
              <a:t>connective tissues)</a:t>
            </a:r>
          </a:p>
          <a:p>
            <a:pPr lvl="0"/>
            <a:r>
              <a:rPr lang="en-GB" dirty="0"/>
              <a:t>It can be used in the treatment of </a:t>
            </a:r>
            <a:r>
              <a:rPr lang="en-GB" dirty="0" smtClean="0"/>
              <a:t>anxiety </a:t>
            </a:r>
            <a:r>
              <a:rPr lang="en-GB" dirty="0"/>
              <a:t>and panic disorder </a:t>
            </a:r>
          </a:p>
          <a:p>
            <a:pPr lvl="0"/>
            <a:r>
              <a:rPr lang="en-GB" dirty="0"/>
              <a:t>It is used in </a:t>
            </a:r>
            <a:r>
              <a:rPr lang="en-GB" dirty="0" smtClean="0"/>
              <a:t>the treatment </a:t>
            </a:r>
            <a:r>
              <a:rPr lang="en-GB" dirty="0"/>
              <a:t>of post traumatic stress disorder</a:t>
            </a:r>
          </a:p>
          <a:p>
            <a:pPr lvl="0"/>
            <a:r>
              <a:rPr lang="en-GB" dirty="0"/>
              <a:t>Also often used to treat the symptoms of Benign Prostatic Hyperplasis (BPH). </a:t>
            </a:r>
          </a:p>
        </p:txBody>
      </p:sp>
    </p:spTree>
    <p:extLst>
      <p:ext uri="{BB962C8B-B14F-4D97-AF65-F5344CB8AC3E}">
        <p14:creationId xmlns:p14="http://schemas.microsoft.com/office/powerpoint/2010/main" val="24455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SIDE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 </a:t>
            </a:r>
            <a:r>
              <a:rPr lang="en-GB" dirty="0"/>
              <a:t>Alpha-Blockers have what is called “First </a:t>
            </a:r>
            <a:r>
              <a:rPr lang="en-GB" dirty="0" smtClean="0"/>
              <a:t>dose </a:t>
            </a:r>
            <a:r>
              <a:rPr lang="en-GB" dirty="0"/>
              <a:t>effect” which usually occur when taken for the first time</a:t>
            </a:r>
          </a:p>
          <a:p>
            <a:r>
              <a:rPr lang="en-GB" dirty="0" smtClean="0"/>
              <a:t> </a:t>
            </a:r>
            <a:r>
              <a:rPr lang="en-GB" dirty="0"/>
              <a:t>Headache</a:t>
            </a:r>
          </a:p>
          <a:p>
            <a:r>
              <a:rPr lang="en-GB" dirty="0" smtClean="0"/>
              <a:t> </a:t>
            </a:r>
            <a:r>
              <a:rPr lang="en-GB" dirty="0"/>
              <a:t>Pounding heartbeat</a:t>
            </a:r>
          </a:p>
          <a:p>
            <a:r>
              <a:rPr lang="en-GB" dirty="0" smtClean="0"/>
              <a:t> </a:t>
            </a:r>
            <a:r>
              <a:rPr lang="en-GB" dirty="0"/>
              <a:t>Nausea</a:t>
            </a:r>
          </a:p>
          <a:p>
            <a:r>
              <a:rPr lang="en-GB" dirty="0" smtClean="0"/>
              <a:t> </a:t>
            </a:r>
            <a:r>
              <a:rPr lang="en-GB" dirty="0"/>
              <a:t>Weakness</a:t>
            </a:r>
          </a:p>
          <a:p>
            <a:r>
              <a:rPr lang="en-GB" dirty="0" smtClean="0"/>
              <a:t> </a:t>
            </a:r>
            <a:r>
              <a:rPr lang="en-GB" dirty="0"/>
              <a:t>Weight gain</a:t>
            </a:r>
          </a:p>
          <a:p>
            <a:r>
              <a:rPr lang="en-GB" dirty="0" smtClean="0"/>
              <a:t> </a:t>
            </a:r>
            <a:r>
              <a:rPr lang="en-GB" dirty="0"/>
              <a:t>D</a:t>
            </a:r>
            <a:r>
              <a:rPr lang="en-GB" dirty="0" smtClean="0"/>
              <a:t>ecrease </a:t>
            </a:r>
            <a:r>
              <a:rPr lang="en-GB" dirty="0"/>
              <a:t>in low-density lipoprotein(LDL) Cholesterol (Bad Cholesterol)</a:t>
            </a:r>
          </a:p>
          <a:p>
            <a:r>
              <a:rPr lang="en-GB" dirty="0"/>
              <a:t>NOTE: Alpha Blockers can increase or decrease the effects of other medications.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96944" cy="6120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89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BETA – ADRENERGIC BLOCKER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Beta </a:t>
            </a:r>
            <a:r>
              <a:rPr lang="en-GB" dirty="0"/>
              <a:t>–blockers </a:t>
            </a:r>
            <a:r>
              <a:rPr lang="en-GB" dirty="0" smtClean="0"/>
              <a:t>belong to a class </a:t>
            </a:r>
            <a:r>
              <a:rPr lang="en-GB" dirty="0"/>
              <a:t>of drugs that are particularly used for the management of Cardiac  </a:t>
            </a:r>
            <a:r>
              <a:rPr lang="en-GB" dirty="0" smtClean="0"/>
              <a:t>arrhythmias </a:t>
            </a:r>
            <a:r>
              <a:rPr lang="en-GB" dirty="0"/>
              <a:t>protecting the heart from a secondary </a:t>
            </a:r>
            <a:r>
              <a:rPr lang="en-GB" dirty="0" smtClean="0"/>
              <a:t>heart</a:t>
            </a:r>
          </a:p>
          <a:p>
            <a:r>
              <a:rPr lang="en-GB" dirty="0" smtClean="0"/>
              <a:t> </a:t>
            </a:r>
            <a:r>
              <a:rPr lang="en-GB" dirty="0"/>
              <a:t>attack (</a:t>
            </a:r>
            <a:r>
              <a:rPr lang="en-GB" dirty="0" err="1"/>
              <a:t>myocardiac</a:t>
            </a:r>
            <a:r>
              <a:rPr lang="en-GB" dirty="0"/>
              <a:t> infraction) after the first heart attack( secondary prevention) and Hypertension.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4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CLASSIFICATIONS AND LOCATION OF BETA-RECEPTORS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 </a:t>
            </a:r>
            <a:r>
              <a:rPr lang="en-GB" dirty="0"/>
              <a:t>The </a:t>
            </a:r>
            <a:r>
              <a:rPr lang="en-GB" dirty="0" smtClean="0"/>
              <a:t>Beta receptor is </a:t>
            </a:r>
            <a:r>
              <a:rPr lang="en-GB" dirty="0"/>
              <a:t>divided into three based on their locations.</a:t>
            </a:r>
          </a:p>
          <a:p>
            <a:pPr lvl="0"/>
            <a:r>
              <a:rPr lang="en-GB" dirty="0" smtClean="0"/>
              <a:t>Beta</a:t>
            </a:r>
            <a:r>
              <a:rPr lang="en-GB" baseline="-25000" dirty="0" smtClean="0"/>
              <a:t>1</a:t>
            </a:r>
            <a:r>
              <a:rPr lang="en-GB" dirty="0" smtClean="0"/>
              <a:t>- </a:t>
            </a:r>
            <a:r>
              <a:rPr lang="en-GB" dirty="0"/>
              <a:t>receptors located mainly in the heart and the Kidney</a:t>
            </a:r>
          </a:p>
          <a:p>
            <a:pPr lvl="0"/>
            <a:r>
              <a:rPr lang="en-GB" dirty="0" smtClean="0"/>
              <a:t>Beta</a:t>
            </a:r>
            <a:r>
              <a:rPr lang="en-GB" baseline="-25000" dirty="0" smtClean="0"/>
              <a:t>2</a:t>
            </a:r>
            <a:r>
              <a:rPr lang="en-GB" dirty="0" smtClean="0"/>
              <a:t>- </a:t>
            </a:r>
            <a:r>
              <a:rPr lang="en-GB" dirty="0"/>
              <a:t>receptors located mainly in </a:t>
            </a:r>
            <a:r>
              <a:rPr lang="en-GB" dirty="0" smtClean="0"/>
              <a:t>the lungs, Gastro </a:t>
            </a:r>
            <a:r>
              <a:rPr lang="en-GB" dirty="0"/>
              <a:t>intestinal </a:t>
            </a:r>
            <a:r>
              <a:rPr lang="en-GB" dirty="0" smtClean="0"/>
              <a:t>tract(GIT),Liver, Uterus, Vascular </a:t>
            </a:r>
            <a:r>
              <a:rPr lang="en-GB" dirty="0"/>
              <a:t>smooth muscle and Skeletal muscle</a:t>
            </a:r>
          </a:p>
          <a:p>
            <a:pPr lvl="0"/>
            <a:r>
              <a:rPr lang="en-GB" dirty="0" smtClean="0"/>
              <a:t>Beta</a:t>
            </a:r>
            <a:r>
              <a:rPr lang="en-GB" baseline="-25000" dirty="0" smtClean="0"/>
              <a:t>3</a:t>
            </a:r>
            <a:r>
              <a:rPr lang="en-GB" dirty="0" smtClean="0"/>
              <a:t>- </a:t>
            </a:r>
            <a:r>
              <a:rPr lang="en-GB" dirty="0"/>
              <a:t>receptors located  in the Fat cells</a:t>
            </a:r>
            <a:r>
              <a:rPr lang="en-GB" dirty="0" smtClean="0"/>
              <a:t>.</a:t>
            </a:r>
          </a:p>
          <a:p>
            <a:pPr lvl="0"/>
            <a:r>
              <a:rPr lang="en-GB" dirty="0" smtClean="0"/>
              <a:t> Beta blocker </a:t>
            </a:r>
            <a:r>
              <a:rPr lang="en-GB" dirty="0"/>
              <a:t>is divided into selective and non-selective Beta-blockers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7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MECHANISM OF ACTION OF BETA –BLOCKERS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</a:t>
            </a:r>
            <a:r>
              <a:rPr lang="en-GB" dirty="0"/>
              <a:t>blocks the action of </a:t>
            </a:r>
            <a:r>
              <a:rPr lang="en-GB" dirty="0" smtClean="0"/>
              <a:t>endogenous </a:t>
            </a:r>
            <a:r>
              <a:rPr lang="en-GB" dirty="0" err="1"/>
              <a:t>catecholamines</a:t>
            </a:r>
            <a:r>
              <a:rPr lang="en-GB" dirty="0"/>
              <a:t>; Epinephrine(Adrenaline) and Nor-epinephrine(Nor-adrenaline) in a particular beta adrenoreceptor of the sympathetic nervous </a:t>
            </a:r>
            <a:r>
              <a:rPr lang="en-GB" dirty="0" smtClean="0"/>
              <a:t>system </a:t>
            </a:r>
            <a:r>
              <a:rPr lang="en-GB" dirty="0"/>
              <a:t>which mediate the flight and fight response.</a:t>
            </a:r>
          </a:p>
          <a:p>
            <a:r>
              <a:rPr lang="en-GB" dirty="0" smtClean="0"/>
              <a:t>β-blockers interfere </a:t>
            </a:r>
            <a:r>
              <a:rPr lang="en-GB" dirty="0"/>
              <a:t>with binding to </a:t>
            </a:r>
            <a:r>
              <a:rPr lang="en-GB" dirty="0" smtClean="0"/>
              <a:t>the receptor of epinephrine </a:t>
            </a:r>
            <a:r>
              <a:rPr lang="en-GB" dirty="0"/>
              <a:t>and other stress </a:t>
            </a:r>
            <a:r>
              <a:rPr lang="en-GB" dirty="0" smtClean="0"/>
              <a:t>hormones ,thus </a:t>
            </a:r>
            <a:r>
              <a:rPr lang="en-GB" dirty="0"/>
              <a:t>weaken the effect of stress hormones.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76200" y="3048000"/>
            <a:ext cx="2514600" cy="533400"/>
            <a:chOff x="96" y="2832"/>
            <a:chExt cx="1584" cy="336"/>
          </a:xfrm>
        </p:grpSpPr>
        <p:sp>
          <p:nvSpPr>
            <p:cNvPr id="28752" name="AutoShape 3"/>
            <p:cNvSpPr>
              <a:spLocks noChangeArrowheads="1"/>
            </p:cNvSpPr>
            <p:nvPr/>
          </p:nvSpPr>
          <p:spPr bwMode="auto">
            <a:xfrm>
              <a:off x="129" y="2832"/>
              <a:ext cx="1152" cy="336"/>
            </a:xfrm>
            <a:prstGeom prst="rightArrow">
              <a:avLst>
                <a:gd name="adj1" fmla="val 50000"/>
                <a:gd name="adj2" fmla="val 8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endParaRPr lang="en-GB" altLang="en-US">
                <a:solidFill>
                  <a:srgbClr val="FFFFFF"/>
                </a:solidFill>
              </a:endParaRPr>
            </a:p>
          </p:txBody>
        </p:sp>
        <p:sp>
          <p:nvSpPr>
            <p:cNvPr id="28753" name="Text Box 4"/>
            <p:cNvSpPr txBox="1">
              <a:spLocks noChangeArrowheads="1"/>
            </p:cNvSpPr>
            <p:nvPr/>
          </p:nvSpPr>
          <p:spPr bwMode="auto">
            <a:xfrm>
              <a:off x="96" y="2888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FFFFFF"/>
                  </a:solidFill>
                </a:rPr>
                <a:t>Action Potential</a:t>
              </a:r>
            </a:p>
          </p:txBody>
        </p:sp>
      </p:grp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047875" y="19669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FFFFF"/>
                </a:solidFill>
              </a:rPr>
              <a:t>Na</a:t>
            </a:r>
            <a:r>
              <a:rPr lang="en-US" altLang="en-US" sz="1800" b="1" baseline="30000">
                <a:solidFill>
                  <a:srgbClr val="FFFFFF"/>
                </a:solidFill>
              </a:rPr>
              <a:t>+</a:t>
            </a:r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533400" y="838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AFD00"/>
                </a:solidFill>
              </a:rPr>
              <a:t>Effect of chronic </a:t>
            </a:r>
            <a:r>
              <a:rPr lang="en-US" altLang="en-US" sz="2400" b="1">
                <a:solidFill>
                  <a:srgbClr val="FAFD00"/>
                </a:solidFill>
                <a:latin typeface="Symbol" pitchFamily="18" charset="2"/>
              </a:rPr>
              <a:t>b</a:t>
            </a:r>
            <a:r>
              <a:rPr lang="en-US" altLang="en-US" sz="2400" b="1">
                <a:solidFill>
                  <a:srgbClr val="FAFD00"/>
                </a:solidFill>
              </a:rPr>
              <a:t>-receptor blockade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304800" y="15240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AFD00"/>
                </a:solidFill>
              </a:rPr>
              <a:t>Presynaptic neuron</a:t>
            </a:r>
          </a:p>
        </p:txBody>
      </p:sp>
      <p:cxnSp>
        <p:nvCxnSpPr>
          <p:cNvPr id="28678" name="AutoShape 8"/>
          <p:cNvCxnSpPr>
            <a:cxnSpLocks noChangeShapeType="1"/>
          </p:cNvCxnSpPr>
          <p:nvPr/>
        </p:nvCxnSpPr>
        <p:spPr bwMode="auto">
          <a:xfrm flipV="1">
            <a:off x="228600" y="2825750"/>
            <a:ext cx="2371725" cy="19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9" name="AutoShape 9"/>
          <p:cNvCxnSpPr>
            <a:cxnSpLocks noChangeShapeType="1"/>
          </p:cNvCxnSpPr>
          <p:nvPr/>
        </p:nvCxnSpPr>
        <p:spPr bwMode="auto">
          <a:xfrm flipV="1">
            <a:off x="304800" y="3898900"/>
            <a:ext cx="2292350" cy="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80" name="Group 10"/>
          <p:cNvGrpSpPr>
            <a:grpSpLocks/>
          </p:cNvGrpSpPr>
          <p:nvPr/>
        </p:nvGrpSpPr>
        <p:grpSpPr bwMode="auto">
          <a:xfrm>
            <a:off x="2057400" y="2271713"/>
            <a:ext cx="457200" cy="1362075"/>
            <a:chOff x="1296" y="2886"/>
            <a:chExt cx="288" cy="858"/>
          </a:xfrm>
        </p:grpSpPr>
        <p:sp>
          <p:nvSpPr>
            <p:cNvPr id="28747" name="Line 11"/>
            <p:cNvSpPr>
              <a:spLocks noChangeShapeType="1"/>
            </p:cNvSpPr>
            <p:nvPr/>
          </p:nvSpPr>
          <p:spPr bwMode="auto">
            <a:xfrm>
              <a:off x="1440" y="321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28748" name="Group 12"/>
            <p:cNvGrpSpPr>
              <a:grpSpLocks/>
            </p:cNvGrpSpPr>
            <p:nvPr/>
          </p:nvGrpSpPr>
          <p:grpSpPr bwMode="auto">
            <a:xfrm rot="34991">
              <a:off x="1296" y="3072"/>
              <a:ext cx="288" cy="384"/>
              <a:chOff x="2016" y="3120"/>
              <a:chExt cx="432" cy="528"/>
            </a:xfrm>
          </p:grpSpPr>
          <p:sp>
            <p:nvSpPr>
              <p:cNvPr id="28750" name="AutoShape 13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432" cy="528"/>
              </a:xfrm>
              <a:prstGeom prst="can">
                <a:avLst>
                  <a:gd name="adj" fmla="val 45369"/>
                </a:avLst>
              </a:prstGeom>
              <a:gradFill rotWithShape="0">
                <a:gsLst>
                  <a:gs pos="0">
                    <a:srgbClr val="005E2F"/>
                  </a:gs>
                  <a:gs pos="50000">
                    <a:srgbClr val="00CC66"/>
                  </a:gs>
                  <a:gs pos="100000">
                    <a:srgbClr val="005E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endParaRPr lang="en-GB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1" name="Oval 14"/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rgbClr val="005E2F"/>
                  </a:gs>
                  <a:gs pos="50000">
                    <a:srgbClr val="00CC66"/>
                  </a:gs>
                  <a:gs pos="100000">
                    <a:srgbClr val="005E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endParaRPr lang="en-GB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749" name="Line 15"/>
            <p:cNvSpPr>
              <a:spLocks noChangeShapeType="1"/>
            </p:cNvSpPr>
            <p:nvPr/>
          </p:nvSpPr>
          <p:spPr bwMode="auto">
            <a:xfrm>
              <a:off x="1440" y="28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8681" name="Oval 16"/>
          <p:cNvSpPr>
            <a:spLocks noChangeArrowheads="1"/>
          </p:cNvSpPr>
          <p:nvPr/>
        </p:nvSpPr>
        <p:spPr bwMode="auto">
          <a:xfrm>
            <a:off x="4267200" y="3109913"/>
            <a:ext cx="1371600" cy="1233487"/>
          </a:xfrm>
          <a:prstGeom prst="ellipse">
            <a:avLst/>
          </a:prstGeom>
          <a:solidFill>
            <a:srgbClr val="CC9900"/>
          </a:solidFill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8682" name="Arc 17"/>
          <p:cNvSpPr>
            <a:spLocks/>
          </p:cNvSpPr>
          <p:nvPr/>
        </p:nvSpPr>
        <p:spPr bwMode="auto">
          <a:xfrm rot="6390980" flipH="1">
            <a:off x="5479256" y="4691857"/>
            <a:ext cx="623887" cy="762000"/>
          </a:xfrm>
          <a:custGeom>
            <a:avLst/>
            <a:gdLst>
              <a:gd name="T0" fmla="*/ 3643763 w 34422"/>
              <a:gd name="T1" fmla="*/ 21467 h 43200"/>
              <a:gd name="T2" fmla="*/ 0 w 34422"/>
              <a:gd name="T3" fmla="*/ 12128800 h 43200"/>
              <a:gd name="T4" fmla="*/ 4212062 w 34422"/>
              <a:gd name="T5" fmla="*/ 672041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22" h="43200" fill="none" extrusionOk="0">
                <a:moveTo>
                  <a:pt x="11092" y="69"/>
                </a:moveTo>
                <a:cubicBezTo>
                  <a:pt x="11667" y="23"/>
                  <a:pt x="12244" y="-1"/>
                  <a:pt x="12822" y="0"/>
                </a:cubicBezTo>
                <a:cubicBezTo>
                  <a:pt x="24751" y="0"/>
                  <a:pt x="34422" y="9670"/>
                  <a:pt x="34422" y="21600"/>
                </a:cubicBezTo>
                <a:cubicBezTo>
                  <a:pt x="34422" y="33529"/>
                  <a:pt x="24751" y="43200"/>
                  <a:pt x="12822" y="43200"/>
                </a:cubicBezTo>
                <a:cubicBezTo>
                  <a:pt x="8207" y="43200"/>
                  <a:pt x="3713" y="41722"/>
                  <a:pt x="0" y="38982"/>
                </a:cubicBezTo>
              </a:path>
              <a:path w="34422" h="43200" stroke="0" extrusionOk="0">
                <a:moveTo>
                  <a:pt x="11092" y="69"/>
                </a:moveTo>
                <a:cubicBezTo>
                  <a:pt x="11667" y="23"/>
                  <a:pt x="12244" y="-1"/>
                  <a:pt x="12822" y="0"/>
                </a:cubicBezTo>
                <a:cubicBezTo>
                  <a:pt x="24751" y="0"/>
                  <a:pt x="34422" y="9670"/>
                  <a:pt x="34422" y="21600"/>
                </a:cubicBezTo>
                <a:cubicBezTo>
                  <a:pt x="34422" y="33529"/>
                  <a:pt x="24751" y="43200"/>
                  <a:pt x="12822" y="43200"/>
                </a:cubicBezTo>
                <a:cubicBezTo>
                  <a:pt x="8207" y="43200"/>
                  <a:pt x="3713" y="41722"/>
                  <a:pt x="0" y="38982"/>
                </a:cubicBezTo>
                <a:lnTo>
                  <a:pt x="12822" y="21600"/>
                </a:lnTo>
                <a:lnTo>
                  <a:pt x="11092" y="69"/>
                </a:lnTo>
                <a:close/>
              </a:path>
            </a:pathLst>
          </a:custGeom>
          <a:solidFill>
            <a:srgbClr val="CC9900"/>
          </a:solidFill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83" name="Text Box 18"/>
          <p:cNvSpPr txBox="1">
            <a:spLocks noChangeArrowheads="1"/>
          </p:cNvSpPr>
          <p:nvPr/>
        </p:nvSpPr>
        <p:spPr bwMode="auto">
          <a:xfrm>
            <a:off x="4495800" y="33528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FFFFFF"/>
                </a:solidFill>
              </a:rPr>
              <a:t>H</a:t>
            </a:r>
            <a:r>
              <a:rPr lang="en-US" altLang="en-US" sz="1400" b="1" baseline="30000">
                <a:solidFill>
                  <a:srgbClr val="FFFFFF"/>
                </a:solidFill>
              </a:rPr>
              <a:t>+</a:t>
            </a:r>
            <a:endParaRPr lang="en-US" altLang="en-US" sz="1400" b="1">
              <a:solidFill>
                <a:srgbClr val="FFFFFF"/>
              </a:solidFill>
            </a:endParaRPr>
          </a:p>
        </p:txBody>
      </p:sp>
      <p:sp>
        <p:nvSpPr>
          <p:cNvPr id="28684" name="AutoShape 19"/>
          <p:cNvSpPr>
            <a:spLocks noChangeArrowheads="1"/>
          </p:cNvSpPr>
          <p:nvPr/>
        </p:nvSpPr>
        <p:spPr bwMode="auto">
          <a:xfrm rot="69806">
            <a:off x="4876800" y="2819400"/>
            <a:ext cx="152400" cy="381000"/>
          </a:xfrm>
          <a:prstGeom prst="can">
            <a:avLst>
              <a:gd name="adj" fmla="val 62500"/>
            </a:avLst>
          </a:prstGeom>
          <a:solidFill>
            <a:srgbClr val="9900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8685" name="Arc 20"/>
          <p:cNvSpPr>
            <a:spLocks/>
          </p:cNvSpPr>
          <p:nvPr/>
        </p:nvSpPr>
        <p:spPr bwMode="auto">
          <a:xfrm flipV="1">
            <a:off x="4681538" y="3187700"/>
            <a:ext cx="228600" cy="246063"/>
          </a:xfrm>
          <a:custGeom>
            <a:avLst/>
            <a:gdLst>
              <a:gd name="T0" fmla="*/ 1416442 w 21600"/>
              <a:gd name="T1" fmla="*/ 0 h 17511"/>
              <a:gd name="T2" fmla="*/ 2419350 w 21600"/>
              <a:gd name="T3" fmla="*/ 3457655 h 17511"/>
              <a:gd name="T4" fmla="*/ 0 w 21600"/>
              <a:gd name="T5" fmla="*/ 3457655 h 17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511" fill="none" extrusionOk="0">
                <a:moveTo>
                  <a:pt x="12646" y="-1"/>
                </a:moveTo>
                <a:cubicBezTo>
                  <a:pt x="18269" y="4060"/>
                  <a:pt x="21600" y="10574"/>
                  <a:pt x="21600" y="17511"/>
                </a:cubicBezTo>
              </a:path>
              <a:path w="21600" h="17511" stroke="0" extrusionOk="0">
                <a:moveTo>
                  <a:pt x="12646" y="-1"/>
                </a:moveTo>
                <a:cubicBezTo>
                  <a:pt x="18269" y="4060"/>
                  <a:pt x="21600" y="10574"/>
                  <a:pt x="21600" y="17511"/>
                </a:cubicBezTo>
                <a:lnTo>
                  <a:pt x="0" y="17511"/>
                </a:lnTo>
                <a:lnTo>
                  <a:pt x="12646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86" name="Arc 21"/>
          <p:cNvSpPr>
            <a:spLocks/>
          </p:cNvSpPr>
          <p:nvPr/>
        </p:nvSpPr>
        <p:spPr bwMode="auto">
          <a:xfrm flipH="1" flipV="1">
            <a:off x="4995863" y="3189288"/>
            <a:ext cx="228600" cy="280987"/>
          </a:xfrm>
          <a:custGeom>
            <a:avLst/>
            <a:gdLst>
              <a:gd name="T0" fmla="*/ 931333 w 21600"/>
              <a:gd name="T1" fmla="*/ 0 h 19935"/>
              <a:gd name="T2" fmla="*/ 2419350 w 21600"/>
              <a:gd name="T3" fmla="*/ 3960557 h 19935"/>
              <a:gd name="T4" fmla="*/ 0 w 21600"/>
              <a:gd name="T5" fmla="*/ 3960557 h 199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935" fill="none" extrusionOk="0">
                <a:moveTo>
                  <a:pt x="8315" y="-1"/>
                </a:moveTo>
                <a:cubicBezTo>
                  <a:pt x="16360" y="3355"/>
                  <a:pt x="21600" y="11218"/>
                  <a:pt x="21600" y="19935"/>
                </a:cubicBezTo>
              </a:path>
              <a:path w="21600" h="19935" stroke="0" extrusionOk="0">
                <a:moveTo>
                  <a:pt x="8315" y="-1"/>
                </a:moveTo>
                <a:cubicBezTo>
                  <a:pt x="16360" y="3355"/>
                  <a:pt x="21600" y="11218"/>
                  <a:pt x="21600" y="19935"/>
                </a:cubicBezTo>
                <a:lnTo>
                  <a:pt x="0" y="19935"/>
                </a:lnTo>
                <a:lnTo>
                  <a:pt x="8315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sm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87" name="Arc 22"/>
          <p:cNvSpPr>
            <a:spLocks/>
          </p:cNvSpPr>
          <p:nvPr/>
        </p:nvSpPr>
        <p:spPr bwMode="auto">
          <a:xfrm>
            <a:off x="4691063" y="2613025"/>
            <a:ext cx="228600" cy="280988"/>
          </a:xfrm>
          <a:custGeom>
            <a:avLst/>
            <a:gdLst>
              <a:gd name="T0" fmla="*/ 931333 w 21600"/>
              <a:gd name="T1" fmla="*/ 0 h 19935"/>
              <a:gd name="T2" fmla="*/ 2419350 w 21600"/>
              <a:gd name="T3" fmla="*/ 3960585 h 19935"/>
              <a:gd name="T4" fmla="*/ 0 w 21600"/>
              <a:gd name="T5" fmla="*/ 3960585 h 199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935" fill="none" extrusionOk="0">
                <a:moveTo>
                  <a:pt x="8315" y="-1"/>
                </a:moveTo>
                <a:cubicBezTo>
                  <a:pt x="16360" y="3355"/>
                  <a:pt x="21600" y="11218"/>
                  <a:pt x="21600" y="19935"/>
                </a:cubicBezTo>
              </a:path>
              <a:path w="21600" h="19935" stroke="0" extrusionOk="0">
                <a:moveTo>
                  <a:pt x="8315" y="-1"/>
                </a:moveTo>
                <a:cubicBezTo>
                  <a:pt x="16360" y="3355"/>
                  <a:pt x="21600" y="11218"/>
                  <a:pt x="21600" y="19935"/>
                </a:cubicBezTo>
                <a:lnTo>
                  <a:pt x="0" y="19935"/>
                </a:lnTo>
                <a:lnTo>
                  <a:pt x="8315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sm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>
            <a:off x="4997450" y="2579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89" name="Arc 24"/>
          <p:cNvSpPr>
            <a:spLocks/>
          </p:cNvSpPr>
          <p:nvPr/>
        </p:nvSpPr>
        <p:spPr bwMode="auto">
          <a:xfrm flipH="1">
            <a:off x="533400" y="5867400"/>
            <a:ext cx="8382000" cy="1066800"/>
          </a:xfrm>
          <a:custGeom>
            <a:avLst/>
            <a:gdLst>
              <a:gd name="T0" fmla="*/ 0 w 43200"/>
              <a:gd name="T1" fmla="*/ 52685647 h 21600"/>
              <a:gd name="T2" fmla="*/ 1626340833 w 43200"/>
              <a:gd name="T3" fmla="*/ 52688067 h 21600"/>
              <a:gd name="T4" fmla="*/ 813170417 w 43200"/>
              <a:gd name="T5" fmla="*/ 526880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599"/>
                </a:moveTo>
                <a:cubicBezTo>
                  <a:pt x="0" y="9670"/>
                  <a:pt x="9671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599"/>
                </a:moveTo>
                <a:cubicBezTo>
                  <a:pt x="0" y="9670"/>
                  <a:pt x="9671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59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90" name="Text Box 25"/>
          <p:cNvSpPr txBox="1">
            <a:spLocks noChangeArrowheads="1"/>
          </p:cNvSpPr>
          <p:nvPr/>
        </p:nvSpPr>
        <p:spPr bwMode="auto">
          <a:xfrm>
            <a:off x="4038600" y="6491288"/>
            <a:ext cx="365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AFD00"/>
                </a:solidFill>
              </a:rPr>
              <a:t>Effector organ</a:t>
            </a:r>
          </a:p>
        </p:txBody>
      </p:sp>
      <p:sp>
        <p:nvSpPr>
          <p:cNvPr id="28691" name="Freeform 26"/>
          <p:cNvSpPr>
            <a:spLocks/>
          </p:cNvSpPr>
          <p:nvPr/>
        </p:nvSpPr>
        <p:spPr bwMode="auto">
          <a:xfrm>
            <a:off x="2590800" y="1422400"/>
            <a:ext cx="3124200" cy="1397000"/>
          </a:xfrm>
          <a:custGeom>
            <a:avLst/>
            <a:gdLst>
              <a:gd name="T0" fmla="*/ 0 w 1968"/>
              <a:gd name="T1" fmla="*/ 2147483647 h 880"/>
              <a:gd name="T2" fmla="*/ 725805000 w 1968"/>
              <a:gd name="T3" fmla="*/ 1975802500 h 880"/>
              <a:gd name="T4" fmla="*/ 1088707500 w 1968"/>
              <a:gd name="T5" fmla="*/ 1612900000 h 880"/>
              <a:gd name="T6" fmla="*/ 1572577500 w 1968"/>
              <a:gd name="T7" fmla="*/ 1008062500 h 880"/>
              <a:gd name="T8" fmla="*/ 2056447500 w 1968"/>
              <a:gd name="T9" fmla="*/ 645160000 h 880"/>
              <a:gd name="T10" fmla="*/ 2147483647 w 1968"/>
              <a:gd name="T11" fmla="*/ 282257500 h 880"/>
              <a:gd name="T12" fmla="*/ 2147483647 w 1968"/>
              <a:gd name="T13" fmla="*/ 40322500 h 880"/>
              <a:gd name="T14" fmla="*/ 2147483647 w 1968"/>
              <a:gd name="T15" fmla="*/ 40322500 h 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68" h="880">
                <a:moveTo>
                  <a:pt x="0" y="880"/>
                </a:moveTo>
                <a:cubicBezTo>
                  <a:pt x="108" y="852"/>
                  <a:pt x="216" y="824"/>
                  <a:pt x="288" y="784"/>
                </a:cubicBezTo>
                <a:cubicBezTo>
                  <a:pt x="360" y="744"/>
                  <a:pt x="376" y="704"/>
                  <a:pt x="432" y="640"/>
                </a:cubicBezTo>
                <a:cubicBezTo>
                  <a:pt x="488" y="576"/>
                  <a:pt x="560" y="464"/>
                  <a:pt x="624" y="400"/>
                </a:cubicBezTo>
                <a:cubicBezTo>
                  <a:pt x="688" y="336"/>
                  <a:pt x="736" y="304"/>
                  <a:pt x="816" y="256"/>
                </a:cubicBezTo>
                <a:cubicBezTo>
                  <a:pt x="896" y="208"/>
                  <a:pt x="976" y="152"/>
                  <a:pt x="1104" y="112"/>
                </a:cubicBezTo>
                <a:cubicBezTo>
                  <a:pt x="1232" y="72"/>
                  <a:pt x="1440" y="32"/>
                  <a:pt x="1584" y="16"/>
                </a:cubicBezTo>
                <a:cubicBezTo>
                  <a:pt x="1728" y="0"/>
                  <a:pt x="1848" y="8"/>
                  <a:pt x="1968" y="1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92" name="Freeform 27"/>
          <p:cNvSpPr>
            <a:spLocks/>
          </p:cNvSpPr>
          <p:nvPr/>
        </p:nvSpPr>
        <p:spPr bwMode="auto">
          <a:xfrm flipH="1">
            <a:off x="5600700" y="1422400"/>
            <a:ext cx="3124200" cy="1397000"/>
          </a:xfrm>
          <a:custGeom>
            <a:avLst/>
            <a:gdLst>
              <a:gd name="T0" fmla="*/ 0 w 1968"/>
              <a:gd name="T1" fmla="*/ 2147483647 h 880"/>
              <a:gd name="T2" fmla="*/ 725805000 w 1968"/>
              <a:gd name="T3" fmla="*/ 1975802500 h 880"/>
              <a:gd name="T4" fmla="*/ 1088707500 w 1968"/>
              <a:gd name="T5" fmla="*/ 1612900000 h 880"/>
              <a:gd name="T6" fmla="*/ 1572577500 w 1968"/>
              <a:gd name="T7" fmla="*/ 1008062500 h 880"/>
              <a:gd name="T8" fmla="*/ 2056447500 w 1968"/>
              <a:gd name="T9" fmla="*/ 645160000 h 880"/>
              <a:gd name="T10" fmla="*/ 2147483647 w 1968"/>
              <a:gd name="T11" fmla="*/ 282257500 h 880"/>
              <a:gd name="T12" fmla="*/ 2147483647 w 1968"/>
              <a:gd name="T13" fmla="*/ 40322500 h 880"/>
              <a:gd name="T14" fmla="*/ 2147483647 w 1968"/>
              <a:gd name="T15" fmla="*/ 40322500 h 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68" h="880">
                <a:moveTo>
                  <a:pt x="0" y="880"/>
                </a:moveTo>
                <a:cubicBezTo>
                  <a:pt x="108" y="852"/>
                  <a:pt x="216" y="824"/>
                  <a:pt x="288" y="784"/>
                </a:cubicBezTo>
                <a:cubicBezTo>
                  <a:pt x="360" y="744"/>
                  <a:pt x="376" y="704"/>
                  <a:pt x="432" y="640"/>
                </a:cubicBezTo>
                <a:cubicBezTo>
                  <a:pt x="488" y="576"/>
                  <a:pt x="560" y="464"/>
                  <a:pt x="624" y="400"/>
                </a:cubicBezTo>
                <a:cubicBezTo>
                  <a:pt x="688" y="336"/>
                  <a:pt x="736" y="304"/>
                  <a:pt x="816" y="256"/>
                </a:cubicBezTo>
                <a:cubicBezTo>
                  <a:pt x="896" y="208"/>
                  <a:pt x="976" y="152"/>
                  <a:pt x="1104" y="112"/>
                </a:cubicBezTo>
                <a:cubicBezTo>
                  <a:pt x="1232" y="72"/>
                  <a:pt x="1440" y="32"/>
                  <a:pt x="1584" y="16"/>
                </a:cubicBezTo>
                <a:cubicBezTo>
                  <a:pt x="1728" y="0"/>
                  <a:pt x="1848" y="8"/>
                  <a:pt x="1968" y="1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8693" name="Group 28"/>
          <p:cNvGrpSpPr>
            <a:grpSpLocks/>
          </p:cNvGrpSpPr>
          <p:nvPr/>
        </p:nvGrpSpPr>
        <p:grpSpPr bwMode="auto">
          <a:xfrm flipV="1">
            <a:off x="2590800" y="3886200"/>
            <a:ext cx="6134100" cy="1409700"/>
            <a:chOff x="1632" y="896"/>
            <a:chExt cx="3864" cy="888"/>
          </a:xfrm>
        </p:grpSpPr>
        <p:sp>
          <p:nvSpPr>
            <p:cNvPr id="28745" name="Freeform 29"/>
            <p:cNvSpPr>
              <a:spLocks/>
            </p:cNvSpPr>
            <p:nvPr/>
          </p:nvSpPr>
          <p:spPr bwMode="auto">
            <a:xfrm>
              <a:off x="1632" y="896"/>
              <a:ext cx="1968" cy="880"/>
            </a:xfrm>
            <a:custGeom>
              <a:avLst/>
              <a:gdLst>
                <a:gd name="T0" fmla="*/ 0 w 1968"/>
                <a:gd name="T1" fmla="*/ 880 h 880"/>
                <a:gd name="T2" fmla="*/ 288 w 1968"/>
                <a:gd name="T3" fmla="*/ 784 h 880"/>
                <a:gd name="T4" fmla="*/ 432 w 1968"/>
                <a:gd name="T5" fmla="*/ 640 h 880"/>
                <a:gd name="T6" fmla="*/ 624 w 1968"/>
                <a:gd name="T7" fmla="*/ 400 h 880"/>
                <a:gd name="T8" fmla="*/ 816 w 1968"/>
                <a:gd name="T9" fmla="*/ 256 h 880"/>
                <a:gd name="T10" fmla="*/ 1104 w 1968"/>
                <a:gd name="T11" fmla="*/ 112 h 880"/>
                <a:gd name="T12" fmla="*/ 1584 w 1968"/>
                <a:gd name="T13" fmla="*/ 16 h 880"/>
                <a:gd name="T14" fmla="*/ 1968 w 1968"/>
                <a:gd name="T15" fmla="*/ 16 h 8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8" h="880">
                  <a:moveTo>
                    <a:pt x="0" y="880"/>
                  </a:moveTo>
                  <a:cubicBezTo>
                    <a:pt x="108" y="852"/>
                    <a:pt x="216" y="824"/>
                    <a:pt x="288" y="784"/>
                  </a:cubicBezTo>
                  <a:cubicBezTo>
                    <a:pt x="360" y="744"/>
                    <a:pt x="376" y="704"/>
                    <a:pt x="432" y="640"/>
                  </a:cubicBezTo>
                  <a:cubicBezTo>
                    <a:pt x="488" y="576"/>
                    <a:pt x="560" y="464"/>
                    <a:pt x="624" y="400"/>
                  </a:cubicBezTo>
                  <a:cubicBezTo>
                    <a:pt x="688" y="336"/>
                    <a:pt x="736" y="304"/>
                    <a:pt x="816" y="256"/>
                  </a:cubicBezTo>
                  <a:cubicBezTo>
                    <a:pt x="896" y="208"/>
                    <a:pt x="976" y="152"/>
                    <a:pt x="1104" y="112"/>
                  </a:cubicBezTo>
                  <a:cubicBezTo>
                    <a:pt x="1232" y="72"/>
                    <a:pt x="1440" y="32"/>
                    <a:pt x="1584" y="16"/>
                  </a:cubicBezTo>
                  <a:cubicBezTo>
                    <a:pt x="1728" y="0"/>
                    <a:pt x="1848" y="8"/>
                    <a:pt x="1968" y="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746" name="Freeform 30"/>
            <p:cNvSpPr>
              <a:spLocks/>
            </p:cNvSpPr>
            <p:nvPr/>
          </p:nvSpPr>
          <p:spPr bwMode="auto">
            <a:xfrm flipH="1">
              <a:off x="3528" y="904"/>
              <a:ext cx="1968" cy="880"/>
            </a:xfrm>
            <a:custGeom>
              <a:avLst/>
              <a:gdLst>
                <a:gd name="T0" fmla="*/ 0 w 1968"/>
                <a:gd name="T1" fmla="*/ 880 h 880"/>
                <a:gd name="T2" fmla="*/ 288 w 1968"/>
                <a:gd name="T3" fmla="*/ 784 h 880"/>
                <a:gd name="T4" fmla="*/ 432 w 1968"/>
                <a:gd name="T5" fmla="*/ 640 h 880"/>
                <a:gd name="T6" fmla="*/ 624 w 1968"/>
                <a:gd name="T7" fmla="*/ 400 h 880"/>
                <a:gd name="T8" fmla="*/ 816 w 1968"/>
                <a:gd name="T9" fmla="*/ 256 h 880"/>
                <a:gd name="T10" fmla="*/ 1104 w 1968"/>
                <a:gd name="T11" fmla="*/ 112 h 880"/>
                <a:gd name="T12" fmla="*/ 1584 w 1968"/>
                <a:gd name="T13" fmla="*/ 16 h 880"/>
                <a:gd name="T14" fmla="*/ 1968 w 1968"/>
                <a:gd name="T15" fmla="*/ 16 h 8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68" h="880">
                  <a:moveTo>
                    <a:pt x="0" y="880"/>
                  </a:moveTo>
                  <a:cubicBezTo>
                    <a:pt x="108" y="852"/>
                    <a:pt x="216" y="824"/>
                    <a:pt x="288" y="784"/>
                  </a:cubicBezTo>
                  <a:cubicBezTo>
                    <a:pt x="360" y="744"/>
                    <a:pt x="376" y="704"/>
                    <a:pt x="432" y="640"/>
                  </a:cubicBezTo>
                  <a:cubicBezTo>
                    <a:pt x="488" y="576"/>
                    <a:pt x="560" y="464"/>
                    <a:pt x="624" y="400"/>
                  </a:cubicBezTo>
                  <a:cubicBezTo>
                    <a:pt x="688" y="336"/>
                    <a:pt x="736" y="304"/>
                    <a:pt x="816" y="256"/>
                  </a:cubicBezTo>
                  <a:cubicBezTo>
                    <a:pt x="896" y="208"/>
                    <a:pt x="976" y="152"/>
                    <a:pt x="1104" y="112"/>
                  </a:cubicBezTo>
                  <a:cubicBezTo>
                    <a:pt x="1232" y="72"/>
                    <a:pt x="1440" y="32"/>
                    <a:pt x="1584" y="16"/>
                  </a:cubicBezTo>
                  <a:cubicBezTo>
                    <a:pt x="1728" y="0"/>
                    <a:pt x="1848" y="8"/>
                    <a:pt x="1968" y="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8694" name="Text Box 31"/>
          <p:cNvSpPr txBox="1">
            <a:spLocks noChangeArrowheads="1"/>
          </p:cNvSpPr>
          <p:nvPr/>
        </p:nvSpPr>
        <p:spPr bwMode="auto">
          <a:xfrm rot="7046">
            <a:off x="1841500" y="4191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FFFFF"/>
                </a:solidFill>
              </a:rPr>
              <a:t>Ca</a:t>
            </a:r>
            <a:r>
              <a:rPr lang="en-US" altLang="en-US" sz="1800" b="1" baseline="30000">
                <a:solidFill>
                  <a:srgbClr val="FFFFFF"/>
                </a:solidFill>
              </a:rPr>
              <a:t>2+</a:t>
            </a:r>
            <a:endParaRPr lang="en-US" altLang="en-US" sz="1800" b="1">
              <a:solidFill>
                <a:srgbClr val="FFFFFF"/>
              </a:solidFill>
            </a:endParaRPr>
          </a:p>
        </p:txBody>
      </p:sp>
      <p:grpSp>
        <p:nvGrpSpPr>
          <p:cNvPr id="28695" name="Group 32"/>
          <p:cNvGrpSpPr>
            <a:grpSpLocks/>
          </p:cNvGrpSpPr>
          <p:nvPr/>
        </p:nvGrpSpPr>
        <p:grpSpPr bwMode="auto">
          <a:xfrm rot="-8895825">
            <a:off x="2711450" y="3297238"/>
            <a:ext cx="457200" cy="1308100"/>
            <a:chOff x="2275" y="2325"/>
            <a:chExt cx="288" cy="824"/>
          </a:xfrm>
        </p:grpSpPr>
        <p:sp>
          <p:nvSpPr>
            <p:cNvPr id="28740" name="Line 33"/>
            <p:cNvSpPr>
              <a:spLocks noChangeShapeType="1"/>
            </p:cNvSpPr>
            <p:nvPr/>
          </p:nvSpPr>
          <p:spPr bwMode="auto">
            <a:xfrm rot="1355709">
              <a:off x="2336" y="2621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28741" name="Group 34"/>
            <p:cNvGrpSpPr>
              <a:grpSpLocks/>
            </p:cNvGrpSpPr>
            <p:nvPr/>
          </p:nvGrpSpPr>
          <p:grpSpPr bwMode="auto">
            <a:xfrm rot="1390701">
              <a:off x="2275" y="2493"/>
              <a:ext cx="288" cy="384"/>
              <a:chOff x="2016" y="3120"/>
              <a:chExt cx="432" cy="528"/>
            </a:xfrm>
          </p:grpSpPr>
          <p:sp>
            <p:nvSpPr>
              <p:cNvPr id="28743" name="AutoShape 35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432" cy="528"/>
              </a:xfrm>
              <a:prstGeom prst="can">
                <a:avLst>
                  <a:gd name="adj" fmla="val 45369"/>
                </a:avLst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endParaRPr lang="en-GB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4" name="Oval 36"/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76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endParaRPr lang="en-GB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742" name="Line 37"/>
            <p:cNvSpPr>
              <a:spLocks noChangeShapeType="1"/>
            </p:cNvSpPr>
            <p:nvPr/>
          </p:nvSpPr>
          <p:spPr bwMode="auto">
            <a:xfrm rot="1355709">
              <a:off x="2509" y="232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8696" name="Group 38"/>
          <p:cNvGrpSpPr>
            <a:grpSpLocks/>
          </p:cNvGrpSpPr>
          <p:nvPr/>
        </p:nvGrpSpPr>
        <p:grpSpPr bwMode="auto">
          <a:xfrm>
            <a:off x="7499350" y="1550988"/>
            <a:ext cx="914400" cy="1239837"/>
            <a:chOff x="4724" y="977"/>
            <a:chExt cx="576" cy="781"/>
          </a:xfrm>
        </p:grpSpPr>
        <p:sp>
          <p:nvSpPr>
            <p:cNvPr id="28733" name="Line 39"/>
            <p:cNvSpPr>
              <a:spLocks noChangeShapeType="1"/>
            </p:cNvSpPr>
            <p:nvPr/>
          </p:nvSpPr>
          <p:spPr bwMode="auto">
            <a:xfrm rot="2055214">
              <a:off x="4770" y="123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28734" name="Group 40"/>
            <p:cNvGrpSpPr>
              <a:grpSpLocks/>
            </p:cNvGrpSpPr>
            <p:nvPr/>
          </p:nvGrpSpPr>
          <p:grpSpPr bwMode="auto">
            <a:xfrm rot="2090205">
              <a:off x="4747" y="1124"/>
              <a:ext cx="288" cy="384"/>
              <a:chOff x="2016" y="3120"/>
              <a:chExt cx="432" cy="528"/>
            </a:xfrm>
          </p:grpSpPr>
          <p:sp>
            <p:nvSpPr>
              <p:cNvPr id="28738" name="AutoShape 4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432" cy="528"/>
              </a:xfrm>
              <a:prstGeom prst="can">
                <a:avLst>
                  <a:gd name="adj" fmla="val 45369"/>
                </a:avLst>
              </a:prstGeom>
              <a:gradFill rotWithShape="0">
                <a:gsLst>
                  <a:gs pos="0">
                    <a:srgbClr val="000028"/>
                  </a:gs>
                  <a:gs pos="50000">
                    <a:srgbClr val="99CCFF"/>
                  </a:gs>
                  <a:gs pos="100000">
                    <a:srgbClr val="000028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endParaRPr lang="en-GB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9" name="Oval 42"/>
              <p:cNvSpPr>
                <a:spLocks noChangeArrowheads="1"/>
              </p:cNvSpPr>
              <p:nvPr/>
            </p:nvSpPr>
            <p:spPr bwMode="auto">
              <a:xfrm>
                <a:off x="2112" y="3168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rgbClr val="000028"/>
                  </a:gs>
                  <a:gs pos="50000">
                    <a:srgbClr val="99CCFF"/>
                  </a:gs>
                  <a:gs pos="100000">
                    <a:srgbClr val="000028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endParaRPr lang="en-GB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735" name="Group 43"/>
            <p:cNvGrpSpPr>
              <a:grpSpLocks/>
            </p:cNvGrpSpPr>
            <p:nvPr/>
          </p:nvGrpSpPr>
          <p:grpSpPr bwMode="auto">
            <a:xfrm rot="1718987">
              <a:off x="4724" y="977"/>
              <a:ext cx="576" cy="288"/>
              <a:chOff x="2016" y="2160"/>
              <a:chExt cx="576" cy="192"/>
            </a:xfrm>
          </p:grpSpPr>
          <p:sp>
            <p:nvSpPr>
              <p:cNvPr id="28736" name="Arc 44"/>
              <p:cNvSpPr>
                <a:spLocks/>
              </p:cNvSpPr>
              <p:nvPr/>
            </p:nvSpPr>
            <p:spPr bwMode="auto">
              <a:xfrm>
                <a:off x="2016" y="2160"/>
                <a:ext cx="288" cy="192"/>
              </a:xfrm>
              <a:custGeom>
                <a:avLst/>
                <a:gdLst>
                  <a:gd name="T0" fmla="*/ 0 w 21600"/>
                  <a:gd name="T1" fmla="*/ 0 h 21600"/>
                  <a:gd name="T2" fmla="*/ 4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en-GB" sz="320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28737" name="Arc 45"/>
              <p:cNvSpPr>
                <a:spLocks/>
              </p:cNvSpPr>
              <p:nvPr/>
            </p:nvSpPr>
            <p:spPr bwMode="auto">
              <a:xfrm flipH="1">
                <a:off x="2304" y="2160"/>
                <a:ext cx="288" cy="192"/>
              </a:xfrm>
              <a:custGeom>
                <a:avLst/>
                <a:gdLst>
                  <a:gd name="T0" fmla="*/ 0 w 21600"/>
                  <a:gd name="T1" fmla="*/ 0 h 21600"/>
                  <a:gd name="T2" fmla="*/ 4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en-GB" sz="32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8697" name="Text Box 46"/>
          <p:cNvSpPr txBox="1">
            <a:spLocks noChangeArrowheads="1"/>
          </p:cNvSpPr>
          <p:nvPr/>
        </p:nvSpPr>
        <p:spPr bwMode="auto">
          <a:xfrm rot="70142">
            <a:off x="7207250" y="12700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Na</a:t>
            </a:r>
            <a:r>
              <a:rPr lang="en-US" altLang="en-US" sz="1600" b="1" baseline="30000">
                <a:solidFill>
                  <a:srgbClr val="FFFFFF"/>
                </a:solidFill>
              </a:rPr>
              <a:t>+</a:t>
            </a:r>
            <a:endParaRPr lang="en-US" altLang="en-US" sz="1600" b="1">
              <a:solidFill>
                <a:srgbClr val="FFFFFF"/>
              </a:solidFill>
            </a:endParaRPr>
          </a:p>
        </p:txBody>
      </p:sp>
      <p:sp>
        <p:nvSpPr>
          <p:cNvPr id="28698" name="Text Box 47"/>
          <p:cNvSpPr txBox="1">
            <a:spLocks noChangeArrowheads="1"/>
          </p:cNvSpPr>
          <p:nvPr/>
        </p:nvSpPr>
        <p:spPr bwMode="auto">
          <a:xfrm>
            <a:off x="8077200" y="18415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Tyrosine</a:t>
            </a:r>
          </a:p>
        </p:txBody>
      </p:sp>
      <p:sp>
        <p:nvSpPr>
          <p:cNvPr id="28699" name="Text Box 48"/>
          <p:cNvSpPr txBox="1">
            <a:spLocks noChangeArrowheads="1"/>
          </p:cNvSpPr>
          <p:nvPr/>
        </p:nvSpPr>
        <p:spPr bwMode="auto">
          <a:xfrm>
            <a:off x="6629400" y="2667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Tyrosine</a:t>
            </a:r>
          </a:p>
        </p:txBody>
      </p:sp>
      <p:sp>
        <p:nvSpPr>
          <p:cNvPr id="28700" name="Line 49"/>
          <p:cNvSpPr>
            <a:spLocks noChangeShapeType="1"/>
          </p:cNvSpPr>
          <p:nvPr/>
        </p:nvSpPr>
        <p:spPr bwMode="auto">
          <a:xfrm flipH="1" flipV="1">
            <a:off x="6096000" y="26670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01" name="Line 50"/>
          <p:cNvSpPr>
            <a:spLocks noChangeShapeType="1"/>
          </p:cNvSpPr>
          <p:nvPr/>
        </p:nvSpPr>
        <p:spPr bwMode="auto">
          <a:xfrm flipH="1" flipV="1">
            <a:off x="5372100" y="24384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02" name="Text Box 51"/>
          <p:cNvSpPr txBox="1">
            <a:spLocks noChangeArrowheads="1"/>
          </p:cNvSpPr>
          <p:nvPr/>
        </p:nvSpPr>
        <p:spPr bwMode="auto">
          <a:xfrm>
            <a:off x="4267200" y="2286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Dopamine</a:t>
            </a:r>
          </a:p>
        </p:txBody>
      </p:sp>
      <p:sp>
        <p:nvSpPr>
          <p:cNvPr id="28703" name="Freeform 52"/>
          <p:cNvSpPr>
            <a:spLocks/>
          </p:cNvSpPr>
          <p:nvPr/>
        </p:nvSpPr>
        <p:spPr bwMode="auto">
          <a:xfrm rot="610699">
            <a:off x="6553200" y="5791200"/>
            <a:ext cx="1219200" cy="762000"/>
          </a:xfrm>
          <a:custGeom>
            <a:avLst/>
            <a:gdLst>
              <a:gd name="T0" fmla="*/ 0 w 2376"/>
              <a:gd name="T1" fmla="*/ 26294234 h 2184"/>
              <a:gd name="T2" fmla="*/ 50554210 w 2376"/>
              <a:gd name="T3" fmla="*/ 37980327 h 2184"/>
              <a:gd name="T4" fmla="*/ 63193147 w 2376"/>
              <a:gd name="T5" fmla="*/ 55509816 h 2184"/>
              <a:gd name="T6" fmla="*/ 63193147 w 2376"/>
              <a:gd name="T7" fmla="*/ 73039305 h 2184"/>
              <a:gd name="T8" fmla="*/ 63193147 w 2376"/>
              <a:gd name="T9" fmla="*/ 131470470 h 2184"/>
              <a:gd name="T10" fmla="*/ 75831572 w 2376"/>
              <a:gd name="T11" fmla="*/ 154843005 h 2184"/>
              <a:gd name="T12" fmla="*/ 101108420 w 2376"/>
              <a:gd name="T13" fmla="*/ 148999959 h 2184"/>
              <a:gd name="T14" fmla="*/ 113747358 w 2376"/>
              <a:gd name="T15" fmla="*/ 131470470 h 2184"/>
              <a:gd name="T16" fmla="*/ 113747358 w 2376"/>
              <a:gd name="T17" fmla="*/ 43823374 h 2184"/>
              <a:gd name="T18" fmla="*/ 139024206 w 2376"/>
              <a:gd name="T19" fmla="*/ 20450838 h 2184"/>
              <a:gd name="T20" fmla="*/ 164301568 w 2376"/>
              <a:gd name="T21" fmla="*/ 32137280 h 2184"/>
              <a:gd name="T22" fmla="*/ 176939992 w 2376"/>
              <a:gd name="T23" fmla="*/ 55509816 h 2184"/>
              <a:gd name="T24" fmla="*/ 176939992 w 2376"/>
              <a:gd name="T25" fmla="*/ 143156912 h 2184"/>
              <a:gd name="T26" fmla="*/ 164301568 w 2376"/>
              <a:gd name="T27" fmla="*/ 172372495 h 2184"/>
              <a:gd name="T28" fmla="*/ 176939992 w 2376"/>
              <a:gd name="T29" fmla="*/ 184058588 h 2184"/>
              <a:gd name="T30" fmla="*/ 227494202 w 2376"/>
              <a:gd name="T31" fmla="*/ 184058588 h 2184"/>
              <a:gd name="T32" fmla="*/ 240133139 w 2376"/>
              <a:gd name="T33" fmla="*/ 166529448 h 2184"/>
              <a:gd name="T34" fmla="*/ 240133139 w 2376"/>
              <a:gd name="T35" fmla="*/ 148999959 h 2184"/>
              <a:gd name="T36" fmla="*/ 240133139 w 2376"/>
              <a:gd name="T37" fmla="*/ 119784376 h 2184"/>
              <a:gd name="T38" fmla="*/ 240133139 w 2376"/>
              <a:gd name="T39" fmla="*/ 37980327 h 2184"/>
              <a:gd name="T40" fmla="*/ 252771564 w 2376"/>
              <a:gd name="T41" fmla="*/ 20450838 h 2184"/>
              <a:gd name="T42" fmla="*/ 290687349 w 2376"/>
              <a:gd name="T43" fmla="*/ 20450838 h 2184"/>
              <a:gd name="T44" fmla="*/ 303325774 w 2376"/>
              <a:gd name="T45" fmla="*/ 43823374 h 2184"/>
              <a:gd name="T46" fmla="*/ 303325774 w 2376"/>
              <a:gd name="T47" fmla="*/ 78882352 h 2184"/>
              <a:gd name="T48" fmla="*/ 303325774 w 2376"/>
              <a:gd name="T49" fmla="*/ 143156912 h 2184"/>
              <a:gd name="T50" fmla="*/ 278048925 w 2376"/>
              <a:gd name="T51" fmla="*/ 195745030 h 2184"/>
              <a:gd name="T52" fmla="*/ 214855778 w 2376"/>
              <a:gd name="T53" fmla="*/ 207431124 h 2184"/>
              <a:gd name="T54" fmla="*/ 240133139 w 2376"/>
              <a:gd name="T55" fmla="*/ 230803659 h 2184"/>
              <a:gd name="T56" fmla="*/ 341241560 w 2376"/>
              <a:gd name="T57" fmla="*/ 224960613 h 2184"/>
              <a:gd name="T58" fmla="*/ 379157345 w 2376"/>
              <a:gd name="T59" fmla="*/ 195745030 h 2184"/>
              <a:gd name="T60" fmla="*/ 391795770 w 2376"/>
              <a:gd name="T61" fmla="*/ 143156912 h 2184"/>
              <a:gd name="T62" fmla="*/ 379157345 w 2376"/>
              <a:gd name="T63" fmla="*/ 26294234 h 2184"/>
              <a:gd name="T64" fmla="*/ 404434707 w 2376"/>
              <a:gd name="T65" fmla="*/ 2921698 h 2184"/>
              <a:gd name="T66" fmla="*/ 467627341 w 2376"/>
              <a:gd name="T67" fmla="*/ 8764745 h 2184"/>
              <a:gd name="T68" fmla="*/ 467627341 w 2376"/>
              <a:gd name="T69" fmla="*/ 55509816 h 2184"/>
              <a:gd name="T70" fmla="*/ 467627341 w 2376"/>
              <a:gd name="T71" fmla="*/ 178215541 h 2184"/>
              <a:gd name="T72" fmla="*/ 581374699 w 2376"/>
              <a:gd name="T73" fmla="*/ 236647055 h 2184"/>
              <a:gd name="T74" fmla="*/ 202217354 w 2376"/>
              <a:gd name="T75" fmla="*/ 265862637 h 21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76" h="2184">
                <a:moveTo>
                  <a:pt x="0" y="216"/>
                </a:moveTo>
                <a:cubicBezTo>
                  <a:pt x="76" y="244"/>
                  <a:pt x="152" y="272"/>
                  <a:pt x="192" y="312"/>
                </a:cubicBezTo>
                <a:cubicBezTo>
                  <a:pt x="232" y="352"/>
                  <a:pt x="232" y="408"/>
                  <a:pt x="240" y="456"/>
                </a:cubicBezTo>
                <a:cubicBezTo>
                  <a:pt x="248" y="504"/>
                  <a:pt x="240" y="496"/>
                  <a:pt x="240" y="600"/>
                </a:cubicBezTo>
                <a:cubicBezTo>
                  <a:pt x="240" y="704"/>
                  <a:pt x="232" y="968"/>
                  <a:pt x="240" y="1080"/>
                </a:cubicBezTo>
                <a:cubicBezTo>
                  <a:pt x="248" y="1192"/>
                  <a:pt x="264" y="1248"/>
                  <a:pt x="288" y="1272"/>
                </a:cubicBezTo>
                <a:cubicBezTo>
                  <a:pt x="312" y="1296"/>
                  <a:pt x="360" y="1256"/>
                  <a:pt x="384" y="1224"/>
                </a:cubicBezTo>
                <a:cubicBezTo>
                  <a:pt x="408" y="1192"/>
                  <a:pt x="424" y="1224"/>
                  <a:pt x="432" y="1080"/>
                </a:cubicBezTo>
                <a:cubicBezTo>
                  <a:pt x="440" y="936"/>
                  <a:pt x="416" y="512"/>
                  <a:pt x="432" y="360"/>
                </a:cubicBezTo>
                <a:cubicBezTo>
                  <a:pt x="448" y="208"/>
                  <a:pt x="496" y="184"/>
                  <a:pt x="528" y="168"/>
                </a:cubicBezTo>
                <a:cubicBezTo>
                  <a:pt x="560" y="152"/>
                  <a:pt x="600" y="216"/>
                  <a:pt x="624" y="264"/>
                </a:cubicBezTo>
                <a:cubicBezTo>
                  <a:pt x="648" y="312"/>
                  <a:pt x="664" y="304"/>
                  <a:pt x="672" y="456"/>
                </a:cubicBezTo>
                <a:cubicBezTo>
                  <a:pt x="680" y="608"/>
                  <a:pt x="680" y="1016"/>
                  <a:pt x="672" y="1176"/>
                </a:cubicBezTo>
                <a:cubicBezTo>
                  <a:pt x="664" y="1336"/>
                  <a:pt x="624" y="1360"/>
                  <a:pt x="624" y="1416"/>
                </a:cubicBezTo>
                <a:cubicBezTo>
                  <a:pt x="624" y="1472"/>
                  <a:pt x="632" y="1496"/>
                  <a:pt x="672" y="1512"/>
                </a:cubicBezTo>
                <a:cubicBezTo>
                  <a:pt x="712" y="1528"/>
                  <a:pt x="824" y="1536"/>
                  <a:pt x="864" y="1512"/>
                </a:cubicBezTo>
                <a:cubicBezTo>
                  <a:pt x="904" y="1488"/>
                  <a:pt x="904" y="1416"/>
                  <a:pt x="912" y="1368"/>
                </a:cubicBezTo>
                <a:cubicBezTo>
                  <a:pt x="920" y="1320"/>
                  <a:pt x="912" y="1288"/>
                  <a:pt x="912" y="1224"/>
                </a:cubicBezTo>
                <a:cubicBezTo>
                  <a:pt x="912" y="1160"/>
                  <a:pt x="912" y="1136"/>
                  <a:pt x="912" y="984"/>
                </a:cubicBezTo>
                <a:cubicBezTo>
                  <a:pt x="912" y="832"/>
                  <a:pt x="904" y="448"/>
                  <a:pt x="912" y="312"/>
                </a:cubicBezTo>
                <a:cubicBezTo>
                  <a:pt x="920" y="176"/>
                  <a:pt x="928" y="192"/>
                  <a:pt x="960" y="168"/>
                </a:cubicBezTo>
                <a:cubicBezTo>
                  <a:pt x="992" y="144"/>
                  <a:pt x="1072" y="136"/>
                  <a:pt x="1104" y="168"/>
                </a:cubicBezTo>
                <a:cubicBezTo>
                  <a:pt x="1136" y="200"/>
                  <a:pt x="1144" y="280"/>
                  <a:pt x="1152" y="360"/>
                </a:cubicBezTo>
                <a:cubicBezTo>
                  <a:pt x="1160" y="440"/>
                  <a:pt x="1152" y="512"/>
                  <a:pt x="1152" y="648"/>
                </a:cubicBezTo>
                <a:cubicBezTo>
                  <a:pt x="1152" y="784"/>
                  <a:pt x="1168" y="1016"/>
                  <a:pt x="1152" y="1176"/>
                </a:cubicBezTo>
                <a:cubicBezTo>
                  <a:pt x="1136" y="1336"/>
                  <a:pt x="1112" y="1520"/>
                  <a:pt x="1056" y="1608"/>
                </a:cubicBezTo>
                <a:cubicBezTo>
                  <a:pt x="1000" y="1696"/>
                  <a:pt x="840" y="1656"/>
                  <a:pt x="816" y="1704"/>
                </a:cubicBezTo>
                <a:cubicBezTo>
                  <a:pt x="792" y="1752"/>
                  <a:pt x="832" y="1872"/>
                  <a:pt x="912" y="1896"/>
                </a:cubicBezTo>
                <a:cubicBezTo>
                  <a:pt x="992" y="1920"/>
                  <a:pt x="1208" y="1896"/>
                  <a:pt x="1296" y="1848"/>
                </a:cubicBezTo>
                <a:cubicBezTo>
                  <a:pt x="1384" y="1800"/>
                  <a:pt x="1408" y="1720"/>
                  <a:pt x="1440" y="1608"/>
                </a:cubicBezTo>
                <a:cubicBezTo>
                  <a:pt x="1472" y="1496"/>
                  <a:pt x="1488" y="1408"/>
                  <a:pt x="1488" y="1176"/>
                </a:cubicBezTo>
                <a:cubicBezTo>
                  <a:pt x="1488" y="944"/>
                  <a:pt x="1432" y="408"/>
                  <a:pt x="1440" y="216"/>
                </a:cubicBezTo>
                <a:cubicBezTo>
                  <a:pt x="1448" y="24"/>
                  <a:pt x="1480" y="48"/>
                  <a:pt x="1536" y="24"/>
                </a:cubicBezTo>
                <a:cubicBezTo>
                  <a:pt x="1592" y="0"/>
                  <a:pt x="1736" y="0"/>
                  <a:pt x="1776" y="72"/>
                </a:cubicBezTo>
                <a:cubicBezTo>
                  <a:pt x="1816" y="144"/>
                  <a:pt x="1776" y="224"/>
                  <a:pt x="1776" y="456"/>
                </a:cubicBezTo>
                <a:cubicBezTo>
                  <a:pt x="1776" y="688"/>
                  <a:pt x="1704" y="1216"/>
                  <a:pt x="1776" y="1464"/>
                </a:cubicBezTo>
                <a:cubicBezTo>
                  <a:pt x="1848" y="1712"/>
                  <a:pt x="2376" y="1824"/>
                  <a:pt x="2208" y="1944"/>
                </a:cubicBezTo>
                <a:cubicBezTo>
                  <a:pt x="2040" y="2064"/>
                  <a:pt x="976" y="2144"/>
                  <a:pt x="768" y="2184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04" name="Text Box 53"/>
          <p:cNvSpPr txBox="1">
            <a:spLocks noChangeArrowheads="1"/>
          </p:cNvSpPr>
          <p:nvPr/>
        </p:nvSpPr>
        <p:spPr bwMode="auto">
          <a:xfrm>
            <a:off x="5029200" y="3429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DA</a:t>
            </a:r>
          </a:p>
        </p:txBody>
      </p:sp>
      <p:sp>
        <p:nvSpPr>
          <p:cNvPr id="28705" name="Text Box 54"/>
          <p:cNvSpPr txBox="1">
            <a:spLocks noChangeArrowheads="1"/>
          </p:cNvSpPr>
          <p:nvPr/>
        </p:nvSpPr>
        <p:spPr bwMode="auto">
          <a:xfrm>
            <a:off x="4432300" y="38925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28706" name="Arc 55"/>
          <p:cNvSpPr>
            <a:spLocks/>
          </p:cNvSpPr>
          <p:nvPr/>
        </p:nvSpPr>
        <p:spPr bwMode="auto">
          <a:xfrm flipV="1">
            <a:off x="4864100" y="368300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6720417 w 21600"/>
              <a:gd name="T3" fmla="*/ 6720417 h 21600"/>
              <a:gd name="T4" fmla="*/ 0 w 21600"/>
              <a:gd name="T5" fmla="*/ 67204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07" name="Oval 56"/>
          <p:cNvSpPr>
            <a:spLocks noChangeArrowheads="1"/>
          </p:cNvSpPr>
          <p:nvPr/>
        </p:nvSpPr>
        <p:spPr bwMode="auto">
          <a:xfrm rot="-1625183">
            <a:off x="7086600" y="3276600"/>
            <a:ext cx="9906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8708" name="Line 57"/>
          <p:cNvSpPr>
            <a:spLocks noChangeShapeType="1"/>
          </p:cNvSpPr>
          <p:nvPr/>
        </p:nvSpPr>
        <p:spPr bwMode="auto">
          <a:xfrm rot="8327216">
            <a:off x="7043738" y="4076700"/>
            <a:ext cx="65087" cy="987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8709" name="Group 58"/>
          <p:cNvGrpSpPr>
            <a:grpSpLocks/>
          </p:cNvGrpSpPr>
          <p:nvPr/>
        </p:nvGrpSpPr>
        <p:grpSpPr bwMode="auto">
          <a:xfrm rot="8362206">
            <a:off x="7148513" y="4557713"/>
            <a:ext cx="457200" cy="609600"/>
            <a:chOff x="2016" y="3120"/>
            <a:chExt cx="432" cy="528"/>
          </a:xfrm>
        </p:grpSpPr>
        <p:sp>
          <p:nvSpPr>
            <p:cNvPr id="28731" name="AutoShape 59"/>
            <p:cNvSpPr>
              <a:spLocks noChangeArrowheads="1"/>
            </p:cNvSpPr>
            <p:nvPr/>
          </p:nvSpPr>
          <p:spPr bwMode="auto">
            <a:xfrm>
              <a:off x="2016" y="3120"/>
              <a:ext cx="432" cy="528"/>
            </a:xfrm>
            <a:prstGeom prst="can">
              <a:avLst>
                <a:gd name="adj" fmla="val 45369"/>
              </a:avLst>
            </a:prstGeom>
            <a:gradFill rotWithShape="0">
              <a:gsLst>
                <a:gs pos="0">
                  <a:srgbClr val="3C0F2D"/>
                </a:gs>
                <a:gs pos="50000">
                  <a:srgbClr val="CC3399"/>
                </a:gs>
                <a:gs pos="100000">
                  <a:srgbClr val="3C0F2D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endParaRPr lang="en-GB" altLang="en-US">
                <a:solidFill>
                  <a:srgbClr val="FFFFFF"/>
                </a:solidFill>
              </a:endParaRPr>
            </a:p>
          </p:txBody>
        </p:sp>
        <p:sp>
          <p:nvSpPr>
            <p:cNvPr id="28732" name="Oval 60"/>
            <p:cNvSpPr>
              <a:spLocks noChangeArrowheads="1"/>
            </p:cNvSpPr>
            <p:nvPr/>
          </p:nvSpPr>
          <p:spPr bwMode="auto">
            <a:xfrm>
              <a:off x="2112" y="3168"/>
              <a:ext cx="240" cy="96"/>
            </a:xfrm>
            <a:prstGeom prst="ellipse">
              <a:avLst/>
            </a:prstGeom>
            <a:gradFill rotWithShape="0">
              <a:gsLst>
                <a:gs pos="0">
                  <a:srgbClr val="3C0F2D"/>
                </a:gs>
                <a:gs pos="50000">
                  <a:srgbClr val="CC3399"/>
                </a:gs>
                <a:gs pos="100000">
                  <a:srgbClr val="3C0F2D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endParaRPr lang="en-GB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8710" name="Group 61"/>
          <p:cNvGrpSpPr>
            <a:grpSpLocks/>
          </p:cNvGrpSpPr>
          <p:nvPr/>
        </p:nvGrpSpPr>
        <p:grpSpPr bwMode="auto">
          <a:xfrm rot="7990988">
            <a:off x="7172325" y="4897438"/>
            <a:ext cx="914400" cy="457200"/>
            <a:chOff x="2016" y="2160"/>
            <a:chExt cx="576" cy="192"/>
          </a:xfrm>
        </p:grpSpPr>
        <p:sp>
          <p:nvSpPr>
            <p:cNvPr id="28729" name="Arc 62"/>
            <p:cNvSpPr>
              <a:spLocks/>
            </p:cNvSpPr>
            <p:nvPr/>
          </p:nvSpPr>
          <p:spPr bwMode="auto">
            <a:xfrm>
              <a:off x="2016" y="2160"/>
              <a:ext cx="288" cy="1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730" name="Arc 63"/>
            <p:cNvSpPr>
              <a:spLocks/>
            </p:cNvSpPr>
            <p:nvPr/>
          </p:nvSpPr>
          <p:spPr bwMode="auto">
            <a:xfrm flipH="1">
              <a:off x="2304" y="2160"/>
              <a:ext cx="288" cy="192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8711" name="Text Box 64"/>
          <p:cNvSpPr txBox="1">
            <a:spLocks noChangeArrowheads="1"/>
          </p:cNvSpPr>
          <p:nvPr/>
        </p:nvSpPr>
        <p:spPr bwMode="auto">
          <a:xfrm>
            <a:off x="7924800" y="4343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AFD00"/>
                </a:solidFill>
              </a:rPr>
              <a:t>Uptake 1</a:t>
            </a:r>
          </a:p>
        </p:txBody>
      </p:sp>
      <p:sp>
        <p:nvSpPr>
          <p:cNvPr id="28712" name="Text Box 65"/>
          <p:cNvSpPr txBox="1">
            <a:spLocks noChangeArrowheads="1"/>
          </p:cNvSpPr>
          <p:nvPr/>
        </p:nvSpPr>
        <p:spPr bwMode="auto">
          <a:xfrm rot="70142">
            <a:off x="7954963" y="4649788"/>
            <a:ext cx="1190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Na</a:t>
            </a:r>
            <a:r>
              <a:rPr lang="en-US" altLang="en-US" sz="1600" b="1" baseline="30000">
                <a:solidFill>
                  <a:srgbClr val="FFFFFF"/>
                </a:solidFill>
              </a:rPr>
              <a:t>+</a:t>
            </a:r>
            <a:r>
              <a:rPr lang="en-US" altLang="en-US" sz="1600" b="1">
                <a:solidFill>
                  <a:srgbClr val="FFFFFF"/>
                </a:solidFill>
              </a:rPr>
              <a:t>, Cl</a:t>
            </a:r>
            <a:r>
              <a:rPr lang="en-US" altLang="en-US" sz="1600" b="1" baseline="30000">
                <a:solidFill>
                  <a:srgbClr val="FFFFFF"/>
                </a:solidFill>
              </a:rPr>
              <a:t>-</a:t>
            </a:r>
          </a:p>
        </p:txBody>
      </p:sp>
      <p:sp>
        <p:nvSpPr>
          <p:cNvPr id="28713" name="Freeform 66"/>
          <p:cNvSpPr>
            <a:spLocks/>
          </p:cNvSpPr>
          <p:nvPr/>
        </p:nvSpPr>
        <p:spPr bwMode="auto">
          <a:xfrm>
            <a:off x="3076575" y="5129213"/>
            <a:ext cx="4397375" cy="723900"/>
          </a:xfrm>
          <a:custGeom>
            <a:avLst/>
            <a:gdLst>
              <a:gd name="T0" fmla="*/ 2147483647 w 2770"/>
              <a:gd name="T1" fmla="*/ 60483750 h 456"/>
              <a:gd name="T2" fmla="*/ 2147483647 w 2770"/>
              <a:gd name="T3" fmla="*/ 257055938 h 456"/>
              <a:gd name="T4" fmla="*/ 2147483647 w 2770"/>
              <a:gd name="T5" fmla="*/ 294859075 h 456"/>
              <a:gd name="T6" fmla="*/ 1995963750 w 2770"/>
              <a:gd name="T7" fmla="*/ 257055938 h 456"/>
              <a:gd name="T8" fmla="*/ 1481851875 w 2770"/>
              <a:gd name="T9" fmla="*/ 294859075 h 456"/>
              <a:gd name="T10" fmla="*/ 650200313 w 2770"/>
              <a:gd name="T11" fmla="*/ 204133450 h 456"/>
              <a:gd name="T12" fmla="*/ 113407825 w 2770"/>
              <a:gd name="T13" fmla="*/ 0 h 456"/>
              <a:gd name="T14" fmla="*/ 37803138 w 2770"/>
              <a:gd name="T15" fmla="*/ 7561263 h 456"/>
              <a:gd name="T16" fmla="*/ 0 w 2770"/>
              <a:gd name="T17" fmla="*/ 75604688 h 456"/>
              <a:gd name="T18" fmla="*/ 7561263 w 2770"/>
              <a:gd name="T19" fmla="*/ 446068450 h 456"/>
              <a:gd name="T20" fmla="*/ 83165950 w 2770"/>
              <a:gd name="T21" fmla="*/ 604837500 h 456"/>
              <a:gd name="T22" fmla="*/ 60483750 w 2770"/>
              <a:gd name="T23" fmla="*/ 710684063 h 456"/>
              <a:gd name="T24" fmla="*/ 52924075 w 2770"/>
              <a:gd name="T25" fmla="*/ 733366263 h 456"/>
              <a:gd name="T26" fmla="*/ 52924075 w 2770"/>
              <a:gd name="T27" fmla="*/ 854333763 h 456"/>
              <a:gd name="T28" fmla="*/ 370463763 w 2770"/>
              <a:gd name="T29" fmla="*/ 975301263 h 456"/>
              <a:gd name="T30" fmla="*/ 733366263 w 2770"/>
              <a:gd name="T31" fmla="*/ 1020664075 h 456"/>
              <a:gd name="T32" fmla="*/ 1217236263 w 2770"/>
              <a:gd name="T33" fmla="*/ 1050905950 h 456"/>
              <a:gd name="T34" fmla="*/ 2147483647 w 2770"/>
              <a:gd name="T35" fmla="*/ 997981875 h 456"/>
              <a:gd name="T36" fmla="*/ 2147483647 w 2770"/>
              <a:gd name="T37" fmla="*/ 1005543138 h 456"/>
              <a:gd name="T38" fmla="*/ 2147483647 w 2770"/>
              <a:gd name="T39" fmla="*/ 1126510638 h 456"/>
              <a:gd name="T40" fmla="*/ 2147483647 w 2770"/>
              <a:gd name="T41" fmla="*/ 1066026888 h 456"/>
              <a:gd name="T42" fmla="*/ 2147483647 w 2770"/>
              <a:gd name="T43" fmla="*/ 929938450 h 456"/>
              <a:gd name="T44" fmla="*/ 2147483647 w 2770"/>
              <a:gd name="T45" fmla="*/ 793850013 h 456"/>
              <a:gd name="T46" fmla="*/ 2147483647 w 2770"/>
              <a:gd name="T47" fmla="*/ 589716563 h 456"/>
              <a:gd name="T48" fmla="*/ 2147483647 w 2770"/>
              <a:gd name="T49" fmla="*/ 400705638 h 456"/>
              <a:gd name="T50" fmla="*/ 2147483647 w 2770"/>
              <a:gd name="T51" fmla="*/ 385584700 h 456"/>
              <a:gd name="T52" fmla="*/ 2147483647 w 2770"/>
              <a:gd name="T53" fmla="*/ 378023438 h 456"/>
              <a:gd name="T54" fmla="*/ 2147483647 w 2770"/>
              <a:gd name="T55" fmla="*/ 370463763 h 456"/>
              <a:gd name="T56" fmla="*/ 2147483647 w 2770"/>
              <a:gd name="T57" fmla="*/ 264617200 h 456"/>
              <a:gd name="T58" fmla="*/ 2147483647 w 2770"/>
              <a:gd name="T59" fmla="*/ 204133450 h 456"/>
              <a:gd name="T60" fmla="*/ 2147483647 w 2770"/>
              <a:gd name="T61" fmla="*/ 189012513 h 456"/>
              <a:gd name="T62" fmla="*/ 2147483647 w 2770"/>
              <a:gd name="T63" fmla="*/ 15120938 h 45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70" h="456">
                <a:moveTo>
                  <a:pt x="1479" y="24"/>
                </a:moveTo>
                <a:cubicBezTo>
                  <a:pt x="1478" y="50"/>
                  <a:pt x="1479" y="76"/>
                  <a:pt x="1476" y="102"/>
                </a:cubicBezTo>
                <a:cubicBezTo>
                  <a:pt x="1475" y="111"/>
                  <a:pt x="1452" y="117"/>
                  <a:pt x="1452" y="117"/>
                </a:cubicBezTo>
                <a:cubicBezTo>
                  <a:pt x="1230" y="116"/>
                  <a:pt x="1012" y="120"/>
                  <a:pt x="792" y="102"/>
                </a:cubicBezTo>
                <a:cubicBezTo>
                  <a:pt x="721" y="104"/>
                  <a:pt x="658" y="114"/>
                  <a:pt x="588" y="117"/>
                </a:cubicBezTo>
                <a:cubicBezTo>
                  <a:pt x="477" y="115"/>
                  <a:pt x="365" y="113"/>
                  <a:pt x="258" y="81"/>
                </a:cubicBezTo>
                <a:cubicBezTo>
                  <a:pt x="185" y="59"/>
                  <a:pt x="121" y="11"/>
                  <a:pt x="45" y="0"/>
                </a:cubicBezTo>
                <a:cubicBezTo>
                  <a:pt x="35" y="1"/>
                  <a:pt x="25" y="0"/>
                  <a:pt x="15" y="3"/>
                </a:cubicBezTo>
                <a:cubicBezTo>
                  <a:pt x="5" y="6"/>
                  <a:pt x="0" y="30"/>
                  <a:pt x="0" y="30"/>
                </a:cubicBezTo>
                <a:cubicBezTo>
                  <a:pt x="1" y="79"/>
                  <a:pt x="0" y="128"/>
                  <a:pt x="3" y="177"/>
                </a:cubicBezTo>
                <a:cubicBezTo>
                  <a:pt x="4" y="199"/>
                  <a:pt x="26" y="219"/>
                  <a:pt x="33" y="240"/>
                </a:cubicBezTo>
                <a:cubicBezTo>
                  <a:pt x="29" y="270"/>
                  <a:pt x="33" y="256"/>
                  <a:pt x="24" y="282"/>
                </a:cubicBezTo>
                <a:cubicBezTo>
                  <a:pt x="23" y="285"/>
                  <a:pt x="21" y="291"/>
                  <a:pt x="21" y="291"/>
                </a:cubicBezTo>
                <a:cubicBezTo>
                  <a:pt x="19" y="306"/>
                  <a:pt x="15" y="324"/>
                  <a:pt x="21" y="339"/>
                </a:cubicBezTo>
                <a:cubicBezTo>
                  <a:pt x="38" y="382"/>
                  <a:pt x="110" y="384"/>
                  <a:pt x="147" y="387"/>
                </a:cubicBezTo>
                <a:cubicBezTo>
                  <a:pt x="194" y="399"/>
                  <a:pt x="243" y="402"/>
                  <a:pt x="291" y="405"/>
                </a:cubicBezTo>
                <a:cubicBezTo>
                  <a:pt x="354" y="416"/>
                  <a:pt x="419" y="415"/>
                  <a:pt x="483" y="417"/>
                </a:cubicBezTo>
                <a:cubicBezTo>
                  <a:pt x="1032" y="413"/>
                  <a:pt x="1582" y="423"/>
                  <a:pt x="2130" y="396"/>
                </a:cubicBezTo>
                <a:cubicBezTo>
                  <a:pt x="2264" y="397"/>
                  <a:pt x="2398" y="397"/>
                  <a:pt x="2532" y="399"/>
                </a:cubicBezTo>
                <a:cubicBezTo>
                  <a:pt x="2594" y="400"/>
                  <a:pt x="2635" y="433"/>
                  <a:pt x="2691" y="447"/>
                </a:cubicBezTo>
                <a:cubicBezTo>
                  <a:pt x="2748" y="444"/>
                  <a:pt x="2745" y="456"/>
                  <a:pt x="2769" y="423"/>
                </a:cubicBezTo>
                <a:cubicBezTo>
                  <a:pt x="2767" y="397"/>
                  <a:pt x="2770" y="388"/>
                  <a:pt x="2757" y="369"/>
                </a:cubicBezTo>
                <a:cubicBezTo>
                  <a:pt x="2753" y="347"/>
                  <a:pt x="2737" y="336"/>
                  <a:pt x="2730" y="315"/>
                </a:cubicBezTo>
                <a:cubicBezTo>
                  <a:pt x="2726" y="290"/>
                  <a:pt x="2729" y="255"/>
                  <a:pt x="2715" y="234"/>
                </a:cubicBezTo>
                <a:cubicBezTo>
                  <a:pt x="2703" y="160"/>
                  <a:pt x="2588" y="163"/>
                  <a:pt x="2529" y="159"/>
                </a:cubicBezTo>
                <a:cubicBezTo>
                  <a:pt x="2499" y="157"/>
                  <a:pt x="2469" y="154"/>
                  <a:pt x="2439" y="153"/>
                </a:cubicBezTo>
                <a:cubicBezTo>
                  <a:pt x="2379" y="151"/>
                  <a:pt x="2319" y="151"/>
                  <a:pt x="2259" y="150"/>
                </a:cubicBezTo>
                <a:cubicBezTo>
                  <a:pt x="2208" y="149"/>
                  <a:pt x="2157" y="148"/>
                  <a:pt x="2106" y="147"/>
                </a:cubicBezTo>
                <a:cubicBezTo>
                  <a:pt x="2060" y="140"/>
                  <a:pt x="2011" y="127"/>
                  <a:pt x="1971" y="105"/>
                </a:cubicBezTo>
                <a:cubicBezTo>
                  <a:pt x="1959" y="98"/>
                  <a:pt x="1947" y="89"/>
                  <a:pt x="1935" y="81"/>
                </a:cubicBezTo>
                <a:cubicBezTo>
                  <a:pt x="1930" y="77"/>
                  <a:pt x="1917" y="75"/>
                  <a:pt x="1917" y="75"/>
                </a:cubicBezTo>
                <a:cubicBezTo>
                  <a:pt x="1903" y="54"/>
                  <a:pt x="1905" y="30"/>
                  <a:pt x="1905" y="6"/>
                </a:cubicBezTo>
              </a:path>
            </a:pathLst>
          </a:custGeom>
          <a:gradFill rotWithShape="0">
            <a:gsLst>
              <a:gs pos="0">
                <a:srgbClr val="CC9900"/>
              </a:gs>
              <a:gs pos="100000">
                <a:srgbClr val="23235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14" name="Text Box 67"/>
          <p:cNvSpPr txBox="1">
            <a:spLocks noChangeArrowheads="1"/>
          </p:cNvSpPr>
          <p:nvPr/>
        </p:nvSpPr>
        <p:spPr bwMode="auto">
          <a:xfrm>
            <a:off x="5486400" y="4953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28715" name="Text Box 68"/>
          <p:cNvSpPr txBox="1">
            <a:spLocks noChangeArrowheads="1"/>
          </p:cNvSpPr>
          <p:nvPr/>
        </p:nvSpPr>
        <p:spPr bwMode="auto">
          <a:xfrm>
            <a:off x="6781800" y="54102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28716" name="Text Box 69"/>
          <p:cNvSpPr txBox="1">
            <a:spLocks noChangeArrowheads="1"/>
          </p:cNvSpPr>
          <p:nvPr/>
        </p:nvSpPr>
        <p:spPr bwMode="auto">
          <a:xfrm>
            <a:off x="5029200" y="5334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28717" name="Text Box 70"/>
          <p:cNvSpPr txBox="1">
            <a:spLocks noChangeArrowheads="1"/>
          </p:cNvSpPr>
          <p:nvPr/>
        </p:nvSpPr>
        <p:spPr bwMode="auto">
          <a:xfrm>
            <a:off x="3200400" y="53340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28718" name="Text Box 72"/>
          <p:cNvSpPr txBox="1">
            <a:spLocks noChangeArrowheads="1"/>
          </p:cNvSpPr>
          <p:nvPr/>
        </p:nvSpPr>
        <p:spPr bwMode="auto">
          <a:xfrm>
            <a:off x="6324600" y="38862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28719" name="Line 73"/>
          <p:cNvSpPr>
            <a:spLocks noChangeShapeType="1"/>
          </p:cNvSpPr>
          <p:nvPr/>
        </p:nvSpPr>
        <p:spPr bwMode="auto">
          <a:xfrm flipH="1" flipV="1">
            <a:off x="5181600" y="2895600"/>
            <a:ext cx="1219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20" name="Freeform 74"/>
          <p:cNvSpPr>
            <a:spLocks/>
          </p:cNvSpPr>
          <p:nvPr/>
        </p:nvSpPr>
        <p:spPr bwMode="auto">
          <a:xfrm>
            <a:off x="7188200" y="3255963"/>
            <a:ext cx="784225" cy="506412"/>
          </a:xfrm>
          <a:custGeom>
            <a:avLst/>
            <a:gdLst>
              <a:gd name="T0" fmla="*/ 50403125 w 494"/>
              <a:gd name="T1" fmla="*/ 758565489 h 319"/>
              <a:gd name="T2" fmla="*/ 0 w 494"/>
              <a:gd name="T3" fmla="*/ 677920568 h 319"/>
              <a:gd name="T4" fmla="*/ 65524063 w 494"/>
              <a:gd name="T5" fmla="*/ 456147037 h 319"/>
              <a:gd name="T6" fmla="*/ 191531875 w 494"/>
              <a:gd name="T7" fmla="*/ 456147037 h 319"/>
              <a:gd name="T8" fmla="*/ 201612500 w 494"/>
              <a:gd name="T9" fmla="*/ 395663347 h 319"/>
              <a:gd name="T10" fmla="*/ 252015625 w 494"/>
              <a:gd name="T11" fmla="*/ 309978119 h 319"/>
              <a:gd name="T12" fmla="*/ 327620313 w 494"/>
              <a:gd name="T13" fmla="*/ 320058734 h 319"/>
              <a:gd name="T14" fmla="*/ 357862188 w 494"/>
              <a:gd name="T15" fmla="*/ 340219964 h 319"/>
              <a:gd name="T16" fmla="*/ 428426563 w 494"/>
              <a:gd name="T17" fmla="*/ 355340887 h 319"/>
              <a:gd name="T18" fmla="*/ 443547500 w 494"/>
              <a:gd name="T19" fmla="*/ 178930123 h 319"/>
              <a:gd name="T20" fmla="*/ 488910313 w 494"/>
              <a:gd name="T21" fmla="*/ 163809201 h 319"/>
              <a:gd name="T22" fmla="*/ 579635938 w 494"/>
              <a:gd name="T23" fmla="*/ 199091353 h 319"/>
              <a:gd name="T24" fmla="*/ 624998750 w 494"/>
              <a:gd name="T25" fmla="*/ 189010738 h 319"/>
              <a:gd name="T26" fmla="*/ 645160000 w 494"/>
              <a:gd name="T27" fmla="*/ 88204588 h 319"/>
              <a:gd name="T28" fmla="*/ 690522813 w 494"/>
              <a:gd name="T29" fmla="*/ 73083665 h 319"/>
              <a:gd name="T30" fmla="*/ 720764688 w 494"/>
              <a:gd name="T31" fmla="*/ 63003050 h 319"/>
              <a:gd name="T32" fmla="*/ 796369375 w 494"/>
              <a:gd name="T33" fmla="*/ 68043358 h 319"/>
              <a:gd name="T34" fmla="*/ 801409688 w 494"/>
              <a:gd name="T35" fmla="*/ 83164280 h 319"/>
              <a:gd name="T36" fmla="*/ 851812813 w 494"/>
              <a:gd name="T37" fmla="*/ 108365818 h 319"/>
              <a:gd name="T38" fmla="*/ 972780313 w 494"/>
              <a:gd name="T39" fmla="*/ 2519360 h 319"/>
              <a:gd name="T40" fmla="*/ 1129030000 w 494"/>
              <a:gd name="T41" fmla="*/ 12599975 h 319"/>
              <a:gd name="T42" fmla="*/ 1194554063 w 494"/>
              <a:gd name="T43" fmla="*/ 42841820 h 319"/>
              <a:gd name="T44" fmla="*/ 1244957188 w 494"/>
              <a:gd name="T45" fmla="*/ 138607663 h 319"/>
              <a:gd name="T46" fmla="*/ 1174392813 w 494"/>
              <a:gd name="T47" fmla="*/ 335179657 h 319"/>
              <a:gd name="T48" fmla="*/ 1043344688 w 494"/>
              <a:gd name="T49" fmla="*/ 350300579 h 319"/>
              <a:gd name="T50" fmla="*/ 997981875 w 494"/>
              <a:gd name="T51" fmla="*/ 501509805 h 319"/>
              <a:gd name="T52" fmla="*/ 932457813 w 494"/>
              <a:gd name="T53" fmla="*/ 496469497 h 319"/>
              <a:gd name="T54" fmla="*/ 902215938 w 494"/>
              <a:gd name="T55" fmla="*/ 476308267 h 319"/>
              <a:gd name="T56" fmla="*/ 856853125 w 494"/>
              <a:gd name="T57" fmla="*/ 481348575 h 319"/>
              <a:gd name="T58" fmla="*/ 846772500 w 494"/>
              <a:gd name="T59" fmla="*/ 551912880 h 319"/>
              <a:gd name="T60" fmla="*/ 766127500 w 494"/>
              <a:gd name="T61" fmla="*/ 662799646 h 319"/>
              <a:gd name="T62" fmla="*/ 715724375 w 494"/>
              <a:gd name="T63" fmla="*/ 642638415 h 319"/>
              <a:gd name="T64" fmla="*/ 710684063 w 494"/>
              <a:gd name="T65" fmla="*/ 627517493 h 319"/>
              <a:gd name="T66" fmla="*/ 660280938 w 494"/>
              <a:gd name="T67" fmla="*/ 612396570 h 319"/>
              <a:gd name="T68" fmla="*/ 498990938 w 494"/>
              <a:gd name="T69" fmla="*/ 773686411 h 319"/>
              <a:gd name="T70" fmla="*/ 458668438 w 494"/>
              <a:gd name="T71" fmla="*/ 768646104 h 319"/>
              <a:gd name="T72" fmla="*/ 423386250 w 494"/>
              <a:gd name="T73" fmla="*/ 713202721 h 319"/>
              <a:gd name="T74" fmla="*/ 317539688 w 494"/>
              <a:gd name="T75" fmla="*/ 753525181 h 319"/>
              <a:gd name="T76" fmla="*/ 236894688 w 494"/>
              <a:gd name="T77" fmla="*/ 803928256 h 319"/>
              <a:gd name="T78" fmla="*/ 186491563 w 494"/>
              <a:gd name="T79" fmla="*/ 723283336 h 319"/>
              <a:gd name="T80" fmla="*/ 50403125 w 494"/>
              <a:gd name="T81" fmla="*/ 758565489 h 3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94" h="319">
                <a:moveTo>
                  <a:pt x="20" y="301"/>
                </a:moveTo>
                <a:cubicBezTo>
                  <a:pt x="5" y="296"/>
                  <a:pt x="3" y="283"/>
                  <a:pt x="0" y="269"/>
                </a:cubicBezTo>
                <a:cubicBezTo>
                  <a:pt x="2" y="236"/>
                  <a:pt x="8" y="209"/>
                  <a:pt x="26" y="181"/>
                </a:cubicBezTo>
                <a:cubicBezTo>
                  <a:pt x="29" y="181"/>
                  <a:pt x="67" y="185"/>
                  <a:pt x="76" y="181"/>
                </a:cubicBezTo>
                <a:cubicBezTo>
                  <a:pt x="83" y="177"/>
                  <a:pt x="79" y="165"/>
                  <a:pt x="80" y="157"/>
                </a:cubicBezTo>
                <a:cubicBezTo>
                  <a:pt x="83" y="137"/>
                  <a:pt x="85" y="134"/>
                  <a:pt x="100" y="123"/>
                </a:cubicBezTo>
                <a:cubicBezTo>
                  <a:pt x="102" y="123"/>
                  <a:pt x="123" y="123"/>
                  <a:pt x="130" y="127"/>
                </a:cubicBezTo>
                <a:cubicBezTo>
                  <a:pt x="134" y="129"/>
                  <a:pt x="142" y="135"/>
                  <a:pt x="142" y="135"/>
                </a:cubicBezTo>
                <a:cubicBezTo>
                  <a:pt x="150" y="147"/>
                  <a:pt x="155" y="143"/>
                  <a:pt x="170" y="141"/>
                </a:cubicBezTo>
                <a:cubicBezTo>
                  <a:pt x="188" y="114"/>
                  <a:pt x="157" y="163"/>
                  <a:pt x="176" y="71"/>
                </a:cubicBezTo>
                <a:cubicBezTo>
                  <a:pt x="177" y="65"/>
                  <a:pt x="194" y="65"/>
                  <a:pt x="194" y="65"/>
                </a:cubicBezTo>
                <a:cubicBezTo>
                  <a:pt x="219" y="68"/>
                  <a:pt x="211" y="73"/>
                  <a:pt x="230" y="79"/>
                </a:cubicBezTo>
                <a:cubicBezTo>
                  <a:pt x="236" y="78"/>
                  <a:pt x="243" y="78"/>
                  <a:pt x="248" y="75"/>
                </a:cubicBezTo>
                <a:cubicBezTo>
                  <a:pt x="258" y="70"/>
                  <a:pt x="247" y="42"/>
                  <a:pt x="256" y="35"/>
                </a:cubicBezTo>
                <a:cubicBezTo>
                  <a:pt x="256" y="35"/>
                  <a:pt x="271" y="30"/>
                  <a:pt x="274" y="29"/>
                </a:cubicBezTo>
                <a:cubicBezTo>
                  <a:pt x="278" y="28"/>
                  <a:pt x="286" y="25"/>
                  <a:pt x="286" y="25"/>
                </a:cubicBezTo>
                <a:cubicBezTo>
                  <a:pt x="296" y="26"/>
                  <a:pt x="306" y="25"/>
                  <a:pt x="316" y="27"/>
                </a:cubicBezTo>
                <a:cubicBezTo>
                  <a:pt x="318" y="28"/>
                  <a:pt x="317" y="32"/>
                  <a:pt x="318" y="33"/>
                </a:cubicBezTo>
                <a:cubicBezTo>
                  <a:pt x="326" y="41"/>
                  <a:pt x="329" y="41"/>
                  <a:pt x="338" y="43"/>
                </a:cubicBezTo>
                <a:cubicBezTo>
                  <a:pt x="369" y="39"/>
                  <a:pt x="361" y="7"/>
                  <a:pt x="386" y="1"/>
                </a:cubicBezTo>
                <a:cubicBezTo>
                  <a:pt x="425" y="2"/>
                  <a:pt x="424" y="0"/>
                  <a:pt x="448" y="5"/>
                </a:cubicBezTo>
                <a:cubicBezTo>
                  <a:pt x="457" y="7"/>
                  <a:pt x="474" y="17"/>
                  <a:pt x="474" y="17"/>
                </a:cubicBezTo>
                <a:cubicBezTo>
                  <a:pt x="479" y="31"/>
                  <a:pt x="489" y="41"/>
                  <a:pt x="494" y="55"/>
                </a:cubicBezTo>
                <a:cubicBezTo>
                  <a:pt x="493" y="72"/>
                  <a:pt x="491" y="125"/>
                  <a:pt x="466" y="133"/>
                </a:cubicBezTo>
                <a:cubicBezTo>
                  <a:pt x="448" y="132"/>
                  <a:pt x="428" y="125"/>
                  <a:pt x="414" y="139"/>
                </a:cubicBezTo>
                <a:cubicBezTo>
                  <a:pt x="407" y="161"/>
                  <a:pt x="421" y="191"/>
                  <a:pt x="396" y="199"/>
                </a:cubicBezTo>
                <a:cubicBezTo>
                  <a:pt x="387" y="198"/>
                  <a:pt x="378" y="199"/>
                  <a:pt x="370" y="197"/>
                </a:cubicBezTo>
                <a:cubicBezTo>
                  <a:pt x="365" y="196"/>
                  <a:pt x="358" y="189"/>
                  <a:pt x="358" y="189"/>
                </a:cubicBezTo>
                <a:cubicBezTo>
                  <a:pt x="352" y="190"/>
                  <a:pt x="346" y="189"/>
                  <a:pt x="340" y="191"/>
                </a:cubicBezTo>
                <a:cubicBezTo>
                  <a:pt x="331" y="195"/>
                  <a:pt x="337" y="210"/>
                  <a:pt x="336" y="219"/>
                </a:cubicBezTo>
                <a:cubicBezTo>
                  <a:pt x="334" y="240"/>
                  <a:pt x="326" y="256"/>
                  <a:pt x="304" y="263"/>
                </a:cubicBezTo>
                <a:cubicBezTo>
                  <a:pt x="290" y="261"/>
                  <a:pt x="289" y="265"/>
                  <a:pt x="284" y="255"/>
                </a:cubicBezTo>
                <a:cubicBezTo>
                  <a:pt x="283" y="253"/>
                  <a:pt x="284" y="250"/>
                  <a:pt x="282" y="249"/>
                </a:cubicBezTo>
                <a:cubicBezTo>
                  <a:pt x="279" y="247"/>
                  <a:pt x="266" y="244"/>
                  <a:pt x="262" y="243"/>
                </a:cubicBezTo>
                <a:cubicBezTo>
                  <a:pt x="230" y="248"/>
                  <a:pt x="232" y="298"/>
                  <a:pt x="198" y="307"/>
                </a:cubicBezTo>
                <a:cubicBezTo>
                  <a:pt x="193" y="306"/>
                  <a:pt x="187" y="307"/>
                  <a:pt x="182" y="305"/>
                </a:cubicBezTo>
                <a:cubicBezTo>
                  <a:pt x="178" y="303"/>
                  <a:pt x="182" y="288"/>
                  <a:pt x="168" y="283"/>
                </a:cubicBezTo>
                <a:cubicBezTo>
                  <a:pt x="135" y="286"/>
                  <a:pt x="146" y="286"/>
                  <a:pt x="126" y="299"/>
                </a:cubicBezTo>
                <a:cubicBezTo>
                  <a:pt x="119" y="310"/>
                  <a:pt x="107" y="316"/>
                  <a:pt x="94" y="319"/>
                </a:cubicBezTo>
                <a:cubicBezTo>
                  <a:pt x="70" y="316"/>
                  <a:pt x="76" y="314"/>
                  <a:pt x="74" y="287"/>
                </a:cubicBezTo>
                <a:cubicBezTo>
                  <a:pt x="57" y="288"/>
                  <a:pt x="34" y="287"/>
                  <a:pt x="20" y="301"/>
                </a:cubicBezTo>
                <a:close/>
              </a:path>
            </a:pathLst>
          </a:custGeom>
          <a:solidFill>
            <a:srgbClr val="808080">
              <a:alpha val="50195"/>
            </a:srgbClr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21" name="Text Box 75"/>
          <p:cNvSpPr txBox="1">
            <a:spLocks noChangeArrowheads="1"/>
          </p:cNvSpPr>
          <p:nvPr/>
        </p:nvSpPr>
        <p:spPr bwMode="auto">
          <a:xfrm rot="-1640247">
            <a:off x="7251700" y="33178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</a:rPr>
              <a:t>MAO</a:t>
            </a:r>
          </a:p>
        </p:txBody>
      </p:sp>
      <p:sp>
        <p:nvSpPr>
          <p:cNvPr id="28722" name="Line 76"/>
          <p:cNvSpPr>
            <a:spLocks noChangeShapeType="1"/>
          </p:cNvSpPr>
          <p:nvPr/>
        </p:nvSpPr>
        <p:spPr bwMode="auto">
          <a:xfrm flipV="1">
            <a:off x="6781800" y="36576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23" name="Freeform 77"/>
          <p:cNvSpPr>
            <a:spLocks/>
          </p:cNvSpPr>
          <p:nvPr/>
        </p:nvSpPr>
        <p:spPr bwMode="auto">
          <a:xfrm rot="261183">
            <a:off x="4495800" y="5562600"/>
            <a:ext cx="1219200" cy="762000"/>
          </a:xfrm>
          <a:custGeom>
            <a:avLst/>
            <a:gdLst>
              <a:gd name="T0" fmla="*/ 0 w 2376"/>
              <a:gd name="T1" fmla="*/ 26294234 h 2184"/>
              <a:gd name="T2" fmla="*/ 50554210 w 2376"/>
              <a:gd name="T3" fmla="*/ 37980327 h 2184"/>
              <a:gd name="T4" fmla="*/ 63193147 w 2376"/>
              <a:gd name="T5" fmla="*/ 55509816 h 2184"/>
              <a:gd name="T6" fmla="*/ 63193147 w 2376"/>
              <a:gd name="T7" fmla="*/ 73039305 h 2184"/>
              <a:gd name="T8" fmla="*/ 63193147 w 2376"/>
              <a:gd name="T9" fmla="*/ 131470470 h 2184"/>
              <a:gd name="T10" fmla="*/ 75831572 w 2376"/>
              <a:gd name="T11" fmla="*/ 154843005 h 2184"/>
              <a:gd name="T12" fmla="*/ 101108420 w 2376"/>
              <a:gd name="T13" fmla="*/ 148999959 h 2184"/>
              <a:gd name="T14" fmla="*/ 113747358 w 2376"/>
              <a:gd name="T15" fmla="*/ 131470470 h 2184"/>
              <a:gd name="T16" fmla="*/ 113747358 w 2376"/>
              <a:gd name="T17" fmla="*/ 43823374 h 2184"/>
              <a:gd name="T18" fmla="*/ 139024206 w 2376"/>
              <a:gd name="T19" fmla="*/ 20450838 h 2184"/>
              <a:gd name="T20" fmla="*/ 164301568 w 2376"/>
              <a:gd name="T21" fmla="*/ 32137280 h 2184"/>
              <a:gd name="T22" fmla="*/ 176939992 w 2376"/>
              <a:gd name="T23" fmla="*/ 55509816 h 2184"/>
              <a:gd name="T24" fmla="*/ 176939992 w 2376"/>
              <a:gd name="T25" fmla="*/ 143156912 h 2184"/>
              <a:gd name="T26" fmla="*/ 164301568 w 2376"/>
              <a:gd name="T27" fmla="*/ 172372495 h 2184"/>
              <a:gd name="T28" fmla="*/ 176939992 w 2376"/>
              <a:gd name="T29" fmla="*/ 184058588 h 2184"/>
              <a:gd name="T30" fmla="*/ 227494202 w 2376"/>
              <a:gd name="T31" fmla="*/ 184058588 h 2184"/>
              <a:gd name="T32" fmla="*/ 240133139 w 2376"/>
              <a:gd name="T33" fmla="*/ 166529448 h 2184"/>
              <a:gd name="T34" fmla="*/ 240133139 w 2376"/>
              <a:gd name="T35" fmla="*/ 148999959 h 2184"/>
              <a:gd name="T36" fmla="*/ 240133139 w 2376"/>
              <a:gd name="T37" fmla="*/ 119784376 h 2184"/>
              <a:gd name="T38" fmla="*/ 240133139 w 2376"/>
              <a:gd name="T39" fmla="*/ 37980327 h 2184"/>
              <a:gd name="T40" fmla="*/ 252771564 w 2376"/>
              <a:gd name="T41" fmla="*/ 20450838 h 2184"/>
              <a:gd name="T42" fmla="*/ 290687349 w 2376"/>
              <a:gd name="T43" fmla="*/ 20450838 h 2184"/>
              <a:gd name="T44" fmla="*/ 303325774 w 2376"/>
              <a:gd name="T45" fmla="*/ 43823374 h 2184"/>
              <a:gd name="T46" fmla="*/ 303325774 w 2376"/>
              <a:gd name="T47" fmla="*/ 78882352 h 2184"/>
              <a:gd name="T48" fmla="*/ 303325774 w 2376"/>
              <a:gd name="T49" fmla="*/ 143156912 h 2184"/>
              <a:gd name="T50" fmla="*/ 278048925 w 2376"/>
              <a:gd name="T51" fmla="*/ 195745030 h 2184"/>
              <a:gd name="T52" fmla="*/ 214855778 w 2376"/>
              <a:gd name="T53" fmla="*/ 207431124 h 2184"/>
              <a:gd name="T54" fmla="*/ 240133139 w 2376"/>
              <a:gd name="T55" fmla="*/ 230803659 h 2184"/>
              <a:gd name="T56" fmla="*/ 341241560 w 2376"/>
              <a:gd name="T57" fmla="*/ 224960613 h 2184"/>
              <a:gd name="T58" fmla="*/ 379157345 w 2376"/>
              <a:gd name="T59" fmla="*/ 195745030 h 2184"/>
              <a:gd name="T60" fmla="*/ 391795770 w 2376"/>
              <a:gd name="T61" fmla="*/ 143156912 h 2184"/>
              <a:gd name="T62" fmla="*/ 379157345 w 2376"/>
              <a:gd name="T63" fmla="*/ 26294234 h 2184"/>
              <a:gd name="T64" fmla="*/ 404434707 w 2376"/>
              <a:gd name="T65" fmla="*/ 2921698 h 2184"/>
              <a:gd name="T66" fmla="*/ 467627341 w 2376"/>
              <a:gd name="T67" fmla="*/ 8764745 h 2184"/>
              <a:gd name="T68" fmla="*/ 467627341 w 2376"/>
              <a:gd name="T69" fmla="*/ 55509816 h 2184"/>
              <a:gd name="T70" fmla="*/ 467627341 w 2376"/>
              <a:gd name="T71" fmla="*/ 178215541 h 2184"/>
              <a:gd name="T72" fmla="*/ 581374699 w 2376"/>
              <a:gd name="T73" fmla="*/ 236647055 h 2184"/>
              <a:gd name="T74" fmla="*/ 202217354 w 2376"/>
              <a:gd name="T75" fmla="*/ 265862637 h 21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76" h="2184">
                <a:moveTo>
                  <a:pt x="0" y="216"/>
                </a:moveTo>
                <a:cubicBezTo>
                  <a:pt x="76" y="244"/>
                  <a:pt x="152" y="272"/>
                  <a:pt x="192" y="312"/>
                </a:cubicBezTo>
                <a:cubicBezTo>
                  <a:pt x="232" y="352"/>
                  <a:pt x="232" y="408"/>
                  <a:pt x="240" y="456"/>
                </a:cubicBezTo>
                <a:cubicBezTo>
                  <a:pt x="248" y="504"/>
                  <a:pt x="240" y="496"/>
                  <a:pt x="240" y="600"/>
                </a:cubicBezTo>
                <a:cubicBezTo>
                  <a:pt x="240" y="704"/>
                  <a:pt x="232" y="968"/>
                  <a:pt x="240" y="1080"/>
                </a:cubicBezTo>
                <a:cubicBezTo>
                  <a:pt x="248" y="1192"/>
                  <a:pt x="264" y="1248"/>
                  <a:pt x="288" y="1272"/>
                </a:cubicBezTo>
                <a:cubicBezTo>
                  <a:pt x="312" y="1296"/>
                  <a:pt x="360" y="1256"/>
                  <a:pt x="384" y="1224"/>
                </a:cubicBezTo>
                <a:cubicBezTo>
                  <a:pt x="408" y="1192"/>
                  <a:pt x="424" y="1224"/>
                  <a:pt x="432" y="1080"/>
                </a:cubicBezTo>
                <a:cubicBezTo>
                  <a:pt x="440" y="936"/>
                  <a:pt x="416" y="512"/>
                  <a:pt x="432" y="360"/>
                </a:cubicBezTo>
                <a:cubicBezTo>
                  <a:pt x="448" y="208"/>
                  <a:pt x="496" y="184"/>
                  <a:pt x="528" y="168"/>
                </a:cubicBezTo>
                <a:cubicBezTo>
                  <a:pt x="560" y="152"/>
                  <a:pt x="600" y="216"/>
                  <a:pt x="624" y="264"/>
                </a:cubicBezTo>
                <a:cubicBezTo>
                  <a:pt x="648" y="312"/>
                  <a:pt x="664" y="304"/>
                  <a:pt x="672" y="456"/>
                </a:cubicBezTo>
                <a:cubicBezTo>
                  <a:pt x="680" y="608"/>
                  <a:pt x="680" y="1016"/>
                  <a:pt x="672" y="1176"/>
                </a:cubicBezTo>
                <a:cubicBezTo>
                  <a:pt x="664" y="1336"/>
                  <a:pt x="624" y="1360"/>
                  <a:pt x="624" y="1416"/>
                </a:cubicBezTo>
                <a:cubicBezTo>
                  <a:pt x="624" y="1472"/>
                  <a:pt x="632" y="1496"/>
                  <a:pt x="672" y="1512"/>
                </a:cubicBezTo>
                <a:cubicBezTo>
                  <a:pt x="712" y="1528"/>
                  <a:pt x="824" y="1536"/>
                  <a:pt x="864" y="1512"/>
                </a:cubicBezTo>
                <a:cubicBezTo>
                  <a:pt x="904" y="1488"/>
                  <a:pt x="904" y="1416"/>
                  <a:pt x="912" y="1368"/>
                </a:cubicBezTo>
                <a:cubicBezTo>
                  <a:pt x="920" y="1320"/>
                  <a:pt x="912" y="1288"/>
                  <a:pt x="912" y="1224"/>
                </a:cubicBezTo>
                <a:cubicBezTo>
                  <a:pt x="912" y="1160"/>
                  <a:pt x="912" y="1136"/>
                  <a:pt x="912" y="984"/>
                </a:cubicBezTo>
                <a:cubicBezTo>
                  <a:pt x="912" y="832"/>
                  <a:pt x="904" y="448"/>
                  <a:pt x="912" y="312"/>
                </a:cubicBezTo>
                <a:cubicBezTo>
                  <a:pt x="920" y="176"/>
                  <a:pt x="928" y="192"/>
                  <a:pt x="960" y="168"/>
                </a:cubicBezTo>
                <a:cubicBezTo>
                  <a:pt x="992" y="144"/>
                  <a:pt x="1072" y="136"/>
                  <a:pt x="1104" y="168"/>
                </a:cubicBezTo>
                <a:cubicBezTo>
                  <a:pt x="1136" y="200"/>
                  <a:pt x="1144" y="280"/>
                  <a:pt x="1152" y="360"/>
                </a:cubicBezTo>
                <a:cubicBezTo>
                  <a:pt x="1160" y="440"/>
                  <a:pt x="1152" y="512"/>
                  <a:pt x="1152" y="648"/>
                </a:cubicBezTo>
                <a:cubicBezTo>
                  <a:pt x="1152" y="784"/>
                  <a:pt x="1168" y="1016"/>
                  <a:pt x="1152" y="1176"/>
                </a:cubicBezTo>
                <a:cubicBezTo>
                  <a:pt x="1136" y="1336"/>
                  <a:pt x="1112" y="1520"/>
                  <a:pt x="1056" y="1608"/>
                </a:cubicBezTo>
                <a:cubicBezTo>
                  <a:pt x="1000" y="1696"/>
                  <a:pt x="840" y="1656"/>
                  <a:pt x="816" y="1704"/>
                </a:cubicBezTo>
                <a:cubicBezTo>
                  <a:pt x="792" y="1752"/>
                  <a:pt x="832" y="1872"/>
                  <a:pt x="912" y="1896"/>
                </a:cubicBezTo>
                <a:cubicBezTo>
                  <a:pt x="992" y="1920"/>
                  <a:pt x="1208" y="1896"/>
                  <a:pt x="1296" y="1848"/>
                </a:cubicBezTo>
                <a:cubicBezTo>
                  <a:pt x="1384" y="1800"/>
                  <a:pt x="1408" y="1720"/>
                  <a:pt x="1440" y="1608"/>
                </a:cubicBezTo>
                <a:cubicBezTo>
                  <a:pt x="1472" y="1496"/>
                  <a:pt x="1488" y="1408"/>
                  <a:pt x="1488" y="1176"/>
                </a:cubicBezTo>
                <a:cubicBezTo>
                  <a:pt x="1488" y="944"/>
                  <a:pt x="1432" y="408"/>
                  <a:pt x="1440" y="216"/>
                </a:cubicBezTo>
                <a:cubicBezTo>
                  <a:pt x="1448" y="24"/>
                  <a:pt x="1480" y="48"/>
                  <a:pt x="1536" y="24"/>
                </a:cubicBezTo>
                <a:cubicBezTo>
                  <a:pt x="1592" y="0"/>
                  <a:pt x="1736" y="0"/>
                  <a:pt x="1776" y="72"/>
                </a:cubicBezTo>
                <a:cubicBezTo>
                  <a:pt x="1816" y="144"/>
                  <a:pt x="1776" y="224"/>
                  <a:pt x="1776" y="456"/>
                </a:cubicBezTo>
                <a:cubicBezTo>
                  <a:pt x="1776" y="688"/>
                  <a:pt x="1704" y="1216"/>
                  <a:pt x="1776" y="1464"/>
                </a:cubicBezTo>
                <a:cubicBezTo>
                  <a:pt x="1848" y="1712"/>
                  <a:pt x="2376" y="1824"/>
                  <a:pt x="2208" y="1944"/>
                </a:cubicBezTo>
                <a:cubicBezTo>
                  <a:pt x="2040" y="2064"/>
                  <a:pt x="976" y="2144"/>
                  <a:pt x="768" y="2184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724" name="Freeform 78"/>
          <p:cNvSpPr>
            <a:spLocks/>
          </p:cNvSpPr>
          <p:nvPr/>
        </p:nvSpPr>
        <p:spPr bwMode="auto">
          <a:xfrm rot="-168978">
            <a:off x="2286000" y="5715000"/>
            <a:ext cx="1219200" cy="762000"/>
          </a:xfrm>
          <a:custGeom>
            <a:avLst/>
            <a:gdLst>
              <a:gd name="T0" fmla="*/ 0 w 2376"/>
              <a:gd name="T1" fmla="*/ 26294234 h 2184"/>
              <a:gd name="T2" fmla="*/ 50554210 w 2376"/>
              <a:gd name="T3" fmla="*/ 37980327 h 2184"/>
              <a:gd name="T4" fmla="*/ 63193147 w 2376"/>
              <a:gd name="T5" fmla="*/ 55509816 h 2184"/>
              <a:gd name="T6" fmla="*/ 63193147 w 2376"/>
              <a:gd name="T7" fmla="*/ 73039305 h 2184"/>
              <a:gd name="T8" fmla="*/ 63193147 w 2376"/>
              <a:gd name="T9" fmla="*/ 131470470 h 2184"/>
              <a:gd name="T10" fmla="*/ 75831572 w 2376"/>
              <a:gd name="T11" fmla="*/ 154843005 h 2184"/>
              <a:gd name="T12" fmla="*/ 101108420 w 2376"/>
              <a:gd name="T13" fmla="*/ 148999959 h 2184"/>
              <a:gd name="T14" fmla="*/ 113747358 w 2376"/>
              <a:gd name="T15" fmla="*/ 131470470 h 2184"/>
              <a:gd name="T16" fmla="*/ 113747358 w 2376"/>
              <a:gd name="T17" fmla="*/ 43823374 h 2184"/>
              <a:gd name="T18" fmla="*/ 139024206 w 2376"/>
              <a:gd name="T19" fmla="*/ 20450838 h 2184"/>
              <a:gd name="T20" fmla="*/ 164301568 w 2376"/>
              <a:gd name="T21" fmla="*/ 32137280 h 2184"/>
              <a:gd name="T22" fmla="*/ 176939992 w 2376"/>
              <a:gd name="T23" fmla="*/ 55509816 h 2184"/>
              <a:gd name="T24" fmla="*/ 176939992 w 2376"/>
              <a:gd name="T25" fmla="*/ 143156912 h 2184"/>
              <a:gd name="T26" fmla="*/ 164301568 w 2376"/>
              <a:gd name="T27" fmla="*/ 172372495 h 2184"/>
              <a:gd name="T28" fmla="*/ 176939992 w 2376"/>
              <a:gd name="T29" fmla="*/ 184058588 h 2184"/>
              <a:gd name="T30" fmla="*/ 227494202 w 2376"/>
              <a:gd name="T31" fmla="*/ 184058588 h 2184"/>
              <a:gd name="T32" fmla="*/ 240133139 w 2376"/>
              <a:gd name="T33" fmla="*/ 166529448 h 2184"/>
              <a:gd name="T34" fmla="*/ 240133139 w 2376"/>
              <a:gd name="T35" fmla="*/ 148999959 h 2184"/>
              <a:gd name="T36" fmla="*/ 240133139 w 2376"/>
              <a:gd name="T37" fmla="*/ 119784376 h 2184"/>
              <a:gd name="T38" fmla="*/ 240133139 w 2376"/>
              <a:gd name="T39" fmla="*/ 37980327 h 2184"/>
              <a:gd name="T40" fmla="*/ 252771564 w 2376"/>
              <a:gd name="T41" fmla="*/ 20450838 h 2184"/>
              <a:gd name="T42" fmla="*/ 290687349 w 2376"/>
              <a:gd name="T43" fmla="*/ 20450838 h 2184"/>
              <a:gd name="T44" fmla="*/ 303325774 w 2376"/>
              <a:gd name="T45" fmla="*/ 43823374 h 2184"/>
              <a:gd name="T46" fmla="*/ 303325774 w 2376"/>
              <a:gd name="T47" fmla="*/ 78882352 h 2184"/>
              <a:gd name="T48" fmla="*/ 303325774 w 2376"/>
              <a:gd name="T49" fmla="*/ 143156912 h 2184"/>
              <a:gd name="T50" fmla="*/ 278048925 w 2376"/>
              <a:gd name="T51" fmla="*/ 195745030 h 2184"/>
              <a:gd name="T52" fmla="*/ 214855778 w 2376"/>
              <a:gd name="T53" fmla="*/ 207431124 h 2184"/>
              <a:gd name="T54" fmla="*/ 240133139 w 2376"/>
              <a:gd name="T55" fmla="*/ 230803659 h 2184"/>
              <a:gd name="T56" fmla="*/ 341241560 w 2376"/>
              <a:gd name="T57" fmla="*/ 224960613 h 2184"/>
              <a:gd name="T58" fmla="*/ 379157345 w 2376"/>
              <a:gd name="T59" fmla="*/ 195745030 h 2184"/>
              <a:gd name="T60" fmla="*/ 391795770 w 2376"/>
              <a:gd name="T61" fmla="*/ 143156912 h 2184"/>
              <a:gd name="T62" fmla="*/ 379157345 w 2376"/>
              <a:gd name="T63" fmla="*/ 26294234 h 2184"/>
              <a:gd name="T64" fmla="*/ 404434707 w 2376"/>
              <a:gd name="T65" fmla="*/ 2921698 h 2184"/>
              <a:gd name="T66" fmla="*/ 467627341 w 2376"/>
              <a:gd name="T67" fmla="*/ 8764745 h 2184"/>
              <a:gd name="T68" fmla="*/ 467627341 w 2376"/>
              <a:gd name="T69" fmla="*/ 55509816 h 2184"/>
              <a:gd name="T70" fmla="*/ 467627341 w 2376"/>
              <a:gd name="T71" fmla="*/ 178215541 h 2184"/>
              <a:gd name="T72" fmla="*/ 581374699 w 2376"/>
              <a:gd name="T73" fmla="*/ 236647055 h 2184"/>
              <a:gd name="T74" fmla="*/ 202217354 w 2376"/>
              <a:gd name="T75" fmla="*/ 265862637 h 21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76" h="2184">
                <a:moveTo>
                  <a:pt x="0" y="216"/>
                </a:moveTo>
                <a:cubicBezTo>
                  <a:pt x="76" y="244"/>
                  <a:pt x="152" y="272"/>
                  <a:pt x="192" y="312"/>
                </a:cubicBezTo>
                <a:cubicBezTo>
                  <a:pt x="232" y="352"/>
                  <a:pt x="232" y="408"/>
                  <a:pt x="240" y="456"/>
                </a:cubicBezTo>
                <a:cubicBezTo>
                  <a:pt x="248" y="504"/>
                  <a:pt x="240" y="496"/>
                  <a:pt x="240" y="600"/>
                </a:cubicBezTo>
                <a:cubicBezTo>
                  <a:pt x="240" y="704"/>
                  <a:pt x="232" y="968"/>
                  <a:pt x="240" y="1080"/>
                </a:cubicBezTo>
                <a:cubicBezTo>
                  <a:pt x="248" y="1192"/>
                  <a:pt x="264" y="1248"/>
                  <a:pt x="288" y="1272"/>
                </a:cubicBezTo>
                <a:cubicBezTo>
                  <a:pt x="312" y="1296"/>
                  <a:pt x="360" y="1256"/>
                  <a:pt x="384" y="1224"/>
                </a:cubicBezTo>
                <a:cubicBezTo>
                  <a:pt x="408" y="1192"/>
                  <a:pt x="424" y="1224"/>
                  <a:pt x="432" y="1080"/>
                </a:cubicBezTo>
                <a:cubicBezTo>
                  <a:pt x="440" y="936"/>
                  <a:pt x="416" y="512"/>
                  <a:pt x="432" y="360"/>
                </a:cubicBezTo>
                <a:cubicBezTo>
                  <a:pt x="448" y="208"/>
                  <a:pt x="496" y="184"/>
                  <a:pt x="528" y="168"/>
                </a:cubicBezTo>
                <a:cubicBezTo>
                  <a:pt x="560" y="152"/>
                  <a:pt x="600" y="216"/>
                  <a:pt x="624" y="264"/>
                </a:cubicBezTo>
                <a:cubicBezTo>
                  <a:pt x="648" y="312"/>
                  <a:pt x="664" y="304"/>
                  <a:pt x="672" y="456"/>
                </a:cubicBezTo>
                <a:cubicBezTo>
                  <a:pt x="680" y="608"/>
                  <a:pt x="680" y="1016"/>
                  <a:pt x="672" y="1176"/>
                </a:cubicBezTo>
                <a:cubicBezTo>
                  <a:pt x="664" y="1336"/>
                  <a:pt x="624" y="1360"/>
                  <a:pt x="624" y="1416"/>
                </a:cubicBezTo>
                <a:cubicBezTo>
                  <a:pt x="624" y="1472"/>
                  <a:pt x="632" y="1496"/>
                  <a:pt x="672" y="1512"/>
                </a:cubicBezTo>
                <a:cubicBezTo>
                  <a:pt x="712" y="1528"/>
                  <a:pt x="824" y="1536"/>
                  <a:pt x="864" y="1512"/>
                </a:cubicBezTo>
                <a:cubicBezTo>
                  <a:pt x="904" y="1488"/>
                  <a:pt x="904" y="1416"/>
                  <a:pt x="912" y="1368"/>
                </a:cubicBezTo>
                <a:cubicBezTo>
                  <a:pt x="920" y="1320"/>
                  <a:pt x="912" y="1288"/>
                  <a:pt x="912" y="1224"/>
                </a:cubicBezTo>
                <a:cubicBezTo>
                  <a:pt x="912" y="1160"/>
                  <a:pt x="912" y="1136"/>
                  <a:pt x="912" y="984"/>
                </a:cubicBezTo>
                <a:cubicBezTo>
                  <a:pt x="912" y="832"/>
                  <a:pt x="904" y="448"/>
                  <a:pt x="912" y="312"/>
                </a:cubicBezTo>
                <a:cubicBezTo>
                  <a:pt x="920" y="176"/>
                  <a:pt x="928" y="192"/>
                  <a:pt x="960" y="168"/>
                </a:cubicBezTo>
                <a:cubicBezTo>
                  <a:pt x="992" y="144"/>
                  <a:pt x="1072" y="136"/>
                  <a:pt x="1104" y="168"/>
                </a:cubicBezTo>
                <a:cubicBezTo>
                  <a:pt x="1136" y="200"/>
                  <a:pt x="1144" y="280"/>
                  <a:pt x="1152" y="360"/>
                </a:cubicBezTo>
                <a:cubicBezTo>
                  <a:pt x="1160" y="440"/>
                  <a:pt x="1152" y="512"/>
                  <a:pt x="1152" y="648"/>
                </a:cubicBezTo>
                <a:cubicBezTo>
                  <a:pt x="1152" y="784"/>
                  <a:pt x="1168" y="1016"/>
                  <a:pt x="1152" y="1176"/>
                </a:cubicBezTo>
                <a:cubicBezTo>
                  <a:pt x="1136" y="1336"/>
                  <a:pt x="1112" y="1520"/>
                  <a:pt x="1056" y="1608"/>
                </a:cubicBezTo>
                <a:cubicBezTo>
                  <a:pt x="1000" y="1696"/>
                  <a:pt x="840" y="1656"/>
                  <a:pt x="816" y="1704"/>
                </a:cubicBezTo>
                <a:cubicBezTo>
                  <a:pt x="792" y="1752"/>
                  <a:pt x="832" y="1872"/>
                  <a:pt x="912" y="1896"/>
                </a:cubicBezTo>
                <a:cubicBezTo>
                  <a:pt x="992" y="1920"/>
                  <a:pt x="1208" y="1896"/>
                  <a:pt x="1296" y="1848"/>
                </a:cubicBezTo>
                <a:cubicBezTo>
                  <a:pt x="1384" y="1800"/>
                  <a:pt x="1408" y="1720"/>
                  <a:pt x="1440" y="1608"/>
                </a:cubicBezTo>
                <a:cubicBezTo>
                  <a:pt x="1472" y="1496"/>
                  <a:pt x="1488" y="1408"/>
                  <a:pt x="1488" y="1176"/>
                </a:cubicBezTo>
                <a:cubicBezTo>
                  <a:pt x="1488" y="944"/>
                  <a:pt x="1432" y="408"/>
                  <a:pt x="1440" y="216"/>
                </a:cubicBezTo>
                <a:cubicBezTo>
                  <a:pt x="1448" y="24"/>
                  <a:pt x="1480" y="48"/>
                  <a:pt x="1536" y="24"/>
                </a:cubicBezTo>
                <a:cubicBezTo>
                  <a:pt x="1592" y="0"/>
                  <a:pt x="1736" y="0"/>
                  <a:pt x="1776" y="72"/>
                </a:cubicBezTo>
                <a:cubicBezTo>
                  <a:pt x="1816" y="144"/>
                  <a:pt x="1776" y="224"/>
                  <a:pt x="1776" y="456"/>
                </a:cubicBezTo>
                <a:cubicBezTo>
                  <a:pt x="1776" y="688"/>
                  <a:pt x="1704" y="1216"/>
                  <a:pt x="1776" y="1464"/>
                </a:cubicBezTo>
                <a:cubicBezTo>
                  <a:pt x="1848" y="1712"/>
                  <a:pt x="2376" y="1824"/>
                  <a:pt x="2208" y="1944"/>
                </a:cubicBezTo>
                <a:cubicBezTo>
                  <a:pt x="2040" y="2064"/>
                  <a:pt x="976" y="2144"/>
                  <a:pt x="768" y="2184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71762" name="Group 82"/>
          <p:cNvGrpSpPr>
            <a:grpSpLocks/>
          </p:cNvGrpSpPr>
          <p:nvPr/>
        </p:nvGrpSpPr>
        <p:grpSpPr bwMode="auto">
          <a:xfrm>
            <a:off x="2514600" y="5638800"/>
            <a:ext cx="4876800" cy="685800"/>
            <a:chOff x="1584" y="3552"/>
            <a:chExt cx="3072" cy="432"/>
          </a:xfrm>
        </p:grpSpPr>
        <p:sp>
          <p:nvSpPr>
            <p:cNvPr id="28726" name="AutoShape 79"/>
            <p:cNvSpPr>
              <a:spLocks noChangeArrowheads="1"/>
            </p:cNvSpPr>
            <p:nvPr/>
          </p:nvSpPr>
          <p:spPr bwMode="auto">
            <a:xfrm>
              <a:off x="2976" y="3552"/>
              <a:ext cx="336" cy="288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3 h 21600"/>
                <a:gd name="T8" fmla="*/ 3 w 21600"/>
                <a:gd name="T9" fmla="*/ 4 h 21600"/>
                <a:gd name="T10" fmla="*/ 4 w 21600"/>
                <a:gd name="T11" fmla="*/ 3 h 21600"/>
                <a:gd name="T12" fmla="*/ 5 w 21600"/>
                <a:gd name="T13" fmla="*/ 2 h 21600"/>
                <a:gd name="T14" fmla="*/ 4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727" name="AutoShape 80"/>
            <p:cNvSpPr>
              <a:spLocks noChangeArrowheads="1"/>
            </p:cNvSpPr>
            <p:nvPr/>
          </p:nvSpPr>
          <p:spPr bwMode="auto">
            <a:xfrm>
              <a:off x="1584" y="3648"/>
              <a:ext cx="336" cy="288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3 h 21600"/>
                <a:gd name="T8" fmla="*/ 3 w 21600"/>
                <a:gd name="T9" fmla="*/ 4 h 21600"/>
                <a:gd name="T10" fmla="*/ 4 w 21600"/>
                <a:gd name="T11" fmla="*/ 3 h 21600"/>
                <a:gd name="T12" fmla="*/ 5 w 21600"/>
                <a:gd name="T13" fmla="*/ 2 h 21600"/>
                <a:gd name="T14" fmla="*/ 4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728" name="AutoShape 81"/>
            <p:cNvSpPr>
              <a:spLocks noChangeArrowheads="1"/>
            </p:cNvSpPr>
            <p:nvPr/>
          </p:nvSpPr>
          <p:spPr bwMode="auto">
            <a:xfrm>
              <a:off x="4320" y="3696"/>
              <a:ext cx="336" cy="288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3 h 21600"/>
                <a:gd name="T8" fmla="*/ 3 w 21600"/>
                <a:gd name="T9" fmla="*/ 4 h 21600"/>
                <a:gd name="T10" fmla="*/ 4 w 21600"/>
                <a:gd name="T11" fmla="*/ 3 h 21600"/>
                <a:gd name="T12" fmla="*/ 5 w 21600"/>
                <a:gd name="T13" fmla="*/ 2 h 21600"/>
                <a:gd name="T14" fmla="*/ 4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GB" sz="320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4807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52928" cy="6264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62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1962 </a:t>
            </a:r>
            <a:r>
              <a:rPr lang="en-GB" dirty="0" err="1"/>
              <a:t>Sir,James</a:t>
            </a:r>
            <a:r>
              <a:rPr lang="en-GB" dirty="0"/>
              <a:t> </a:t>
            </a:r>
            <a:r>
              <a:rPr lang="en-GB" dirty="0" err="1"/>
              <a:t>W.Black</a:t>
            </a:r>
            <a:r>
              <a:rPr lang="en-GB" dirty="0"/>
              <a:t> found the first clinically significant beta blockers </a:t>
            </a:r>
            <a:r>
              <a:rPr lang="en-GB" dirty="0" smtClean="0"/>
              <a:t>;Propranolol </a:t>
            </a:r>
            <a:r>
              <a:rPr lang="en-GB" dirty="0"/>
              <a:t>and Pronethalol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This </a:t>
            </a:r>
            <a:r>
              <a:rPr lang="en-GB" dirty="0" smtClean="0"/>
              <a:t>revolutionised </a:t>
            </a:r>
            <a:r>
              <a:rPr lang="en-GB" dirty="0"/>
              <a:t>the medical management of angina pectoris and is considered by many to be one of the most important contribution to Clinical Medicine and pharmacology of the 20</a:t>
            </a:r>
            <a:r>
              <a:rPr lang="en-GB" baseline="30000" dirty="0"/>
              <a:t>th</a:t>
            </a:r>
            <a:r>
              <a:rPr lang="en-GB" dirty="0"/>
              <a:t> Century.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75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ADRENERGIC ANTAGONISTS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Definition</a:t>
            </a:r>
            <a:r>
              <a:rPr lang="en-GB" dirty="0"/>
              <a:t>:  Adrenergic Antagonists are pharmaceutical substances that act to inhibit the action of </a:t>
            </a:r>
            <a:r>
              <a:rPr lang="en-GB" dirty="0" smtClean="0"/>
              <a:t>Catecholamines and those agents that mimic the sympathetic activities  </a:t>
            </a:r>
            <a:r>
              <a:rPr lang="en-GB" dirty="0"/>
              <a:t>at the adrenergic receptors.</a:t>
            </a:r>
          </a:p>
          <a:p>
            <a:r>
              <a:rPr lang="en-GB" dirty="0"/>
              <a:t>They can also be refer to as Adrenergic Blockers or Adrenoreceptor antagonists.</a:t>
            </a:r>
          </a:p>
          <a:p>
            <a:r>
              <a:rPr lang="en-GB" dirty="0"/>
              <a:t>Adrenergic antagonist is a type of sympatholytic agent that is important and commonly used </a:t>
            </a:r>
            <a:r>
              <a:rPr lang="en-GB" dirty="0" smtClean="0"/>
              <a:t>as </a:t>
            </a:r>
            <a:r>
              <a:rPr lang="en-GB" dirty="0"/>
              <a:t>medication.</a:t>
            </a:r>
          </a:p>
          <a:p>
            <a:r>
              <a:rPr lang="en-GB" dirty="0"/>
              <a:t>It has opposite effect as Adrenergic Agonists and majorly divided into 2</a:t>
            </a:r>
          </a:p>
          <a:p>
            <a:r>
              <a:rPr lang="en-GB" dirty="0"/>
              <a:t> 1. </a:t>
            </a:r>
            <a:r>
              <a:rPr lang="en-GB" b="1" dirty="0"/>
              <a:t>Alpha (α) Blockers</a:t>
            </a:r>
            <a:endParaRPr lang="en-GB" dirty="0"/>
          </a:p>
          <a:p>
            <a:r>
              <a:rPr lang="en-GB" dirty="0"/>
              <a:t>2. </a:t>
            </a:r>
            <a:r>
              <a:rPr lang="en-GB" b="1" dirty="0"/>
              <a:t>Beta (β) Blockers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EXAMPLES OF BETA BLOCKERS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568952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5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90600"/>
            <a:ext cx="8534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b="1" smtClean="0"/>
              <a:t>Non-selective </a:t>
            </a:r>
            <a:r>
              <a:rPr lang="en-US" altLang="en-US" sz="2800" b="1" smtClean="0">
                <a:latin typeface="Symbol" pitchFamily="18" charset="2"/>
              </a:rPr>
              <a:t>b</a:t>
            </a:r>
            <a:r>
              <a:rPr lang="en-US" altLang="en-US" sz="2800" b="1" smtClean="0"/>
              <a:t>-adrenergic receptor antagonists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00600" y="4267200"/>
            <a:ext cx="41910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hlink"/>
              </a:buClr>
              <a:buFont typeface="Monotype Sorts" pitchFamily="2" charset="2"/>
              <a:buChar char="u"/>
            </a:pPr>
            <a:r>
              <a:rPr lang="en-US" altLang="en-US" sz="1800" b="1" smtClean="0">
                <a:latin typeface="Arial" charset="0"/>
              </a:rPr>
              <a:t>Thiadiazole nucleus with morpholine ring</a:t>
            </a:r>
          </a:p>
          <a:p>
            <a:pPr eaLnBrk="1" hangingPunct="1">
              <a:buClr>
                <a:schemeClr val="hlink"/>
              </a:buClr>
              <a:buFont typeface="Monotype Sorts" pitchFamily="2" charset="2"/>
              <a:buChar char="u"/>
            </a:pPr>
            <a:r>
              <a:rPr lang="en-US" altLang="en-US" sz="1800" b="1" smtClean="0">
                <a:latin typeface="Arial" charset="0"/>
              </a:rPr>
              <a:t>Administered: Oral, Ophthalmic</a:t>
            </a:r>
          </a:p>
          <a:p>
            <a:pPr eaLnBrk="1" hangingPunct="1">
              <a:buClr>
                <a:schemeClr val="hlink"/>
              </a:buClr>
              <a:buFont typeface="Monotype Sorts" pitchFamily="2" charset="2"/>
              <a:buChar char="u"/>
            </a:pPr>
            <a:r>
              <a:rPr lang="en-US" altLang="en-US" sz="1800" b="1" smtClean="0">
                <a:latin typeface="Arial" charset="0"/>
              </a:rPr>
              <a:t>Uses: Hypertension, angina, migraine, glaucoma</a:t>
            </a:r>
          </a:p>
          <a:p>
            <a:pPr eaLnBrk="1" hangingPunct="1">
              <a:buClr>
                <a:schemeClr val="hlink"/>
              </a:buClr>
              <a:buFont typeface="Monotype Sorts" pitchFamily="2" charset="2"/>
              <a:buChar char="u"/>
            </a:pPr>
            <a:endParaRPr lang="en-US" altLang="en-US" sz="1800" b="1" smtClean="0">
              <a:latin typeface="Arial" charset="0"/>
            </a:endParaRPr>
          </a:p>
        </p:txBody>
      </p:sp>
      <p:grpSp>
        <p:nvGrpSpPr>
          <p:cNvPr id="90146" name="Group 34"/>
          <p:cNvGrpSpPr>
            <a:grpSpLocks/>
          </p:cNvGrpSpPr>
          <p:nvPr/>
        </p:nvGrpSpPr>
        <p:grpSpPr bwMode="auto">
          <a:xfrm>
            <a:off x="609600" y="4419600"/>
            <a:ext cx="3873500" cy="2133600"/>
            <a:chOff x="384" y="2784"/>
            <a:chExt cx="2440" cy="1344"/>
          </a:xfrm>
        </p:grpSpPr>
        <p:graphicFrame>
          <p:nvGraphicFramePr>
            <p:cNvPr id="20490" name="Object 26"/>
            <p:cNvGraphicFramePr>
              <a:graphicFrameLocks noChangeAspect="1"/>
            </p:cNvGraphicFramePr>
            <p:nvPr/>
          </p:nvGraphicFramePr>
          <p:xfrm>
            <a:off x="384" y="2784"/>
            <a:ext cx="244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CS ChemDraw Drawing" r:id="rId3" imgW="3873500" imgH="1752600" progId="ChemDraw.Document.4.5">
                    <p:embed/>
                  </p:oleObj>
                </mc:Choice>
                <mc:Fallback>
                  <p:oleObj name="CS ChemDraw Drawing" r:id="rId3" imgW="3873500" imgH="1752600" progId="ChemDraw.Document.4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784"/>
                          <a:ext cx="2440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28"/>
            <p:cNvSpPr txBox="1">
              <a:spLocks noChangeArrowheads="1"/>
            </p:cNvSpPr>
            <p:nvPr/>
          </p:nvSpPr>
          <p:spPr bwMode="auto">
            <a:xfrm>
              <a:off x="384" y="3878"/>
              <a:ext cx="2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22263" indent="-322263" defTabSz="858838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58838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58838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58838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58838" eaLnBrk="0" hangingPunct="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58838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58838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58838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58838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99FF66"/>
                  </a:solidFill>
                </a:rPr>
                <a:t>Timolol (Timoptic, Blocadren)</a:t>
              </a:r>
            </a:p>
          </p:txBody>
        </p:sp>
      </p:grpSp>
      <p:graphicFrame>
        <p:nvGraphicFramePr>
          <p:cNvPr id="20485" name="Object 29"/>
          <p:cNvGraphicFramePr>
            <a:graphicFrameLocks noChangeAspect="1"/>
          </p:cNvGraphicFramePr>
          <p:nvPr/>
        </p:nvGraphicFramePr>
        <p:xfrm>
          <a:off x="609600" y="1524000"/>
          <a:ext cx="3725863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S ChemDraw Drawing" r:id="rId5" imgW="3726180" imgH="1869440" progId="ChemDraw.Document.4.5">
                  <p:embed/>
                </p:oleObj>
              </mc:Choice>
              <mc:Fallback>
                <p:oleObj name="CS ChemDraw Drawing" r:id="rId5" imgW="3726180" imgH="186944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3725863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30"/>
          <p:cNvSpPr txBox="1">
            <a:spLocks noChangeArrowheads="1"/>
          </p:cNvSpPr>
          <p:nvPr/>
        </p:nvSpPr>
        <p:spPr bwMode="auto">
          <a:xfrm>
            <a:off x="1295400" y="3336925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CC99"/>
                </a:solidFill>
              </a:rPr>
              <a:t>Nadolol (Corgard)</a:t>
            </a:r>
          </a:p>
        </p:txBody>
      </p:sp>
      <p:sp>
        <p:nvSpPr>
          <p:cNvPr id="20487" name="Rectangle 31"/>
          <p:cNvSpPr>
            <a:spLocks noChangeArrowheads="1"/>
          </p:cNvSpPr>
          <p:nvPr/>
        </p:nvSpPr>
        <p:spPr bwMode="auto">
          <a:xfrm>
            <a:off x="4800600" y="1447800"/>
            <a:ext cx="4191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99"/>
              </a:buClr>
              <a:buSzPct val="75000"/>
              <a:buFont typeface="Monotype Sorts" pitchFamily="2" charset="2"/>
              <a:buChar char="u"/>
            </a:pPr>
            <a:r>
              <a:rPr lang="en-US" altLang="en-US" sz="1800" b="1">
                <a:solidFill>
                  <a:srgbClr val="FFFFFF"/>
                </a:solidFill>
              </a:rPr>
              <a:t>Less lipophilic than propranolol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99"/>
              </a:buClr>
              <a:buSzPct val="75000"/>
              <a:buFont typeface="Monotype Sorts" pitchFamily="2" charset="2"/>
              <a:buChar char="u"/>
            </a:pPr>
            <a:r>
              <a:rPr lang="en-US" altLang="en-US" sz="1800" b="1">
                <a:solidFill>
                  <a:srgbClr val="FFFFFF"/>
                </a:solidFill>
              </a:rPr>
              <a:t>Long half-life: ~20 hours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99"/>
              </a:buClr>
              <a:buSzPct val="75000"/>
              <a:buFont typeface="Monotype Sorts" pitchFamily="2" charset="2"/>
              <a:buChar char="u"/>
            </a:pPr>
            <a:r>
              <a:rPr lang="en-US" altLang="en-US" sz="1800" b="1">
                <a:solidFill>
                  <a:srgbClr val="FFFFFF"/>
                </a:solidFill>
              </a:rPr>
              <a:t>Mostly excreted unchanged in urine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99"/>
              </a:buClr>
              <a:buSzPct val="75000"/>
              <a:buFont typeface="Monotype Sorts" pitchFamily="2" charset="2"/>
              <a:buChar char="u"/>
            </a:pPr>
            <a:r>
              <a:rPr lang="en-US" altLang="en-US" sz="1800" b="1">
                <a:solidFill>
                  <a:srgbClr val="FFFFFF"/>
                </a:solidFill>
              </a:rPr>
              <a:t>Administered: Oral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99"/>
              </a:buClr>
              <a:buSzPct val="75000"/>
              <a:buFont typeface="Monotype Sorts" pitchFamily="2" charset="2"/>
              <a:buChar char="u"/>
            </a:pPr>
            <a:r>
              <a:rPr lang="en-US" altLang="en-US" sz="1800" b="1">
                <a:solidFill>
                  <a:srgbClr val="FFFFFF"/>
                </a:solidFill>
              </a:rPr>
              <a:t>Uses: Hypertension, angina, migraine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99"/>
              </a:buClr>
              <a:buSzPct val="75000"/>
              <a:buFont typeface="Monotype Sorts" pitchFamily="2" charset="2"/>
              <a:buChar char="u"/>
            </a:pPr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20488" name="Line 32"/>
          <p:cNvSpPr>
            <a:spLocks noChangeShapeType="1"/>
          </p:cNvSpPr>
          <p:nvPr/>
        </p:nvSpPr>
        <p:spPr bwMode="auto">
          <a:xfrm>
            <a:off x="228600" y="40894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3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5410200" y="5943600"/>
            <a:ext cx="2976563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AFD00"/>
                </a:solidFill>
              </a:rPr>
              <a:t>How will </a:t>
            </a:r>
            <a:r>
              <a:rPr lang="en-US" altLang="en-US" sz="1800" b="1">
                <a:solidFill>
                  <a:srgbClr val="FAFD00"/>
                </a:solidFill>
                <a:sym typeface="Symbol" pitchFamily="18" charset="2"/>
              </a:rPr>
              <a:t>-blockers affect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AFD00"/>
                </a:solidFill>
                <a:sym typeface="Symbol" pitchFamily="18" charset="2"/>
              </a:rPr>
              <a:t>pupil size?</a:t>
            </a:r>
            <a:endParaRPr lang="en-US" altLang="en-US" sz="1800" b="1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6826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4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80920" cy="633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97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912" cy="6264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47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SELECTIVE </a:t>
            </a:r>
            <a:r>
              <a:rPr lang="en-GB" b="1" dirty="0" smtClean="0"/>
              <a:t>BETA-</a:t>
            </a:r>
            <a:r>
              <a:rPr lang="en-GB" b="1" baseline="-25000" dirty="0" smtClean="0"/>
              <a:t>1</a:t>
            </a:r>
            <a:r>
              <a:rPr lang="en-GB" b="1" dirty="0" smtClean="0"/>
              <a:t> </a:t>
            </a:r>
            <a:r>
              <a:rPr lang="en-GB" b="1" dirty="0"/>
              <a:t>BLOCKERS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96944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0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80920" cy="6408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78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280920" cy="6408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9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MEDICAL USES OF BETA BLOCKERS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Large </a:t>
            </a:r>
            <a:r>
              <a:rPr lang="en-GB" dirty="0"/>
              <a:t>differences exist in the pharmacology of the agents within the class, thus not all beta blockers are used for all medications listed below:</a:t>
            </a:r>
          </a:p>
          <a:p>
            <a:pPr lvl="0"/>
            <a:r>
              <a:rPr lang="en-GB" dirty="0"/>
              <a:t>Angina Pectoris</a:t>
            </a:r>
          </a:p>
          <a:p>
            <a:pPr lvl="0"/>
            <a:r>
              <a:rPr lang="en-GB" dirty="0"/>
              <a:t>Atrial fibrillation</a:t>
            </a:r>
          </a:p>
          <a:p>
            <a:pPr lvl="0"/>
            <a:r>
              <a:rPr lang="en-GB" dirty="0"/>
              <a:t>Cardiac arrhythmia </a:t>
            </a:r>
          </a:p>
          <a:p>
            <a:pPr lvl="0"/>
            <a:r>
              <a:rPr lang="en-GB" dirty="0"/>
              <a:t> Congestive heart failure</a:t>
            </a:r>
          </a:p>
          <a:p>
            <a:pPr lvl="0"/>
            <a:r>
              <a:rPr lang="en-GB" dirty="0"/>
              <a:t> Essential tremor</a:t>
            </a:r>
          </a:p>
          <a:p>
            <a:pPr lvl="0"/>
            <a:r>
              <a:rPr lang="en-GB" dirty="0"/>
              <a:t> Glaucoma </a:t>
            </a:r>
          </a:p>
          <a:p>
            <a:pPr lvl="0"/>
            <a:r>
              <a:rPr lang="en-GB" dirty="0"/>
              <a:t>Hypertension </a:t>
            </a:r>
          </a:p>
          <a:p>
            <a:pPr lvl="0"/>
            <a:r>
              <a:rPr lang="en-GB" dirty="0"/>
              <a:t>Migraine prophylaxis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 smtClean="0"/>
              <a:t>Mitral valve prolapse</a:t>
            </a:r>
          </a:p>
          <a:p>
            <a:pPr lvl="0"/>
            <a:r>
              <a:rPr lang="en-GB" dirty="0" smtClean="0"/>
              <a:t>Myocardial infraction</a:t>
            </a:r>
          </a:p>
          <a:p>
            <a:pPr lvl="0"/>
            <a:r>
              <a:rPr lang="en-GB" dirty="0" smtClean="0"/>
              <a:t>Postural orthostatic tachycardia syndrome </a:t>
            </a:r>
          </a:p>
          <a:p>
            <a:pPr lvl="0"/>
            <a:r>
              <a:rPr lang="en-GB" dirty="0" smtClean="0"/>
              <a:t>Symptomatic Control (Tachycardia tremor)</a:t>
            </a:r>
          </a:p>
          <a:p>
            <a:pPr lvl="0"/>
            <a:r>
              <a:rPr lang="en-GB" dirty="0" smtClean="0"/>
              <a:t>Anxiety and Hyperthyroidism</a:t>
            </a:r>
          </a:p>
          <a:p>
            <a:pPr lvl="0"/>
            <a:r>
              <a:rPr lang="en-GB" dirty="0" smtClean="0"/>
              <a:t>Theophylline overdose</a:t>
            </a:r>
          </a:p>
          <a:p>
            <a:pPr lvl="0"/>
            <a:r>
              <a:rPr lang="en-GB" dirty="0" smtClean="0"/>
              <a:t>Acute aortic dissection </a:t>
            </a:r>
          </a:p>
          <a:p>
            <a:pPr lvl="0"/>
            <a:r>
              <a:rPr lang="en-GB" dirty="0" smtClean="0"/>
              <a:t>Hypertrophic obstructive cardiomyopathy </a:t>
            </a:r>
          </a:p>
          <a:p>
            <a:pPr lvl="0"/>
            <a:r>
              <a:rPr lang="en-GB" dirty="0" smtClean="0"/>
              <a:t>Social and other anxiety disorders 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MEDICAL USES OF BETA BLOCKERS CONT`D.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3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ADVERSE DRUG REACTION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Nausea</a:t>
            </a:r>
            <a:endParaRPr lang="en-GB" dirty="0"/>
          </a:p>
          <a:p>
            <a:pPr lvl="0"/>
            <a:r>
              <a:rPr lang="en-GB" dirty="0"/>
              <a:t>Diarrhoea</a:t>
            </a:r>
          </a:p>
          <a:p>
            <a:pPr lvl="0"/>
            <a:r>
              <a:rPr lang="en-GB" dirty="0"/>
              <a:t>Bronchospasm</a:t>
            </a:r>
          </a:p>
          <a:p>
            <a:pPr lvl="0"/>
            <a:r>
              <a:rPr lang="en-GB" dirty="0"/>
              <a:t>Dyspnea</a:t>
            </a:r>
          </a:p>
          <a:p>
            <a:pPr lvl="0"/>
            <a:r>
              <a:rPr lang="en-GB" dirty="0"/>
              <a:t>Cold extremities</a:t>
            </a:r>
          </a:p>
          <a:p>
            <a:pPr lvl="0"/>
            <a:r>
              <a:rPr lang="en-GB" dirty="0"/>
              <a:t>Bradycardia</a:t>
            </a:r>
          </a:p>
          <a:p>
            <a:pPr lvl="0"/>
            <a:r>
              <a:rPr lang="en-GB" dirty="0"/>
              <a:t>Hypertension</a:t>
            </a:r>
          </a:p>
          <a:p>
            <a:pPr lvl="0"/>
            <a:r>
              <a:rPr lang="en-GB" dirty="0"/>
              <a:t>Heart </a:t>
            </a:r>
            <a:r>
              <a:rPr lang="en-GB" dirty="0" smtClean="0"/>
              <a:t>Failure</a:t>
            </a:r>
          </a:p>
          <a:p>
            <a:pPr lvl="0"/>
            <a:r>
              <a:rPr lang="en-GB" dirty="0" smtClean="0"/>
              <a:t>Dizziness</a:t>
            </a:r>
          </a:p>
          <a:p>
            <a:pPr lvl="0"/>
            <a:r>
              <a:rPr lang="en-GB" dirty="0" smtClean="0"/>
              <a:t>Alopecia ( hair loss)</a:t>
            </a:r>
          </a:p>
          <a:p>
            <a:pPr lvl="0"/>
            <a:r>
              <a:rPr lang="en-GB" dirty="0" smtClean="0"/>
              <a:t>Fatigue</a:t>
            </a:r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93704" y="1556792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 smtClean="0"/>
              <a:t>Abnormal </a:t>
            </a:r>
            <a:r>
              <a:rPr lang="en-GB" dirty="0"/>
              <a:t>vision</a:t>
            </a:r>
          </a:p>
          <a:p>
            <a:pPr lvl="0"/>
            <a:r>
              <a:rPr lang="en-GB" dirty="0"/>
              <a:t>Insomnia</a:t>
            </a:r>
          </a:p>
          <a:p>
            <a:pPr lvl="0"/>
            <a:r>
              <a:rPr lang="en-GB" dirty="0"/>
              <a:t>Hallucination </a:t>
            </a:r>
          </a:p>
          <a:p>
            <a:pPr lvl="0"/>
            <a:r>
              <a:rPr lang="en-GB" dirty="0"/>
              <a:t>Nightmares</a:t>
            </a:r>
          </a:p>
          <a:p>
            <a:pPr lvl="0"/>
            <a:r>
              <a:rPr lang="en-GB" dirty="0"/>
              <a:t>Sexual dysfunction</a:t>
            </a:r>
          </a:p>
          <a:p>
            <a:pPr lvl="0"/>
            <a:r>
              <a:rPr lang="en-GB" dirty="0"/>
              <a:t>Erectile dysfunction</a:t>
            </a:r>
          </a:p>
          <a:p>
            <a:pPr lvl="0"/>
            <a:r>
              <a:rPr lang="en-GB" dirty="0"/>
              <a:t>Alteration of Glucose and lipid metabolism </a:t>
            </a:r>
          </a:p>
          <a:p>
            <a:pPr lvl="0"/>
            <a:r>
              <a:rPr lang="en-GB" dirty="0"/>
              <a:t>Peripheral vasoconstriction </a:t>
            </a:r>
          </a:p>
          <a:p>
            <a:pPr lvl="0"/>
            <a:r>
              <a:rPr lang="en-GB" dirty="0" err="1"/>
              <a:t>Hypoglycemia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6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ALPHA ADRENERGIC ANTAGONISTS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Alpha </a:t>
            </a:r>
            <a:r>
              <a:rPr lang="en-GB" dirty="0"/>
              <a:t>Blockers or α-adrenergic antagonists are pharmacological agents that act as receptor antagonists of α-</a:t>
            </a:r>
            <a:r>
              <a:rPr lang="en-GB" dirty="0" err="1"/>
              <a:t>adrenoreceptors</a:t>
            </a:r>
            <a:r>
              <a:rPr lang="en-GB" dirty="0"/>
              <a:t>.</a:t>
            </a:r>
          </a:p>
          <a:p>
            <a:r>
              <a:rPr lang="en-GB" dirty="0"/>
              <a:t>Alpha Blockers can be classified into α</a:t>
            </a:r>
            <a:r>
              <a:rPr lang="en-GB" baseline="-25000" dirty="0"/>
              <a:t>1</a:t>
            </a:r>
            <a:r>
              <a:rPr lang="en-GB" dirty="0"/>
              <a:t> and α</a:t>
            </a:r>
            <a:r>
              <a:rPr lang="en-GB" baseline="-25000" dirty="0"/>
              <a:t>2</a:t>
            </a:r>
            <a:r>
              <a:rPr lang="en-GB" dirty="0"/>
              <a:t> Blockers. The classification is based on the type of </a:t>
            </a:r>
            <a:r>
              <a:rPr lang="en-GB" dirty="0" err="1"/>
              <a:t>adrenoreceptors</a:t>
            </a:r>
            <a:r>
              <a:rPr lang="en-GB" dirty="0"/>
              <a:t> blocked by the agents.</a:t>
            </a:r>
          </a:p>
          <a:p>
            <a:r>
              <a:rPr lang="en-GB" dirty="0"/>
              <a:t>When Alpha Blocker is used without classification ,it is sometimes refers to as α</a:t>
            </a:r>
            <a:r>
              <a:rPr lang="en-GB" baseline="-25000" dirty="0"/>
              <a:t>1</a:t>
            </a:r>
            <a:r>
              <a:rPr lang="en-GB" dirty="0"/>
              <a:t> blocker and sometimes refers to an agent that acts on both type of the receptors that is Non-selective Alpha Blocker.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CONTRADICATIONS</a:t>
            </a:r>
            <a:endParaRPr lang="en-GB" dirty="0"/>
          </a:p>
          <a:p>
            <a:pPr lvl="0"/>
            <a:r>
              <a:rPr lang="en-GB" dirty="0"/>
              <a:t>In patients with Asthma</a:t>
            </a:r>
          </a:p>
          <a:p>
            <a:pPr lvl="0"/>
            <a:r>
              <a:rPr lang="en-GB" dirty="0"/>
              <a:t>It is not use in patients with history of cocaine</a:t>
            </a:r>
          </a:p>
          <a:p>
            <a:pPr lvl="0"/>
            <a:r>
              <a:rPr lang="en-GB" dirty="0"/>
              <a:t>It should not be used in first-line treatment in cocaine-induced acute coronary syndrome (CIACS)</a:t>
            </a:r>
          </a:p>
          <a:p>
            <a:pPr marL="0" indent="0">
              <a:buNone/>
            </a:pPr>
            <a:r>
              <a:rPr lang="en-GB" dirty="0"/>
              <a:t>             </a:t>
            </a:r>
          </a:p>
          <a:p>
            <a:r>
              <a:rPr lang="en-GB" b="1" dirty="0"/>
              <a:t>TOXICITY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Glucagon is used in the treatment of overdose (it increases the strength of heart contraction and also increases intercellular </a:t>
            </a:r>
            <a:r>
              <a:rPr lang="en-GB" dirty="0" err="1"/>
              <a:t>cAMP</a:t>
            </a:r>
            <a:endParaRPr lang="en-GB" dirty="0"/>
          </a:p>
          <a:p>
            <a:r>
              <a:rPr lang="en-GB" b="1" dirty="0"/>
              <a:t> </a:t>
            </a:r>
            <a:r>
              <a:rPr lang="en-GB" dirty="0"/>
              <a:t>And decrease renal vascular resistance.</a:t>
            </a:r>
          </a:p>
          <a:p>
            <a:r>
              <a:rPr lang="en-GB" dirty="0" smtClean="0"/>
              <a:t> </a:t>
            </a:r>
            <a:r>
              <a:rPr lang="en-GB" dirty="0"/>
              <a:t>Salbutamol and </a:t>
            </a:r>
            <a:r>
              <a:rPr lang="en-GB" dirty="0" err="1"/>
              <a:t>isoprenaline</a:t>
            </a:r>
            <a:r>
              <a:rPr lang="en-GB" dirty="0"/>
              <a:t> can be used in beta- blocker poisoning.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5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GB" b="1" dirty="0"/>
              <a:t>HOWEVER, SOME AGENTS ACT AS BOTH ALPHA AND BETA BLOCKERS </a:t>
            </a:r>
            <a:endParaRPr lang="en-GB" dirty="0"/>
          </a:p>
          <a:p>
            <a:r>
              <a:rPr lang="en-GB" dirty="0"/>
              <a:t>EXAMPLES ARE: Carvedilol and Labetalol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280920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8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52928" cy="5904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DO NOT GIVE UP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THE BEGINNNING IS ALWAYS HARDEST</a:t>
            </a:r>
          </a:p>
          <a:p>
            <a:endParaRPr lang="en-GB" sz="2800" dirty="0"/>
          </a:p>
          <a:p>
            <a:r>
              <a:rPr lang="en-GB" sz="2800" dirty="0" smtClean="0"/>
              <a:t>THANKS FOR LISTENING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21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CLASSIFICATION OF ALPHA BLOCKERS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17854"/>
            <a:ext cx="8229600" cy="4525963"/>
          </a:xfrm>
        </p:spPr>
        <p:txBody>
          <a:bodyPr/>
          <a:lstStyle/>
          <a:p>
            <a:pPr lvl="0"/>
            <a:r>
              <a:rPr lang="en-GB" b="1" dirty="0" smtClean="0"/>
              <a:t>SELECTIVE </a:t>
            </a:r>
            <a:r>
              <a:rPr lang="en-GB" b="1" dirty="0"/>
              <a:t>ALPHA- </a:t>
            </a:r>
            <a:r>
              <a:rPr lang="en-GB" b="1" baseline="-25000" dirty="0"/>
              <a:t>1</a:t>
            </a:r>
            <a:r>
              <a:rPr lang="en-GB" b="1" dirty="0"/>
              <a:t> BLOCKERS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12968" cy="532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/>
              <a:t>SELECTIVE ALPHA-</a:t>
            </a:r>
            <a:r>
              <a:rPr lang="en-GB" b="1" baseline="-25000" dirty="0"/>
              <a:t>2</a:t>
            </a:r>
            <a:r>
              <a:rPr lang="en-GB" b="1" dirty="0"/>
              <a:t> BLOCKERS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12968" cy="489654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5536" y="5949280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OTHERS INCLUDES: </a:t>
            </a:r>
            <a:r>
              <a:rPr lang="en-GB" dirty="0" err="1"/>
              <a:t>Indazoxan</a:t>
            </a:r>
            <a:r>
              <a:rPr lang="en-GB" dirty="0"/>
              <a:t>, </a:t>
            </a:r>
            <a:r>
              <a:rPr lang="en-GB" dirty="0" err="1"/>
              <a:t>Atipamezole,Mirtazapine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5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/>
              <a:t>NON-SELECTIVE ALPHA-BLOCKERS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84976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6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6"/>
          <p:cNvSpPr txBox="1">
            <a:spLocks noChangeArrowheads="1"/>
          </p:cNvSpPr>
          <p:nvPr/>
        </p:nvSpPr>
        <p:spPr bwMode="auto">
          <a:xfrm>
            <a:off x="3090863" y="1543050"/>
            <a:ext cx="2319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</a:rPr>
              <a:t>Imidazolines</a:t>
            </a:r>
          </a:p>
        </p:txBody>
      </p:sp>
      <p:sp>
        <p:nvSpPr>
          <p:cNvPr id="12291" name="Text Box 1028"/>
          <p:cNvSpPr txBox="1">
            <a:spLocks noChangeArrowheads="1"/>
          </p:cNvSpPr>
          <p:nvPr/>
        </p:nvSpPr>
        <p:spPr bwMode="auto">
          <a:xfrm>
            <a:off x="1406525" y="5029200"/>
            <a:ext cx="308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99FFCC"/>
                </a:solidFill>
              </a:rPr>
              <a:t>Phentolamine (Regitine)</a:t>
            </a:r>
          </a:p>
        </p:txBody>
      </p:sp>
      <p:sp>
        <p:nvSpPr>
          <p:cNvPr id="12292" name="Text Box 1029"/>
          <p:cNvSpPr txBox="1">
            <a:spLocks noChangeArrowheads="1"/>
          </p:cNvSpPr>
          <p:nvPr/>
        </p:nvSpPr>
        <p:spPr bwMode="auto">
          <a:xfrm>
            <a:off x="5054029" y="1844824"/>
            <a:ext cx="40544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2263" indent="-322263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8838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58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Font typeface="Monotype Sorts" pitchFamily="2" charset="2"/>
              <a:buChar char="]"/>
            </a:pPr>
            <a:r>
              <a:rPr lang="en-US" altLang="en-US" sz="2000" b="1" dirty="0">
                <a:solidFill>
                  <a:srgbClr val="FFFFFF"/>
                </a:solidFill>
              </a:rPr>
              <a:t>Non-selective </a:t>
            </a:r>
            <a:r>
              <a:rPr lang="en-US" altLang="en-US" sz="2000" b="1" dirty="0">
                <a:solidFill>
                  <a:srgbClr val="FFFFFF"/>
                </a:solidFill>
                <a:latin typeface="Symbol" pitchFamily="18" charset="2"/>
              </a:rPr>
              <a:t>a</a:t>
            </a:r>
            <a:r>
              <a:rPr lang="en-US" altLang="en-US" sz="2000" b="1" dirty="0">
                <a:solidFill>
                  <a:srgbClr val="FFFFFF"/>
                </a:solidFill>
              </a:rPr>
              <a:t> receptor antagonist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Font typeface="Monotype Sorts" pitchFamily="2" charset="2"/>
              <a:buChar char="]"/>
            </a:pPr>
            <a:r>
              <a:rPr lang="en-US" altLang="en-US" sz="2000" b="1" dirty="0">
                <a:solidFill>
                  <a:srgbClr val="FFFFFF"/>
                </a:solidFill>
              </a:rPr>
              <a:t>Competitive (reversible) blocker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Font typeface="Monotype Sorts" pitchFamily="2" charset="2"/>
              <a:buChar char="]"/>
            </a:pPr>
            <a:r>
              <a:rPr lang="en-US" altLang="en-US" sz="2000" b="1" dirty="0">
                <a:solidFill>
                  <a:srgbClr val="FFFFFF"/>
                </a:solidFill>
              </a:rPr>
              <a:t>Potent vasodilator, but induces </a:t>
            </a:r>
            <a:r>
              <a:rPr lang="en-US" altLang="en-US" sz="2000" b="1" dirty="0" err="1">
                <a:solidFill>
                  <a:srgbClr val="FFFFFF"/>
                </a:solidFill>
              </a:rPr>
              <a:t>pronouced</a:t>
            </a:r>
            <a:r>
              <a:rPr lang="en-US" altLang="en-US" sz="2000" b="1" dirty="0">
                <a:solidFill>
                  <a:srgbClr val="FFFFFF"/>
                </a:solidFill>
              </a:rPr>
              <a:t> reflex tachycardia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Font typeface="Monotype Sorts" pitchFamily="2" charset="2"/>
              <a:buChar char="]"/>
            </a:pPr>
            <a:r>
              <a:rPr lang="en-US" altLang="en-US" sz="2000" b="1" dirty="0">
                <a:solidFill>
                  <a:srgbClr val="FFFFFF"/>
                </a:solidFill>
              </a:rPr>
              <a:t>Block of presynaptic </a:t>
            </a:r>
            <a:r>
              <a:rPr lang="en-US" altLang="en-US" sz="2000" b="1" dirty="0">
                <a:solidFill>
                  <a:srgbClr val="FFFFFF"/>
                </a:solidFill>
                <a:latin typeface="Symbol" pitchFamily="18" charset="2"/>
              </a:rPr>
              <a:t>a</a:t>
            </a:r>
            <a:r>
              <a:rPr lang="en-US" altLang="en-US" sz="2000" b="1" dirty="0">
                <a:solidFill>
                  <a:srgbClr val="FFFFFF"/>
                </a:solidFill>
              </a:rPr>
              <a:t>2 receptors may promote release of NE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Font typeface="Monotype Sorts" pitchFamily="2" charset="2"/>
              <a:buChar char="]"/>
            </a:pPr>
            <a:r>
              <a:rPr lang="en-US" altLang="en-US" sz="2000" b="1" dirty="0">
                <a:solidFill>
                  <a:srgbClr val="FFFFFF"/>
                </a:solidFill>
              </a:rPr>
              <a:t>Also blocks 5-HT receptors, and is a muscarinic and histamine receptor agonist</a:t>
            </a:r>
          </a:p>
        </p:txBody>
      </p:sp>
      <p:sp>
        <p:nvSpPr>
          <p:cNvPr id="8499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80772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b="1" smtClean="0"/>
              <a:t>Non-selective adrenergic receptor antagonists</a:t>
            </a:r>
            <a:endParaRPr lang="en-US" altLang="en-US" sz="2800" b="1" smtClean="0">
              <a:latin typeface="Symbol" pitchFamily="18" charset="2"/>
            </a:endParaRPr>
          </a:p>
        </p:txBody>
      </p:sp>
      <p:graphicFrame>
        <p:nvGraphicFramePr>
          <p:cNvPr id="12294" name="Object 1031"/>
          <p:cNvGraphicFramePr>
            <a:graphicFrameLocks noChangeAspect="1"/>
          </p:cNvGraphicFramePr>
          <p:nvPr/>
        </p:nvGraphicFramePr>
        <p:xfrm>
          <a:off x="609600" y="2197100"/>
          <a:ext cx="3462338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S ChemDraw Drawing" r:id="rId3" imgW="2928620" imgH="2524760" progId="ChemDraw.Document.4.5">
                  <p:embed/>
                </p:oleObj>
              </mc:Choice>
              <mc:Fallback>
                <p:oleObj name="CS ChemDraw Drawing" r:id="rId3" imgW="2928620" imgH="252476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97100"/>
                        <a:ext cx="3462338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37312"/>
            <a:ext cx="9540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Arial Black" panose="020B0A04020102020204" pitchFamily="34" charset="0"/>
              </a:rPr>
              <a:t>OTHERS INCLUDE: </a:t>
            </a:r>
            <a:r>
              <a:rPr lang="en-GB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Tolazoline,Trazodone,Typical</a:t>
            </a:r>
            <a:r>
              <a:rPr lang="en-GB" b="1" dirty="0">
                <a:solidFill>
                  <a:schemeClr val="tx2"/>
                </a:solidFill>
                <a:latin typeface="Arial Black" panose="020B0A04020102020204" pitchFamily="34" charset="0"/>
              </a:rPr>
              <a:t> and Atypical </a:t>
            </a:r>
            <a:r>
              <a:rPr lang="en-GB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Anti-   </a:t>
            </a:r>
          </a:p>
          <a:p>
            <a:r>
              <a:rPr lang="en-GB" b="1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                               Psychotics</a:t>
            </a:r>
            <a:endParaRPr lang="en-GB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4024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MECHANISM OF ACTION OF ALPHA </a:t>
            </a:r>
            <a:r>
              <a:rPr lang="en-GB" b="1" dirty="0" smtClean="0"/>
              <a:t>BLOCKERS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effect of Alpha blocker is due to the blocking of post-synaptic alpha </a:t>
            </a:r>
            <a:r>
              <a:rPr lang="en-GB" dirty="0" err="1"/>
              <a:t>adrenoreceptors</a:t>
            </a:r>
            <a:r>
              <a:rPr lang="en-GB" dirty="0"/>
              <a:t>. This prevents Nor-epinephrine from acting on the receptors.</a:t>
            </a:r>
          </a:p>
          <a:p>
            <a:r>
              <a:rPr lang="en-GB" dirty="0"/>
              <a:t>NOTE: The pre-synaptic α</a:t>
            </a:r>
            <a:r>
              <a:rPr lang="en-GB" baseline="-25000" dirty="0"/>
              <a:t>2</a:t>
            </a:r>
            <a:r>
              <a:rPr lang="en-GB" dirty="0"/>
              <a:t>-adrenoreceptor is not affected , allowing the feedback inhibition of additional Nor-epinephrine release.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6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84976" cy="6120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1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RENERGIC ANTAGONISTS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FE9B03"/>
      </a:accent1>
      <a:accent2>
        <a:srgbClr val="FF0000"/>
      </a:accent2>
      <a:accent3>
        <a:srgbClr val="AAB2FD"/>
      </a:accent3>
      <a:accent4>
        <a:srgbClr val="DADADA"/>
      </a:accent4>
      <a:accent5>
        <a:srgbClr val="FECBAA"/>
      </a:accent5>
      <a:accent6>
        <a:srgbClr val="E70000"/>
      </a:accent6>
      <a:hlink>
        <a:srgbClr val="00FF00"/>
      </a:hlink>
      <a:folHlink>
        <a:srgbClr val="CF0E3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FE9B03"/>
      </a:accent1>
      <a:accent2>
        <a:srgbClr val="FF0000"/>
      </a:accent2>
      <a:accent3>
        <a:srgbClr val="AAB2FD"/>
      </a:accent3>
      <a:accent4>
        <a:srgbClr val="DADADA"/>
      </a:accent4>
      <a:accent5>
        <a:srgbClr val="FECBAA"/>
      </a:accent5>
      <a:accent6>
        <a:srgbClr val="E70000"/>
      </a:accent6>
      <a:hlink>
        <a:srgbClr val="00FF00"/>
      </a:hlink>
      <a:folHlink>
        <a:srgbClr val="CF0E3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FE9B03"/>
      </a:accent1>
      <a:accent2>
        <a:srgbClr val="FF0000"/>
      </a:accent2>
      <a:accent3>
        <a:srgbClr val="AAB2FD"/>
      </a:accent3>
      <a:accent4>
        <a:srgbClr val="DADADA"/>
      </a:accent4>
      <a:accent5>
        <a:srgbClr val="FECBAA"/>
      </a:accent5>
      <a:accent6>
        <a:srgbClr val="E70000"/>
      </a:accent6>
      <a:hlink>
        <a:srgbClr val="00FF00"/>
      </a:hlink>
      <a:folHlink>
        <a:srgbClr val="CF0E3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ADRENERGIC ANTAGONISTS (2)</Template>
  <TotalTime>12</TotalTime>
  <Words>1023</Words>
  <Application>Microsoft Office PowerPoint</Application>
  <PresentationFormat>On-screen Show (4:3)</PresentationFormat>
  <Paragraphs>153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ADRENERGIC ANTAGONISTS (2)</vt:lpstr>
      <vt:lpstr>Default Design</vt:lpstr>
      <vt:lpstr>1_Default Design</vt:lpstr>
      <vt:lpstr>2_Default Design</vt:lpstr>
      <vt:lpstr>CS ChemDraw Drawing</vt:lpstr>
      <vt:lpstr>ADRENERGIC ANTAGONISTS</vt:lpstr>
      <vt:lpstr>ADRENERGIC ANTAGONISTS</vt:lpstr>
      <vt:lpstr>ALPHA ADRENERGIC ANTAGONISTS </vt:lpstr>
      <vt:lpstr>CLASSIFICATION OF ALPHA BLOCKERS</vt:lpstr>
      <vt:lpstr>SELECTIVE ALPHA-2 BLOCKERS </vt:lpstr>
      <vt:lpstr>NON-SELECTIVE ALPHA-BLOCKERS </vt:lpstr>
      <vt:lpstr>Non-selective adrenergic receptor antagonists</vt:lpstr>
      <vt:lpstr>MECHANISM OF ACTION OF ALPHA BLOCKERS</vt:lpstr>
      <vt:lpstr>PowerPoint Presentation</vt:lpstr>
      <vt:lpstr>PowerPoint Presentation</vt:lpstr>
      <vt:lpstr>USES OF α-BLOCKERS</vt:lpstr>
      <vt:lpstr>SIDE EFFECTS</vt:lpstr>
      <vt:lpstr>PowerPoint Presentation</vt:lpstr>
      <vt:lpstr>BETA – ADRENERGIC BLOCKER</vt:lpstr>
      <vt:lpstr>CLASSIFICATIONS AND LOCATION OF BETA-RECEPTORS</vt:lpstr>
      <vt:lpstr>MECHANISM OF ACTION OF BETA –BLOCKERS</vt:lpstr>
      <vt:lpstr>PowerPoint Presentation</vt:lpstr>
      <vt:lpstr>PowerPoint Presentation</vt:lpstr>
      <vt:lpstr>PowerPoint Presentation</vt:lpstr>
      <vt:lpstr>EXAMPLES OF BETA BLOCKERS</vt:lpstr>
      <vt:lpstr>Non-selective b-adrenergic receptor antagonists</vt:lpstr>
      <vt:lpstr>PowerPoint Presentation</vt:lpstr>
      <vt:lpstr>PowerPoint Presentation</vt:lpstr>
      <vt:lpstr>SELECTIVE BETA-1 BLOCKERS </vt:lpstr>
      <vt:lpstr>PowerPoint Presentation</vt:lpstr>
      <vt:lpstr>PowerPoint Presentation</vt:lpstr>
      <vt:lpstr>MEDICAL USES OF BETA BLOCKERS</vt:lpstr>
      <vt:lpstr>MEDICAL USES OF BETA BLOCKERS CONT`D.</vt:lpstr>
      <vt:lpstr>ADVERSE DRUG REACTION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ADRENERGIC ANTAGONISTS</dc:title>
  <dc:creator>ADEMOLA</dc:creator>
  <cp:lastModifiedBy>ADEMOLA</cp:lastModifiedBy>
  <cp:revision>3</cp:revision>
  <dcterms:created xsi:type="dcterms:W3CDTF">2016-10-10T07:31:20Z</dcterms:created>
  <dcterms:modified xsi:type="dcterms:W3CDTF">2016-10-26T04:47:16Z</dcterms:modified>
</cp:coreProperties>
</file>