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792BC-18FF-477E-9023-1E2B93CEDCE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308743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792BC-18FF-477E-9023-1E2B93CEDCE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415480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792BC-18FF-477E-9023-1E2B93CEDCE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318174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792BC-18FF-477E-9023-1E2B93CEDCE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353588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2792BC-18FF-477E-9023-1E2B93CEDCE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353272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792BC-18FF-477E-9023-1E2B93CEDCE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199376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792BC-18FF-477E-9023-1E2B93CEDCEA}"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78380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792BC-18FF-477E-9023-1E2B93CEDCEA}"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94474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792BC-18FF-477E-9023-1E2B93CEDCEA}"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261794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2792BC-18FF-477E-9023-1E2B93CEDCE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262091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2792BC-18FF-477E-9023-1E2B93CEDCE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91B8-9F97-403E-8721-346C0B16DE99}" type="slidenum">
              <a:rPr lang="en-US" smtClean="0"/>
              <a:t>‹#›</a:t>
            </a:fld>
            <a:endParaRPr lang="en-US"/>
          </a:p>
        </p:txBody>
      </p:sp>
    </p:spTree>
    <p:extLst>
      <p:ext uri="{BB962C8B-B14F-4D97-AF65-F5344CB8AC3E}">
        <p14:creationId xmlns:p14="http://schemas.microsoft.com/office/powerpoint/2010/main" val="27126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792BC-18FF-477E-9023-1E2B93CEDCEA}" type="datetimeFigureOut">
              <a:rPr lang="en-US" smtClean="0"/>
              <a:t>10/4/2021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291B8-9F97-403E-8721-346C0B16DE99}" type="slidenum">
              <a:rPr lang="en-US" smtClean="0"/>
              <a:t>‹#›</a:t>
            </a:fld>
            <a:endParaRPr lang="en-US"/>
          </a:p>
        </p:txBody>
      </p:sp>
    </p:spTree>
    <p:extLst>
      <p:ext uri="{BB962C8B-B14F-4D97-AF65-F5344CB8AC3E}">
        <p14:creationId xmlns:p14="http://schemas.microsoft.com/office/powerpoint/2010/main" val="276292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ADRENERGIC BLOCKERS</a:t>
            </a:r>
            <a:endParaRPr lang="en-US" dirty="0"/>
          </a:p>
        </p:txBody>
      </p:sp>
      <p:sp>
        <p:nvSpPr>
          <p:cNvPr id="3" name="Subtitle 2"/>
          <p:cNvSpPr>
            <a:spLocks noGrp="1"/>
          </p:cNvSpPr>
          <p:nvPr>
            <p:ph type="subTitle" idx="1"/>
          </p:nvPr>
        </p:nvSpPr>
        <p:spPr>
          <a:xfrm>
            <a:off x="1524000" y="3614917"/>
            <a:ext cx="9144000" cy="1655762"/>
          </a:xfrm>
        </p:spPr>
        <p:txBody>
          <a:bodyPr>
            <a:normAutofit fontScale="25000" lnSpcReduction="20000"/>
          </a:bodyPr>
          <a:lstStyle/>
          <a:p>
            <a:pPr algn="l"/>
            <a:r>
              <a:rPr lang="en-US" sz="8000" dirty="0" smtClean="0"/>
              <a:t>Adrenergic receptor blockers may be considered in two groups;</a:t>
            </a:r>
          </a:p>
          <a:p>
            <a:pPr algn="l"/>
            <a:r>
              <a:rPr lang="en-US" sz="8000" dirty="0" smtClean="0"/>
              <a:t>Drugs blocking the alpha adrenergic  receptors and drugs that block the beta adrenergic receptors.</a:t>
            </a:r>
          </a:p>
          <a:p>
            <a:pPr algn="l"/>
            <a:r>
              <a:rPr lang="en-US" sz="8000" dirty="0" smtClean="0"/>
              <a:t>These drugs prevent the response of effector organs to adrenaline, noradrenaline and other sympathomimetic amines whether released in the body or injected.</a:t>
            </a:r>
          </a:p>
          <a:p>
            <a:pPr algn="l"/>
            <a:r>
              <a:rPr lang="en-US" sz="8000" dirty="0" smtClean="0"/>
              <a:t>Circulating </a:t>
            </a:r>
            <a:r>
              <a:rPr lang="en-US" sz="8000" dirty="0" err="1" smtClean="0"/>
              <a:t>catecholamines</a:t>
            </a:r>
            <a:r>
              <a:rPr lang="en-US" sz="8000" dirty="0" smtClean="0"/>
              <a:t> are antagonized more readily than are the effects of sympathetic nerve stimulation.</a:t>
            </a:r>
          </a:p>
          <a:p>
            <a:pPr algn="l"/>
            <a:r>
              <a:rPr lang="en-US" sz="8000" dirty="0" smtClean="0"/>
              <a:t>The drugs act by competing with the </a:t>
            </a:r>
            <a:r>
              <a:rPr lang="en-US" sz="8000" dirty="0" err="1" smtClean="0"/>
              <a:t>catecholamines</a:t>
            </a:r>
            <a:r>
              <a:rPr lang="en-US" sz="8000" dirty="0" smtClean="0"/>
              <a:t> for alpha and beta receptors of the effector organs. They don’t alter the release or production of substances.</a:t>
            </a:r>
          </a:p>
          <a:p>
            <a:endParaRPr lang="en-US" dirty="0"/>
          </a:p>
        </p:txBody>
      </p:sp>
    </p:spTree>
    <p:extLst>
      <p:ext uri="{BB962C8B-B14F-4D97-AF65-F5344CB8AC3E}">
        <p14:creationId xmlns:p14="http://schemas.microsoft.com/office/powerpoint/2010/main" val="1439531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Pharmacodynamics</a:t>
            </a:r>
            <a:endParaRPr lang="en-US" dirty="0"/>
          </a:p>
        </p:txBody>
      </p:sp>
      <p:sp>
        <p:nvSpPr>
          <p:cNvPr id="3" name="Content Placeholder 2"/>
          <p:cNvSpPr>
            <a:spLocks noGrp="1"/>
          </p:cNvSpPr>
          <p:nvPr>
            <p:ph idx="1"/>
          </p:nvPr>
        </p:nvSpPr>
        <p:spPr/>
        <p:txBody>
          <a:bodyPr/>
          <a:lstStyle/>
          <a:p>
            <a:r>
              <a:rPr lang="en-US" dirty="0" smtClean="0"/>
              <a:t>The drug has the following main actions</a:t>
            </a:r>
          </a:p>
          <a:p>
            <a:pPr marL="514350" indent="-514350">
              <a:buFont typeface="+mj-lt"/>
              <a:buAutoNum type="arabicPeriod"/>
            </a:pPr>
            <a:r>
              <a:rPr lang="en-US" dirty="0" smtClean="0"/>
              <a:t>Cardiovascular; bradycardia, reduces force of contraction, reduces blood pressure.</a:t>
            </a:r>
          </a:p>
          <a:p>
            <a:pPr marL="514350" indent="-514350">
              <a:buFont typeface="+mj-lt"/>
              <a:buAutoNum type="arabicPeriod"/>
            </a:pPr>
            <a:r>
              <a:rPr lang="en-US" dirty="0" smtClean="0"/>
              <a:t>Respiratory system; </a:t>
            </a:r>
            <a:r>
              <a:rPr lang="en-US" dirty="0" err="1" smtClean="0"/>
              <a:t>brocho</a:t>
            </a:r>
            <a:r>
              <a:rPr lang="en-US" dirty="0" smtClean="0"/>
              <a:t> constriction</a:t>
            </a:r>
          </a:p>
          <a:p>
            <a:pPr marL="514350" indent="-514350">
              <a:buFont typeface="+mj-lt"/>
              <a:buAutoNum type="arabicPeriod"/>
            </a:pPr>
            <a:r>
              <a:rPr lang="en-US" dirty="0" smtClean="0"/>
              <a:t>Metabolism; </a:t>
            </a:r>
            <a:r>
              <a:rPr lang="en-US" dirty="0" err="1" smtClean="0"/>
              <a:t>hypoglycaemia</a:t>
            </a:r>
            <a:r>
              <a:rPr lang="en-US" dirty="0" smtClean="0"/>
              <a:t> by inhibition of beta adrenergic mediated </a:t>
            </a:r>
            <a:r>
              <a:rPr lang="en-US" dirty="0" err="1" smtClean="0"/>
              <a:t>glycogenolysis</a:t>
            </a:r>
            <a:r>
              <a:rPr lang="en-US" dirty="0" smtClean="0"/>
              <a:t>, gluconeogenesis, and lipolysis.</a:t>
            </a:r>
          </a:p>
          <a:p>
            <a:pPr marL="514350" indent="-514350">
              <a:buFont typeface="+mj-lt"/>
              <a:buAutoNum type="arabicPeriod"/>
            </a:pPr>
            <a:r>
              <a:rPr lang="en-US" dirty="0" smtClean="0"/>
              <a:t>CNS; anti anxiety action</a:t>
            </a:r>
          </a:p>
          <a:p>
            <a:pPr marL="514350" indent="-514350">
              <a:buFont typeface="+mj-lt"/>
              <a:buAutoNum type="arabicPeriod"/>
            </a:pPr>
            <a:r>
              <a:rPr lang="en-US" dirty="0" smtClean="0"/>
              <a:t>Eye; decreases rate of aqueous </a:t>
            </a:r>
            <a:r>
              <a:rPr lang="en-US" dirty="0" err="1" smtClean="0"/>
              <a:t>humour</a:t>
            </a:r>
            <a:r>
              <a:rPr lang="en-US" dirty="0" smtClean="0"/>
              <a:t> production</a:t>
            </a:r>
          </a:p>
          <a:p>
            <a:pPr marL="514350" indent="-514350">
              <a:buFont typeface="+mj-lt"/>
              <a:buAutoNum type="arabicPeriod"/>
            </a:pPr>
            <a:r>
              <a:rPr lang="en-US" dirty="0" err="1" smtClean="0"/>
              <a:t>Kidneys;decrease</a:t>
            </a:r>
            <a:r>
              <a:rPr lang="en-US" dirty="0" smtClean="0"/>
              <a:t> renin secretion</a:t>
            </a:r>
            <a:endParaRPr lang="en-US" dirty="0"/>
          </a:p>
        </p:txBody>
      </p:sp>
    </p:spTree>
    <p:extLst>
      <p:ext uri="{BB962C8B-B14F-4D97-AF65-F5344CB8AC3E}">
        <p14:creationId xmlns:p14="http://schemas.microsoft.com/office/powerpoint/2010/main" val="3678194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Dose</a:t>
            </a:r>
            <a:endParaRPr lang="en-US" dirty="0"/>
          </a:p>
        </p:txBody>
      </p:sp>
      <p:sp>
        <p:nvSpPr>
          <p:cNvPr id="3" name="Content Placeholder 2"/>
          <p:cNvSpPr>
            <a:spLocks noGrp="1"/>
          </p:cNvSpPr>
          <p:nvPr>
            <p:ph idx="1"/>
          </p:nvPr>
        </p:nvSpPr>
        <p:spPr/>
        <p:txBody>
          <a:bodyPr/>
          <a:lstStyle/>
          <a:p>
            <a:r>
              <a:rPr lang="en-US" dirty="0" smtClean="0"/>
              <a:t>Hypertension;80mg </a:t>
            </a:r>
            <a:r>
              <a:rPr lang="en-US" dirty="0" err="1" smtClean="0"/>
              <a:t>bd</a:t>
            </a:r>
            <a:r>
              <a:rPr lang="en-US" dirty="0" smtClean="0"/>
              <a:t> increased at weekly intervals as required, </a:t>
            </a:r>
            <a:r>
              <a:rPr lang="en-US" dirty="0" err="1" smtClean="0"/>
              <a:t>maintainance</a:t>
            </a:r>
            <a:r>
              <a:rPr lang="en-US" dirty="0" smtClean="0"/>
              <a:t> dose; 160mg daily in two divided doses.</a:t>
            </a:r>
            <a:endParaRPr lang="en-US" dirty="0"/>
          </a:p>
        </p:txBody>
      </p:sp>
    </p:spTree>
    <p:extLst>
      <p:ext uri="{BB962C8B-B14F-4D97-AF65-F5344CB8AC3E}">
        <p14:creationId xmlns:p14="http://schemas.microsoft.com/office/powerpoint/2010/main" val="3862505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a:t>
            </a:r>
            <a:endParaRPr lang="en-US" dirty="0"/>
          </a:p>
        </p:txBody>
      </p:sp>
      <p:sp>
        <p:nvSpPr>
          <p:cNvPr id="3" name="Content Placeholder 2"/>
          <p:cNvSpPr>
            <a:spLocks noGrp="1"/>
          </p:cNvSpPr>
          <p:nvPr>
            <p:ph idx="1"/>
          </p:nvPr>
        </p:nvSpPr>
        <p:spPr/>
        <p:txBody>
          <a:bodyPr/>
          <a:lstStyle/>
          <a:p>
            <a:pPr marL="0" indent="0">
              <a:buNone/>
            </a:pPr>
            <a:r>
              <a:rPr lang="en-US" dirty="0" smtClean="0"/>
              <a:t>Cardiac </a:t>
            </a:r>
            <a:r>
              <a:rPr lang="en-US" dirty="0" smtClean="0"/>
              <a:t>arrhythmias, HTN, prophylaxis against angina, myocardial infarction, thyrotoxicosis, anxiety states, prophylaxis of migraine attacks, glaucoma.</a:t>
            </a:r>
          </a:p>
          <a:p>
            <a:pPr marL="0" indent="0">
              <a:buNone/>
            </a:pPr>
            <a:r>
              <a:rPr lang="en-US" dirty="0" smtClean="0"/>
              <a:t>Contraindications; </a:t>
            </a:r>
            <a:r>
              <a:rPr lang="en-US" dirty="0" smtClean="0"/>
              <a:t>bronchial asthma, diabetes mellitus, heart failure, peripheral vascular disease.</a:t>
            </a:r>
            <a:endParaRPr lang="en-US" dirty="0"/>
          </a:p>
        </p:txBody>
      </p:sp>
    </p:spTree>
    <p:extLst>
      <p:ext uri="{BB962C8B-B14F-4D97-AF65-F5344CB8AC3E}">
        <p14:creationId xmlns:p14="http://schemas.microsoft.com/office/powerpoint/2010/main" val="4271178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 </a:t>
            </a:r>
            <a:endParaRPr lang="en-US" dirty="0"/>
          </a:p>
        </p:txBody>
      </p:sp>
      <p:sp>
        <p:nvSpPr>
          <p:cNvPr id="3" name="Content Placeholder 2"/>
          <p:cNvSpPr>
            <a:spLocks noGrp="1"/>
          </p:cNvSpPr>
          <p:nvPr>
            <p:ph idx="1"/>
          </p:nvPr>
        </p:nvSpPr>
        <p:spPr/>
        <p:txBody>
          <a:bodyPr/>
          <a:lstStyle/>
          <a:p>
            <a:pPr marL="0" indent="0">
              <a:buNone/>
            </a:pPr>
            <a:r>
              <a:rPr lang="en-US" dirty="0" smtClean="0"/>
              <a:t>Fatigue, nausea, diarrhea, headache, sexual dysfunction, hypotension, </a:t>
            </a:r>
            <a:r>
              <a:rPr lang="en-US" dirty="0" err="1" smtClean="0"/>
              <a:t>broncho</a:t>
            </a:r>
            <a:r>
              <a:rPr lang="en-US" dirty="0" smtClean="0"/>
              <a:t> spasms, cold extremities, constipation.</a:t>
            </a:r>
          </a:p>
          <a:p>
            <a:pPr marL="0" indent="0">
              <a:buNone/>
            </a:pPr>
            <a:r>
              <a:rPr lang="en-US" dirty="0" smtClean="0"/>
              <a:t>Adverse reactions</a:t>
            </a:r>
          </a:p>
          <a:p>
            <a:pPr marL="0" indent="0">
              <a:buNone/>
            </a:pPr>
            <a:r>
              <a:rPr lang="en-US" dirty="0" smtClean="0"/>
              <a:t>GIT disturbances like nausea and vomiting, heart failure, heart block, hypotension and severe bradycardia, </a:t>
            </a:r>
            <a:r>
              <a:rPr lang="en-US" dirty="0" err="1" smtClean="0"/>
              <a:t>broncho</a:t>
            </a:r>
            <a:r>
              <a:rPr lang="en-US" dirty="0" smtClean="0"/>
              <a:t> spasms, allergic reaction, withdrawal symptoms incase of abrupt discontinuation, masking of </a:t>
            </a:r>
            <a:r>
              <a:rPr lang="en-US" dirty="0" err="1" smtClean="0"/>
              <a:t>hypoglycaemic</a:t>
            </a:r>
            <a:r>
              <a:rPr lang="en-US" dirty="0" smtClean="0"/>
              <a:t> effect in diabetic patients.</a:t>
            </a:r>
            <a:endParaRPr lang="en-US" dirty="0"/>
          </a:p>
        </p:txBody>
      </p:sp>
    </p:spTree>
    <p:extLst>
      <p:ext uri="{BB962C8B-B14F-4D97-AF65-F5344CB8AC3E}">
        <p14:creationId xmlns:p14="http://schemas.microsoft.com/office/powerpoint/2010/main" val="1313681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a:t>
            </a:r>
            <a:endParaRPr lang="en-US" dirty="0"/>
          </a:p>
        </p:txBody>
      </p:sp>
      <p:sp>
        <p:nvSpPr>
          <p:cNvPr id="3" name="Content Placeholder 2"/>
          <p:cNvSpPr>
            <a:spLocks noGrp="1"/>
          </p:cNvSpPr>
          <p:nvPr>
            <p:ph idx="1"/>
          </p:nvPr>
        </p:nvSpPr>
        <p:spPr/>
        <p:txBody>
          <a:bodyPr/>
          <a:lstStyle/>
          <a:p>
            <a:r>
              <a:rPr lang="en-US" dirty="0" smtClean="0"/>
              <a:t>May enhance blood pressure lowering effect of other </a:t>
            </a:r>
            <a:r>
              <a:rPr lang="en-US" dirty="0" err="1" smtClean="0"/>
              <a:t>antihypertensives</a:t>
            </a:r>
            <a:endParaRPr lang="en-US" dirty="0" smtClean="0"/>
          </a:p>
          <a:p>
            <a:r>
              <a:rPr lang="en-US" dirty="0" smtClean="0"/>
              <a:t>Cimetidine, hydralazine; effect of </a:t>
            </a:r>
            <a:r>
              <a:rPr lang="en-US" dirty="0" err="1" smtClean="0"/>
              <a:t>propanolol</a:t>
            </a:r>
            <a:r>
              <a:rPr lang="en-US" dirty="0" smtClean="0"/>
              <a:t> is increased.</a:t>
            </a:r>
          </a:p>
          <a:p>
            <a:r>
              <a:rPr lang="en-US" dirty="0" err="1" smtClean="0"/>
              <a:t>Indometacin</a:t>
            </a:r>
            <a:r>
              <a:rPr lang="en-US" dirty="0" smtClean="0"/>
              <a:t> may reduce the ant hypertensive effect if </a:t>
            </a:r>
            <a:r>
              <a:rPr lang="en-US" dirty="0" err="1" smtClean="0"/>
              <a:t>propanolol</a:t>
            </a:r>
            <a:r>
              <a:rPr lang="en-US" dirty="0" smtClean="0"/>
              <a:t>.</a:t>
            </a:r>
            <a:endParaRPr lang="en-US" dirty="0"/>
          </a:p>
        </p:txBody>
      </p:sp>
    </p:spTree>
    <p:extLst>
      <p:ext uri="{BB962C8B-B14F-4D97-AF65-F5344CB8AC3E}">
        <p14:creationId xmlns:p14="http://schemas.microsoft.com/office/powerpoint/2010/main" val="2063439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SELECTIVE BETA ADRENERGIC RECEPTOR BLOCKERS</a:t>
            </a:r>
            <a:br>
              <a:rPr lang="en-US" dirty="0" smtClean="0"/>
            </a:br>
            <a:r>
              <a:rPr lang="en-US" dirty="0" smtClean="0"/>
              <a:t>ATENOLOL </a:t>
            </a:r>
            <a:r>
              <a:rPr lang="en-US" dirty="0" err="1" smtClean="0"/>
              <a:t>tbs</a:t>
            </a:r>
            <a:r>
              <a:rPr lang="en-US" dirty="0" smtClean="0"/>
              <a:t> 25mg, 50mg, 100mg</a:t>
            </a:r>
            <a:endParaRPr lang="en-US" dirty="0"/>
          </a:p>
        </p:txBody>
      </p:sp>
      <p:sp>
        <p:nvSpPr>
          <p:cNvPr id="3" name="Content Placeholder 2"/>
          <p:cNvSpPr>
            <a:spLocks noGrp="1"/>
          </p:cNvSpPr>
          <p:nvPr>
            <p:ph idx="1"/>
          </p:nvPr>
        </p:nvSpPr>
        <p:spPr/>
        <p:txBody>
          <a:bodyPr/>
          <a:lstStyle/>
          <a:p>
            <a:r>
              <a:rPr lang="en-US" dirty="0" smtClean="0"/>
              <a:t>Pharmacokinetics </a:t>
            </a:r>
          </a:p>
          <a:p>
            <a:pPr marL="0" indent="0">
              <a:buNone/>
            </a:pPr>
            <a:r>
              <a:rPr lang="en-US" dirty="0" smtClean="0"/>
              <a:t>More than 50% of the drug is absorbed following oral administration.</a:t>
            </a:r>
          </a:p>
          <a:p>
            <a:pPr marL="0" indent="0">
              <a:buNone/>
            </a:pPr>
            <a:r>
              <a:rPr lang="en-US" dirty="0" smtClean="0"/>
              <a:t>The drugs do cross the placenta and are distributed into the breast milk. It undergoes little or no hepatic metabolism and is excreted unchanged in urine.</a:t>
            </a:r>
            <a:endParaRPr lang="en-US" dirty="0"/>
          </a:p>
        </p:txBody>
      </p:sp>
    </p:spTree>
    <p:extLst>
      <p:ext uri="{BB962C8B-B14F-4D97-AF65-F5344CB8AC3E}">
        <p14:creationId xmlns:p14="http://schemas.microsoft.com/office/powerpoint/2010/main" val="1667406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HTN;25-100mg once daily, angina pectoris, acute myocardial infarction, cardiac arrhythmias, prophylaxis in migraine headache.</a:t>
            </a:r>
          </a:p>
          <a:p>
            <a:pPr marL="0" indent="0">
              <a:buNone/>
            </a:pPr>
            <a:endParaRPr lang="en-US" dirty="0"/>
          </a:p>
          <a:p>
            <a:pPr marL="0" indent="0">
              <a:buNone/>
            </a:pPr>
            <a:r>
              <a:rPr lang="en-US" dirty="0" smtClean="0"/>
              <a:t>Contraindications</a:t>
            </a:r>
          </a:p>
          <a:p>
            <a:pPr marL="0" indent="0">
              <a:buNone/>
            </a:pPr>
            <a:r>
              <a:rPr lang="en-US" dirty="0" smtClean="0"/>
              <a:t>Hypersensitivity, sinus bradycardia, 2</a:t>
            </a:r>
            <a:r>
              <a:rPr lang="en-US" baseline="30000" dirty="0" smtClean="0"/>
              <a:t>nd</a:t>
            </a:r>
            <a:r>
              <a:rPr lang="en-US" dirty="0" smtClean="0"/>
              <a:t> and 3</a:t>
            </a:r>
            <a:r>
              <a:rPr lang="en-US" baseline="30000" dirty="0" smtClean="0"/>
              <a:t>rd</a:t>
            </a:r>
            <a:r>
              <a:rPr lang="en-US" dirty="0" smtClean="0"/>
              <a:t> degree heart block, symptomatic heart failure.</a:t>
            </a:r>
          </a:p>
          <a:p>
            <a:pPr marL="0" indent="0">
              <a:buNone/>
            </a:pPr>
            <a:endParaRPr lang="en-US" dirty="0" smtClean="0"/>
          </a:p>
          <a:p>
            <a:pPr marL="0" indent="0">
              <a:buNone/>
            </a:pPr>
            <a:r>
              <a:rPr lang="en-US" dirty="0" smtClean="0"/>
              <a:t>Side effects</a:t>
            </a:r>
          </a:p>
          <a:p>
            <a:pPr marL="0" indent="0">
              <a:buNone/>
            </a:pPr>
            <a:r>
              <a:rPr lang="en-US" dirty="0" smtClean="0"/>
              <a:t>Muscle ache, impotence, fatigue, insomnia, hypotension, wheezing, dizziness </a:t>
            </a:r>
            <a:endParaRPr lang="en-US" dirty="0"/>
          </a:p>
          <a:p>
            <a:endParaRPr lang="en-US" dirty="0" smtClean="0"/>
          </a:p>
        </p:txBody>
      </p:sp>
    </p:spTree>
    <p:extLst>
      <p:ext uri="{BB962C8B-B14F-4D97-AF65-F5344CB8AC3E}">
        <p14:creationId xmlns:p14="http://schemas.microsoft.com/office/powerpoint/2010/main" val="2937051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Cimetidine increases the atenolol blood concentration.</a:t>
            </a:r>
          </a:p>
          <a:p>
            <a:pPr marL="514350" indent="-514350">
              <a:buFont typeface="+mj-lt"/>
              <a:buAutoNum type="arabicPeriod"/>
            </a:pPr>
            <a:r>
              <a:rPr lang="en-US" dirty="0" smtClean="0"/>
              <a:t>Diuretics may increase or cause hypotension.</a:t>
            </a:r>
          </a:p>
          <a:p>
            <a:pPr marL="514350" indent="-514350">
              <a:buFont typeface="+mj-lt"/>
              <a:buAutoNum type="arabicPeriod"/>
            </a:pPr>
            <a:r>
              <a:rPr lang="en-US" dirty="0" smtClean="0"/>
              <a:t>Oral contraceptives reduce the effect of atenolol.</a:t>
            </a:r>
          </a:p>
          <a:p>
            <a:pPr marL="514350" indent="-514350">
              <a:buFont typeface="+mj-lt"/>
              <a:buAutoNum type="arabicPeriod"/>
            </a:pPr>
            <a:r>
              <a:rPr lang="en-US" dirty="0" smtClean="0"/>
              <a:t>Alcohol enhances the effect </a:t>
            </a:r>
            <a:r>
              <a:rPr lang="en-US" smtClean="0"/>
              <a:t>of atenolol.</a:t>
            </a:r>
            <a:endParaRPr lang="en-US" dirty="0"/>
          </a:p>
        </p:txBody>
      </p:sp>
    </p:spTree>
    <p:extLst>
      <p:ext uri="{BB962C8B-B14F-4D97-AF65-F5344CB8AC3E}">
        <p14:creationId xmlns:p14="http://schemas.microsoft.com/office/powerpoint/2010/main" val="2383568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Essential hypertension</a:t>
            </a:r>
          </a:p>
          <a:p>
            <a:r>
              <a:rPr lang="en-US" dirty="0" err="1"/>
              <a:t>Raynauds</a:t>
            </a:r>
            <a:r>
              <a:rPr lang="en-US" dirty="0"/>
              <a:t> syndrome</a:t>
            </a:r>
          </a:p>
          <a:p>
            <a:r>
              <a:rPr lang="en-US" dirty="0"/>
              <a:t>BPH</a:t>
            </a:r>
          </a:p>
          <a:p>
            <a:r>
              <a:rPr lang="en-US" dirty="0"/>
              <a:t>Congestive heart failure</a:t>
            </a:r>
          </a:p>
          <a:p>
            <a:endParaRPr lang="en-US" dirty="0"/>
          </a:p>
        </p:txBody>
      </p:sp>
      <p:sp>
        <p:nvSpPr>
          <p:cNvPr id="4" name="Title 1"/>
          <p:cNvSpPr>
            <a:spLocks noGrp="1"/>
          </p:cNvSpPr>
          <p:nvPr>
            <p:ph type="title"/>
          </p:nvPr>
        </p:nvSpPr>
        <p:spPr/>
        <p:txBody>
          <a:bodyPr/>
          <a:lstStyle/>
          <a:p>
            <a:r>
              <a:rPr lang="en-US" dirty="0" smtClean="0"/>
              <a:t>Indications</a:t>
            </a:r>
            <a:endParaRPr lang="en-US" dirty="0"/>
          </a:p>
        </p:txBody>
      </p:sp>
    </p:spTree>
    <p:extLst>
      <p:ext uri="{BB962C8B-B14F-4D97-AF65-F5344CB8AC3E}">
        <p14:creationId xmlns:p14="http://schemas.microsoft.com/office/powerpoint/2010/main" val="60272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adrenergic blockers</a:t>
            </a:r>
            <a:endParaRPr lang="en-US" dirty="0"/>
          </a:p>
        </p:txBody>
      </p:sp>
      <p:sp>
        <p:nvSpPr>
          <p:cNvPr id="3" name="Content Placeholder 2"/>
          <p:cNvSpPr>
            <a:spLocks noGrp="1"/>
          </p:cNvSpPr>
          <p:nvPr>
            <p:ph idx="1"/>
          </p:nvPr>
        </p:nvSpPr>
        <p:spPr/>
        <p:txBody>
          <a:bodyPr/>
          <a:lstStyle/>
          <a:p>
            <a:r>
              <a:rPr lang="en-US" dirty="0" smtClean="0"/>
              <a:t>Alpha adrenergic receptor antagonists may be reversible or irreversible.</a:t>
            </a:r>
          </a:p>
          <a:p>
            <a:r>
              <a:rPr lang="en-US" dirty="0" smtClean="0"/>
              <a:t>Reversible antagonists dissociate from the receptors </a:t>
            </a:r>
            <a:r>
              <a:rPr lang="en-US" dirty="0" err="1" smtClean="0"/>
              <a:t>eg</a:t>
            </a:r>
            <a:r>
              <a:rPr lang="en-US" dirty="0" smtClean="0"/>
              <a:t> </a:t>
            </a:r>
            <a:r>
              <a:rPr lang="en-US" dirty="0" err="1" smtClean="0"/>
              <a:t>phentolamine</a:t>
            </a:r>
            <a:r>
              <a:rPr lang="en-US" dirty="0" smtClean="0"/>
              <a:t>, </a:t>
            </a:r>
            <a:r>
              <a:rPr lang="en-US" dirty="0" err="1" smtClean="0"/>
              <a:t>Tolazoline</a:t>
            </a:r>
            <a:r>
              <a:rPr lang="en-US" dirty="0" smtClean="0"/>
              <a:t>, </a:t>
            </a:r>
            <a:r>
              <a:rPr lang="en-US" dirty="0" err="1" smtClean="0"/>
              <a:t>Prazosin</a:t>
            </a:r>
            <a:r>
              <a:rPr lang="en-US" dirty="0" smtClean="0"/>
              <a:t> ,</a:t>
            </a:r>
            <a:r>
              <a:rPr lang="en-US" dirty="0" err="1" smtClean="0"/>
              <a:t>yohimbine</a:t>
            </a:r>
            <a:r>
              <a:rPr lang="en-US" dirty="0" smtClean="0"/>
              <a:t> </a:t>
            </a:r>
            <a:r>
              <a:rPr lang="en-US" dirty="0" err="1" smtClean="0"/>
              <a:t>etc</a:t>
            </a:r>
            <a:endParaRPr lang="en-US" dirty="0" smtClean="0"/>
          </a:p>
          <a:p>
            <a:r>
              <a:rPr lang="en-US" dirty="0" smtClean="0"/>
              <a:t>Irreversible </a:t>
            </a:r>
            <a:r>
              <a:rPr lang="en-US" dirty="0" err="1" smtClean="0"/>
              <a:t>antafonists</a:t>
            </a:r>
            <a:r>
              <a:rPr lang="en-US" dirty="0" smtClean="0"/>
              <a:t> tightly bind to the receptor so that their effects may persist long after the drug has been cleared from the plasma </a:t>
            </a:r>
            <a:r>
              <a:rPr lang="en-US" dirty="0" err="1" smtClean="0"/>
              <a:t>eg</a:t>
            </a:r>
            <a:r>
              <a:rPr lang="en-US" dirty="0" smtClean="0"/>
              <a:t> </a:t>
            </a:r>
            <a:r>
              <a:rPr lang="en-US" dirty="0" err="1" smtClean="0"/>
              <a:t>phenoxybenzamine</a:t>
            </a:r>
            <a:r>
              <a:rPr lang="en-US" dirty="0" smtClean="0"/>
              <a:t>.</a:t>
            </a:r>
            <a:endParaRPr lang="en-US" dirty="0"/>
          </a:p>
        </p:txBody>
      </p:sp>
    </p:spTree>
    <p:extLst>
      <p:ext uri="{BB962C8B-B14F-4D97-AF65-F5344CB8AC3E}">
        <p14:creationId xmlns:p14="http://schemas.microsoft.com/office/powerpoint/2010/main" val="156509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Pharmacological effects</a:t>
            </a:r>
            <a:endParaRPr lang="en-US" dirty="0"/>
          </a:p>
        </p:txBody>
      </p:sp>
      <p:sp>
        <p:nvSpPr>
          <p:cNvPr id="3" name="Content Placeholder 2"/>
          <p:cNvSpPr>
            <a:spLocks noGrp="1"/>
          </p:cNvSpPr>
          <p:nvPr>
            <p:ph idx="1"/>
          </p:nvPr>
        </p:nvSpPr>
        <p:spPr/>
        <p:txBody>
          <a:bodyPr/>
          <a:lstStyle/>
          <a:p>
            <a:r>
              <a:rPr lang="en-US" dirty="0" smtClean="0"/>
              <a:t>Alpha receptor antagonist drugs lower peripheral vascular </a:t>
            </a:r>
            <a:r>
              <a:rPr lang="en-US" dirty="0" err="1" smtClean="0"/>
              <a:t>reistance</a:t>
            </a:r>
            <a:r>
              <a:rPr lang="en-US" dirty="0" smtClean="0"/>
              <a:t> and blood pressure.</a:t>
            </a:r>
          </a:p>
          <a:p>
            <a:r>
              <a:rPr lang="en-US" dirty="0" smtClean="0"/>
              <a:t>Hence postural hypotension and reflex tachycardia are common during the use of these drugs, other minor effects include </a:t>
            </a:r>
            <a:r>
              <a:rPr lang="en-US" dirty="0" err="1" smtClean="0"/>
              <a:t>miosis</a:t>
            </a:r>
            <a:r>
              <a:rPr lang="en-US" dirty="0" smtClean="0"/>
              <a:t>, nasal stuffiness </a:t>
            </a:r>
            <a:r>
              <a:rPr lang="en-US" dirty="0" err="1" smtClean="0"/>
              <a:t>etc</a:t>
            </a:r>
            <a:endParaRPr lang="en-US" dirty="0" smtClean="0"/>
          </a:p>
          <a:p>
            <a:endParaRPr lang="en-US" dirty="0"/>
          </a:p>
        </p:txBody>
      </p:sp>
    </p:spTree>
    <p:extLst>
      <p:ext uri="{BB962C8B-B14F-4D97-AF65-F5344CB8AC3E}">
        <p14:creationId xmlns:p14="http://schemas.microsoft.com/office/powerpoint/2010/main" val="3479912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PRAZOSIN</a:t>
            </a:r>
            <a:br>
              <a:rPr lang="en-US" dirty="0" smtClean="0"/>
            </a:br>
            <a:r>
              <a:rPr lang="en-US" dirty="0" err="1" smtClean="0"/>
              <a:t>Tbs</a:t>
            </a:r>
            <a:r>
              <a:rPr lang="en-US" dirty="0" smtClean="0"/>
              <a:t> 1mg,2mg,5mg</a:t>
            </a:r>
            <a:endParaRPr lang="en-US" dirty="0"/>
          </a:p>
        </p:txBody>
      </p:sp>
      <p:sp>
        <p:nvSpPr>
          <p:cNvPr id="3" name="Content Placeholder 2"/>
          <p:cNvSpPr>
            <a:spLocks noGrp="1"/>
          </p:cNvSpPr>
          <p:nvPr>
            <p:ph idx="1"/>
          </p:nvPr>
        </p:nvSpPr>
        <p:spPr/>
        <p:txBody>
          <a:bodyPr/>
          <a:lstStyle/>
          <a:p>
            <a:r>
              <a:rPr lang="en-US" dirty="0" smtClean="0"/>
              <a:t>This is an effective drug for the management of hypertension</a:t>
            </a:r>
          </a:p>
          <a:p>
            <a:r>
              <a:rPr lang="en-US" dirty="0" smtClean="0"/>
              <a:t>It has high affinity for the alpha1 receptors and relatively low affinity for alpha2 receptors.</a:t>
            </a:r>
          </a:p>
          <a:p>
            <a:r>
              <a:rPr lang="en-US" dirty="0" err="1" smtClean="0"/>
              <a:t>Prazosin</a:t>
            </a:r>
            <a:r>
              <a:rPr lang="en-US" dirty="0" smtClean="0"/>
              <a:t> leads to relaxation of both arterial and venous muscles due to blockage of alpha1 receptors. Thus it lowers blood pressure, reduces venous return and cardiac output. It also reduces the tone of internal sphincter of urinary bladder.</a:t>
            </a:r>
            <a:endParaRPr lang="en-US" dirty="0"/>
          </a:p>
        </p:txBody>
      </p:sp>
    </p:spTree>
    <p:extLst>
      <p:ext uri="{BB962C8B-B14F-4D97-AF65-F5344CB8AC3E}">
        <p14:creationId xmlns:p14="http://schemas.microsoft.com/office/powerpoint/2010/main" val="205613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Pharmacokinetics</a:t>
            </a:r>
            <a:endParaRPr lang="en-US" dirty="0"/>
          </a:p>
        </p:txBody>
      </p:sp>
      <p:sp>
        <p:nvSpPr>
          <p:cNvPr id="3" name="Content Placeholder 2"/>
          <p:cNvSpPr>
            <a:spLocks noGrp="1"/>
          </p:cNvSpPr>
          <p:nvPr>
            <p:ph idx="1"/>
          </p:nvPr>
        </p:nvSpPr>
        <p:spPr/>
        <p:txBody>
          <a:bodyPr/>
          <a:lstStyle/>
          <a:p>
            <a:r>
              <a:rPr lang="en-US" dirty="0" err="1" smtClean="0"/>
              <a:t>Prazosin</a:t>
            </a:r>
            <a:r>
              <a:rPr lang="en-US" dirty="0" smtClean="0"/>
              <a:t> is well absorbed following oral administration, metabolized  in the liver and excreted in urine.</a:t>
            </a:r>
          </a:p>
          <a:p>
            <a:r>
              <a:rPr lang="en-US" dirty="0" smtClean="0"/>
              <a:t>Dosage; HTN 0.5mg </a:t>
            </a:r>
            <a:r>
              <a:rPr lang="en-US" dirty="0" err="1" smtClean="0"/>
              <a:t>bd</a:t>
            </a:r>
            <a:r>
              <a:rPr lang="en-US" dirty="0" smtClean="0"/>
              <a:t> increased to 1mg 8hrly for 3-7days.</a:t>
            </a:r>
          </a:p>
          <a:p>
            <a:pPr marL="0" indent="0">
              <a:buNone/>
            </a:pPr>
            <a:endParaRPr lang="en-US" dirty="0"/>
          </a:p>
        </p:txBody>
      </p:sp>
    </p:spTree>
    <p:extLst>
      <p:ext uri="{BB962C8B-B14F-4D97-AF65-F5344CB8AC3E}">
        <p14:creationId xmlns:p14="http://schemas.microsoft.com/office/powerpoint/2010/main" val="133668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a:t>
            </a:r>
            <a:endParaRPr lang="en-US" dirty="0"/>
          </a:p>
        </p:txBody>
      </p:sp>
      <p:sp>
        <p:nvSpPr>
          <p:cNvPr id="3" name="Content Placeholder 2"/>
          <p:cNvSpPr>
            <a:spLocks noGrp="1"/>
          </p:cNvSpPr>
          <p:nvPr>
            <p:ph idx="1"/>
          </p:nvPr>
        </p:nvSpPr>
        <p:spPr/>
        <p:txBody>
          <a:bodyPr/>
          <a:lstStyle/>
          <a:p>
            <a:r>
              <a:rPr lang="en-US" dirty="0" smtClean="0"/>
              <a:t>Headache</a:t>
            </a:r>
          </a:p>
          <a:p>
            <a:r>
              <a:rPr lang="en-US" dirty="0" smtClean="0"/>
              <a:t>Drowsiness </a:t>
            </a:r>
          </a:p>
          <a:p>
            <a:r>
              <a:rPr lang="en-US" dirty="0" smtClean="0"/>
              <a:t>Palpitations</a:t>
            </a:r>
          </a:p>
          <a:p>
            <a:r>
              <a:rPr lang="en-US" dirty="0" smtClean="0"/>
              <a:t>Urinary frequency</a:t>
            </a:r>
          </a:p>
          <a:p>
            <a:r>
              <a:rPr lang="en-US" dirty="0" err="1" smtClean="0"/>
              <a:t>Oedema</a:t>
            </a:r>
            <a:endParaRPr lang="en-US" dirty="0" smtClean="0"/>
          </a:p>
          <a:p>
            <a:r>
              <a:rPr lang="en-US" dirty="0" smtClean="0"/>
              <a:t>Malaise </a:t>
            </a:r>
          </a:p>
          <a:p>
            <a:r>
              <a:rPr lang="en-US" dirty="0" smtClean="0"/>
              <a:t>Postural hypotension</a:t>
            </a:r>
            <a:endParaRPr lang="en-US" dirty="0"/>
          </a:p>
        </p:txBody>
      </p:sp>
    </p:spTree>
    <p:extLst>
      <p:ext uri="{BB962C8B-B14F-4D97-AF65-F5344CB8AC3E}">
        <p14:creationId xmlns:p14="http://schemas.microsoft.com/office/powerpoint/2010/main" val="4035909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 </a:t>
            </a:r>
            <a:endParaRPr lang="en-US" dirty="0"/>
          </a:p>
        </p:txBody>
      </p:sp>
      <p:sp>
        <p:nvSpPr>
          <p:cNvPr id="3" name="Content Placeholder 2"/>
          <p:cNvSpPr>
            <a:spLocks noGrp="1"/>
          </p:cNvSpPr>
          <p:nvPr>
            <p:ph idx="1"/>
          </p:nvPr>
        </p:nvSpPr>
        <p:spPr/>
        <p:txBody>
          <a:bodyPr/>
          <a:lstStyle/>
          <a:p>
            <a:r>
              <a:rPr lang="en-US" dirty="0" smtClean="0"/>
              <a:t>Estrogen and NSAIDS may reduce the effect of </a:t>
            </a:r>
            <a:r>
              <a:rPr lang="en-US" dirty="0" err="1" smtClean="0"/>
              <a:t>prazosin</a:t>
            </a:r>
            <a:endParaRPr lang="en-US" dirty="0" smtClean="0"/>
          </a:p>
          <a:p>
            <a:r>
              <a:rPr lang="en-US" dirty="0" err="1" smtClean="0"/>
              <a:t>Concomittent</a:t>
            </a:r>
            <a:r>
              <a:rPr lang="en-US" dirty="0" smtClean="0"/>
              <a:t> use with propranolol and other beta blockers may cause hypotension </a:t>
            </a:r>
            <a:endParaRPr lang="en-US" dirty="0"/>
          </a:p>
        </p:txBody>
      </p:sp>
    </p:spTree>
    <p:extLst>
      <p:ext uri="{BB962C8B-B14F-4D97-AF65-F5344CB8AC3E}">
        <p14:creationId xmlns:p14="http://schemas.microsoft.com/office/powerpoint/2010/main" val="312614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ADRENERGIC RECEPTOR BLOCKERS</a:t>
            </a:r>
            <a:endParaRPr lang="en-US" dirty="0"/>
          </a:p>
        </p:txBody>
      </p:sp>
      <p:sp>
        <p:nvSpPr>
          <p:cNvPr id="3" name="Content Placeholder 2"/>
          <p:cNvSpPr>
            <a:spLocks noGrp="1"/>
          </p:cNvSpPr>
          <p:nvPr>
            <p:ph idx="1"/>
          </p:nvPr>
        </p:nvSpPr>
        <p:spPr/>
        <p:txBody>
          <a:bodyPr/>
          <a:lstStyle/>
          <a:p>
            <a:r>
              <a:rPr lang="en-US" dirty="0" smtClean="0"/>
              <a:t>The beta adrenergic receptor blocking drugs in use may be classified by their selectivity for receptors in different tissues</a:t>
            </a:r>
          </a:p>
          <a:p>
            <a:pPr marL="514350" indent="-514350">
              <a:buFont typeface="+mj-lt"/>
              <a:buAutoNum type="arabicPeriod"/>
            </a:pPr>
            <a:r>
              <a:rPr lang="en-US" dirty="0" smtClean="0"/>
              <a:t>Drugs </a:t>
            </a:r>
            <a:r>
              <a:rPr lang="en-US" dirty="0"/>
              <a:t>b</a:t>
            </a:r>
            <a:r>
              <a:rPr lang="en-US" dirty="0" smtClean="0"/>
              <a:t>locking all the beta receptor effects of adrenaline (non selective beta blockers) </a:t>
            </a:r>
            <a:r>
              <a:rPr lang="en-US" dirty="0" err="1" smtClean="0"/>
              <a:t>eg</a:t>
            </a:r>
            <a:r>
              <a:rPr lang="en-US" dirty="0" smtClean="0"/>
              <a:t> </a:t>
            </a:r>
            <a:r>
              <a:rPr lang="en-US" dirty="0" err="1" smtClean="0"/>
              <a:t>propanolol</a:t>
            </a:r>
            <a:r>
              <a:rPr lang="en-US" dirty="0" smtClean="0"/>
              <a:t>, </a:t>
            </a:r>
            <a:r>
              <a:rPr lang="en-US" dirty="0" err="1" smtClean="0"/>
              <a:t>Tinadolol</a:t>
            </a:r>
            <a:r>
              <a:rPr lang="en-US" dirty="0" smtClean="0"/>
              <a:t>, </a:t>
            </a:r>
            <a:r>
              <a:rPr lang="en-US" dirty="0" err="1" smtClean="0"/>
              <a:t>Timolol</a:t>
            </a:r>
            <a:r>
              <a:rPr lang="en-US" dirty="0" smtClean="0"/>
              <a:t> </a:t>
            </a:r>
            <a:r>
              <a:rPr lang="en-US" dirty="0" err="1" smtClean="0"/>
              <a:t>etc</a:t>
            </a:r>
            <a:endParaRPr lang="en-US" dirty="0" smtClean="0"/>
          </a:p>
          <a:p>
            <a:pPr marL="514350" indent="-514350">
              <a:buFont typeface="+mj-lt"/>
              <a:buAutoNum type="arabicPeriod"/>
            </a:pPr>
            <a:r>
              <a:rPr lang="en-US" dirty="0" smtClean="0"/>
              <a:t>Drugs blocking mainly the beta1 receptors (those on the heart) with less effect on the bronchi and blood vessels (beta1 receptor blockers)</a:t>
            </a:r>
            <a:r>
              <a:rPr lang="en-US" dirty="0" err="1" smtClean="0"/>
              <a:t>eg</a:t>
            </a:r>
            <a:r>
              <a:rPr lang="en-US" dirty="0" smtClean="0"/>
              <a:t> atenolol, </a:t>
            </a:r>
            <a:r>
              <a:rPr lang="en-US" dirty="0" err="1" smtClean="0"/>
              <a:t>practolol</a:t>
            </a:r>
            <a:r>
              <a:rPr lang="en-US" dirty="0" smtClean="0"/>
              <a:t>, </a:t>
            </a:r>
            <a:r>
              <a:rPr lang="en-US" dirty="0" err="1" smtClean="0"/>
              <a:t>acebutalol</a:t>
            </a:r>
            <a:r>
              <a:rPr lang="en-US" dirty="0" smtClean="0"/>
              <a:t> </a:t>
            </a:r>
            <a:r>
              <a:rPr lang="en-US" dirty="0" err="1" smtClean="0"/>
              <a:t>etc</a:t>
            </a:r>
            <a:endParaRPr lang="en-US" dirty="0"/>
          </a:p>
        </p:txBody>
      </p:sp>
    </p:spTree>
    <p:extLst>
      <p:ext uri="{BB962C8B-B14F-4D97-AF65-F5344CB8AC3E}">
        <p14:creationId xmlns:p14="http://schemas.microsoft.com/office/powerpoint/2010/main" val="290664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 SELECTIVE BETA BLOCKERS</a:t>
            </a:r>
            <a:br>
              <a:rPr lang="en-US" dirty="0" smtClean="0"/>
            </a:br>
            <a:r>
              <a:rPr lang="en-US" dirty="0" smtClean="0"/>
              <a:t>PROPANOLOL </a:t>
            </a:r>
            <a:r>
              <a:rPr lang="en-US" dirty="0" err="1" smtClean="0"/>
              <a:t>tbs</a:t>
            </a:r>
            <a:r>
              <a:rPr lang="en-US" dirty="0" smtClean="0"/>
              <a:t> 40mg,80mg</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err="1" smtClean="0"/>
              <a:t>Propanolol</a:t>
            </a:r>
            <a:r>
              <a:rPr lang="en-US" dirty="0" smtClean="0"/>
              <a:t> is almost completely absorbed following oral administration, however the liver leaving only 1/3 of the dose to reach systemic circulation. The liver </a:t>
            </a:r>
            <a:r>
              <a:rPr lang="en-US" dirty="0" smtClean="0"/>
              <a:t>metabolizes </a:t>
            </a:r>
            <a:r>
              <a:rPr lang="en-US" dirty="0" smtClean="0"/>
              <a:t>most of the administered dose.</a:t>
            </a:r>
          </a:p>
          <a:p>
            <a:pPr marL="0" indent="0">
              <a:buNone/>
            </a:pPr>
            <a:r>
              <a:rPr lang="en-US" dirty="0" smtClean="0"/>
              <a:t>It is bound to plasma to an extend of 90-95% and excreted in </a:t>
            </a:r>
            <a:r>
              <a:rPr lang="en-US" dirty="0" smtClean="0"/>
              <a:t>urine.</a:t>
            </a:r>
            <a:endParaRPr lang="en-US" dirty="0"/>
          </a:p>
        </p:txBody>
      </p:sp>
    </p:spTree>
    <p:extLst>
      <p:ext uri="{BB962C8B-B14F-4D97-AF65-F5344CB8AC3E}">
        <p14:creationId xmlns:p14="http://schemas.microsoft.com/office/powerpoint/2010/main" val="1387130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799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ADRENERGIC BLOCKERS</vt:lpstr>
      <vt:lpstr>Alpha adrenergic blockers</vt:lpstr>
      <vt:lpstr>Pharmacological effects</vt:lpstr>
      <vt:lpstr>PRAZOSIN Tbs 1mg,2mg,5mg</vt:lpstr>
      <vt:lpstr>Pharmacokinetics</vt:lpstr>
      <vt:lpstr>SIDE EFFECTS</vt:lpstr>
      <vt:lpstr>Drug interactions </vt:lpstr>
      <vt:lpstr>BETA ADRENERGIC RECEPTOR BLOCKERS</vt:lpstr>
      <vt:lpstr>NON SELECTIVE BETA BLOCKERS PROPANOLOL tbs 40mg,80mg </vt:lpstr>
      <vt:lpstr>Pharmacodynamics</vt:lpstr>
      <vt:lpstr>Dose</vt:lpstr>
      <vt:lpstr>Indications </vt:lpstr>
      <vt:lpstr>Side effects </vt:lpstr>
      <vt:lpstr>Drug interactions</vt:lpstr>
      <vt:lpstr>SELECTIVE BETA ADRENERGIC RECEPTOR BLOCKERS ATENOLOL tbs 25mg, 50mg, 100mg</vt:lpstr>
      <vt:lpstr>Indications</vt:lpstr>
      <vt:lpstr>Drug interactions</vt:lpstr>
      <vt:lpstr>Indications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ADRENERGIC BLOCKERS</dc:title>
  <dc:creator>pazo's</dc:creator>
  <cp:lastModifiedBy>pazo's</cp:lastModifiedBy>
  <cp:revision>19</cp:revision>
  <dcterms:created xsi:type="dcterms:W3CDTF">2021-10-04T17:39:16Z</dcterms:created>
  <dcterms:modified xsi:type="dcterms:W3CDTF">2021-10-04T23:13:48Z</dcterms:modified>
</cp:coreProperties>
</file>