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7" r:id="rId10"/>
    <p:sldId id="293"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28" autoAdjust="0"/>
    <p:restoredTop sz="94660"/>
  </p:normalViewPr>
  <p:slideViewPr>
    <p:cSldViewPr>
      <p:cViewPr varScale="1">
        <p:scale>
          <a:sx n="81" d="100"/>
          <a:sy n="81" d="100"/>
        </p:scale>
        <p:origin x="-70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C51289-10DB-4398-851F-EE57056ED324}"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A4B2E84A-E861-4FB8-81E6-91BD61E4A388}">
      <dgm:prSet phldrT="[Text]"/>
      <dgm:spPr/>
      <dgm:t>
        <a:bodyPr/>
        <a:lstStyle/>
        <a:p>
          <a:r>
            <a:rPr lang="en-US" dirty="0" smtClean="0"/>
            <a:t>ABORTION</a:t>
          </a:r>
          <a:endParaRPr lang="en-US" dirty="0"/>
        </a:p>
      </dgm:t>
    </dgm:pt>
    <dgm:pt modelId="{97F1581A-4FFC-48D9-83D2-BECB44D0CF52}" type="parTrans" cxnId="{C486AEE2-BB05-4F54-B93B-ABCAB6F73B3E}">
      <dgm:prSet/>
      <dgm:spPr/>
      <dgm:t>
        <a:bodyPr/>
        <a:lstStyle/>
        <a:p>
          <a:endParaRPr lang="en-US"/>
        </a:p>
      </dgm:t>
    </dgm:pt>
    <dgm:pt modelId="{C1FF3841-4AD5-444E-939E-2CD0CB606825}" type="sibTrans" cxnId="{C486AEE2-BB05-4F54-B93B-ABCAB6F73B3E}">
      <dgm:prSet/>
      <dgm:spPr/>
      <dgm:t>
        <a:bodyPr/>
        <a:lstStyle/>
        <a:p>
          <a:endParaRPr lang="en-US"/>
        </a:p>
      </dgm:t>
    </dgm:pt>
    <dgm:pt modelId="{65267744-0276-4D6F-BF6A-94D36E316E6D}">
      <dgm:prSet phldrT="[Text]"/>
      <dgm:spPr/>
      <dgm:t>
        <a:bodyPr/>
        <a:lstStyle/>
        <a:p>
          <a:r>
            <a:rPr lang="en-US" dirty="0" smtClean="0"/>
            <a:t>SPONTANOUS</a:t>
          </a:r>
        </a:p>
        <a:p>
          <a:r>
            <a:rPr lang="en-US" dirty="0" smtClean="0"/>
            <a:t>ABORTION</a:t>
          </a:r>
          <a:endParaRPr lang="en-US" dirty="0"/>
        </a:p>
      </dgm:t>
    </dgm:pt>
    <dgm:pt modelId="{681E669F-FDF6-4B86-AB54-69019BD72E59}" type="parTrans" cxnId="{F084A41B-B08E-4A72-B313-C5CE550B8BB0}">
      <dgm:prSet/>
      <dgm:spPr/>
      <dgm:t>
        <a:bodyPr/>
        <a:lstStyle/>
        <a:p>
          <a:endParaRPr lang="en-US"/>
        </a:p>
      </dgm:t>
    </dgm:pt>
    <dgm:pt modelId="{D0CB550B-E43E-4535-A4B7-4DE0E6E04F2D}" type="sibTrans" cxnId="{F084A41B-B08E-4A72-B313-C5CE550B8BB0}">
      <dgm:prSet/>
      <dgm:spPr/>
      <dgm:t>
        <a:bodyPr/>
        <a:lstStyle/>
        <a:p>
          <a:endParaRPr lang="en-US"/>
        </a:p>
      </dgm:t>
    </dgm:pt>
    <dgm:pt modelId="{4D72B656-F1DE-4DAE-9FCF-DFCF26695141}">
      <dgm:prSet phldrT="[Text]"/>
      <dgm:spPr/>
      <dgm:t>
        <a:bodyPr/>
        <a:lstStyle/>
        <a:p>
          <a:r>
            <a:rPr lang="en-US" dirty="0" smtClean="0"/>
            <a:t>INDUCED</a:t>
          </a:r>
        </a:p>
        <a:p>
          <a:r>
            <a:rPr lang="en-US" dirty="0" smtClean="0"/>
            <a:t>ABORTION</a:t>
          </a:r>
          <a:endParaRPr lang="en-US" dirty="0"/>
        </a:p>
      </dgm:t>
    </dgm:pt>
    <dgm:pt modelId="{A5F297B3-E3FB-42B1-A8F7-7EFE18FABED6}" type="parTrans" cxnId="{DFC94AAE-C309-42DB-9879-31386B423A58}">
      <dgm:prSet/>
      <dgm:spPr/>
      <dgm:t>
        <a:bodyPr/>
        <a:lstStyle/>
        <a:p>
          <a:endParaRPr lang="en-US"/>
        </a:p>
      </dgm:t>
    </dgm:pt>
    <dgm:pt modelId="{090D0E7F-314E-457A-B98A-06FBCF1FD6A0}" type="sibTrans" cxnId="{DFC94AAE-C309-42DB-9879-31386B423A58}">
      <dgm:prSet/>
      <dgm:spPr/>
      <dgm:t>
        <a:bodyPr/>
        <a:lstStyle/>
        <a:p>
          <a:endParaRPr lang="en-US"/>
        </a:p>
      </dgm:t>
    </dgm:pt>
    <dgm:pt modelId="{0E91C858-E38F-4E53-A885-FA2278B135BD}" type="pres">
      <dgm:prSet presAssocID="{15C51289-10DB-4398-851F-EE57056ED324}" presName="Name0" presStyleCnt="0">
        <dgm:presLayoutVars>
          <dgm:dir/>
          <dgm:resizeHandles val="exact"/>
        </dgm:presLayoutVars>
      </dgm:prSet>
      <dgm:spPr/>
      <dgm:t>
        <a:bodyPr/>
        <a:lstStyle/>
        <a:p>
          <a:endParaRPr lang="en-US"/>
        </a:p>
      </dgm:t>
    </dgm:pt>
    <dgm:pt modelId="{F64E1BFD-2258-48BB-A4A4-B39DB09944F3}" type="pres">
      <dgm:prSet presAssocID="{A4B2E84A-E861-4FB8-81E6-91BD61E4A388}" presName="node" presStyleLbl="node1" presStyleIdx="0" presStyleCnt="3">
        <dgm:presLayoutVars>
          <dgm:bulletEnabled val="1"/>
        </dgm:presLayoutVars>
      </dgm:prSet>
      <dgm:spPr/>
      <dgm:t>
        <a:bodyPr/>
        <a:lstStyle/>
        <a:p>
          <a:endParaRPr lang="en-US"/>
        </a:p>
      </dgm:t>
    </dgm:pt>
    <dgm:pt modelId="{769EB9F4-3BDF-4A6E-A532-686649A39F5E}" type="pres">
      <dgm:prSet presAssocID="{C1FF3841-4AD5-444E-939E-2CD0CB606825}" presName="sibTrans" presStyleLbl="sibTrans2D1" presStyleIdx="0" presStyleCnt="3"/>
      <dgm:spPr/>
      <dgm:t>
        <a:bodyPr/>
        <a:lstStyle/>
        <a:p>
          <a:endParaRPr lang="en-US"/>
        </a:p>
      </dgm:t>
    </dgm:pt>
    <dgm:pt modelId="{3C5E99B0-6325-42A4-B5A1-DA5A1E0FE9CA}" type="pres">
      <dgm:prSet presAssocID="{C1FF3841-4AD5-444E-939E-2CD0CB606825}" presName="connectorText" presStyleLbl="sibTrans2D1" presStyleIdx="0" presStyleCnt="3"/>
      <dgm:spPr/>
      <dgm:t>
        <a:bodyPr/>
        <a:lstStyle/>
        <a:p>
          <a:endParaRPr lang="en-US"/>
        </a:p>
      </dgm:t>
    </dgm:pt>
    <dgm:pt modelId="{6601D0F6-C1F1-42D9-A884-F8F6D2875445}" type="pres">
      <dgm:prSet presAssocID="{65267744-0276-4D6F-BF6A-94D36E316E6D}" presName="node" presStyleLbl="node1" presStyleIdx="1" presStyleCnt="3">
        <dgm:presLayoutVars>
          <dgm:bulletEnabled val="1"/>
        </dgm:presLayoutVars>
      </dgm:prSet>
      <dgm:spPr/>
      <dgm:t>
        <a:bodyPr/>
        <a:lstStyle/>
        <a:p>
          <a:endParaRPr lang="en-US"/>
        </a:p>
      </dgm:t>
    </dgm:pt>
    <dgm:pt modelId="{65C92C91-CBFC-4E93-BB4B-79A15A8ADE16}" type="pres">
      <dgm:prSet presAssocID="{D0CB550B-E43E-4535-A4B7-4DE0E6E04F2D}" presName="sibTrans" presStyleLbl="sibTrans2D1" presStyleIdx="1" presStyleCnt="3"/>
      <dgm:spPr/>
      <dgm:t>
        <a:bodyPr/>
        <a:lstStyle/>
        <a:p>
          <a:endParaRPr lang="en-US"/>
        </a:p>
      </dgm:t>
    </dgm:pt>
    <dgm:pt modelId="{82F30D3E-B40E-43DC-97BD-535730747AF5}" type="pres">
      <dgm:prSet presAssocID="{D0CB550B-E43E-4535-A4B7-4DE0E6E04F2D}" presName="connectorText" presStyleLbl="sibTrans2D1" presStyleIdx="1" presStyleCnt="3"/>
      <dgm:spPr/>
      <dgm:t>
        <a:bodyPr/>
        <a:lstStyle/>
        <a:p>
          <a:endParaRPr lang="en-US"/>
        </a:p>
      </dgm:t>
    </dgm:pt>
    <dgm:pt modelId="{68985D21-69E7-492E-AAA5-8D30E2BC4C9D}" type="pres">
      <dgm:prSet presAssocID="{4D72B656-F1DE-4DAE-9FCF-DFCF26695141}" presName="node" presStyleLbl="node1" presStyleIdx="2" presStyleCnt="3">
        <dgm:presLayoutVars>
          <dgm:bulletEnabled val="1"/>
        </dgm:presLayoutVars>
      </dgm:prSet>
      <dgm:spPr/>
      <dgm:t>
        <a:bodyPr/>
        <a:lstStyle/>
        <a:p>
          <a:endParaRPr lang="en-US"/>
        </a:p>
      </dgm:t>
    </dgm:pt>
    <dgm:pt modelId="{A9C0F1BF-945E-4586-BAE2-1EFDA8948BC5}" type="pres">
      <dgm:prSet presAssocID="{090D0E7F-314E-457A-B98A-06FBCF1FD6A0}" presName="sibTrans" presStyleLbl="sibTrans2D1" presStyleIdx="2" presStyleCnt="3"/>
      <dgm:spPr/>
      <dgm:t>
        <a:bodyPr/>
        <a:lstStyle/>
        <a:p>
          <a:endParaRPr lang="en-US"/>
        </a:p>
      </dgm:t>
    </dgm:pt>
    <dgm:pt modelId="{F0C28A46-6846-485F-A307-72128F97000D}" type="pres">
      <dgm:prSet presAssocID="{090D0E7F-314E-457A-B98A-06FBCF1FD6A0}" presName="connectorText" presStyleLbl="sibTrans2D1" presStyleIdx="2" presStyleCnt="3"/>
      <dgm:spPr/>
      <dgm:t>
        <a:bodyPr/>
        <a:lstStyle/>
        <a:p>
          <a:endParaRPr lang="en-US"/>
        </a:p>
      </dgm:t>
    </dgm:pt>
  </dgm:ptLst>
  <dgm:cxnLst>
    <dgm:cxn modelId="{38082F5C-92F3-4B97-A5B4-4BD8599D12A9}" type="presOf" srcId="{D0CB550B-E43E-4535-A4B7-4DE0E6E04F2D}" destId="{65C92C91-CBFC-4E93-BB4B-79A15A8ADE16}" srcOrd="0" destOrd="0" presId="urn:microsoft.com/office/officeart/2005/8/layout/cycle7"/>
    <dgm:cxn modelId="{C486AEE2-BB05-4F54-B93B-ABCAB6F73B3E}" srcId="{15C51289-10DB-4398-851F-EE57056ED324}" destId="{A4B2E84A-E861-4FB8-81E6-91BD61E4A388}" srcOrd="0" destOrd="0" parTransId="{97F1581A-4FFC-48D9-83D2-BECB44D0CF52}" sibTransId="{C1FF3841-4AD5-444E-939E-2CD0CB606825}"/>
    <dgm:cxn modelId="{FD8ED7F3-7E8E-4D31-A3DC-D84670AE1C99}" type="presOf" srcId="{4D72B656-F1DE-4DAE-9FCF-DFCF26695141}" destId="{68985D21-69E7-492E-AAA5-8D30E2BC4C9D}" srcOrd="0" destOrd="0" presId="urn:microsoft.com/office/officeart/2005/8/layout/cycle7"/>
    <dgm:cxn modelId="{767C7361-D7D8-4C10-8582-9EA60A3387A9}" type="presOf" srcId="{65267744-0276-4D6F-BF6A-94D36E316E6D}" destId="{6601D0F6-C1F1-42D9-A884-F8F6D2875445}" srcOrd="0" destOrd="0" presId="urn:microsoft.com/office/officeart/2005/8/layout/cycle7"/>
    <dgm:cxn modelId="{B55589B3-F552-45CB-83BA-80F808689D8A}" type="presOf" srcId="{15C51289-10DB-4398-851F-EE57056ED324}" destId="{0E91C858-E38F-4E53-A885-FA2278B135BD}" srcOrd="0" destOrd="0" presId="urn:microsoft.com/office/officeart/2005/8/layout/cycle7"/>
    <dgm:cxn modelId="{6803EC94-1B96-40F7-9EAE-35F49B1186B6}" type="presOf" srcId="{D0CB550B-E43E-4535-A4B7-4DE0E6E04F2D}" destId="{82F30D3E-B40E-43DC-97BD-535730747AF5}" srcOrd="1" destOrd="0" presId="urn:microsoft.com/office/officeart/2005/8/layout/cycle7"/>
    <dgm:cxn modelId="{DFC94AAE-C309-42DB-9879-31386B423A58}" srcId="{15C51289-10DB-4398-851F-EE57056ED324}" destId="{4D72B656-F1DE-4DAE-9FCF-DFCF26695141}" srcOrd="2" destOrd="0" parTransId="{A5F297B3-E3FB-42B1-A8F7-7EFE18FABED6}" sibTransId="{090D0E7F-314E-457A-B98A-06FBCF1FD6A0}"/>
    <dgm:cxn modelId="{64362F00-294A-4C11-B4BA-8CE8030F7368}" type="presOf" srcId="{090D0E7F-314E-457A-B98A-06FBCF1FD6A0}" destId="{F0C28A46-6846-485F-A307-72128F97000D}" srcOrd="1" destOrd="0" presId="urn:microsoft.com/office/officeart/2005/8/layout/cycle7"/>
    <dgm:cxn modelId="{53BD1C27-406A-4A6D-A9C7-70AD4F0B1605}" type="presOf" srcId="{090D0E7F-314E-457A-B98A-06FBCF1FD6A0}" destId="{A9C0F1BF-945E-4586-BAE2-1EFDA8948BC5}" srcOrd="0" destOrd="0" presId="urn:microsoft.com/office/officeart/2005/8/layout/cycle7"/>
    <dgm:cxn modelId="{F0B55953-10FC-4605-A867-A8AD136315AF}" type="presOf" srcId="{C1FF3841-4AD5-444E-939E-2CD0CB606825}" destId="{3C5E99B0-6325-42A4-B5A1-DA5A1E0FE9CA}" srcOrd="1" destOrd="0" presId="urn:microsoft.com/office/officeart/2005/8/layout/cycle7"/>
    <dgm:cxn modelId="{510EE100-8290-4152-A00D-C8F90123C714}" type="presOf" srcId="{C1FF3841-4AD5-444E-939E-2CD0CB606825}" destId="{769EB9F4-3BDF-4A6E-A532-686649A39F5E}" srcOrd="0" destOrd="0" presId="urn:microsoft.com/office/officeart/2005/8/layout/cycle7"/>
    <dgm:cxn modelId="{CA3B0C04-27B3-4FFD-8294-5FC9A506CDCA}" type="presOf" srcId="{A4B2E84A-E861-4FB8-81E6-91BD61E4A388}" destId="{F64E1BFD-2258-48BB-A4A4-B39DB09944F3}" srcOrd="0" destOrd="0" presId="urn:microsoft.com/office/officeart/2005/8/layout/cycle7"/>
    <dgm:cxn modelId="{F084A41B-B08E-4A72-B313-C5CE550B8BB0}" srcId="{15C51289-10DB-4398-851F-EE57056ED324}" destId="{65267744-0276-4D6F-BF6A-94D36E316E6D}" srcOrd="1" destOrd="0" parTransId="{681E669F-FDF6-4B86-AB54-69019BD72E59}" sibTransId="{D0CB550B-E43E-4535-A4B7-4DE0E6E04F2D}"/>
    <dgm:cxn modelId="{6BF8DDA8-3E85-49DD-A44E-85567D25EA37}" type="presParOf" srcId="{0E91C858-E38F-4E53-A885-FA2278B135BD}" destId="{F64E1BFD-2258-48BB-A4A4-B39DB09944F3}" srcOrd="0" destOrd="0" presId="urn:microsoft.com/office/officeart/2005/8/layout/cycle7"/>
    <dgm:cxn modelId="{0FFDFFA3-40CA-466A-9BCD-A87BA40B3B94}" type="presParOf" srcId="{0E91C858-E38F-4E53-A885-FA2278B135BD}" destId="{769EB9F4-3BDF-4A6E-A532-686649A39F5E}" srcOrd="1" destOrd="0" presId="urn:microsoft.com/office/officeart/2005/8/layout/cycle7"/>
    <dgm:cxn modelId="{9083692D-C44F-4E7E-919B-0F05A7028372}" type="presParOf" srcId="{769EB9F4-3BDF-4A6E-A532-686649A39F5E}" destId="{3C5E99B0-6325-42A4-B5A1-DA5A1E0FE9CA}" srcOrd="0" destOrd="0" presId="urn:microsoft.com/office/officeart/2005/8/layout/cycle7"/>
    <dgm:cxn modelId="{4978D988-415D-47F5-92B0-94FF6EEE3A86}" type="presParOf" srcId="{0E91C858-E38F-4E53-A885-FA2278B135BD}" destId="{6601D0F6-C1F1-42D9-A884-F8F6D2875445}" srcOrd="2" destOrd="0" presId="urn:microsoft.com/office/officeart/2005/8/layout/cycle7"/>
    <dgm:cxn modelId="{EB2ED5B9-5E51-4F98-9F7A-A052D8F7D740}" type="presParOf" srcId="{0E91C858-E38F-4E53-A885-FA2278B135BD}" destId="{65C92C91-CBFC-4E93-BB4B-79A15A8ADE16}" srcOrd="3" destOrd="0" presId="urn:microsoft.com/office/officeart/2005/8/layout/cycle7"/>
    <dgm:cxn modelId="{D5D0900B-6E5A-4DF2-8B77-B3EE51FC7700}" type="presParOf" srcId="{65C92C91-CBFC-4E93-BB4B-79A15A8ADE16}" destId="{82F30D3E-B40E-43DC-97BD-535730747AF5}" srcOrd="0" destOrd="0" presId="urn:microsoft.com/office/officeart/2005/8/layout/cycle7"/>
    <dgm:cxn modelId="{2EE1C44D-8F2E-411A-9DA0-3AC7024AA252}" type="presParOf" srcId="{0E91C858-E38F-4E53-A885-FA2278B135BD}" destId="{68985D21-69E7-492E-AAA5-8D30E2BC4C9D}" srcOrd="4" destOrd="0" presId="urn:microsoft.com/office/officeart/2005/8/layout/cycle7"/>
    <dgm:cxn modelId="{67941D48-0D2B-48E1-B844-8661F4EBA001}" type="presParOf" srcId="{0E91C858-E38F-4E53-A885-FA2278B135BD}" destId="{A9C0F1BF-945E-4586-BAE2-1EFDA8948BC5}" srcOrd="5" destOrd="0" presId="urn:microsoft.com/office/officeart/2005/8/layout/cycle7"/>
    <dgm:cxn modelId="{3BCBD01E-3976-4FE9-8710-382D23C8DDBD}" type="presParOf" srcId="{A9C0F1BF-945E-4586-BAE2-1EFDA8948BC5}" destId="{F0C28A46-6846-485F-A307-72128F97000D}" srcOrd="0" destOrd="0" presId="urn:microsoft.com/office/officeart/2005/8/layout/cycle7"/>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902754-D6AE-458B-ACAA-27C9A79A972B}"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F59C41B1-D30C-4D6D-B24A-C40B52BE96D7}" type="pres">
      <dgm:prSet presAssocID="{56902754-D6AE-458B-ACAA-27C9A79A972B}" presName="Name0" presStyleCnt="0">
        <dgm:presLayoutVars>
          <dgm:dir/>
          <dgm:resizeHandles val="exact"/>
        </dgm:presLayoutVars>
      </dgm:prSet>
      <dgm:spPr/>
      <dgm:t>
        <a:bodyPr/>
        <a:lstStyle/>
        <a:p>
          <a:endParaRPr lang="en-US"/>
        </a:p>
      </dgm:t>
    </dgm:pt>
  </dgm:ptLst>
  <dgm:cxnLst>
    <dgm:cxn modelId="{655A5087-2094-4E05-A933-51D500128594}" type="presOf" srcId="{56902754-D6AE-458B-ACAA-27C9A79A972B}" destId="{F59C41B1-D30C-4D6D-B24A-C40B52BE96D7}" srcOrd="0" destOrd="0" presId="urn:microsoft.com/office/officeart/2005/8/layout/cycle7"/>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31D946-A815-4389-B90A-E0CA6E11AE91}"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C3496B23-252B-456D-B488-B4252047CB1B}">
      <dgm:prSet phldrT="[Text]"/>
      <dgm:spPr/>
      <dgm:t>
        <a:bodyPr/>
        <a:lstStyle/>
        <a:p>
          <a:r>
            <a:rPr lang="en-US" dirty="0" smtClean="0"/>
            <a:t>COMPLETE</a:t>
          </a:r>
        </a:p>
        <a:p>
          <a:r>
            <a:rPr lang="en-US" dirty="0" smtClean="0"/>
            <a:t>ABORTION</a:t>
          </a:r>
          <a:endParaRPr lang="en-US" dirty="0"/>
        </a:p>
      </dgm:t>
    </dgm:pt>
    <dgm:pt modelId="{4A0EC164-46AF-40B3-9176-2282D845B60A}" type="parTrans" cxnId="{0A883BC8-5D75-4453-B1ED-788AF05C9CDC}">
      <dgm:prSet/>
      <dgm:spPr/>
      <dgm:t>
        <a:bodyPr/>
        <a:lstStyle/>
        <a:p>
          <a:endParaRPr lang="en-US"/>
        </a:p>
      </dgm:t>
    </dgm:pt>
    <dgm:pt modelId="{28C6A8AF-BCAD-409D-BED8-44F0B644D881}" type="sibTrans" cxnId="{0A883BC8-5D75-4453-B1ED-788AF05C9CDC}">
      <dgm:prSet/>
      <dgm:spPr/>
      <dgm:t>
        <a:bodyPr/>
        <a:lstStyle/>
        <a:p>
          <a:endParaRPr lang="en-US"/>
        </a:p>
      </dgm:t>
    </dgm:pt>
    <dgm:pt modelId="{DD6F0300-DA01-4CD3-962C-1A7A4F8C395C}">
      <dgm:prSet phldrT="[Text]"/>
      <dgm:spPr/>
      <dgm:t>
        <a:bodyPr/>
        <a:lstStyle/>
        <a:p>
          <a:r>
            <a:rPr lang="en-US" dirty="0" smtClean="0"/>
            <a:t>THREATENED </a:t>
          </a:r>
        </a:p>
        <a:p>
          <a:r>
            <a:rPr lang="en-US" dirty="0" smtClean="0"/>
            <a:t>ABORTION</a:t>
          </a:r>
          <a:endParaRPr lang="en-US" dirty="0"/>
        </a:p>
      </dgm:t>
    </dgm:pt>
    <dgm:pt modelId="{7BC744D3-E3CF-4F86-A6D2-CF1445B49B31}" type="parTrans" cxnId="{77C17E10-2DAC-47D6-9498-371341D186BF}">
      <dgm:prSet/>
      <dgm:spPr/>
      <dgm:t>
        <a:bodyPr/>
        <a:lstStyle/>
        <a:p>
          <a:endParaRPr lang="en-US"/>
        </a:p>
      </dgm:t>
    </dgm:pt>
    <dgm:pt modelId="{2E6E9D2F-4528-437E-9B9D-778D4E535CC2}" type="sibTrans" cxnId="{77C17E10-2DAC-47D6-9498-371341D186BF}">
      <dgm:prSet/>
      <dgm:spPr/>
      <dgm:t>
        <a:bodyPr/>
        <a:lstStyle/>
        <a:p>
          <a:endParaRPr lang="en-US"/>
        </a:p>
      </dgm:t>
    </dgm:pt>
    <dgm:pt modelId="{B65E6FCB-6EF3-4B1C-8957-F28FA1CFEB09}">
      <dgm:prSet phldrT="[Text]"/>
      <dgm:spPr/>
      <dgm:t>
        <a:bodyPr/>
        <a:lstStyle/>
        <a:p>
          <a:r>
            <a:rPr lang="en-US" dirty="0" smtClean="0"/>
            <a:t>INCOMPLETE </a:t>
          </a:r>
        </a:p>
        <a:p>
          <a:r>
            <a:rPr lang="en-US" dirty="0" smtClean="0"/>
            <a:t>ABORTION</a:t>
          </a:r>
          <a:endParaRPr lang="en-US" dirty="0"/>
        </a:p>
      </dgm:t>
    </dgm:pt>
    <dgm:pt modelId="{BE029B10-156A-412D-98D2-89A8171389CF}" type="parTrans" cxnId="{478962E2-392E-498D-97A3-17834620ABDB}">
      <dgm:prSet/>
      <dgm:spPr/>
      <dgm:t>
        <a:bodyPr/>
        <a:lstStyle/>
        <a:p>
          <a:endParaRPr lang="en-US"/>
        </a:p>
      </dgm:t>
    </dgm:pt>
    <dgm:pt modelId="{C46DB68C-DB53-493C-9E62-19F0C5D030EA}" type="sibTrans" cxnId="{478962E2-392E-498D-97A3-17834620ABDB}">
      <dgm:prSet/>
      <dgm:spPr/>
      <dgm:t>
        <a:bodyPr/>
        <a:lstStyle/>
        <a:p>
          <a:endParaRPr lang="en-US"/>
        </a:p>
      </dgm:t>
    </dgm:pt>
    <dgm:pt modelId="{E4BE1020-A5E0-4CDF-AAEB-1BE51580AF0F}">
      <dgm:prSet phldrT="[Text]"/>
      <dgm:spPr/>
      <dgm:t>
        <a:bodyPr/>
        <a:lstStyle/>
        <a:p>
          <a:r>
            <a:rPr lang="en-US" dirty="0" smtClean="0"/>
            <a:t>SEPTIC ABORTION</a:t>
          </a:r>
          <a:endParaRPr lang="en-US" dirty="0"/>
        </a:p>
      </dgm:t>
    </dgm:pt>
    <dgm:pt modelId="{3C78EC8F-653E-4970-8814-4BC5BE746FA2}" type="parTrans" cxnId="{8D7BB4AC-8735-4530-A5A6-EF93229EF31D}">
      <dgm:prSet/>
      <dgm:spPr/>
      <dgm:t>
        <a:bodyPr/>
        <a:lstStyle/>
        <a:p>
          <a:endParaRPr lang="en-US"/>
        </a:p>
      </dgm:t>
    </dgm:pt>
    <dgm:pt modelId="{5553E571-46C9-4A42-AD1E-1744937EB59D}" type="sibTrans" cxnId="{8D7BB4AC-8735-4530-A5A6-EF93229EF31D}">
      <dgm:prSet/>
      <dgm:spPr/>
      <dgm:t>
        <a:bodyPr/>
        <a:lstStyle/>
        <a:p>
          <a:endParaRPr lang="en-US"/>
        </a:p>
      </dgm:t>
    </dgm:pt>
    <dgm:pt modelId="{BA18EF7C-119E-4C10-8854-B30A744A8473}">
      <dgm:prSet phldrT="[Text]"/>
      <dgm:spPr/>
      <dgm:t>
        <a:bodyPr/>
        <a:lstStyle/>
        <a:p>
          <a:r>
            <a:rPr lang="en-US" dirty="0" smtClean="0"/>
            <a:t>PROGRESS TO FULL TERM</a:t>
          </a:r>
          <a:endParaRPr lang="en-US" dirty="0"/>
        </a:p>
      </dgm:t>
    </dgm:pt>
    <dgm:pt modelId="{CE376D66-D9BE-4B43-9038-A0D2CD11FC9F}" type="parTrans" cxnId="{99B6836F-25CE-4DCA-8D14-DBE21C41305D}">
      <dgm:prSet/>
      <dgm:spPr/>
      <dgm:t>
        <a:bodyPr/>
        <a:lstStyle/>
        <a:p>
          <a:endParaRPr lang="en-US"/>
        </a:p>
      </dgm:t>
    </dgm:pt>
    <dgm:pt modelId="{31FEC44C-C93C-4BE4-8844-C63E90BB0F8E}" type="sibTrans" cxnId="{99B6836F-25CE-4DCA-8D14-DBE21C41305D}">
      <dgm:prSet/>
      <dgm:spPr/>
      <dgm:t>
        <a:bodyPr/>
        <a:lstStyle/>
        <a:p>
          <a:endParaRPr lang="en-US"/>
        </a:p>
      </dgm:t>
    </dgm:pt>
    <dgm:pt modelId="{952B15B0-8085-4632-B7D1-4E795E63ACE5}" type="pres">
      <dgm:prSet presAssocID="{0531D946-A815-4389-B90A-E0CA6E11AE91}" presName="cycle" presStyleCnt="0">
        <dgm:presLayoutVars>
          <dgm:chMax val="1"/>
          <dgm:dir/>
          <dgm:animLvl val="ctr"/>
          <dgm:resizeHandles val="exact"/>
        </dgm:presLayoutVars>
      </dgm:prSet>
      <dgm:spPr/>
      <dgm:t>
        <a:bodyPr/>
        <a:lstStyle/>
        <a:p>
          <a:endParaRPr lang="en-US"/>
        </a:p>
      </dgm:t>
    </dgm:pt>
    <dgm:pt modelId="{6274920F-DC90-4BF7-921A-26F986F3D3C6}" type="pres">
      <dgm:prSet presAssocID="{C3496B23-252B-456D-B488-B4252047CB1B}" presName="centerShape" presStyleLbl="node0" presStyleIdx="0" presStyleCnt="1"/>
      <dgm:spPr/>
      <dgm:t>
        <a:bodyPr/>
        <a:lstStyle/>
        <a:p>
          <a:endParaRPr lang="en-US"/>
        </a:p>
      </dgm:t>
    </dgm:pt>
    <dgm:pt modelId="{FC1BC1D3-551F-4B4C-B842-97523F5128A6}" type="pres">
      <dgm:prSet presAssocID="{7BC744D3-E3CF-4F86-A6D2-CF1445B49B31}" presName="Name9" presStyleLbl="parChTrans1D2" presStyleIdx="0" presStyleCnt="4"/>
      <dgm:spPr/>
      <dgm:t>
        <a:bodyPr/>
        <a:lstStyle/>
        <a:p>
          <a:endParaRPr lang="en-US"/>
        </a:p>
      </dgm:t>
    </dgm:pt>
    <dgm:pt modelId="{2B6CC410-6B20-485A-A560-5D66FA24E6FC}" type="pres">
      <dgm:prSet presAssocID="{7BC744D3-E3CF-4F86-A6D2-CF1445B49B31}" presName="connTx" presStyleLbl="parChTrans1D2" presStyleIdx="0" presStyleCnt="4"/>
      <dgm:spPr/>
      <dgm:t>
        <a:bodyPr/>
        <a:lstStyle/>
        <a:p>
          <a:endParaRPr lang="en-US"/>
        </a:p>
      </dgm:t>
    </dgm:pt>
    <dgm:pt modelId="{D5C0D773-BF7B-4663-A975-8EF7F35E6AD2}" type="pres">
      <dgm:prSet presAssocID="{DD6F0300-DA01-4CD3-962C-1A7A4F8C395C}" presName="node" presStyleLbl="node1" presStyleIdx="0" presStyleCnt="4">
        <dgm:presLayoutVars>
          <dgm:bulletEnabled val="1"/>
        </dgm:presLayoutVars>
      </dgm:prSet>
      <dgm:spPr/>
      <dgm:t>
        <a:bodyPr/>
        <a:lstStyle/>
        <a:p>
          <a:endParaRPr lang="en-US"/>
        </a:p>
      </dgm:t>
    </dgm:pt>
    <dgm:pt modelId="{1C8E1412-9181-4016-B633-9DF195CEE1ED}" type="pres">
      <dgm:prSet presAssocID="{BE029B10-156A-412D-98D2-89A8171389CF}" presName="Name9" presStyleLbl="parChTrans1D2" presStyleIdx="1" presStyleCnt="4"/>
      <dgm:spPr/>
      <dgm:t>
        <a:bodyPr/>
        <a:lstStyle/>
        <a:p>
          <a:endParaRPr lang="en-US"/>
        </a:p>
      </dgm:t>
    </dgm:pt>
    <dgm:pt modelId="{BD29BE04-B0B8-4F67-882D-BD4CAEBB8A34}" type="pres">
      <dgm:prSet presAssocID="{BE029B10-156A-412D-98D2-89A8171389CF}" presName="connTx" presStyleLbl="parChTrans1D2" presStyleIdx="1" presStyleCnt="4"/>
      <dgm:spPr/>
      <dgm:t>
        <a:bodyPr/>
        <a:lstStyle/>
        <a:p>
          <a:endParaRPr lang="en-US"/>
        </a:p>
      </dgm:t>
    </dgm:pt>
    <dgm:pt modelId="{25507892-53B4-4593-94AC-FE5007FF99F9}" type="pres">
      <dgm:prSet presAssocID="{B65E6FCB-6EF3-4B1C-8957-F28FA1CFEB09}" presName="node" presStyleLbl="node1" presStyleIdx="1" presStyleCnt="4">
        <dgm:presLayoutVars>
          <dgm:bulletEnabled val="1"/>
        </dgm:presLayoutVars>
      </dgm:prSet>
      <dgm:spPr/>
      <dgm:t>
        <a:bodyPr/>
        <a:lstStyle/>
        <a:p>
          <a:endParaRPr lang="en-US"/>
        </a:p>
      </dgm:t>
    </dgm:pt>
    <dgm:pt modelId="{1F2D4C56-9302-4CCC-BC11-DB5BC83E5C0B}" type="pres">
      <dgm:prSet presAssocID="{3C78EC8F-653E-4970-8814-4BC5BE746FA2}" presName="Name9" presStyleLbl="parChTrans1D2" presStyleIdx="2" presStyleCnt="4"/>
      <dgm:spPr/>
      <dgm:t>
        <a:bodyPr/>
        <a:lstStyle/>
        <a:p>
          <a:endParaRPr lang="en-US"/>
        </a:p>
      </dgm:t>
    </dgm:pt>
    <dgm:pt modelId="{1ED63F86-3C21-4AF3-9848-A525E6D32B55}" type="pres">
      <dgm:prSet presAssocID="{3C78EC8F-653E-4970-8814-4BC5BE746FA2}" presName="connTx" presStyleLbl="parChTrans1D2" presStyleIdx="2" presStyleCnt="4"/>
      <dgm:spPr/>
      <dgm:t>
        <a:bodyPr/>
        <a:lstStyle/>
        <a:p>
          <a:endParaRPr lang="en-US"/>
        </a:p>
      </dgm:t>
    </dgm:pt>
    <dgm:pt modelId="{9F5E1A9E-25BB-42C7-A225-4DED0DFABA8D}" type="pres">
      <dgm:prSet presAssocID="{E4BE1020-A5E0-4CDF-AAEB-1BE51580AF0F}" presName="node" presStyleLbl="node1" presStyleIdx="2" presStyleCnt="4">
        <dgm:presLayoutVars>
          <dgm:bulletEnabled val="1"/>
        </dgm:presLayoutVars>
      </dgm:prSet>
      <dgm:spPr/>
      <dgm:t>
        <a:bodyPr/>
        <a:lstStyle/>
        <a:p>
          <a:endParaRPr lang="en-US"/>
        </a:p>
      </dgm:t>
    </dgm:pt>
    <dgm:pt modelId="{144B56E9-ABFE-40A1-86EA-6E7601117C1A}" type="pres">
      <dgm:prSet presAssocID="{CE376D66-D9BE-4B43-9038-A0D2CD11FC9F}" presName="Name9" presStyleLbl="parChTrans1D2" presStyleIdx="3" presStyleCnt="4"/>
      <dgm:spPr/>
      <dgm:t>
        <a:bodyPr/>
        <a:lstStyle/>
        <a:p>
          <a:endParaRPr lang="en-US"/>
        </a:p>
      </dgm:t>
    </dgm:pt>
    <dgm:pt modelId="{E421EA02-DB23-4B72-9DC8-51C49EDAF2A2}" type="pres">
      <dgm:prSet presAssocID="{CE376D66-D9BE-4B43-9038-A0D2CD11FC9F}" presName="connTx" presStyleLbl="parChTrans1D2" presStyleIdx="3" presStyleCnt="4"/>
      <dgm:spPr/>
      <dgm:t>
        <a:bodyPr/>
        <a:lstStyle/>
        <a:p>
          <a:endParaRPr lang="en-US"/>
        </a:p>
      </dgm:t>
    </dgm:pt>
    <dgm:pt modelId="{3ECEE972-3A05-4A1D-B223-A4A9FFCAB928}" type="pres">
      <dgm:prSet presAssocID="{BA18EF7C-119E-4C10-8854-B30A744A8473}" presName="node" presStyleLbl="node1" presStyleIdx="3" presStyleCnt="4">
        <dgm:presLayoutVars>
          <dgm:bulletEnabled val="1"/>
        </dgm:presLayoutVars>
      </dgm:prSet>
      <dgm:spPr/>
      <dgm:t>
        <a:bodyPr/>
        <a:lstStyle/>
        <a:p>
          <a:endParaRPr lang="en-US"/>
        </a:p>
      </dgm:t>
    </dgm:pt>
  </dgm:ptLst>
  <dgm:cxnLst>
    <dgm:cxn modelId="{D38DC292-56F6-4941-A3AE-61D89530FB32}" type="presOf" srcId="{CE376D66-D9BE-4B43-9038-A0D2CD11FC9F}" destId="{E421EA02-DB23-4B72-9DC8-51C49EDAF2A2}" srcOrd="1" destOrd="0" presId="urn:microsoft.com/office/officeart/2005/8/layout/radial1"/>
    <dgm:cxn modelId="{8D7BB4AC-8735-4530-A5A6-EF93229EF31D}" srcId="{C3496B23-252B-456D-B488-B4252047CB1B}" destId="{E4BE1020-A5E0-4CDF-AAEB-1BE51580AF0F}" srcOrd="2" destOrd="0" parTransId="{3C78EC8F-653E-4970-8814-4BC5BE746FA2}" sibTransId="{5553E571-46C9-4A42-AD1E-1744937EB59D}"/>
    <dgm:cxn modelId="{6C8FCE01-5378-4636-99CA-07B81762AD1C}" type="presOf" srcId="{DD6F0300-DA01-4CD3-962C-1A7A4F8C395C}" destId="{D5C0D773-BF7B-4663-A975-8EF7F35E6AD2}" srcOrd="0" destOrd="0" presId="urn:microsoft.com/office/officeart/2005/8/layout/radial1"/>
    <dgm:cxn modelId="{99B6836F-25CE-4DCA-8D14-DBE21C41305D}" srcId="{C3496B23-252B-456D-B488-B4252047CB1B}" destId="{BA18EF7C-119E-4C10-8854-B30A744A8473}" srcOrd="3" destOrd="0" parTransId="{CE376D66-D9BE-4B43-9038-A0D2CD11FC9F}" sibTransId="{31FEC44C-C93C-4BE4-8844-C63E90BB0F8E}"/>
    <dgm:cxn modelId="{478962E2-392E-498D-97A3-17834620ABDB}" srcId="{C3496B23-252B-456D-B488-B4252047CB1B}" destId="{B65E6FCB-6EF3-4B1C-8957-F28FA1CFEB09}" srcOrd="1" destOrd="0" parTransId="{BE029B10-156A-412D-98D2-89A8171389CF}" sibTransId="{C46DB68C-DB53-493C-9E62-19F0C5D030EA}"/>
    <dgm:cxn modelId="{77C17E10-2DAC-47D6-9498-371341D186BF}" srcId="{C3496B23-252B-456D-B488-B4252047CB1B}" destId="{DD6F0300-DA01-4CD3-962C-1A7A4F8C395C}" srcOrd="0" destOrd="0" parTransId="{7BC744D3-E3CF-4F86-A6D2-CF1445B49B31}" sibTransId="{2E6E9D2F-4528-437E-9B9D-778D4E535CC2}"/>
    <dgm:cxn modelId="{305ED5B2-77C6-4FB7-8FCD-AB6036283EC1}" type="presOf" srcId="{0531D946-A815-4389-B90A-E0CA6E11AE91}" destId="{952B15B0-8085-4632-B7D1-4E795E63ACE5}" srcOrd="0" destOrd="0" presId="urn:microsoft.com/office/officeart/2005/8/layout/radial1"/>
    <dgm:cxn modelId="{5BC705D5-A2F4-4BDD-A1C8-C10FD75A01D6}" type="presOf" srcId="{B65E6FCB-6EF3-4B1C-8957-F28FA1CFEB09}" destId="{25507892-53B4-4593-94AC-FE5007FF99F9}" srcOrd="0" destOrd="0" presId="urn:microsoft.com/office/officeart/2005/8/layout/radial1"/>
    <dgm:cxn modelId="{CF054D19-10A5-485E-AA10-46C5219224E5}" type="presOf" srcId="{CE376D66-D9BE-4B43-9038-A0D2CD11FC9F}" destId="{144B56E9-ABFE-40A1-86EA-6E7601117C1A}" srcOrd="0" destOrd="0" presId="urn:microsoft.com/office/officeart/2005/8/layout/radial1"/>
    <dgm:cxn modelId="{BEC292B9-F792-4A41-BE5A-3EA3730E699D}" type="presOf" srcId="{BA18EF7C-119E-4C10-8854-B30A744A8473}" destId="{3ECEE972-3A05-4A1D-B223-A4A9FFCAB928}" srcOrd="0" destOrd="0" presId="urn:microsoft.com/office/officeart/2005/8/layout/radial1"/>
    <dgm:cxn modelId="{7BDB2D62-AC55-4F22-8126-493C89CBFB7E}" type="presOf" srcId="{7BC744D3-E3CF-4F86-A6D2-CF1445B49B31}" destId="{FC1BC1D3-551F-4B4C-B842-97523F5128A6}" srcOrd="0" destOrd="0" presId="urn:microsoft.com/office/officeart/2005/8/layout/radial1"/>
    <dgm:cxn modelId="{67187136-2955-4722-A55B-3BFE79DF3C23}" type="presOf" srcId="{3C78EC8F-653E-4970-8814-4BC5BE746FA2}" destId="{1F2D4C56-9302-4CCC-BC11-DB5BC83E5C0B}" srcOrd="0" destOrd="0" presId="urn:microsoft.com/office/officeart/2005/8/layout/radial1"/>
    <dgm:cxn modelId="{942A344C-D9A1-441B-8D26-AD90889F6D1D}" type="presOf" srcId="{E4BE1020-A5E0-4CDF-AAEB-1BE51580AF0F}" destId="{9F5E1A9E-25BB-42C7-A225-4DED0DFABA8D}" srcOrd="0" destOrd="0" presId="urn:microsoft.com/office/officeart/2005/8/layout/radial1"/>
    <dgm:cxn modelId="{7B5BBF09-2450-427E-AF76-17D7758064D3}" type="presOf" srcId="{7BC744D3-E3CF-4F86-A6D2-CF1445B49B31}" destId="{2B6CC410-6B20-485A-A560-5D66FA24E6FC}" srcOrd="1" destOrd="0" presId="urn:microsoft.com/office/officeart/2005/8/layout/radial1"/>
    <dgm:cxn modelId="{A9434A61-91F2-47CC-98A2-1FC3B92C2B9D}" type="presOf" srcId="{BE029B10-156A-412D-98D2-89A8171389CF}" destId="{1C8E1412-9181-4016-B633-9DF195CEE1ED}" srcOrd="0" destOrd="0" presId="urn:microsoft.com/office/officeart/2005/8/layout/radial1"/>
    <dgm:cxn modelId="{A352B740-FD74-4038-9ED7-3D6B8DD03E5D}" type="presOf" srcId="{BE029B10-156A-412D-98D2-89A8171389CF}" destId="{BD29BE04-B0B8-4F67-882D-BD4CAEBB8A34}" srcOrd="1" destOrd="0" presId="urn:microsoft.com/office/officeart/2005/8/layout/radial1"/>
    <dgm:cxn modelId="{56D420B3-4680-4FD8-B598-F56C33349878}" type="presOf" srcId="{3C78EC8F-653E-4970-8814-4BC5BE746FA2}" destId="{1ED63F86-3C21-4AF3-9848-A525E6D32B55}" srcOrd="1" destOrd="0" presId="urn:microsoft.com/office/officeart/2005/8/layout/radial1"/>
    <dgm:cxn modelId="{9F7B3388-6478-4DCE-A003-5898E5B77B8A}" type="presOf" srcId="{C3496B23-252B-456D-B488-B4252047CB1B}" destId="{6274920F-DC90-4BF7-921A-26F986F3D3C6}" srcOrd="0" destOrd="0" presId="urn:microsoft.com/office/officeart/2005/8/layout/radial1"/>
    <dgm:cxn modelId="{0A883BC8-5D75-4453-B1ED-788AF05C9CDC}" srcId="{0531D946-A815-4389-B90A-E0CA6E11AE91}" destId="{C3496B23-252B-456D-B488-B4252047CB1B}" srcOrd="0" destOrd="0" parTransId="{4A0EC164-46AF-40B3-9176-2282D845B60A}" sibTransId="{28C6A8AF-BCAD-409D-BED8-44F0B644D881}"/>
    <dgm:cxn modelId="{2A5DB81B-78A7-4084-A6C2-C90DB7156D1D}" type="presParOf" srcId="{952B15B0-8085-4632-B7D1-4E795E63ACE5}" destId="{6274920F-DC90-4BF7-921A-26F986F3D3C6}" srcOrd="0" destOrd="0" presId="urn:microsoft.com/office/officeart/2005/8/layout/radial1"/>
    <dgm:cxn modelId="{B91F6CE6-01E0-4AD2-8507-CA4E9F7A2996}" type="presParOf" srcId="{952B15B0-8085-4632-B7D1-4E795E63ACE5}" destId="{FC1BC1D3-551F-4B4C-B842-97523F5128A6}" srcOrd="1" destOrd="0" presId="urn:microsoft.com/office/officeart/2005/8/layout/radial1"/>
    <dgm:cxn modelId="{0CF258F1-63A1-4518-8028-C49B01BB4AB5}" type="presParOf" srcId="{FC1BC1D3-551F-4B4C-B842-97523F5128A6}" destId="{2B6CC410-6B20-485A-A560-5D66FA24E6FC}" srcOrd="0" destOrd="0" presId="urn:microsoft.com/office/officeart/2005/8/layout/radial1"/>
    <dgm:cxn modelId="{7B915826-1EAC-4569-9048-14533814B69B}" type="presParOf" srcId="{952B15B0-8085-4632-B7D1-4E795E63ACE5}" destId="{D5C0D773-BF7B-4663-A975-8EF7F35E6AD2}" srcOrd="2" destOrd="0" presId="urn:microsoft.com/office/officeart/2005/8/layout/radial1"/>
    <dgm:cxn modelId="{0A125E16-C194-49B4-A111-E83964D70FBC}" type="presParOf" srcId="{952B15B0-8085-4632-B7D1-4E795E63ACE5}" destId="{1C8E1412-9181-4016-B633-9DF195CEE1ED}" srcOrd="3" destOrd="0" presId="urn:microsoft.com/office/officeart/2005/8/layout/radial1"/>
    <dgm:cxn modelId="{BC33A233-2E7C-456A-925F-A15483E0DAA0}" type="presParOf" srcId="{1C8E1412-9181-4016-B633-9DF195CEE1ED}" destId="{BD29BE04-B0B8-4F67-882D-BD4CAEBB8A34}" srcOrd="0" destOrd="0" presId="urn:microsoft.com/office/officeart/2005/8/layout/radial1"/>
    <dgm:cxn modelId="{B4BF5739-B56F-4151-8496-35DDD22647BC}" type="presParOf" srcId="{952B15B0-8085-4632-B7D1-4E795E63ACE5}" destId="{25507892-53B4-4593-94AC-FE5007FF99F9}" srcOrd="4" destOrd="0" presId="urn:microsoft.com/office/officeart/2005/8/layout/radial1"/>
    <dgm:cxn modelId="{78A222FF-62CF-47B3-8AAB-1FB822F5CD29}" type="presParOf" srcId="{952B15B0-8085-4632-B7D1-4E795E63ACE5}" destId="{1F2D4C56-9302-4CCC-BC11-DB5BC83E5C0B}" srcOrd="5" destOrd="0" presId="urn:microsoft.com/office/officeart/2005/8/layout/radial1"/>
    <dgm:cxn modelId="{7BE7582A-4A19-4D81-87C0-CB14F58A870A}" type="presParOf" srcId="{1F2D4C56-9302-4CCC-BC11-DB5BC83E5C0B}" destId="{1ED63F86-3C21-4AF3-9848-A525E6D32B55}" srcOrd="0" destOrd="0" presId="urn:microsoft.com/office/officeart/2005/8/layout/radial1"/>
    <dgm:cxn modelId="{81FD4F27-AF82-42AA-8D2F-7EBC7C533E1C}" type="presParOf" srcId="{952B15B0-8085-4632-B7D1-4E795E63ACE5}" destId="{9F5E1A9E-25BB-42C7-A225-4DED0DFABA8D}" srcOrd="6" destOrd="0" presId="urn:microsoft.com/office/officeart/2005/8/layout/radial1"/>
    <dgm:cxn modelId="{A43E6BDF-1F3F-465A-BDD9-6867FBC4D6C2}" type="presParOf" srcId="{952B15B0-8085-4632-B7D1-4E795E63ACE5}" destId="{144B56E9-ABFE-40A1-86EA-6E7601117C1A}" srcOrd="7" destOrd="0" presId="urn:microsoft.com/office/officeart/2005/8/layout/radial1"/>
    <dgm:cxn modelId="{5D5F9730-3D28-454A-87B8-732F1F5C5FED}" type="presParOf" srcId="{144B56E9-ABFE-40A1-86EA-6E7601117C1A}" destId="{E421EA02-DB23-4B72-9DC8-51C49EDAF2A2}" srcOrd="0" destOrd="0" presId="urn:microsoft.com/office/officeart/2005/8/layout/radial1"/>
    <dgm:cxn modelId="{7A2BC5F9-F3F8-46DC-94AE-E9E2A5D04FA3}" type="presParOf" srcId="{952B15B0-8085-4632-B7D1-4E795E63ACE5}" destId="{3ECEE972-3A05-4A1D-B223-A4A9FFCAB928}" srcOrd="8" destOrd="0" presId="urn:microsoft.com/office/officeart/2005/8/layout/radial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64E1BFD-2258-48BB-A4A4-B39DB09944F3}">
      <dsp:nvSpPr>
        <dsp:cNvPr id="0" name=""/>
        <dsp:cNvSpPr/>
      </dsp:nvSpPr>
      <dsp:spPr>
        <a:xfrm>
          <a:off x="2943448" y="1529"/>
          <a:ext cx="2342703" cy="11713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ABORTION</a:t>
          </a:r>
          <a:endParaRPr lang="en-US" sz="2600" kern="1200" dirty="0"/>
        </a:p>
      </dsp:txBody>
      <dsp:txXfrm>
        <a:off x="2943448" y="1529"/>
        <a:ext cx="2342703" cy="1171351"/>
      </dsp:txXfrm>
    </dsp:sp>
    <dsp:sp modelId="{769EB9F4-3BDF-4A6E-A532-686649A39F5E}">
      <dsp:nvSpPr>
        <dsp:cNvPr id="0" name=""/>
        <dsp:cNvSpPr/>
      </dsp:nvSpPr>
      <dsp:spPr>
        <a:xfrm rot="3600000">
          <a:off x="4471375" y="2057994"/>
          <a:ext cx="1221869" cy="40997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3600000">
        <a:off x="4471375" y="2057994"/>
        <a:ext cx="1221869" cy="409973"/>
      </dsp:txXfrm>
    </dsp:sp>
    <dsp:sp modelId="{6601D0F6-C1F1-42D9-A884-F8F6D2875445}">
      <dsp:nvSpPr>
        <dsp:cNvPr id="0" name=""/>
        <dsp:cNvSpPr/>
      </dsp:nvSpPr>
      <dsp:spPr>
        <a:xfrm>
          <a:off x="4878468" y="3353082"/>
          <a:ext cx="2342703" cy="11713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SPONTANOUS</a:t>
          </a:r>
        </a:p>
        <a:p>
          <a:pPr lvl="0" algn="ctr" defTabSz="1155700">
            <a:lnSpc>
              <a:spcPct val="90000"/>
            </a:lnSpc>
            <a:spcBef>
              <a:spcPct val="0"/>
            </a:spcBef>
            <a:spcAft>
              <a:spcPct val="35000"/>
            </a:spcAft>
          </a:pPr>
          <a:r>
            <a:rPr lang="en-US" sz="2600" kern="1200" dirty="0" smtClean="0"/>
            <a:t>ABORTION</a:t>
          </a:r>
          <a:endParaRPr lang="en-US" sz="2600" kern="1200" dirty="0"/>
        </a:p>
      </dsp:txBody>
      <dsp:txXfrm>
        <a:off x="4878468" y="3353082"/>
        <a:ext cx="2342703" cy="1171351"/>
      </dsp:txXfrm>
    </dsp:sp>
    <dsp:sp modelId="{65C92C91-CBFC-4E93-BB4B-79A15A8ADE16}">
      <dsp:nvSpPr>
        <dsp:cNvPr id="0" name=""/>
        <dsp:cNvSpPr/>
      </dsp:nvSpPr>
      <dsp:spPr>
        <a:xfrm rot="10800000">
          <a:off x="3503865" y="3733771"/>
          <a:ext cx="1221869" cy="40997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0800000">
        <a:off x="3503865" y="3733771"/>
        <a:ext cx="1221869" cy="409973"/>
      </dsp:txXfrm>
    </dsp:sp>
    <dsp:sp modelId="{68985D21-69E7-492E-AAA5-8D30E2BC4C9D}">
      <dsp:nvSpPr>
        <dsp:cNvPr id="0" name=""/>
        <dsp:cNvSpPr/>
      </dsp:nvSpPr>
      <dsp:spPr>
        <a:xfrm>
          <a:off x="1008428" y="3353082"/>
          <a:ext cx="2342703" cy="11713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INDUCED</a:t>
          </a:r>
        </a:p>
        <a:p>
          <a:pPr lvl="0" algn="ctr" defTabSz="1155700">
            <a:lnSpc>
              <a:spcPct val="90000"/>
            </a:lnSpc>
            <a:spcBef>
              <a:spcPct val="0"/>
            </a:spcBef>
            <a:spcAft>
              <a:spcPct val="35000"/>
            </a:spcAft>
          </a:pPr>
          <a:r>
            <a:rPr lang="en-US" sz="2600" kern="1200" dirty="0" smtClean="0"/>
            <a:t>ABORTION</a:t>
          </a:r>
          <a:endParaRPr lang="en-US" sz="2600" kern="1200" dirty="0"/>
        </a:p>
      </dsp:txBody>
      <dsp:txXfrm>
        <a:off x="1008428" y="3353082"/>
        <a:ext cx="2342703" cy="1171351"/>
      </dsp:txXfrm>
    </dsp:sp>
    <dsp:sp modelId="{A9C0F1BF-945E-4586-BAE2-1EFDA8948BC5}">
      <dsp:nvSpPr>
        <dsp:cNvPr id="0" name=""/>
        <dsp:cNvSpPr/>
      </dsp:nvSpPr>
      <dsp:spPr>
        <a:xfrm rot="18000000">
          <a:off x="2536355" y="2057994"/>
          <a:ext cx="1221869" cy="40997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8000000">
        <a:off x="2536355" y="2057994"/>
        <a:ext cx="1221869" cy="40997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274920F-DC90-4BF7-921A-26F986F3D3C6}">
      <dsp:nvSpPr>
        <dsp:cNvPr id="0" name=""/>
        <dsp:cNvSpPr/>
      </dsp:nvSpPr>
      <dsp:spPr>
        <a:xfrm>
          <a:off x="3486931" y="1635112"/>
          <a:ext cx="1255737" cy="12557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COMPLETE</a:t>
          </a:r>
        </a:p>
        <a:p>
          <a:pPr lvl="0" algn="ctr" defTabSz="666750">
            <a:lnSpc>
              <a:spcPct val="90000"/>
            </a:lnSpc>
            <a:spcBef>
              <a:spcPct val="0"/>
            </a:spcBef>
            <a:spcAft>
              <a:spcPct val="35000"/>
            </a:spcAft>
          </a:pPr>
          <a:r>
            <a:rPr lang="en-US" sz="1500" kern="1200" dirty="0" smtClean="0"/>
            <a:t>ABORTION</a:t>
          </a:r>
          <a:endParaRPr lang="en-US" sz="1500" kern="1200" dirty="0"/>
        </a:p>
      </dsp:txBody>
      <dsp:txXfrm>
        <a:off x="3486931" y="1635112"/>
        <a:ext cx="1255737" cy="1255737"/>
      </dsp:txXfrm>
    </dsp:sp>
    <dsp:sp modelId="{FC1BC1D3-551F-4B4C-B842-97523F5128A6}">
      <dsp:nvSpPr>
        <dsp:cNvPr id="0" name=""/>
        <dsp:cNvSpPr/>
      </dsp:nvSpPr>
      <dsp:spPr>
        <a:xfrm rot="16200000">
          <a:off x="3926349" y="1432929"/>
          <a:ext cx="376900" cy="27465"/>
        </a:xfrm>
        <a:custGeom>
          <a:avLst/>
          <a:gdLst/>
          <a:ahLst/>
          <a:cxnLst/>
          <a:rect l="0" t="0" r="0" b="0"/>
          <a:pathLst>
            <a:path>
              <a:moveTo>
                <a:pt x="0" y="13732"/>
              </a:moveTo>
              <a:lnTo>
                <a:pt x="376900" y="137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6200000">
        <a:off x="4105377" y="1437239"/>
        <a:ext cx="18845" cy="18845"/>
      </dsp:txXfrm>
    </dsp:sp>
    <dsp:sp modelId="{D5C0D773-BF7B-4663-A975-8EF7F35E6AD2}">
      <dsp:nvSpPr>
        <dsp:cNvPr id="0" name=""/>
        <dsp:cNvSpPr/>
      </dsp:nvSpPr>
      <dsp:spPr>
        <a:xfrm>
          <a:off x="3486931" y="2474"/>
          <a:ext cx="1255737" cy="12557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THREATENED </a:t>
          </a:r>
        </a:p>
        <a:p>
          <a:pPr lvl="0" algn="ctr" defTabSz="533400">
            <a:lnSpc>
              <a:spcPct val="90000"/>
            </a:lnSpc>
            <a:spcBef>
              <a:spcPct val="0"/>
            </a:spcBef>
            <a:spcAft>
              <a:spcPct val="35000"/>
            </a:spcAft>
          </a:pPr>
          <a:r>
            <a:rPr lang="en-US" sz="1200" kern="1200" dirty="0" smtClean="0"/>
            <a:t>ABORTION</a:t>
          </a:r>
          <a:endParaRPr lang="en-US" sz="1200" kern="1200" dirty="0"/>
        </a:p>
      </dsp:txBody>
      <dsp:txXfrm>
        <a:off x="3486931" y="2474"/>
        <a:ext cx="1255737" cy="1255737"/>
      </dsp:txXfrm>
    </dsp:sp>
    <dsp:sp modelId="{1C8E1412-9181-4016-B633-9DF195CEE1ED}">
      <dsp:nvSpPr>
        <dsp:cNvPr id="0" name=""/>
        <dsp:cNvSpPr/>
      </dsp:nvSpPr>
      <dsp:spPr>
        <a:xfrm>
          <a:off x="4742668" y="2249248"/>
          <a:ext cx="376900" cy="27465"/>
        </a:xfrm>
        <a:custGeom>
          <a:avLst/>
          <a:gdLst/>
          <a:ahLst/>
          <a:cxnLst/>
          <a:rect l="0" t="0" r="0" b="0"/>
          <a:pathLst>
            <a:path>
              <a:moveTo>
                <a:pt x="0" y="13732"/>
              </a:moveTo>
              <a:lnTo>
                <a:pt x="376900" y="137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21696" y="2253558"/>
        <a:ext cx="18845" cy="18845"/>
      </dsp:txXfrm>
    </dsp:sp>
    <dsp:sp modelId="{25507892-53B4-4593-94AC-FE5007FF99F9}">
      <dsp:nvSpPr>
        <dsp:cNvPr id="0" name=""/>
        <dsp:cNvSpPr/>
      </dsp:nvSpPr>
      <dsp:spPr>
        <a:xfrm>
          <a:off x="5119569" y="1635112"/>
          <a:ext cx="1255737" cy="12557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INCOMPLETE </a:t>
          </a:r>
        </a:p>
        <a:p>
          <a:pPr lvl="0" algn="ctr" defTabSz="533400">
            <a:lnSpc>
              <a:spcPct val="90000"/>
            </a:lnSpc>
            <a:spcBef>
              <a:spcPct val="0"/>
            </a:spcBef>
            <a:spcAft>
              <a:spcPct val="35000"/>
            </a:spcAft>
          </a:pPr>
          <a:r>
            <a:rPr lang="en-US" sz="1200" kern="1200" dirty="0" smtClean="0"/>
            <a:t>ABORTION</a:t>
          </a:r>
          <a:endParaRPr lang="en-US" sz="1200" kern="1200" dirty="0"/>
        </a:p>
      </dsp:txBody>
      <dsp:txXfrm>
        <a:off x="5119569" y="1635112"/>
        <a:ext cx="1255737" cy="1255737"/>
      </dsp:txXfrm>
    </dsp:sp>
    <dsp:sp modelId="{1F2D4C56-9302-4CCC-BC11-DB5BC83E5C0B}">
      <dsp:nvSpPr>
        <dsp:cNvPr id="0" name=""/>
        <dsp:cNvSpPr/>
      </dsp:nvSpPr>
      <dsp:spPr>
        <a:xfrm rot="5400000">
          <a:off x="3926349" y="3065567"/>
          <a:ext cx="376900" cy="27465"/>
        </a:xfrm>
        <a:custGeom>
          <a:avLst/>
          <a:gdLst/>
          <a:ahLst/>
          <a:cxnLst/>
          <a:rect l="0" t="0" r="0" b="0"/>
          <a:pathLst>
            <a:path>
              <a:moveTo>
                <a:pt x="0" y="13732"/>
              </a:moveTo>
              <a:lnTo>
                <a:pt x="376900" y="137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5400000">
        <a:off x="4105377" y="3069878"/>
        <a:ext cx="18845" cy="18845"/>
      </dsp:txXfrm>
    </dsp:sp>
    <dsp:sp modelId="{9F5E1A9E-25BB-42C7-A225-4DED0DFABA8D}">
      <dsp:nvSpPr>
        <dsp:cNvPr id="0" name=""/>
        <dsp:cNvSpPr/>
      </dsp:nvSpPr>
      <dsp:spPr>
        <a:xfrm>
          <a:off x="3486931" y="3267751"/>
          <a:ext cx="1255737" cy="12557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SEPTIC ABORTION</a:t>
          </a:r>
          <a:endParaRPr lang="en-US" sz="1200" kern="1200" dirty="0"/>
        </a:p>
      </dsp:txBody>
      <dsp:txXfrm>
        <a:off x="3486931" y="3267751"/>
        <a:ext cx="1255737" cy="1255737"/>
      </dsp:txXfrm>
    </dsp:sp>
    <dsp:sp modelId="{144B56E9-ABFE-40A1-86EA-6E7601117C1A}">
      <dsp:nvSpPr>
        <dsp:cNvPr id="0" name=""/>
        <dsp:cNvSpPr/>
      </dsp:nvSpPr>
      <dsp:spPr>
        <a:xfrm rot="10800000">
          <a:off x="3110030" y="2249248"/>
          <a:ext cx="376900" cy="27465"/>
        </a:xfrm>
        <a:custGeom>
          <a:avLst/>
          <a:gdLst/>
          <a:ahLst/>
          <a:cxnLst/>
          <a:rect l="0" t="0" r="0" b="0"/>
          <a:pathLst>
            <a:path>
              <a:moveTo>
                <a:pt x="0" y="13732"/>
              </a:moveTo>
              <a:lnTo>
                <a:pt x="376900" y="137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289058" y="2253558"/>
        <a:ext cx="18845" cy="18845"/>
      </dsp:txXfrm>
    </dsp:sp>
    <dsp:sp modelId="{3ECEE972-3A05-4A1D-B223-A4A9FFCAB928}">
      <dsp:nvSpPr>
        <dsp:cNvPr id="0" name=""/>
        <dsp:cNvSpPr/>
      </dsp:nvSpPr>
      <dsp:spPr>
        <a:xfrm>
          <a:off x="1854293" y="1635112"/>
          <a:ext cx="1255737" cy="12557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PROGRESS TO FULL TERM</a:t>
          </a:r>
          <a:endParaRPr lang="en-US" sz="1200" kern="1200" dirty="0"/>
        </a:p>
      </dsp:txBody>
      <dsp:txXfrm>
        <a:off x="1854293" y="1635112"/>
        <a:ext cx="1255737" cy="1255737"/>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1634FA-3B2B-4949-A5D9-AE2379B3FD7E}" type="datetimeFigureOut">
              <a:rPr lang="en-US" smtClean="0"/>
              <a:pPr/>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E151A-DF4B-4946-9365-0A2A524FAE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1634FA-3B2B-4949-A5D9-AE2379B3FD7E}" type="datetimeFigureOut">
              <a:rPr lang="en-US" smtClean="0"/>
              <a:pPr/>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E151A-DF4B-4946-9365-0A2A524FAE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1634FA-3B2B-4949-A5D9-AE2379B3FD7E}" type="datetimeFigureOut">
              <a:rPr lang="en-US" smtClean="0"/>
              <a:pPr/>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E151A-DF4B-4946-9365-0A2A524FAE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1634FA-3B2B-4949-A5D9-AE2379B3FD7E}" type="datetimeFigureOut">
              <a:rPr lang="en-US" smtClean="0"/>
              <a:pPr/>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E151A-DF4B-4946-9365-0A2A524FAE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1634FA-3B2B-4949-A5D9-AE2379B3FD7E}" type="datetimeFigureOut">
              <a:rPr lang="en-US" smtClean="0"/>
              <a:pPr/>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E151A-DF4B-4946-9365-0A2A524FAE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1634FA-3B2B-4949-A5D9-AE2379B3FD7E}" type="datetimeFigureOut">
              <a:rPr lang="en-US" smtClean="0"/>
              <a:pPr/>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E151A-DF4B-4946-9365-0A2A524FAE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1634FA-3B2B-4949-A5D9-AE2379B3FD7E}" type="datetimeFigureOut">
              <a:rPr lang="en-US" smtClean="0"/>
              <a:pPr/>
              <a:t>8/31/2016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E151A-DF4B-4946-9365-0A2A524FAE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1634FA-3B2B-4949-A5D9-AE2379B3FD7E}" type="datetimeFigureOut">
              <a:rPr lang="en-US" smtClean="0"/>
              <a:pPr/>
              <a:t>8/31/2016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E151A-DF4B-4946-9365-0A2A524FAE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634FA-3B2B-4949-A5D9-AE2379B3FD7E}" type="datetimeFigureOut">
              <a:rPr lang="en-US" smtClean="0"/>
              <a:pPr/>
              <a:t>8/31/2016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E151A-DF4B-4946-9365-0A2A524FAE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1634FA-3B2B-4949-A5D9-AE2379B3FD7E}" type="datetimeFigureOut">
              <a:rPr lang="en-US" smtClean="0"/>
              <a:pPr/>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E151A-DF4B-4946-9365-0A2A524FAE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1634FA-3B2B-4949-A5D9-AE2379B3FD7E}" type="datetimeFigureOut">
              <a:rPr lang="en-US" smtClean="0"/>
              <a:pPr/>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E151A-DF4B-4946-9365-0A2A524FAE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634FA-3B2B-4949-A5D9-AE2379B3FD7E}" type="datetimeFigureOut">
              <a:rPr lang="en-US" smtClean="0"/>
              <a:pPr/>
              <a:t>8/31/2016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DE151A-DF4B-4946-9365-0A2A524FAE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ABORTION</a:t>
            </a:r>
            <a:endParaRPr lang="en-US" dirty="0"/>
          </a:p>
        </p:txBody>
      </p:sp>
      <p:sp>
        <p:nvSpPr>
          <p:cNvPr id="3" name="Subtitle 2"/>
          <p:cNvSpPr>
            <a:spLocks noGrp="1"/>
          </p:cNvSpPr>
          <p:nvPr>
            <p:ph type="subTitle" idx="1"/>
          </p:nvPr>
        </p:nvSpPr>
        <p:spPr>
          <a:xfrm>
            <a:off x="1371600" y="3886200"/>
            <a:ext cx="6400800" cy="2743200"/>
          </a:xfrm>
        </p:spPr>
        <p:txBody>
          <a:bodyPr/>
          <a:lstStyle/>
          <a:p>
            <a:pPr algn="l"/>
            <a:r>
              <a:rPr lang="en-US" dirty="0" smtClean="0"/>
              <a:t>2015.</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SPONTANOUS ABORTION</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THREATENED ABORTION</a:t>
            </a:r>
            <a:r>
              <a:rPr lang="en-US" dirty="0" smtClean="0"/>
              <a:t/>
            </a:r>
            <a:br>
              <a:rPr lang="en-US" dirty="0" smtClean="0"/>
            </a:br>
            <a:endParaRPr lang="en-US" dirty="0"/>
          </a:p>
        </p:txBody>
      </p:sp>
      <p:sp>
        <p:nvSpPr>
          <p:cNvPr id="3" name="Content Placeholder 2"/>
          <p:cNvSpPr>
            <a:spLocks noGrp="1"/>
          </p:cNvSpPr>
          <p:nvPr>
            <p:ph idx="1"/>
          </p:nvPr>
        </p:nvSpPr>
        <p:spPr>
          <a:xfrm>
            <a:off x="228600" y="914400"/>
            <a:ext cx="8686800" cy="5715000"/>
          </a:xfrm>
        </p:spPr>
        <p:txBody>
          <a:bodyPr>
            <a:normAutofit fontScale="92500"/>
          </a:bodyPr>
          <a:lstStyle/>
          <a:p>
            <a:r>
              <a:rPr lang="en-US" dirty="0" smtClean="0"/>
              <a:t>This </a:t>
            </a:r>
            <a:r>
              <a:rPr lang="en-US" dirty="0"/>
              <a:t>when there is slight interruption of the products of conception and it is possible for the pregnancy to go up to term, if it responds to the treatment. </a:t>
            </a:r>
          </a:p>
          <a:p>
            <a:r>
              <a:rPr lang="en-US" b="1" dirty="0"/>
              <a:t>SIGNS</a:t>
            </a:r>
            <a:endParaRPr lang="en-US" dirty="0"/>
          </a:p>
          <a:p>
            <a:pPr lvl="0"/>
            <a:r>
              <a:rPr lang="en-US" dirty="0"/>
              <a:t>Mothers may give a history of amenorrhea of less than 12 weeks</a:t>
            </a:r>
          </a:p>
          <a:p>
            <a:pPr lvl="0"/>
            <a:r>
              <a:rPr lang="en-US" dirty="0"/>
              <a:t>Mothers complains of slight abdominal pain which is like that of dysmenorrheal and headache</a:t>
            </a:r>
          </a:p>
          <a:p>
            <a:pPr lvl="0"/>
            <a:r>
              <a:rPr lang="en-US" dirty="0"/>
              <a:t>On inspection of the vulva there is slight vaginal bleeding</a:t>
            </a:r>
          </a:p>
          <a:p>
            <a:pPr lvl="0"/>
            <a:r>
              <a:rPr lang="en-US" dirty="0"/>
              <a:t>On vaginal examination the cervical os is closed</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CAUSES</a:t>
            </a:r>
            <a:r>
              <a:rPr lang="en-US" sz="3600" b="1" dirty="0"/>
              <a:t> </a:t>
            </a:r>
            <a:r>
              <a:rPr lang="en-US" sz="3600" b="1" dirty="0" smtClean="0"/>
              <a:t>OF THREATENED ABORTION</a:t>
            </a:r>
            <a:endParaRPr lang="en-US" sz="3600" b="1" dirty="0"/>
          </a:p>
        </p:txBody>
      </p:sp>
      <p:sp>
        <p:nvSpPr>
          <p:cNvPr id="3" name="Content Placeholder 2"/>
          <p:cNvSpPr>
            <a:spLocks noGrp="1"/>
          </p:cNvSpPr>
          <p:nvPr>
            <p:ph idx="1"/>
          </p:nvPr>
        </p:nvSpPr>
        <p:spPr/>
        <p:txBody>
          <a:bodyPr>
            <a:normAutofit lnSpcReduction="10000"/>
          </a:bodyPr>
          <a:lstStyle/>
          <a:p>
            <a:r>
              <a:rPr lang="en-US" b="1" dirty="0" smtClean="0"/>
              <a:t>Maternal </a:t>
            </a:r>
            <a:r>
              <a:rPr lang="en-US" b="1" dirty="0"/>
              <a:t>causes</a:t>
            </a:r>
            <a:endParaRPr lang="en-US" dirty="0"/>
          </a:p>
          <a:p>
            <a:pPr lvl="0"/>
            <a:r>
              <a:rPr lang="en-US" dirty="0"/>
              <a:t>Medical conditions such as diabetes mellitus &amp; hypertension</a:t>
            </a:r>
          </a:p>
          <a:p>
            <a:pPr lvl="0"/>
            <a:r>
              <a:rPr lang="en-US" dirty="0"/>
              <a:t>High fever in cases like malaria</a:t>
            </a:r>
          </a:p>
          <a:p>
            <a:pPr lvl="0"/>
            <a:r>
              <a:rPr lang="en-US" dirty="0"/>
              <a:t>Over work and violet exercises </a:t>
            </a:r>
          </a:p>
          <a:p>
            <a:pPr lvl="0"/>
            <a:r>
              <a:rPr lang="en-US" dirty="0"/>
              <a:t>Accidents</a:t>
            </a:r>
          </a:p>
          <a:p>
            <a:r>
              <a:rPr lang="en-US" b="1" dirty="0"/>
              <a:t>Fetal causes: </a:t>
            </a:r>
            <a:r>
              <a:rPr lang="en-US" dirty="0"/>
              <a:t>lower implantation</a:t>
            </a:r>
          </a:p>
          <a:p>
            <a:r>
              <a:rPr lang="en-US" b="1" dirty="0"/>
              <a:t>Drugs: </a:t>
            </a:r>
            <a:r>
              <a:rPr lang="en-US" dirty="0"/>
              <a:t>local medicine containing ergot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r>
              <a:rPr lang="en-US" b="1" dirty="0" smtClean="0"/>
              <a:t/>
            </a:r>
            <a:br>
              <a:rPr lang="en-US" b="1" dirty="0" smtClean="0"/>
            </a:br>
            <a:r>
              <a:rPr lang="en-US" sz="4000" b="1" dirty="0" smtClean="0"/>
              <a:t>MANAGEMENT IN MATERNITY CENTRE</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458200" cy="5181600"/>
          </a:xfrm>
        </p:spPr>
        <p:txBody>
          <a:bodyPr>
            <a:normAutofit lnSpcReduction="10000"/>
          </a:bodyPr>
          <a:lstStyle/>
          <a:p>
            <a:r>
              <a:rPr lang="en-US" dirty="0" smtClean="0"/>
              <a:t>Take history to find out when the bleeding started and estimate the amount of blood loss.</a:t>
            </a:r>
          </a:p>
          <a:p>
            <a:r>
              <a:rPr lang="en-US" dirty="0" smtClean="0"/>
              <a:t>Reassure the patient and relatives.</a:t>
            </a:r>
          </a:p>
          <a:p>
            <a:r>
              <a:rPr lang="en-US" dirty="0" smtClean="0"/>
              <a:t>Give clean pad.</a:t>
            </a:r>
          </a:p>
          <a:p>
            <a:r>
              <a:rPr lang="en-US" dirty="0" smtClean="0"/>
              <a:t>The patient is admitted in warm clean bed.</a:t>
            </a:r>
          </a:p>
          <a:p>
            <a:r>
              <a:rPr lang="en-US" dirty="0" smtClean="0"/>
              <a:t>Put </a:t>
            </a:r>
            <a:r>
              <a:rPr lang="en-US" dirty="0"/>
              <a:t>on complete bed rest to increase blood supply to the placental site and prevent father </a:t>
            </a:r>
            <a:r>
              <a:rPr lang="en-US" dirty="0" smtClean="0"/>
              <a:t>separation.</a:t>
            </a:r>
          </a:p>
          <a:p>
            <a:r>
              <a:rPr lang="en-US" dirty="0" smtClean="0"/>
              <a:t>Avoid digital examination i.e use a speculum.</a:t>
            </a:r>
            <a:endParaRPr lang="en-US" dirty="0"/>
          </a:p>
          <a:p>
            <a:pPr>
              <a:buNone/>
            </a:pPr>
            <a:r>
              <a:rPr lang="en-US" dirty="0" smtClean="0"/>
              <a:t> </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NURSING CARE IN A MATERNITY CENTRE</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buNone/>
            </a:pPr>
            <a:r>
              <a:rPr lang="en-US" dirty="0" smtClean="0"/>
              <a:t>                             OBSERVATIONS</a:t>
            </a:r>
            <a:endParaRPr lang="en-US" dirty="0"/>
          </a:p>
          <a:p>
            <a:r>
              <a:rPr lang="en-US" dirty="0"/>
              <a:t>Take blood pressure, Temperature, pulse and respiration and observe the amount of blood loss frequently</a:t>
            </a:r>
          </a:p>
          <a:p>
            <a:pPr>
              <a:buNone/>
            </a:pPr>
            <a:r>
              <a:rPr lang="en-US" b="1" dirty="0" smtClean="0"/>
              <a:t>                              </a:t>
            </a:r>
            <a:r>
              <a:rPr lang="en-US" dirty="0" smtClean="0"/>
              <a:t>DIET</a:t>
            </a:r>
            <a:endParaRPr lang="en-US" dirty="0"/>
          </a:p>
          <a:p>
            <a:r>
              <a:rPr lang="en-US" dirty="0"/>
              <a:t> A good nourishing diet should be rich in proteins, iron and vitamins plus plenty of fluids to bring down the temperature and to avoid dehydration.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NURSING CARE cont.</a:t>
            </a:r>
            <a:endParaRPr lang="en-US" dirty="0"/>
          </a:p>
        </p:txBody>
      </p:sp>
      <p:sp>
        <p:nvSpPr>
          <p:cNvPr id="3" name="Content Placeholder 2"/>
          <p:cNvSpPr>
            <a:spLocks noGrp="1"/>
          </p:cNvSpPr>
          <p:nvPr>
            <p:ph idx="1"/>
          </p:nvPr>
        </p:nvSpPr>
        <p:spPr>
          <a:xfrm>
            <a:off x="228600" y="1219200"/>
            <a:ext cx="8686800" cy="5334000"/>
          </a:xfrm>
        </p:spPr>
        <p:txBody>
          <a:bodyPr>
            <a:normAutofit lnSpcReduction="10000"/>
          </a:bodyPr>
          <a:lstStyle/>
          <a:p>
            <a:pPr>
              <a:buNone/>
            </a:pPr>
            <a:r>
              <a:rPr lang="en-US" b="1" dirty="0" smtClean="0"/>
              <a:t>                                        </a:t>
            </a:r>
            <a:r>
              <a:rPr lang="en-US" dirty="0" smtClean="0"/>
              <a:t>HYGIENE</a:t>
            </a:r>
            <a:r>
              <a:rPr lang="en-US" b="1" dirty="0" smtClean="0"/>
              <a:t> </a:t>
            </a:r>
            <a:endParaRPr lang="en-US" dirty="0"/>
          </a:p>
          <a:p>
            <a:r>
              <a:rPr lang="en-US" dirty="0"/>
              <a:t>Bed bath should be given daily, vulva swabbing three times a day and changing of pads whenever necessary.</a:t>
            </a:r>
          </a:p>
          <a:p>
            <a:pPr>
              <a:buNone/>
            </a:pPr>
            <a:r>
              <a:rPr lang="en-US" b="1" dirty="0" smtClean="0"/>
              <a:t>                                        </a:t>
            </a:r>
            <a:r>
              <a:rPr lang="en-US" dirty="0" smtClean="0"/>
              <a:t>BLADDER</a:t>
            </a:r>
            <a:endParaRPr lang="en-US" dirty="0"/>
          </a:p>
          <a:p>
            <a:r>
              <a:rPr lang="en-US" dirty="0"/>
              <a:t>This should be emptied more frequently to avoid discomfort to the mother</a:t>
            </a:r>
          </a:p>
          <a:p>
            <a:pPr>
              <a:buNone/>
            </a:pPr>
            <a:r>
              <a:rPr lang="en-US" b="1" dirty="0" smtClean="0"/>
              <a:t>                                       </a:t>
            </a:r>
            <a:r>
              <a:rPr lang="en-US" dirty="0" smtClean="0"/>
              <a:t> BOWELS</a:t>
            </a:r>
            <a:endParaRPr lang="en-US" dirty="0"/>
          </a:p>
          <a:p>
            <a:r>
              <a:rPr lang="en-US" dirty="0"/>
              <a:t>Prevent constipation by encouraging the mother to take in lot of fluids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NURSING CARE cont.</a:t>
            </a:r>
            <a:endParaRPr lang="en-US" dirty="0"/>
          </a:p>
        </p:txBody>
      </p:sp>
      <p:sp>
        <p:nvSpPr>
          <p:cNvPr id="3" name="Content Placeholder 2"/>
          <p:cNvSpPr>
            <a:spLocks noGrp="1"/>
          </p:cNvSpPr>
          <p:nvPr>
            <p:ph idx="1"/>
          </p:nvPr>
        </p:nvSpPr>
        <p:spPr>
          <a:xfrm>
            <a:off x="304800" y="1600200"/>
            <a:ext cx="8610600" cy="5029200"/>
          </a:xfrm>
        </p:spPr>
        <p:txBody>
          <a:bodyPr>
            <a:normAutofit/>
          </a:bodyPr>
          <a:lstStyle/>
          <a:p>
            <a:pPr>
              <a:buNone/>
            </a:pPr>
            <a:r>
              <a:rPr lang="en-US" b="1" dirty="0" smtClean="0"/>
              <a:t>                                    </a:t>
            </a:r>
          </a:p>
          <a:p>
            <a:pPr>
              <a:buNone/>
            </a:pPr>
            <a:r>
              <a:rPr lang="en-US" b="1" dirty="0"/>
              <a:t> </a:t>
            </a:r>
            <a:r>
              <a:rPr lang="en-US" b="1" dirty="0" smtClean="0"/>
              <a:t>                               </a:t>
            </a:r>
            <a:r>
              <a:rPr lang="en-US" dirty="0" smtClean="0"/>
              <a:t> TREATMENT</a:t>
            </a:r>
            <a:endParaRPr lang="en-US" dirty="0"/>
          </a:p>
          <a:p>
            <a:r>
              <a:rPr lang="en-US" dirty="0"/>
              <a:t>This is going to depend on the cause</a:t>
            </a:r>
          </a:p>
          <a:p>
            <a:pPr>
              <a:buNone/>
            </a:pPr>
            <a:r>
              <a:rPr lang="en-US" b="1" dirty="0" smtClean="0"/>
              <a:t>                   </a:t>
            </a:r>
          </a:p>
          <a:p>
            <a:pPr>
              <a:buNone/>
            </a:pPr>
            <a:r>
              <a:rPr lang="en-US" b="1" dirty="0"/>
              <a:t> </a:t>
            </a:r>
            <a:r>
              <a:rPr lang="en-US" b="1" dirty="0" smtClean="0"/>
              <a:t>                         </a:t>
            </a:r>
            <a:r>
              <a:rPr lang="en-US" dirty="0" smtClean="0"/>
              <a:t>MANAGEMENT </a:t>
            </a:r>
            <a:r>
              <a:rPr lang="en-US" dirty="0"/>
              <a:t>IN THE HOSPITAL</a:t>
            </a:r>
          </a:p>
          <a:p>
            <a:r>
              <a:rPr lang="en-US" dirty="0"/>
              <a:t>Nursing care is the same as in the maternity centre</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ADVICE ON DISCHARGE</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686800" cy="5638800"/>
          </a:xfrm>
        </p:spPr>
        <p:txBody>
          <a:bodyPr>
            <a:normAutofit/>
          </a:bodyPr>
          <a:lstStyle/>
          <a:p>
            <a:pPr lvl="0"/>
            <a:r>
              <a:rPr lang="en-US" dirty="0" smtClean="0"/>
              <a:t>Avoid sexual intercourse for at least a month</a:t>
            </a:r>
          </a:p>
          <a:p>
            <a:pPr lvl="0"/>
            <a:r>
              <a:rPr lang="en-US" dirty="0" smtClean="0"/>
              <a:t>Should eat a well balanced diet</a:t>
            </a:r>
          </a:p>
          <a:p>
            <a:pPr lvl="0"/>
            <a:r>
              <a:rPr lang="en-US" dirty="0" smtClean="0"/>
              <a:t>Observe personal and communal hygiene to prevent infections</a:t>
            </a:r>
          </a:p>
          <a:p>
            <a:pPr lvl="0"/>
            <a:r>
              <a:rPr lang="en-US" dirty="0" smtClean="0"/>
              <a:t>Avoid carrying out heavy work lifting heavy things</a:t>
            </a:r>
          </a:p>
          <a:p>
            <a:pPr lvl="0"/>
            <a:r>
              <a:rPr lang="en-US" dirty="0" smtClean="0"/>
              <a:t>Prevent malaria by sleeping under a treated mosquito net</a:t>
            </a:r>
          </a:p>
          <a:p>
            <a:pPr lvl="0"/>
            <a:r>
              <a:rPr lang="en-US" dirty="0" smtClean="0"/>
              <a:t>To come back for ANC after two weeks or as soon as bleeding starts again</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INEVITABLE </a:t>
            </a:r>
            <a:r>
              <a:rPr lang="en-US" b="1" dirty="0" smtClean="0"/>
              <a:t>ABORTION</a:t>
            </a:r>
            <a:endParaRPr lang="en-US" dirty="0"/>
          </a:p>
        </p:txBody>
      </p:sp>
      <p:sp>
        <p:nvSpPr>
          <p:cNvPr id="3" name="Content Placeholder 2"/>
          <p:cNvSpPr>
            <a:spLocks noGrp="1"/>
          </p:cNvSpPr>
          <p:nvPr>
            <p:ph idx="1"/>
          </p:nvPr>
        </p:nvSpPr>
        <p:spPr>
          <a:xfrm>
            <a:off x="457200" y="1295400"/>
            <a:ext cx="8458200" cy="5257800"/>
          </a:xfrm>
        </p:spPr>
        <p:txBody>
          <a:bodyPr>
            <a:normAutofit/>
          </a:bodyPr>
          <a:lstStyle/>
          <a:p>
            <a:pPr>
              <a:buNone/>
            </a:pPr>
            <a:endParaRPr lang="en-US" dirty="0"/>
          </a:p>
          <a:p>
            <a:r>
              <a:rPr lang="en-US" i="1" dirty="0" err="1" smtClean="0"/>
              <a:t>Defn</a:t>
            </a:r>
            <a:r>
              <a:rPr lang="en-US" dirty="0" smtClean="0"/>
              <a:t>: </a:t>
            </a:r>
            <a:r>
              <a:rPr lang="en-US" dirty="0"/>
              <a:t>This is when the pregnancy cannot be saved as the bigger part of the placenta has been detached from the uterine wall so the products of conception are expelled from the uterus either completely or incompletely.</a:t>
            </a:r>
          </a:p>
          <a:p>
            <a:pPr>
              <a:buNone/>
            </a:pPr>
            <a:r>
              <a:rPr lang="en-US" b="1" dirty="0" smtClean="0"/>
              <a:t>    </a:t>
            </a:r>
            <a:r>
              <a:rPr lang="en-US" sz="2800" b="1" dirty="0" smtClean="0"/>
              <a:t>T</a:t>
            </a:r>
            <a:r>
              <a:rPr lang="en-US" sz="2800" b="1" dirty="0" smtClean="0"/>
              <a:t>ypes of Inevitable </a:t>
            </a:r>
            <a:r>
              <a:rPr lang="en-US" sz="2800" b="1" dirty="0"/>
              <a:t>A</a:t>
            </a:r>
            <a:r>
              <a:rPr lang="en-US" sz="2800" b="1" dirty="0" smtClean="0"/>
              <a:t>bortion</a:t>
            </a:r>
            <a:endParaRPr lang="en-US" b="1" dirty="0"/>
          </a:p>
          <a:p>
            <a:r>
              <a:rPr lang="en-US" dirty="0"/>
              <a:t>There are two types: Complete Abortion</a:t>
            </a:r>
          </a:p>
          <a:p>
            <a:r>
              <a:rPr lang="en-US" dirty="0"/>
              <a:t>                                     Incomplete Abortion</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r>
              <a:rPr lang="en-US" b="1" dirty="0" smtClean="0"/>
              <a:t/>
            </a:r>
            <a:br>
              <a:rPr lang="en-US" b="1" dirty="0" smtClean="0"/>
            </a:br>
            <a:r>
              <a:rPr lang="en-US" b="1" dirty="0" smtClean="0"/>
              <a:t>COMPLETE ABORTION</a:t>
            </a:r>
            <a:r>
              <a:rPr lang="en-US" dirty="0" smtClean="0"/>
              <a:t/>
            </a:r>
            <a:br>
              <a:rPr lang="en-US" dirty="0" smtClean="0"/>
            </a:br>
            <a:endParaRPr lang="en-US" dirty="0"/>
          </a:p>
        </p:txBody>
      </p:sp>
      <p:sp>
        <p:nvSpPr>
          <p:cNvPr id="3" name="Content Placeholder 2"/>
          <p:cNvSpPr>
            <a:spLocks noGrp="1"/>
          </p:cNvSpPr>
          <p:nvPr>
            <p:ph idx="1"/>
          </p:nvPr>
        </p:nvSpPr>
        <p:spPr>
          <a:xfrm>
            <a:off x="304800" y="914400"/>
            <a:ext cx="8610600" cy="5715000"/>
          </a:xfrm>
        </p:spPr>
        <p:txBody>
          <a:bodyPr>
            <a:normAutofit lnSpcReduction="10000"/>
          </a:bodyPr>
          <a:lstStyle/>
          <a:p>
            <a:r>
              <a:rPr lang="en-US" dirty="0" smtClean="0"/>
              <a:t>This </a:t>
            </a:r>
            <a:r>
              <a:rPr lang="en-US" dirty="0"/>
              <a:t>is when then the products of conception are expelled completely usually occurring before the 8</a:t>
            </a:r>
            <a:r>
              <a:rPr lang="en-US" baseline="30000" dirty="0"/>
              <a:t>th</a:t>
            </a:r>
            <a:r>
              <a:rPr lang="en-US" dirty="0"/>
              <a:t> week of pregnancy because by this period the placenta is not yet embedded </a:t>
            </a:r>
            <a:r>
              <a:rPr lang="en-US" dirty="0" smtClean="0"/>
              <a:t>deeply </a:t>
            </a:r>
            <a:r>
              <a:rPr lang="en-US" dirty="0"/>
              <a:t>in the deciduas.</a:t>
            </a:r>
          </a:p>
          <a:p>
            <a:r>
              <a:rPr lang="en-US" b="1" dirty="0"/>
              <a:t>Signs</a:t>
            </a:r>
            <a:endParaRPr lang="en-US" dirty="0"/>
          </a:p>
          <a:p>
            <a:pPr lvl="0"/>
            <a:r>
              <a:rPr lang="en-US" dirty="0"/>
              <a:t>On abdominal examination the uterus is well contracted</a:t>
            </a:r>
          </a:p>
          <a:p>
            <a:pPr lvl="0"/>
            <a:r>
              <a:rPr lang="en-US" dirty="0"/>
              <a:t>On vaginal examination the cervix is found closing </a:t>
            </a:r>
          </a:p>
          <a:p>
            <a:pPr lvl="0"/>
            <a:r>
              <a:rPr lang="en-US" dirty="0"/>
              <a:t>Mother feels less pain and less vaginal bleeding</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Definition of abortion </a:t>
            </a:r>
            <a:endParaRPr lang="en-US" b="1" dirty="0"/>
          </a:p>
        </p:txBody>
      </p:sp>
      <p:sp>
        <p:nvSpPr>
          <p:cNvPr id="3" name="Content Placeholder 2"/>
          <p:cNvSpPr>
            <a:spLocks noGrp="1"/>
          </p:cNvSpPr>
          <p:nvPr>
            <p:ph idx="1"/>
          </p:nvPr>
        </p:nvSpPr>
        <p:spPr>
          <a:xfrm>
            <a:off x="457200" y="914400"/>
            <a:ext cx="8229600" cy="5638800"/>
          </a:xfrm>
        </p:spPr>
        <p:txBody>
          <a:bodyPr>
            <a:normAutofit lnSpcReduction="10000"/>
          </a:bodyPr>
          <a:lstStyle/>
          <a:p>
            <a:r>
              <a:rPr lang="en-US" dirty="0"/>
              <a:t>DEFN. This </a:t>
            </a:r>
            <a:r>
              <a:rPr lang="en-US" dirty="0" smtClean="0"/>
              <a:t>refers to interruption </a:t>
            </a:r>
            <a:r>
              <a:rPr lang="en-US" dirty="0"/>
              <a:t>of the product of conception before 28weeks of gestation. It is the common cause of bleeding in early pregnancy.</a:t>
            </a:r>
          </a:p>
          <a:p>
            <a:r>
              <a:rPr lang="en-US" dirty="0"/>
              <a:t>It occurs 10-20% of </a:t>
            </a:r>
            <a:r>
              <a:rPr lang="en-US" dirty="0" smtClean="0"/>
              <a:t>pregnancies</a:t>
            </a:r>
          </a:p>
          <a:p>
            <a:pPr>
              <a:buNone/>
            </a:pPr>
            <a:r>
              <a:rPr lang="en-US" b="1" dirty="0" smtClean="0"/>
              <a:t>                        </a:t>
            </a:r>
            <a:r>
              <a:rPr lang="en-US" u="sng" dirty="0" smtClean="0"/>
              <a:t>CLASSIFICATION</a:t>
            </a:r>
          </a:p>
          <a:p>
            <a:pPr>
              <a:buNone/>
            </a:pPr>
            <a:r>
              <a:rPr lang="en-US" dirty="0"/>
              <a:t> </a:t>
            </a:r>
            <a:r>
              <a:rPr lang="en-US" dirty="0" smtClean="0"/>
              <a:t>         It is classified into two types:</a:t>
            </a:r>
          </a:p>
          <a:p>
            <a:pPr>
              <a:buNone/>
            </a:pPr>
            <a:endParaRPr lang="en-US" dirty="0" smtClean="0"/>
          </a:p>
          <a:p>
            <a:pPr lvl="0"/>
            <a:r>
              <a:rPr lang="en-US" dirty="0" smtClean="0"/>
              <a:t>Spontaneous Abortion (starts on its own)</a:t>
            </a:r>
          </a:p>
          <a:p>
            <a:pPr lvl="0"/>
            <a:endParaRPr lang="en-US" dirty="0" smtClean="0"/>
          </a:p>
          <a:p>
            <a:pPr lvl="0"/>
            <a:r>
              <a:rPr lang="en-US" dirty="0" smtClean="0"/>
              <a:t>Induced Abortion (brought mechanically)</a:t>
            </a:r>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b="1" dirty="0" smtClean="0"/>
              <a:t>MANAGEMENT IN </a:t>
            </a:r>
            <a:r>
              <a:rPr lang="en-US" sz="3600" b="1" dirty="0" smtClean="0"/>
              <a:t>MATERNITY CENTRE</a:t>
            </a:r>
            <a:r>
              <a:rPr lang="en-US" dirty="0" smtClean="0"/>
              <a:t/>
            </a:r>
            <a:br>
              <a:rPr lang="en-US" dirty="0" smtClean="0"/>
            </a:br>
            <a:endParaRPr lang="en-US" dirty="0"/>
          </a:p>
        </p:txBody>
      </p:sp>
      <p:sp>
        <p:nvSpPr>
          <p:cNvPr id="3" name="Content Placeholder 2"/>
          <p:cNvSpPr>
            <a:spLocks noGrp="1"/>
          </p:cNvSpPr>
          <p:nvPr>
            <p:ph idx="1"/>
          </p:nvPr>
        </p:nvSpPr>
        <p:spPr>
          <a:xfrm>
            <a:off x="228600" y="990600"/>
            <a:ext cx="8686800" cy="5638800"/>
          </a:xfrm>
        </p:spPr>
        <p:txBody>
          <a:bodyPr>
            <a:normAutofit/>
          </a:bodyPr>
          <a:lstStyle/>
          <a:p>
            <a:pPr lvl="0"/>
            <a:r>
              <a:rPr lang="en-US" sz="3600" dirty="0" smtClean="0"/>
              <a:t>Mother </a:t>
            </a:r>
            <a:r>
              <a:rPr lang="en-US" sz="3600" dirty="0"/>
              <a:t>is put in clean warm bed and re-assured.</a:t>
            </a:r>
          </a:p>
          <a:p>
            <a:pPr lvl="0"/>
            <a:r>
              <a:rPr lang="en-US" sz="3600" dirty="0"/>
              <a:t>History is taken and the mother is kept for three days and managed as a normal puerperium mother.</a:t>
            </a:r>
          </a:p>
          <a:p>
            <a:pPr lvl="0"/>
            <a:r>
              <a:rPr lang="en-US" sz="3600" dirty="0"/>
              <a:t>If no improvement she is transferred to the hospital</a:t>
            </a:r>
          </a:p>
          <a:p>
            <a:pPr lvl="0"/>
            <a:r>
              <a:rPr lang="en-US" sz="3600" dirty="0"/>
              <a:t>If she has improved she is discharged</a:t>
            </a:r>
          </a:p>
          <a:p>
            <a:pPr lvl="0"/>
            <a:r>
              <a:rPr lang="en-US" sz="3600" dirty="0"/>
              <a:t>Advice the mother to come for </a:t>
            </a:r>
            <a:r>
              <a:rPr lang="en-US" sz="3600" dirty="0" smtClean="0"/>
              <a:t>review</a:t>
            </a:r>
            <a:endParaRPr lang="en-US" sz="3600" dirty="0"/>
          </a:p>
          <a:p>
            <a:pPr>
              <a:buNone/>
            </a:pP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MANAGEMENT IN THE HOSPITAL</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458200" cy="5562600"/>
          </a:xfrm>
        </p:spPr>
        <p:txBody>
          <a:bodyPr/>
          <a:lstStyle/>
          <a:p>
            <a:pPr lvl="0"/>
            <a:endParaRPr lang="en-US" dirty="0" smtClean="0"/>
          </a:p>
          <a:p>
            <a:pPr lvl="0"/>
            <a:r>
              <a:rPr lang="en-US" sz="3600" dirty="0" smtClean="0"/>
              <a:t>Mother </a:t>
            </a:r>
            <a:r>
              <a:rPr lang="en-US" sz="3600" dirty="0"/>
              <a:t>is admitted in a warm clean bed</a:t>
            </a:r>
          </a:p>
          <a:p>
            <a:pPr lvl="0"/>
            <a:r>
              <a:rPr lang="en-US" sz="3600" dirty="0"/>
              <a:t>History is taken and observations</a:t>
            </a:r>
          </a:p>
          <a:p>
            <a:pPr lvl="0"/>
            <a:r>
              <a:rPr lang="en-US" sz="3600" dirty="0"/>
              <a:t>Dr is informed and may order for investigations like HB, BS, grouping and crossing matching</a:t>
            </a:r>
          </a:p>
          <a:p>
            <a:pPr lvl="0"/>
            <a:r>
              <a:rPr lang="en-US" sz="3600" dirty="0"/>
              <a:t>Patient is kept on the ward for 24hours and discharged if she has improved</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ADVICE ON DISCHARGE </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458200" cy="5257800"/>
          </a:xfrm>
        </p:spPr>
        <p:txBody>
          <a:bodyPr>
            <a:normAutofit/>
          </a:bodyPr>
          <a:lstStyle/>
          <a:p>
            <a:pPr lvl="0"/>
            <a:r>
              <a:rPr lang="en-US" dirty="0" smtClean="0"/>
              <a:t>Advice </a:t>
            </a:r>
            <a:r>
              <a:rPr lang="en-US" dirty="0"/>
              <a:t>about personal hygiene to prevent infections</a:t>
            </a:r>
          </a:p>
          <a:p>
            <a:pPr lvl="0"/>
            <a:r>
              <a:rPr lang="en-US" dirty="0"/>
              <a:t>To take well nourishing diet to improve on the HB</a:t>
            </a:r>
          </a:p>
          <a:p>
            <a:pPr lvl="0"/>
            <a:r>
              <a:rPr lang="en-US" dirty="0"/>
              <a:t>In case of another pregnancy she is advised to report to ANC as soon as possible to avoid another abortion</a:t>
            </a:r>
          </a:p>
          <a:p>
            <a:pPr lvl="0"/>
            <a:r>
              <a:rPr lang="en-US" dirty="0"/>
              <a:t>To take the given treatment </a:t>
            </a:r>
          </a:p>
          <a:p>
            <a:pPr lvl="0"/>
            <a:r>
              <a:rPr lang="en-US" dirty="0"/>
              <a:t>To come back on the  given date</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INCOMPLETE ABORTION</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382000" cy="5410200"/>
          </a:xfrm>
        </p:spPr>
        <p:txBody>
          <a:bodyPr/>
          <a:lstStyle/>
          <a:p>
            <a:endParaRPr lang="en-US" sz="3600" dirty="0" smtClean="0"/>
          </a:p>
          <a:p>
            <a:r>
              <a:rPr lang="en-US" sz="3600" dirty="0" smtClean="0"/>
              <a:t>This </a:t>
            </a:r>
            <a:r>
              <a:rPr lang="en-US" sz="3600" dirty="0"/>
              <a:t>is when the fetus is expelled and some of the products are remained such as placenta and membranes.</a:t>
            </a:r>
          </a:p>
          <a:p>
            <a:r>
              <a:rPr lang="en-US" sz="3600" dirty="0"/>
              <a:t>It’s common after the 12</a:t>
            </a:r>
            <a:r>
              <a:rPr lang="en-US" sz="3600" baseline="30000" dirty="0"/>
              <a:t>th</a:t>
            </a:r>
            <a:r>
              <a:rPr lang="en-US" sz="3600" dirty="0"/>
              <a:t> week of pregnancy because the placenta is firmly embedded in the uterine wall and the cord thin and can easily break</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 </a:t>
            </a:r>
            <a:r>
              <a:rPr lang="en-US" dirty="0" smtClean="0"/>
              <a:t> </a:t>
            </a:r>
            <a:r>
              <a:rPr lang="en-US" b="1" dirty="0" smtClean="0"/>
              <a:t>SIGNS OF INCOMPLETE ABORTION</a:t>
            </a:r>
            <a:endParaRPr lang="en-US" dirty="0"/>
          </a:p>
        </p:txBody>
      </p:sp>
      <p:sp>
        <p:nvSpPr>
          <p:cNvPr id="3" name="Content Placeholder 2"/>
          <p:cNvSpPr>
            <a:spLocks noGrp="1"/>
          </p:cNvSpPr>
          <p:nvPr>
            <p:ph idx="1"/>
          </p:nvPr>
        </p:nvSpPr>
        <p:spPr>
          <a:xfrm>
            <a:off x="228600" y="1219200"/>
            <a:ext cx="8686800" cy="5334000"/>
          </a:xfrm>
        </p:spPr>
        <p:txBody>
          <a:bodyPr/>
          <a:lstStyle/>
          <a:p>
            <a:r>
              <a:rPr lang="en-US" sz="3600" dirty="0" smtClean="0"/>
              <a:t>Strong </a:t>
            </a:r>
            <a:r>
              <a:rPr lang="en-US" sz="3600" dirty="0"/>
              <a:t>uterine contractions can be felt like labour pain</a:t>
            </a:r>
          </a:p>
          <a:p>
            <a:r>
              <a:rPr lang="en-US" sz="3600" dirty="0"/>
              <a:t>On vaginal examination the </a:t>
            </a:r>
            <a:r>
              <a:rPr lang="en-US" sz="3600" dirty="0" smtClean="0"/>
              <a:t>os</a:t>
            </a:r>
            <a:r>
              <a:rPr lang="en-US" sz="3600" dirty="0"/>
              <a:t> </a:t>
            </a:r>
            <a:r>
              <a:rPr lang="en-US" sz="3600" dirty="0" smtClean="0"/>
              <a:t>is </a:t>
            </a:r>
            <a:r>
              <a:rPr lang="en-US" sz="3600" dirty="0"/>
              <a:t>open </a:t>
            </a:r>
          </a:p>
          <a:p>
            <a:r>
              <a:rPr lang="en-US" sz="3600" dirty="0"/>
              <a:t>Products of conception may be felt protruding in the vagina</a:t>
            </a:r>
          </a:p>
          <a:p>
            <a:r>
              <a:rPr lang="en-US" sz="3600" dirty="0"/>
              <a:t>Bleeding continues and may be profuse with clots because of the detachment of placenta</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4000" b="1" dirty="0" smtClean="0"/>
              <a:t/>
            </a:r>
            <a:br>
              <a:rPr lang="en-US" sz="4000" b="1" dirty="0" smtClean="0"/>
            </a:br>
            <a:r>
              <a:rPr lang="en-US" sz="4000" b="1" dirty="0" smtClean="0"/>
              <a:t>MANAGEMENT IN MATERNITY CENTRE</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486400"/>
          </a:xfrm>
        </p:spPr>
        <p:txBody>
          <a:bodyPr>
            <a:normAutofit/>
          </a:bodyPr>
          <a:lstStyle/>
          <a:p>
            <a:r>
              <a:rPr lang="en-US" dirty="0" smtClean="0"/>
              <a:t>Admit </a:t>
            </a:r>
            <a:r>
              <a:rPr lang="en-US" dirty="0"/>
              <a:t>the mother in a clean warm bed and reassure her and relative</a:t>
            </a:r>
          </a:p>
          <a:p>
            <a:r>
              <a:rPr lang="en-US" dirty="0"/>
              <a:t>Take quick history </a:t>
            </a:r>
            <a:r>
              <a:rPr lang="en-US" dirty="0" smtClean="0"/>
              <a:t>i.e </a:t>
            </a:r>
            <a:r>
              <a:rPr lang="en-US" dirty="0"/>
              <a:t>when the bleeding started and history of Amenorrhea from or her relatives if she is in shock </a:t>
            </a:r>
          </a:p>
          <a:p>
            <a:r>
              <a:rPr lang="en-US" dirty="0"/>
              <a:t>Take observation of temperature pulse respiration and blood pressure</a:t>
            </a:r>
          </a:p>
          <a:p>
            <a:r>
              <a:rPr lang="en-US" dirty="0"/>
              <a:t>If the patient is in shock put up an intravenous line and elevate the foot of the foot of the bed</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b="1" dirty="0" smtClean="0"/>
              <a:t>MANAGEMENT IN MATERNITY CENTRE…….</a:t>
            </a:r>
            <a:endParaRPr lang="en-US" sz="3200" dirty="0"/>
          </a:p>
        </p:txBody>
      </p:sp>
      <p:sp>
        <p:nvSpPr>
          <p:cNvPr id="3" name="Content Placeholder 2"/>
          <p:cNvSpPr>
            <a:spLocks noGrp="1"/>
          </p:cNvSpPr>
          <p:nvPr>
            <p:ph idx="1"/>
          </p:nvPr>
        </p:nvSpPr>
        <p:spPr>
          <a:xfrm>
            <a:off x="457200" y="1219200"/>
            <a:ext cx="8458200" cy="5334000"/>
          </a:xfrm>
        </p:spPr>
        <p:txBody>
          <a:bodyPr>
            <a:normAutofit fontScale="92500" lnSpcReduction="10000"/>
          </a:bodyPr>
          <a:lstStyle/>
          <a:p>
            <a:r>
              <a:rPr lang="en-US" sz="4000" dirty="0" smtClean="0"/>
              <a:t>Carry out abdominal examination to know the height of fundus</a:t>
            </a:r>
          </a:p>
          <a:p>
            <a:r>
              <a:rPr lang="en-US" sz="4000" dirty="0" smtClean="0"/>
              <a:t>Perform vaginal examination to know the state of the cervix, if dilated and products of conception protruding remove them. </a:t>
            </a:r>
          </a:p>
          <a:p>
            <a:r>
              <a:rPr lang="en-US" sz="4000" dirty="0" smtClean="0"/>
              <a:t>Arrange for transport immediately to the hospital</a:t>
            </a:r>
          </a:p>
          <a:p>
            <a:r>
              <a:rPr lang="en-US" sz="4000" dirty="0" smtClean="0"/>
              <a:t>Give </a:t>
            </a:r>
            <a:r>
              <a:rPr lang="en-US" sz="4000" dirty="0" err="1" smtClean="0"/>
              <a:t>oxytocin</a:t>
            </a:r>
            <a:r>
              <a:rPr lang="en-US" sz="4000" dirty="0" smtClean="0"/>
              <a:t> 10 IU after removal of the products of conception</a:t>
            </a:r>
          </a:p>
          <a:p>
            <a:endParaRPr lang="en-US" sz="4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MANAGEMENT IN MATERNITY CENTRE…….</a:t>
            </a:r>
            <a:endParaRPr lang="en-US" sz="3600" dirty="0"/>
          </a:p>
        </p:txBody>
      </p:sp>
      <p:sp>
        <p:nvSpPr>
          <p:cNvPr id="3" name="Content Placeholder 2"/>
          <p:cNvSpPr>
            <a:spLocks noGrp="1"/>
          </p:cNvSpPr>
          <p:nvPr>
            <p:ph idx="1"/>
          </p:nvPr>
        </p:nvSpPr>
        <p:spPr/>
        <p:txBody>
          <a:bodyPr>
            <a:normAutofit/>
          </a:bodyPr>
          <a:lstStyle/>
          <a:p>
            <a:r>
              <a:rPr lang="en-US" dirty="0" smtClean="0"/>
              <a:t>If </a:t>
            </a:r>
            <a:r>
              <a:rPr lang="en-US" dirty="0"/>
              <a:t>transport is delayed the dose can be </a:t>
            </a:r>
            <a:r>
              <a:rPr lang="en-US" dirty="0" smtClean="0"/>
              <a:t>repeated, </a:t>
            </a:r>
            <a:r>
              <a:rPr lang="en-US" dirty="0"/>
              <a:t>in case of severe bleeding within 10-20 mins</a:t>
            </a:r>
          </a:p>
          <a:p>
            <a:r>
              <a:rPr lang="en-US" dirty="0"/>
              <a:t>In case of severe pain and the blood pressure is above 80/40mmhg give a strong analgesic like </a:t>
            </a:r>
            <a:r>
              <a:rPr lang="en-US" dirty="0" err="1"/>
              <a:t>morphia</a:t>
            </a:r>
            <a:r>
              <a:rPr lang="en-US" dirty="0"/>
              <a:t> 15mgs </a:t>
            </a:r>
            <a:r>
              <a:rPr lang="en-US" dirty="0" smtClean="0"/>
              <a:t>IM</a:t>
            </a:r>
          </a:p>
          <a:p>
            <a:r>
              <a:rPr lang="en-US" dirty="0"/>
              <a:t>Estimate the blood loss by inspecting all the soiled linen and </a:t>
            </a:r>
            <a:r>
              <a:rPr lang="en-US" dirty="0" smtClean="0"/>
              <a:t>record</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MANAGEMENT IN MATERNITY CENTRE…….</a:t>
            </a:r>
            <a:endParaRPr lang="en-US" sz="3600" dirty="0"/>
          </a:p>
        </p:txBody>
      </p:sp>
      <p:sp>
        <p:nvSpPr>
          <p:cNvPr id="3" name="Content Placeholder 2"/>
          <p:cNvSpPr>
            <a:spLocks noGrp="1"/>
          </p:cNvSpPr>
          <p:nvPr>
            <p:ph idx="1"/>
          </p:nvPr>
        </p:nvSpPr>
        <p:spPr/>
        <p:txBody>
          <a:bodyPr/>
          <a:lstStyle/>
          <a:p>
            <a:r>
              <a:rPr lang="en-US" dirty="0" smtClean="0"/>
              <a:t>Send the mother and relatives to hospital with a written document stating;</a:t>
            </a:r>
          </a:p>
          <a:p>
            <a:pPr lvl="0"/>
            <a:r>
              <a:rPr lang="en-US" dirty="0" smtClean="0"/>
              <a:t>Time of admission </a:t>
            </a:r>
          </a:p>
          <a:p>
            <a:pPr lvl="0"/>
            <a:r>
              <a:rPr lang="en-US" dirty="0" smtClean="0"/>
              <a:t>Treatment given </a:t>
            </a:r>
          </a:p>
          <a:p>
            <a:pPr lvl="0"/>
            <a:r>
              <a:rPr lang="en-US" dirty="0" smtClean="0"/>
              <a:t>Condition when leaving the maternity centre </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MANAGEMENT IN THE HOSPITAL </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458200" cy="5562600"/>
          </a:xfrm>
        </p:spPr>
        <p:txBody>
          <a:bodyPr>
            <a:normAutofit/>
          </a:bodyPr>
          <a:lstStyle/>
          <a:p>
            <a:r>
              <a:rPr lang="en-US" sz="3600" dirty="0" smtClean="0"/>
              <a:t>Admit </a:t>
            </a:r>
            <a:r>
              <a:rPr lang="en-US" sz="3600" dirty="0"/>
              <a:t>the patient in a clean warm bed in maternity ward and re-assure her and her relatives </a:t>
            </a:r>
          </a:p>
          <a:p>
            <a:r>
              <a:rPr lang="en-US" sz="3600" dirty="0"/>
              <a:t>Take full history from her or her relatives</a:t>
            </a:r>
          </a:p>
          <a:p>
            <a:r>
              <a:rPr lang="en-US" sz="3600" dirty="0"/>
              <a:t>Take observations of temperature pulse respiration and blood pressure</a:t>
            </a:r>
          </a:p>
          <a:p>
            <a:r>
              <a:rPr lang="en-US" sz="3600" dirty="0"/>
              <a:t>Remove off blood for </a:t>
            </a:r>
            <a:r>
              <a:rPr lang="en-US" sz="3600" dirty="0" err="1"/>
              <a:t>Hb</a:t>
            </a:r>
            <a:r>
              <a:rPr lang="en-US" sz="3600" dirty="0"/>
              <a:t>, Bs, </a:t>
            </a:r>
            <a:r>
              <a:rPr lang="en-US" sz="3600" dirty="0" err="1"/>
              <a:t>Gp</a:t>
            </a:r>
            <a:r>
              <a:rPr lang="en-US" sz="3600" dirty="0"/>
              <a:t> and cross matching and VDRL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CAUSES</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pPr>
              <a:buNone/>
            </a:pPr>
            <a:r>
              <a:rPr lang="en-US" dirty="0" smtClean="0"/>
              <a:t>                     These are grouped as follows;</a:t>
            </a:r>
          </a:p>
          <a:p>
            <a:endParaRPr lang="en-US" dirty="0" smtClean="0"/>
          </a:p>
          <a:p>
            <a:pPr lvl="0"/>
            <a:r>
              <a:rPr lang="en-US" dirty="0" smtClean="0"/>
              <a:t>Maternal causes</a:t>
            </a:r>
          </a:p>
          <a:p>
            <a:pPr lvl="0"/>
            <a:endParaRPr lang="en-US" dirty="0" smtClean="0"/>
          </a:p>
          <a:p>
            <a:pPr lvl="0"/>
            <a:r>
              <a:rPr lang="en-US" dirty="0" smtClean="0"/>
              <a:t>Local condition of the uterus</a:t>
            </a:r>
          </a:p>
          <a:p>
            <a:pPr lvl="0"/>
            <a:endParaRPr lang="en-US" dirty="0" smtClean="0"/>
          </a:p>
          <a:p>
            <a:pPr lvl="0"/>
            <a:r>
              <a:rPr lang="en-US" dirty="0" smtClean="0"/>
              <a:t>Fetal causes</a:t>
            </a:r>
          </a:p>
          <a:p>
            <a:pPr lvl="0"/>
            <a:endParaRPr lang="en-US" dirty="0" smtClean="0"/>
          </a:p>
          <a:p>
            <a:pPr lvl="0"/>
            <a:r>
              <a:rPr lang="en-US" dirty="0" smtClean="0"/>
              <a:t>Drugs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MANAGEMENT IN THE HOSPITAL </a:t>
            </a:r>
            <a:r>
              <a:rPr lang="en-US" b="1" dirty="0" smtClean="0"/>
              <a:t>…</a:t>
            </a:r>
            <a:r>
              <a:rPr lang="en-US" dirty="0"/>
              <a:t/>
            </a:r>
            <a:br>
              <a:rPr lang="en-US" dirty="0"/>
            </a:br>
            <a:endParaRPr lang="en-US" dirty="0"/>
          </a:p>
        </p:txBody>
      </p:sp>
      <p:sp>
        <p:nvSpPr>
          <p:cNvPr id="3" name="Content Placeholder 2"/>
          <p:cNvSpPr>
            <a:spLocks noGrp="1"/>
          </p:cNvSpPr>
          <p:nvPr>
            <p:ph idx="1"/>
          </p:nvPr>
        </p:nvSpPr>
        <p:spPr>
          <a:xfrm>
            <a:off x="304800" y="990600"/>
            <a:ext cx="8610600" cy="5638800"/>
          </a:xfrm>
        </p:spPr>
        <p:txBody>
          <a:bodyPr>
            <a:normAutofit/>
          </a:bodyPr>
          <a:lstStyle/>
          <a:p>
            <a:r>
              <a:rPr lang="en-US" dirty="0"/>
              <a:t>Carry out abdominal examination to know the height of fundus</a:t>
            </a:r>
          </a:p>
          <a:p>
            <a:r>
              <a:rPr lang="en-US" dirty="0"/>
              <a:t>If the patient is in shock put up an intravenous line and elevate the foot of the foot of the be</a:t>
            </a:r>
          </a:p>
          <a:p>
            <a:r>
              <a:rPr lang="en-US" dirty="0"/>
              <a:t>Inform doctor mean while ;</a:t>
            </a:r>
          </a:p>
          <a:p>
            <a:r>
              <a:rPr lang="en-US" dirty="0"/>
              <a:t>Mother is prepared for theatre</a:t>
            </a:r>
          </a:p>
          <a:p>
            <a:r>
              <a:rPr lang="en-US" dirty="0"/>
              <a:t>Evacuation is carried out by the doctor under general anesthesia</a:t>
            </a:r>
          </a:p>
          <a:p>
            <a:r>
              <a:rPr lang="en-US" dirty="0"/>
              <a:t>She is nursed as a normal puerperium mother</a:t>
            </a:r>
          </a:p>
          <a:p>
            <a:r>
              <a:rPr lang="en-US" dirty="0"/>
              <a:t>Nursing care after theatre should be considered</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ADVICE ON DISCHARGE</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458200" cy="5638800"/>
          </a:xfrm>
        </p:spPr>
        <p:txBody>
          <a:bodyPr>
            <a:normAutofit/>
          </a:bodyPr>
          <a:lstStyle/>
          <a:p>
            <a:r>
              <a:rPr lang="en-US" dirty="0" smtClean="0"/>
              <a:t>Advise </a:t>
            </a:r>
            <a:r>
              <a:rPr lang="en-US" dirty="0"/>
              <a:t>about personal hygiene to prevent infections</a:t>
            </a:r>
          </a:p>
          <a:p>
            <a:r>
              <a:rPr lang="en-US" dirty="0"/>
              <a:t>To take well nourishing diet to improve on the HB</a:t>
            </a:r>
          </a:p>
          <a:p>
            <a:r>
              <a:rPr lang="en-US" dirty="0"/>
              <a:t>In case of another pregnancy she is advised to report to ANC as soon as possible to avoid another abortion</a:t>
            </a:r>
          </a:p>
          <a:p>
            <a:r>
              <a:rPr lang="en-US" dirty="0"/>
              <a:t>To take the given treatment </a:t>
            </a:r>
          </a:p>
          <a:p>
            <a:r>
              <a:rPr lang="en-US" dirty="0"/>
              <a:t>To come back on the  given </a:t>
            </a:r>
            <a:r>
              <a:rPr lang="en-US" dirty="0" smtClean="0"/>
              <a:t>date</a:t>
            </a:r>
            <a:r>
              <a:rPr lang="en-US" b="1" dirty="0"/>
              <a:t> </a:t>
            </a:r>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4000" b="1" dirty="0" smtClean="0"/>
              <a:t>HABITUAL OR RECURRENT ABORTIONS</a:t>
            </a:r>
            <a:r>
              <a:rPr lang="en-US" dirty="0" smtClean="0"/>
              <a:t/>
            </a:r>
            <a:br>
              <a:rPr lang="en-US" dirty="0" smtClean="0"/>
            </a:br>
            <a:endParaRPr lang="en-US" dirty="0"/>
          </a:p>
        </p:txBody>
      </p:sp>
      <p:sp>
        <p:nvSpPr>
          <p:cNvPr id="3" name="Content Placeholder 2"/>
          <p:cNvSpPr>
            <a:spLocks noGrp="1"/>
          </p:cNvSpPr>
          <p:nvPr>
            <p:ph idx="1"/>
          </p:nvPr>
        </p:nvSpPr>
        <p:spPr>
          <a:xfrm>
            <a:off x="228600" y="914400"/>
            <a:ext cx="8686800" cy="5638800"/>
          </a:xfrm>
        </p:spPr>
        <p:txBody>
          <a:bodyPr>
            <a:normAutofit/>
          </a:bodyPr>
          <a:lstStyle/>
          <a:p>
            <a:endParaRPr lang="en-US" i="1" dirty="0" smtClean="0"/>
          </a:p>
          <a:p>
            <a:r>
              <a:rPr lang="en-US" sz="3600" i="1" dirty="0" err="1" smtClean="0"/>
              <a:t>Defn</a:t>
            </a:r>
            <a:r>
              <a:rPr lang="en-US" sz="3600" dirty="0" smtClean="0"/>
              <a:t>: </a:t>
            </a:r>
            <a:r>
              <a:rPr lang="en-US" sz="3600" dirty="0"/>
              <a:t>This is when a mother has had </a:t>
            </a:r>
            <a:r>
              <a:rPr lang="en-US" sz="3600" dirty="0" smtClean="0"/>
              <a:t>	three </a:t>
            </a:r>
            <a:r>
              <a:rPr lang="en-US" sz="3600" dirty="0"/>
              <a:t>or more concective abortions</a:t>
            </a:r>
          </a:p>
          <a:p>
            <a:r>
              <a:rPr lang="en-US" sz="3600" dirty="0"/>
              <a:t>Causes: The real cause is not known but it is associated with the following factors</a:t>
            </a:r>
          </a:p>
          <a:p>
            <a:r>
              <a:rPr lang="en-US" sz="3600" dirty="0"/>
              <a:t>Cervical incompetence</a:t>
            </a:r>
          </a:p>
          <a:p>
            <a:r>
              <a:rPr lang="en-US" sz="3600" dirty="0"/>
              <a:t>Diseases in the mother like diabetes mellitus , chronic nephritis</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HABITUAL OR RECURRENT ABORTIONS</a:t>
            </a:r>
            <a:endParaRPr lang="en-US" sz="3600" dirty="0"/>
          </a:p>
        </p:txBody>
      </p:sp>
      <p:sp>
        <p:nvSpPr>
          <p:cNvPr id="3" name="Content Placeholder 2"/>
          <p:cNvSpPr>
            <a:spLocks noGrp="1"/>
          </p:cNvSpPr>
          <p:nvPr>
            <p:ph idx="1"/>
          </p:nvPr>
        </p:nvSpPr>
        <p:spPr>
          <a:xfrm>
            <a:off x="457200" y="1371600"/>
            <a:ext cx="8382000" cy="5105400"/>
          </a:xfrm>
        </p:spPr>
        <p:txBody>
          <a:bodyPr>
            <a:normAutofit/>
          </a:bodyPr>
          <a:lstStyle/>
          <a:p>
            <a:endParaRPr lang="en-US" sz="3600" dirty="0" smtClean="0"/>
          </a:p>
          <a:p>
            <a:r>
              <a:rPr lang="en-US" sz="3600" dirty="0" smtClean="0"/>
              <a:t>Infection like chronic malaria</a:t>
            </a:r>
          </a:p>
          <a:p>
            <a:r>
              <a:rPr lang="en-US" sz="3600" dirty="0" smtClean="0"/>
              <a:t>Conditions within the uterus for example Uterine fibroids</a:t>
            </a:r>
          </a:p>
          <a:p>
            <a:r>
              <a:rPr lang="en-US" sz="3600" dirty="0" smtClean="0"/>
              <a:t>Hormonal insufficiency </a:t>
            </a:r>
          </a:p>
          <a:p>
            <a:r>
              <a:rPr lang="en-US" sz="3600" dirty="0" smtClean="0"/>
              <a:t>Congenital fetal abnormalities</a:t>
            </a:r>
            <a:endParaRPr lang="en-US" sz="3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CHARACTERISTICS OF HABITUAL ABORTION DUE TO CERVICAL INCOMPITENCE</a:t>
            </a:r>
            <a:r>
              <a:rPr lang="en-US" sz="3200" dirty="0" smtClean="0"/>
              <a:t/>
            </a:r>
            <a:br>
              <a:rPr lang="en-US" sz="3200" dirty="0" smtClean="0"/>
            </a:br>
            <a:endParaRPr lang="en-US" sz="3200" dirty="0"/>
          </a:p>
        </p:txBody>
      </p:sp>
      <p:sp>
        <p:nvSpPr>
          <p:cNvPr id="3" name="Content Placeholder 2"/>
          <p:cNvSpPr>
            <a:spLocks noGrp="1"/>
          </p:cNvSpPr>
          <p:nvPr>
            <p:ph idx="1"/>
          </p:nvPr>
        </p:nvSpPr>
        <p:spPr>
          <a:xfrm>
            <a:off x="304800" y="1600200"/>
            <a:ext cx="8610600" cy="5029200"/>
          </a:xfrm>
        </p:spPr>
        <p:txBody>
          <a:bodyPr/>
          <a:lstStyle/>
          <a:p>
            <a:endParaRPr lang="en-US" dirty="0" smtClean="0"/>
          </a:p>
          <a:p>
            <a:r>
              <a:rPr lang="en-US" dirty="0" smtClean="0"/>
              <a:t>It </a:t>
            </a:r>
            <a:r>
              <a:rPr lang="en-US" dirty="0"/>
              <a:t>occurs in the 2</a:t>
            </a:r>
            <a:r>
              <a:rPr lang="en-US" baseline="30000" dirty="0"/>
              <a:t>nd</a:t>
            </a:r>
            <a:r>
              <a:rPr lang="en-US" dirty="0"/>
              <a:t> trimester usually between 22</a:t>
            </a:r>
            <a:r>
              <a:rPr lang="en-US" baseline="30000" dirty="0"/>
              <a:t>nd</a:t>
            </a:r>
            <a:r>
              <a:rPr lang="en-US" dirty="0"/>
              <a:t> -24</a:t>
            </a:r>
            <a:r>
              <a:rPr lang="en-US" baseline="30000" dirty="0"/>
              <a:t>th</a:t>
            </a:r>
            <a:r>
              <a:rPr lang="en-US" dirty="0"/>
              <a:t> week </a:t>
            </a:r>
          </a:p>
          <a:p>
            <a:r>
              <a:rPr lang="en-US" dirty="0"/>
              <a:t>There is no previous warning like vaginal bleeding </a:t>
            </a:r>
          </a:p>
          <a:p>
            <a:r>
              <a:rPr lang="en-US" dirty="0"/>
              <a:t>Membrane rupture suddenly followed by products of conception</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MANAGEMENT IN THE CENTRE  </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lstStyle/>
          <a:p>
            <a:r>
              <a:rPr lang="en-US" sz="3600" dirty="0" smtClean="0"/>
              <a:t>Carry </a:t>
            </a:r>
            <a:r>
              <a:rPr lang="en-US" sz="3600" dirty="0"/>
              <a:t>out good ANC by:</a:t>
            </a:r>
          </a:p>
          <a:p>
            <a:r>
              <a:rPr lang="en-US" sz="3600" dirty="0"/>
              <a:t>Care full history taking </a:t>
            </a:r>
          </a:p>
          <a:p>
            <a:r>
              <a:rPr lang="en-US" sz="3600" dirty="0"/>
              <a:t>Care full general examination</a:t>
            </a:r>
          </a:p>
          <a:p>
            <a:r>
              <a:rPr lang="en-US" sz="3600" dirty="0"/>
              <a:t>Any mother who gives a history of abortions of unknown cause refer her to the hospital for investigation</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smtClean="0"/>
              <a:t>IN THE HOSPITAL</a:t>
            </a:r>
            <a:endParaRPr lang="en-US" sz="3600" dirty="0"/>
          </a:p>
        </p:txBody>
      </p:sp>
      <p:sp>
        <p:nvSpPr>
          <p:cNvPr id="3" name="Content Placeholder 2"/>
          <p:cNvSpPr>
            <a:spLocks noGrp="1"/>
          </p:cNvSpPr>
          <p:nvPr>
            <p:ph idx="1"/>
          </p:nvPr>
        </p:nvSpPr>
        <p:spPr>
          <a:xfrm>
            <a:off x="0" y="990600"/>
            <a:ext cx="8915400" cy="5638800"/>
          </a:xfrm>
        </p:spPr>
        <p:txBody>
          <a:bodyPr>
            <a:normAutofit fontScale="92500" lnSpcReduction="20000"/>
          </a:bodyPr>
          <a:lstStyle/>
          <a:p>
            <a:pPr>
              <a:buNone/>
            </a:pPr>
            <a:endParaRPr lang="en-US" dirty="0"/>
          </a:p>
          <a:p>
            <a:r>
              <a:rPr lang="en-US" dirty="0"/>
              <a:t>Admit the mother in an ante natal ward</a:t>
            </a:r>
          </a:p>
          <a:p>
            <a:r>
              <a:rPr lang="en-US" dirty="0"/>
              <a:t>Investigations are carried out for example blood for;</a:t>
            </a:r>
          </a:p>
          <a:p>
            <a:r>
              <a:rPr lang="en-US" dirty="0"/>
              <a:t>HB estimation </a:t>
            </a:r>
          </a:p>
          <a:p>
            <a:r>
              <a:rPr lang="en-US" dirty="0"/>
              <a:t>MPS</a:t>
            </a:r>
          </a:p>
          <a:p>
            <a:r>
              <a:rPr lang="en-US" dirty="0"/>
              <a:t>VDRL</a:t>
            </a:r>
          </a:p>
          <a:p>
            <a:r>
              <a:rPr lang="en-US" dirty="0"/>
              <a:t>Urine Specimen for the of sugar to rule out diabetes mellitus</a:t>
            </a:r>
          </a:p>
          <a:p>
            <a:r>
              <a:rPr lang="en-US" dirty="0" smtClean="0"/>
              <a:t>Ultra sound scan is </a:t>
            </a:r>
            <a:r>
              <a:rPr lang="en-US" dirty="0"/>
              <a:t>carried out to rule out ;</a:t>
            </a:r>
          </a:p>
          <a:p>
            <a:pPr lvl="1"/>
            <a:r>
              <a:rPr lang="en-US" dirty="0"/>
              <a:t>Cervical incompetence</a:t>
            </a:r>
          </a:p>
          <a:p>
            <a:pPr lvl="1"/>
            <a:r>
              <a:rPr lang="en-US" dirty="0"/>
              <a:t>Fibroids </a:t>
            </a:r>
          </a:p>
          <a:p>
            <a:pPr lvl="1"/>
            <a:r>
              <a:rPr lang="en-US" dirty="0"/>
              <a:t>Retroverted uterus</a:t>
            </a:r>
          </a:p>
          <a:p>
            <a:pPr lvl="1"/>
            <a:r>
              <a:rPr lang="en-US" dirty="0"/>
              <a:t>Bicornuate uterus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TREATMENT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It </a:t>
            </a:r>
            <a:r>
              <a:rPr lang="en-US" dirty="0"/>
              <a:t>is given according to cause</a:t>
            </a:r>
          </a:p>
          <a:p>
            <a:pPr>
              <a:buNone/>
            </a:pPr>
            <a:r>
              <a:rPr lang="en-US" b="1" dirty="0" smtClean="0"/>
              <a:t>                         </a:t>
            </a:r>
            <a:r>
              <a:rPr lang="en-US" dirty="0" smtClean="0"/>
              <a:t>SHIRODKAR </a:t>
            </a:r>
            <a:r>
              <a:rPr lang="en-US" dirty="0"/>
              <a:t>STICTCH</a:t>
            </a:r>
          </a:p>
          <a:p>
            <a:r>
              <a:rPr lang="en-US" dirty="0"/>
              <a:t>This is inserted in case of incompetent cervix. This is where by </a:t>
            </a:r>
            <a:r>
              <a:rPr lang="en-US"/>
              <a:t>a </a:t>
            </a:r>
            <a:r>
              <a:rPr lang="en-US" smtClean="0"/>
              <a:t>Marceline </a:t>
            </a:r>
            <a:r>
              <a:rPr lang="en-US" dirty="0"/>
              <a:t>tape or any non absorbable suture material is stitched around the cervix at the level of the internal os.</a:t>
            </a:r>
          </a:p>
          <a:p>
            <a:r>
              <a:rPr lang="en-US" dirty="0"/>
              <a:t>This is done at the period of 14</a:t>
            </a:r>
            <a:r>
              <a:rPr lang="en-US" baseline="30000" dirty="0"/>
              <a:t>th</a:t>
            </a:r>
            <a:r>
              <a:rPr lang="en-US" dirty="0"/>
              <a:t> -16</a:t>
            </a:r>
            <a:r>
              <a:rPr lang="en-US" baseline="30000" dirty="0"/>
              <a:t>th</a:t>
            </a:r>
            <a:r>
              <a:rPr lang="en-US" dirty="0"/>
              <a:t> weeks of gestation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
            </a:r>
            <a:br>
              <a:rPr lang="en-US" dirty="0"/>
            </a:br>
            <a:r>
              <a:rPr lang="en-US" dirty="0" smtClean="0"/>
              <a:t> Maternal causes</a:t>
            </a:r>
            <a:endParaRPr lang="en-US" dirty="0"/>
          </a:p>
        </p:txBody>
      </p:sp>
      <p:sp>
        <p:nvSpPr>
          <p:cNvPr id="3" name="Content Placeholder 2"/>
          <p:cNvSpPr>
            <a:spLocks noGrp="1"/>
          </p:cNvSpPr>
          <p:nvPr>
            <p:ph idx="1"/>
          </p:nvPr>
        </p:nvSpPr>
        <p:spPr>
          <a:xfrm>
            <a:off x="457200" y="1371600"/>
            <a:ext cx="8229600" cy="5486400"/>
          </a:xfrm>
        </p:spPr>
        <p:txBody>
          <a:bodyPr>
            <a:normAutofit/>
          </a:bodyPr>
          <a:lstStyle/>
          <a:p>
            <a:pPr lvl="0"/>
            <a:r>
              <a:rPr lang="en-US" dirty="0" smtClean="0"/>
              <a:t>Diseases like Malaria, diabetes mellitus, pneumonia, cardiac disease cause ill health leading to placental insufficiency resulting into Abortion.</a:t>
            </a:r>
          </a:p>
          <a:p>
            <a:pPr lvl="0"/>
            <a:r>
              <a:rPr lang="en-US" dirty="0" smtClean="0"/>
              <a:t>High fevers in cases of Malaria and pneumonia cause high temperatures in the uterus which leads to frequent fetal movements resulting into uterine contractions.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b="1" dirty="0" smtClean="0"/>
              <a:t>Maternal causes</a:t>
            </a: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304800" y="990600"/>
            <a:ext cx="8839200" cy="5638800"/>
          </a:xfrm>
        </p:spPr>
        <p:txBody>
          <a:bodyPr>
            <a:normAutofit/>
          </a:bodyPr>
          <a:lstStyle/>
          <a:p>
            <a:endParaRPr lang="en-US" dirty="0" smtClean="0"/>
          </a:p>
          <a:p>
            <a:r>
              <a:rPr lang="en-US" dirty="0" smtClean="0"/>
              <a:t>Infections like syphilis acute gonorrhea leading to placental insufficiency resulting into Abortion.</a:t>
            </a:r>
          </a:p>
          <a:p>
            <a:pPr lvl="0"/>
            <a:r>
              <a:rPr lang="en-US" dirty="0" smtClean="0"/>
              <a:t>ABO </a:t>
            </a:r>
            <a:r>
              <a:rPr lang="en-US" dirty="0"/>
              <a:t>incompatibility between the mother and embryo may result into abortions.</a:t>
            </a:r>
          </a:p>
          <a:p>
            <a:pPr lvl="0"/>
            <a:r>
              <a:rPr lang="en-US" dirty="0"/>
              <a:t>Hormonal imbalance </a:t>
            </a:r>
          </a:p>
          <a:p>
            <a:pPr lvl="0"/>
            <a:r>
              <a:rPr lang="en-US" dirty="0"/>
              <a:t>Malnutrition</a:t>
            </a:r>
          </a:p>
          <a:p>
            <a:pPr lvl="0"/>
            <a:r>
              <a:rPr lang="en-US" dirty="0"/>
              <a:t>Accidents</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LOCAL CONDITON OF THE BIRTH CANAL</a:t>
            </a:r>
            <a:endParaRPr lang="en-US" sz="3600" dirty="0"/>
          </a:p>
        </p:txBody>
      </p:sp>
      <p:sp>
        <p:nvSpPr>
          <p:cNvPr id="3" name="Content Placeholder 2"/>
          <p:cNvSpPr>
            <a:spLocks noGrp="1"/>
          </p:cNvSpPr>
          <p:nvPr>
            <p:ph idx="1"/>
          </p:nvPr>
        </p:nvSpPr>
        <p:spPr>
          <a:xfrm>
            <a:off x="457200" y="1600200"/>
            <a:ext cx="8458200" cy="4876800"/>
          </a:xfrm>
        </p:spPr>
        <p:txBody>
          <a:bodyPr/>
          <a:lstStyle/>
          <a:p>
            <a:pPr lvl="0"/>
            <a:endParaRPr lang="en-US" dirty="0" smtClean="0"/>
          </a:p>
          <a:p>
            <a:pPr lvl="0"/>
            <a:r>
              <a:rPr lang="en-US" dirty="0" smtClean="0"/>
              <a:t>Uterine </a:t>
            </a:r>
            <a:r>
              <a:rPr lang="en-US" dirty="0"/>
              <a:t>fibroids reduces the space within the uterus which may lead to abortions</a:t>
            </a:r>
          </a:p>
          <a:p>
            <a:pPr lvl="0"/>
            <a:r>
              <a:rPr lang="en-US" dirty="0"/>
              <a:t>Retroverted uterus this type of uterus cannot ascend beyond the pelvic cavity hence causing abortions</a:t>
            </a:r>
            <a:r>
              <a:rPr lang="en-US" dirty="0" smtClean="0"/>
              <a:t>.</a:t>
            </a:r>
            <a:endParaRPr lang="en-US" dirty="0"/>
          </a:p>
          <a:p>
            <a:pPr lvl="0"/>
            <a:r>
              <a:rPr lang="en-US" dirty="0"/>
              <a:t>Cervical incompetence due to previous tears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
            </a:r>
            <a:br>
              <a:rPr lang="en-US" b="1" dirty="0" smtClean="0"/>
            </a:br>
            <a:r>
              <a:rPr lang="en-US" b="1" dirty="0" smtClean="0"/>
              <a:t>FETAL CAUSES</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382000" cy="5181600"/>
          </a:xfrm>
        </p:spPr>
        <p:txBody>
          <a:bodyPr/>
          <a:lstStyle/>
          <a:p>
            <a:pPr lvl="0"/>
            <a:endParaRPr lang="en-US" dirty="0" smtClean="0"/>
          </a:p>
          <a:p>
            <a:pPr lvl="0"/>
            <a:r>
              <a:rPr lang="en-US" dirty="0" smtClean="0"/>
              <a:t>Hormonal </a:t>
            </a:r>
            <a:r>
              <a:rPr lang="en-US" dirty="0"/>
              <a:t>imbalance</a:t>
            </a:r>
          </a:p>
          <a:p>
            <a:pPr lvl="0"/>
            <a:r>
              <a:rPr lang="en-US" dirty="0"/>
              <a:t>Abnormal spermatozoa or ovum</a:t>
            </a:r>
          </a:p>
          <a:p>
            <a:pPr lvl="0"/>
            <a:r>
              <a:rPr lang="en-US" dirty="0"/>
              <a:t>Wrong implantation of the fetus	</a:t>
            </a:r>
          </a:p>
          <a:p>
            <a:pPr>
              <a:buNone/>
            </a:pPr>
            <a:r>
              <a:rPr lang="en-US" b="1" dirty="0" smtClean="0"/>
              <a:t>                         DRUGS</a:t>
            </a:r>
            <a:endParaRPr lang="en-US" dirty="0"/>
          </a:p>
          <a:p>
            <a:pPr lvl="0"/>
            <a:r>
              <a:rPr lang="en-US" dirty="0"/>
              <a:t>The drugs containing ergot and drugs with </a:t>
            </a:r>
            <a:r>
              <a:rPr lang="en-US" dirty="0" smtClean="0"/>
              <a:t>phosphates(</a:t>
            </a:r>
            <a:r>
              <a:rPr lang="en-US" dirty="0" err="1" smtClean="0"/>
              <a:t>e.g</a:t>
            </a:r>
            <a:r>
              <a:rPr lang="en-US" dirty="0" smtClean="0"/>
              <a:t>) </a:t>
            </a:r>
            <a:r>
              <a:rPr lang="en-US" dirty="0"/>
              <a:t>cause necrosis of the placenta resulting into abortions.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US" b="1" dirty="0" smtClean="0"/>
              <a:t/>
            </a:r>
            <a:br>
              <a:rPr lang="en-US" b="1" dirty="0" smtClean="0"/>
            </a:br>
            <a:r>
              <a:rPr lang="en-US" b="1" dirty="0" smtClean="0"/>
              <a:t>VARIETIES OF ABORTION</a:t>
            </a:r>
            <a:r>
              <a:rPr lang="en-US" dirty="0" smtClean="0"/>
              <a:t/>
            </a:r>
            <a:br>
              <a:rPr lang="en-US" dirty="0" smtClean="0"/>
            </a:br>
            <a:endParaRPr lang="en-US" dirty="0"/>
          </a:p>
        </p:txBody>
      </p:sp>
      <p:sp>
        <p:nvSpPr>
          <p:cNvPr id="3" name="Content Placeholder 2"/>
          <p:cNvSpPr>
            <a:spLocks noGrp="1"/>
          </p:cNvSpPr>
          <p:nvPr>
            <p:ph idx="1"/>
          </p:nvPr>
        </p:nvSpPr>
        <p:spPr>
          <a:xfrm>
            <a:off x="228600" y="990600"/>
            <a:ext cx="8686800" cy="5867400"/>
          </a:xfrm>
        </p:spPr>
        <p:txBody>
          <a:bodyPr>
            <a:normAutofit lnSpcReduction="10000"/>
          </a:bodyPr>
          <a:lstStyle/>
          <a:p>
            <a:pPr lvl="0"/>
            <a:r>
              <a:rPr lang="en-US" dirty="0" smtClean="0"/>
              <a:t>Threatened abortion; It can be saved with treatment</a:t>
            </a:r>
          </a:p>
          <a:p>
            <a:pPr lvl="0"/>
            <a:r>
              <a:rPr lang="en-US" dirty="0" smtClean="0"/>
              <a:t>Inevitable abortion; It cannot be saved with treatment </a:t>
            </a:r>
          </a:p>
          <a:p>
            <a:pPr lvl="0"/>
            <a:r>
              <a:rPr lang="en-US" dirty="0" smtClean="0"/>
              <a:t>Complete abortion; All products of conception are expelled</a:t>
            </a:r>
          </a:p>
          <a:p>
            <a:pPr lvl="0"/>
            <a:r>
              <a:rPr lang="en-US" dirty="0" smtClean="0"/>
              <a:t>Incomplete abortion; Some products of conception retained in the uterus</a:t>
            </a:r>
          </a:p>
          <a:p>
            <a:pPr lvl="0"/>
            <a:r>
              <a:rPr lang="en-US" dirty="0" smtClean="0"/>
              <a:t>Habitual abortion ; More than three concective abortions</a:t>
            </a:r>
          </a:p>
          <a:p>
            <a:pPr lvl="0"/>
            <a:r>
              <a:rPr lang="en-US" dirty="0" smtClean="0"/>
              <a:t>Missed abortion; Fetus dies and remains in the uterus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b="1" dirty="0" smtClean="0"/>
              <a:t>CLASSIFICATION OF ABORTION</a:t>
            </a:r>
            <a:endParaRPr lang="en-US" sz="3200" dirty="0"/>
          </a:p>
        </p:txBody>
      </p:sp>
      <p:graphicFrame>
        <p:nvGraphicFramePr>
          <p:cNvPr id="6" name="Content Placeholder 5"/>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1121</TotalTime>
  <Words>1619</Words>
  <Application>Microsoft Office PowerPoint</Application>
  <PresentationFormat>On-screen Show (4:3)</PresentationFormat>
  <Paragraphs>231</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ABORTION</vt:lpstr>
      <vt:lpstr>Definition of abortion </vt:lpstr>
      <vt:lpstr>CAUSES</vt:lpstr>
      <vt:lpstr>  Maternal causes</vt:lpstr>
      <vt:lpstr>   Maternal causes   </vt:lpstr>
      <vt:lpstr>LOCAL CONDITON OF THE BIRTH CANAL</vt:lpstr>
      <vt:lpstr> FETAL CAUSES </vt:lpstr>
      <vt:lpstr> VARIETIES OF ABORTION </vt:lpstr>
      <vt:lpstr>CLASSIFICATION OF ABORTION</vt:lpstr>
      <vt:lpstr>SPONTANOUS ABORTION</vt:lpstr>
      <vt:lpstr>THREATENED ABORTION </vt:lpstr>
      <vt:lpstr>CAUSES OF THREATENED ABORTION</vt:lpstr>
      <vt:lpstr> MANAGEMENT IN MATERNITY CENTRE </vt:lpstr>
      <vt:lpstr>NURSING CARE IN A MATERNITY CENTRE </vt:lpstr>
      <vt:lpstr>NURSING CARE cont.</vt:lpstr>
      <vt:lpstr>NURSING CARE cont.</vt:lpstr>
      <vt:lpstr>ADVICE ON DISCHARGE </vt:lpstr>
      <vt:lpstr>INEVITABLE ABORTION</vt:lpstr>
      <vt:lpstr> COMPLETE ABORTION </vt:lpstr>
      <vt:lpstr>MANAGEMENT IN MATERNITY CENTRE </vt:lpstr>
      <vt:lpstr>MANAGEMENT IN THE HOSPITAL </vt:lpstr>
      <vt:lpstr>ADVICE ON DISCHARGE  </vt:lpstr>
      <vt:lpstr>INCOMPLETE ABORTION </vt:lpstr>
      <vt:lpstr>  SIGNS OF INCOMPLETE ABORTION</vt:lpstr>
      <vt:lpstr> MANAGEMENT IN MATERNITY CENTRE </vt:lpstr>
      <vt:lpstr>MANAGEMENT IN MATERNITY CENTRE…….</vt:lpstr>
      <vt:lpstr>MANAGEMENT IN MATERNITY CENTRE…….</vt:lpstr>
      <vt:lpstr>MANAGEMENT IN MATERNITY CENTRE…….</vt:lpstr>
      <vt:lpstr>MANAGEMENT IN THE HOSPITAL  </vt:lpstr>
      <vt:lpstr>MANAGEMENT IN THE HOSPITAL … </vt:lpstr>
      <vt:lpstr>ADVICE ON DISCHARGE </vt:lpstr>
      <vt:lpstr>HABITUAL OR RECURRENT ABORTIONS </vt:lpstr>
      <vt:lpstr>HABITUAL OR RECURRENT ABORTIONS</vt:lpstr>
      <vt:lpstr>CHARACTERISTICS OF HABITUAL ABORTION DUE TO CERVICAL INCOMPITENCE </vt:lpstr>
      <vt:lpstr>MANAGEMENT IN THE CENTRE   </vt:lpstr>
      <vt:lpstr>IN THE HOSPITAL</vt:lpstr>
      <vt:lpstr>TREATMENT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ABORTION</dc:title>
  <dc:creator>MOSES WONGO</dc:creator>
  <cp:lastModifiedBy>prime</cp:lastModifiedBy>
  <cp:revision>36</cp:revision>
  <dcterms:created xsi:type="dcterms:W3CDTF">2014-10-01T16:46:28Z</dcterms:created>
  <dcterms:modified xsi:type="dcterms:W3CDTF">2016-08-31T06:06:17Z</dcterms:modified>
</cp:coreProperties>
</file>