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3" r:id="rId8"/>
    <p:sldId id="264" r:id="rId9"/>
    <p:sldId id="265" r:id="rId10"/>
    <p:sldId id="266" r:id="rId11"/>
    <p:sldId id="267" r:id="rId12"/>
    <p:sldId id="268" r:id="rId13"/>
    <p:sldId id="269" r:id="rId14"/>
    <p:sldId id="270" r:id="rId15"/>
    <p:sldId id="271" r:id="rId16"/>
    <p:sldId id="284"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11" r:id="rId41"/>
    <p:sldId id="313" r:id="rId42"/>
    <p:sldId id="314" r:id="rId43"/>
    <p:sldId id="315" r:id="rId44"/>
    <p:sldId id="316" r:id="rId45"/>
    <p:sldId id="317" r:id="rId46"/>
    <p:sldId id="318" r:id="rId47"/>
    <p:sldId id="319" r:id="rId48"/>
    <p:sldId id="32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F7F8A0-17EE-469E-A5FF-F482C7A85CF9}"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A2484-6C48-47E5-8AC4-72931F6EBB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7F8A0-17EE-469E-A5FF-F482C7A85CF9}"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A2484-6C48-47E5-8AC4-72931F6EBB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7F8A0-17EE-469E-A5FF-F482C7A85CF9}"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A2484-6C48-47E5-8AC4-72931F6EBB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7F8A0-17EE-469E-A5FF-F482C7A85CF9}"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A2484-6C48-47E5-8AC4-72931F6EBB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F7F8A0-17EE-469E-A5FF-F482C7A85CF9}"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A2484-6C48-47E5-8AC4-72931F6EBB9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F7F8A0-17EE-469E-A5FF-F482C7A85CF9}"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A2484-6C48-47E5-8AC4-72931F6EBB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F7F8A0-17EE-469E-A5FF-F482C7A85CF9}"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3A2484-6C48-47E5-8AC4-72931F6EBB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F7F8A0-17EE-469E-A5FF-F482C7A85CF9}"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3A2484-6C48-47E5-8AC4-72931F6EBB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7F8A0-17EE-469E-A5FF-F482C7A85CF9}"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3A2484-6C48-47E5-8AC4-72931F6EBB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7F8A0-17EE-469E-A5FF-F482C7A85CF9}"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A2484-6C48-47E5-8AC4-72931F6EBB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7F8A0-17EE-469E-A5FF-F482C7A85CF9}"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A2484-6C48-47E5-8AC4-72931F6EBB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7F8A0-17EE-469E-A5FF-F482C7A85CF9}" type="datetimeFigureOut">
              <a:rPr lang="en-US" smtClean="0"/>
              <a:t>5/10/2022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A2484-6C48-47E5-8AC4-72931F6EBB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Adrenergic drugs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6F87BDC-7D0A-488B-81D1-DB5BF199BD17}" type="slidenum">
              <a:rPr lang="en-US"/>
              <a:pPr/>
              <a:t>10</a:t>
            </a:fld>
            <a:endParaRPr lang="en-US"/>
          </a:p>
        </p:txBody>
      </p:sp>
      <p:sp>
        <p:nvSpPr>
          <p:cNvPr id="45058" name="Rectangle 2"/>
          <p:cNvSpPr>
            <a:spLocks noGrp="1" noChangeArrowheads="1"/>
          </p:cNvSpPr>
          <p:nvPr>
            <p:ph type="title"/>
          </p:nvPr>
        </p:nvSpPr>
        <p:spPr>
          <a:xfrm>
            <a:off x="685800" y="152400"/>
            <a:ext cx="6870700" cy="533400"/>
          </a:xfrm>
        </p:spPr>
        <p:txBody>
          <a:bodyPr>
            <a:normAutofit fontScale="90000"/>
          </a:bodyPr>
          <a:lstStyle/>
          <a:p>
            <a:r>
              <a:rPr lang="en-US" sz="3200" b="1" u="sng"/>
              <a:t>α-receptors</a:t>
            </a:r>
          </a:p>
        </p:txBody>
      </p:sp>
      <p:sp>
        <p:nvSpPr>
          <p:cNvPr id="45059" name="Rectangle 3"/>
          <p:cNvSpPr>
            <a:spLocks noGrp="1" noChangeArrowheads="1"/>
          </p:cNvSpPr>
          <p:nvPr>
            <p:ph type="body" idx="1"/>
          </p:nvPr>
        </p:nvSpPr>
        <p:spPr>
          <a:xfrm>
            <a:off x="685800" y="685800"/>
            <a:ext cx="7696200" cy="5486400"/>
          </a:xfrm>
        </p:spPr>
        <p:txBody>
          <a:bodyPr>
            <a:normAutofit/>
          </a:bodyPr>
          <a:lstStyle/>
          <a:p>
            <a:pPr marL="660400" indent="-660400">
              <a:lnSpc>
                <a:spcPct val="90000"/>
              </a:lnSpc>
              <a:buFontTx/>
              <a:buNone/>
            </a:pPr>
            <a:r>
              <a:rPr lang="en-US" sz="2400" b="1" u="sng" dirty="0">
                <a:solidFill>
                  <a:srgbClr val="0000FF"/>
                </a:solidFill>
              </a:rPr>
              <a:t>α</a:t>
            </a:r>
            <a:r>
              <a:rPr lang="en-US" sz="2400" b="1" baseline="-25000" dirty="0">
                <a:solidFill>
                  <a:srgbClr val="0000FF"/>
                </a:solidFill>
              </a:rPr>
              <a:t>2</a:t>
            </a:r>
            <a:r>
              <a:rPr lang="en-US" sz="2400" b="1" u="sng" dirty="0">
                <a:solidFill>
                  <a:srgbClr val="0000FF"/>
                </a:solidFill>
              </a:rPr>
              <a:t> </a:t>
            </a:r>
            <a:r>
              <a:rPr lang="en-US" sz="2400" b="1" u="sng" dirty="0" smtClean="0">
                <a:solidFill>
                  <a:srgbClr val="0000FF"/>
                </a:solidFill>
              </a:rPr>
              <a:t>receptor</a:t>
            </a:r>
            <a:endParaRPr lang="en-US" sz="2400" dirty="0"/>
          </a:p>
          <a:p>
            <a:pPr marL="660400" indent="-660400">
              <a:lnSpc>
                <a:spcPct val="80000"/>
              </a:lnSpc>
              <a:buFont typeface="Wingdings" pitchFamily="2" charset="2"/>
              <a:buChar char="q"/>
            </a:pPr>
            <a:r>
              <a:rPr lang="en-US" sz="2400" dirty="0"/>
              <a:t>Its specific actions include:</a:t>
            </a:r>
          </a:p>
          <a:p>
            <a:pPr marL="1409700" lvl="2" indent="-495300">
              <a:lnSpc>
                <a:spcPct val="80000"/>
              </a:lnSpc>
              <a:buFontTx/>
              <a:buAutoNum type="romanLcPeriod"/>
            </a:pPr>
            <a:r>
              <a:rPr lang="en-US" dirty="0" smtClean="0"/>
              <a:t>contraction </a:t>
            </a:r>
            <a:r>
              <a:rPr lang="en-US" dirty="0"/>
              <a:t>of sphincters of the GIT </a:t>
            </a:r>
          </a:p>
          <a:p>
            <a:pPr marL="660400" indent="-660400">
              <a:lnSpc>
                <a:spcPct val="80000"/>
              </a:lnSpc>
              <a:buFontTx/>
              <a:buNone/>
            </a:pPr>
            <a:endParaRPr lang="en-US" sz="1000" i="1" dirty="0"/>
          </a:p>
          <a:p>
            <a:pPr marL="660400" indent="-660400">
              <a:lnSpc>
                <a:spcPct val="80000"/>
              </a:lnSpc>
              <a:buFontTx/>
              <a:buNone/>
            </a:pPr>
            <a:r>
              <a:rPr lang="en-US" sz="2400" i="1" dirty="0">
                <a:solidFill>
                  <a:srgbClr val="0000FF"/>
                </a:solidFill>
              </a:rPr>
              <a:t>	</a:t>
            </a:r>
            <a:r>
              <a:rPr lang="en-US" sz="2400" b="1" u="sng" dirty="0">
                <a:solidFill>
                  <a:srgbClr val="0000FF"/>
                </a:solidFill>
              </a:rPr>
              <a:t>Examples of α</a:t>
            </a:r>
            <a:r>
              <a:rPr lang="en-US" sz="2400" b="1" u="sng" baseline="-25000" dirty="0">
                <a:solidFill>
                  <a:srgbClr val="0000FF"/>
                </a:solidFill>
              </a:rPr>
              <a:t>2</a:t>
            </a:r>
            <a:r>
              <a:rPr lang="en-US" sz="2400" b="1" u="sng" dirty="0">
                <a:solidFill>
                  <a:srgbClr val="0000FF"/>
                </a:solidFill>
              </a:rPr>
              <a:t> </a:t>
            </a:r>
            <a:r>
              <a:rPr lang="en-US" sz="2400" b="1" u="sng" dirty="0" smtClean="0">
                <a:solidFill>
                  <a:srgbClr val="0000FF"/>
                </a:solidFill>
              </a:rPr>
              <a:t>agonists</a:t>
            </a:r>
            <a:endParaRPr lang="en-US" dirty="0"/>
          </a:p>
          <a:p>
            <a:pPr marL="1409700" lvl="2" indent="-495300">
              <a:lnSpc>
                <a:spcPct val="80000"/>
              </a:lnSpc>
              <a:buSzPct val="150000"/>
            </a:pPr>
            <a:r>
              <a:rPr lang="en-US" dirty="0" err="1" smtClean="0"/>
              <a:t>Clonidine</a:t>
            </a:r>
            <a:endParaRPr lang="en-US" dirty="0"/>
          </a:p>
          <a:p>
            <a:pPr marL="1409700" lvl="2" indent="-495300">
              <a:lnSpc>
                <a:spcPct val="80000"/>
              </a:lnSpc>
              <a:buSzPct val="150000"/>
            </a:pPr>
            <a:r>
              <a:rPr lang="en-US" dirty="0"/>
              <a:t>Methyldopa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548B994-CE1C-48BE-AB80-2B6D143330B0}" type="slidenum">
              <a:rPr lang="en-US"/>
              <a:pPr/>
              <a:t>11</a:t>
            </a:fld>
            <a:endParaRPr lang="en-US"/>
          </a:p>
        </p:txBody>
      </p:sp>
      <p:sp>
        <p:nvSpPr>
          <p:cNvPr id="46082" name="Rectangle 2"/>
          <p:cNvSpPr>
            <a:spLocks noGrp="1" noChangeArrowheads="1"/>
          </p:cNvSpPr>
          <p:nvPr>
            <p:ph type="title"/>
          </p:nvPr>
        </p:nvSpPr>
        <p:spPr>
          <a:xfrm>
            <a:off x="685800" y="152400"/>
            <a:ext cx="6870700" cy="457200"/>
          </a:xfrm>
        </p:spPr>
        <p:txBody>
          <a:bodyPr>
            <a:normAutofit fontScale="90000"/>
          </a:bodyPr>
          <a:lstStyle/>
          <a:p>
            <a:r>
              <a:rPr lang="en-US" sz="2800" b="1">
                <a:solidFill>
                  <a:srgbClr val="0000FF"/>
                </a:solidFill>
              </a:rPr>
              <a:t>β</a:t>
            </a:r>
            <a:r>
              <a:rPr lang="en-US" sz="2800" b="1" u="sng">
                <a:solidFill>
                  <a:srgbClr val="0000FF"/>
                </a:solidFill>
              </a:rPr>
              <a:t>-receptors</a:t>
            </a:r>
          </a:p>
        </p:txBody>
      </p:sp>
      <p:sp>
        <p:nvSpPr>
          <p:cNvPr id="46083" name="Rectangle 3"/>
          <p:cNvSpPr>
            <a:spLocks noGrp="1" noChangeArrowheads="1"/>
          </p:cNvSpPr>
          <p:nvPr>
            <p:ph type="body" idx="1"/>
          </p:nvPr>
        </p:nvSpPr>
        <p:spPr>
          <a:xfrm>
            <a:off x="1371600" y="685800"/>
            <a:ext cx="7315200" cy="5562600"/>
          </a:xfrm>
        </p:spPr>
        <p:txBody>
          <a:bodyPr/>
          <a:lstStyle/>
          <a:p>
            <a:pPr>
              <a:lnSpc>
                <a:spcPct val="80000"/>
              </a:lnSpc>
              <a:buFontTx/>
              <a:buNone/>
            </a:pPr>
            <a:r>
              <a:rPr lang="en-US" sz="2400" b="1" u="sng">
                <a:solidFill>
                  <a:srgbClr val="0000FF"/>
                </a:solidFill>
              </a:rPr>
              <a:t>β</a:t>
            </a:r>
            <a:r>
              <a:rPr lang="en-US" sz="2400" b="1" baseline="-25000">
                <a:solidFill>
                  <a:srgbClr val="0000FF"/>
                </a:solidFill>
              </a:rPr>
              <a:t>1</a:t>
            </a:r>
            <a:r>
              <a:rPr lang="en-US" sz="2400" b="1" u="sng">
                <a:solidFill>
                  <a:srgbClr val="0000FF"/>
                </a:solidFill>
              </a:rPr>
              <a:t> receptor</a:t>
            </a:r>
          </a:p>
          <a:p>
            <a:pPr>
              <a:lnSpc>
                <a:spcPct val="80000"/>
              </a:lnSpc>
              <a:buFontTx/>
              <a:buNone/>
            </a:pPr>
            <a:r>
              <a:rPr lang="en-US" sz="2400"/>
              <a:t>Its specific actions:</a:t>
            </a:r>
          </a:p>
          <a:p>
            <a:pPr>
              <a:lnSpc>
                <a:spcPct val="80000"/>
              </a:lnSpc>
              <a:buSzPct val="155000"/>
            </a:pPr>
            <a:r>
              <a:rPr lang="en-US" sz="2400"/>
              <a:t>Increase cardiac. </a:t>
            </a:r>
          </a:p>
          <a:p>
            <a:pPr>
              <a:lnSpc>
                <a:spcPct val="80000"/>
              </a:lnSpc>
              <a:buSzPct val="155000"/>
            </a:pPr>
            <a:r>
              <a:rPr lang="en-US" sz="2400"/>
              <a:t>Renin release from juxtaglomerular cells. </a:t>
            </a:r>
          </a:p>
          <a:p>
            <a:pPr>
              <a:lnSpc>
                <a:spcPct val="80000"/>
              </a:lnSpc>
              <a:buSzPct val="155000"/>
            </a:pPr>
            <a:r>
              <a:rPr lang="en-US" sz="2400"/>
              <a:t>Lipolysis in adipose tissue.</a:t>
            </a:r>
          </a:p>
          <a:p>
            <a:pPr>
              <a:lnSpc>
                <a:spcPct val="80000"/>
              </a:lnSpc>
              <a:buFontTx/>
              <a:buNone/>
            </a:pPr>
            <a:endParaRPr lang="en-US" sz="1400" b="1"/>
          </a:p>
          <a:p>
            <a:pPr>
              <a:lnSpc>
                <a:spcPct val="80000"/>
              </a:lnSpc>
              <a:buFontTx/>
              <a:buNone/>
            </a:pPr>
            <a:endParaRPr lang="en-US" sz="1400" b="1"/>
          </a:p>
          <a:p>
            <a:pPr>
              <a:lnSpc>
                <a:spcPct val="80000"/>
              </a:lnSpc>
              <a:buFontTx/>
              <a:buNone/>
            </a:pPr>
            <a:r>
              <a:rPr lang="en-US" sz="2400" b="1" u="sng">
                <a:solidFill>
                  <a:srgbClr val="0000FF"/>
                </a:solidFill>
              </a:rPr>
              <a:t>Examples of β</a:t>
            </a:r>
            <a:r>
              <a:rPr lang="en-US" sz="2400" b="1" baseline="-25000">
                <a:solidFill>
                  <a:srgbClr val="0000FF"/>
                </a:solidFill>
              </a:rPr>
              <a:t>1</a:t>
            </a:r>
            <a:r>
              <a:rPr lang="en-US" sz="2400" b="1" u="sng">
                <a:solidFill>
                  <a:srgbClr val="0000FF"/>
                </a:solidFill>
              </a:rPr>
              <a:t> Agonists</a:t>
            </a:r>
          </a:p>
          <a:p>
            <a:pPr>
              <a:lnSpc>
                <a:spcPct val="80000"/>
              </a:lnSpc>
              <a:buSzPct val="150000"/>
            </a:pPr>
            <a:r>
              <a:rPr lang="en-US" sz="2400"/>
              <a:t>Noradrenaline </a:t>
            </a:r>
          </a:p>
          <a:p>
            <a:pPr>
              <a:lnSpc>
                <a:spcPct val="80000"/>
              </a:lnSpc>
              <a:buSzPct val="150000"/>
            </a:pPr>
            <a:r>
              <a:rPr lang="en-US" sz="2400"/>
              <a:t>Isoprenaline</a:t>
            </a:r>
          </a:p>
          <a:p>
            <a:pPr>
              <a:lnSpc>
                <a:spcPct val="80000"/>
              </a:lnSpc>
              <a:buSzPct val="150000"/>
            </a:pPr>
            <a:r>
              <a:rPr lang="en-US" sz="2400"/>
              <a:t>Dobutamine</a:t>
            </a:r>
          </a:p>
          <a:p>
            <a:pPr>
              <a:lnSpc>
                <a:spcPct val="80000"/>
              </a:lnSpc>
              <a:buSzPct val="150000"/>
            </a:pPr>
            <a:r>
              <a:rPr lang="en-US" sz="2400"/>
              <a:t>Isoproterenol (β1 and β2) </a:t>
            </a:r>
          </a:p>
          <a:p>
            <a:pPr>
              <a:lnSpc>
                <a:spcPct val="80000"/>
              </a:lnSpc>
            </a:pPr>
            <a:endParaRPr lang="en-US" sz="2400" b="1"/>
          </a:p>
          <a:p>
            <a:pPr>
              <a:lnSpc>
                <a:spcPct val="80000"/>
              </a:lnSpc>
            </a:pPr>
            <a:r>
              <a:rPr lang="en-US" sz="2400"/>
              <a:t>β</a:t>
            </a:r>
            <a:r>
              <a:rPr lang="en-US" sz="2400" baseline="-25000"/>
              <a:t>1</a:t>
            </a:r>
            <a:r>
              <a:rPr lang="en-US" sz="2400"/>
              <a:t> agonists are used to treat cardiogenic shock, acute heart failure, bradyarrhythmias. </a:t>
            </a:r>
          </a:p>
          <a:p>
            <a:pPr>
              <a:lnSpc>
                <a:spcPct val="80000"/>
              </a:lnSpc>
            </a:pPr>
            <a:endParaRPr lang="en-US" sz="24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BBD422F-4D61-4FDF-8073-67DBF9CD7630}" type="slidenum">
              <a:rPr lang="en-US" altLang="en-US"/>
              <a:pPr/>
              <a:t>12</a:t>
            </a:fld>
            <a:endParaRPr lang="en-US" altLang="en-US"/>
          </a:p>
        </p:txBody>
      </p:sp>
      <p:sp>
        <p:nvSpPr>
          <p:cNvPr id="57347" name="Rectangle 3"/>
          <p:cNvSpPr>
            <a:spLocks noGrp="1" noChangeArrowheads="1"/>
          </p:cNvSpPr>
          <p:nvPr>
            <p:ph type="body" idx="1"/>
          </p:nvPr>
        </p:nvSpPr>
        <p:spPr>
          <a:xfrm>
            <a:off x="304800" y="304800"/>
            <a:ext cx="8686800" cy="6553200"/>
          </a:xfrm>
        </p:spPr>
        <p:txBody>
          <a:bodyPr/>
          <a:lstStyle/>
          <a:p>
            <a:pPr>
              <a:lnSpc>
                <a:spcPct val="90000"/>
              </a:lnSpc>
              <a:buFont typeface="Wingdings" pitchFamily="2" charset="2"/>
              <a:buNone/>
            </a:pPr>
            <a:r>
              <a:rPr lang="en-US" sz="2400" b="1" u="sng" dirty="0">
                <a:solidFill>
                  <a:srgbClr val="0000FF"/>
                </a:solidFill>
              </a:rPr>
              <a:t>β</a:t>
            </a:r>
            <a:r>
              <a:rPr lang="en-US" sz="2400" b="1" baseline="-25000" dirty="0">
                <a:solidFill>
                  <a:srgbClr val="0000FF"/>
                </a:solidFill>
              </a:rPr>
              <a:t>2</a:t>
            </a:r>
            <a:r>
              <a:rPr lang="en-US" sz="2400" b="1" u="sng" dirty="0">
                <a:solidFill>
                  <a:srgbClr val="0000FF"/>
                </a:solidFill>
              </a:rPr>
              <a:t> receptor</a:t>
            </a:r>
          </a:p>
          <a:p>
            <a:pPr>
              <a:lnSpc>
                <a:spcPct val="90000"/>
              </a:lnSpc>
              <a:buFont typeface="Wingdings" pitchFamily="2" charset="2"/>
              <a:buNone/>
            </a:pPr>
            <a:r>
              <a:rPr lang="en-US" sz="2400" dirty="0"/>
              <a:t>Its specific actions</a:t>
            </a:r>
            <a:r>
              <a:rPr lang="en-US" sz="2400" dirty="0" smtClean="0"/>
              <a:t>:</a:t>
            </a:r>
            <a:endParaRPr lang="en-US" sz="2400" dirty="0"/>
          </a:p>
          <a:p>
            <a:pPr>
              <a:lnSpc>
                <a:spcPct val="75000"/>
              </a:lnSpc>
            </a:pPr>
            <a:r>
              <a:rPr lang="en-US" sz="2400" dirty="0"/>
              <a:t>Smooth muscle relaxation, e.g. in </a:t>
            </a:r>
            <a:r>
              <a:rPr lang="en-US" sz="2400" dirty="0" smtClean="0"/>
              <a:t>bronchi</a:t>
            </a:r>
            <a:endParaRPr lang="en-US" sz="2400" dirty="0"/>
          </a:p>
          <a:p>
            <a:pPr>
              <a:lnSpc>
                <a:spcPct val="75000"/>
              </a:lnSpc>
            </a:pPr>
            <a:r>
              <a:rPr lang="en-US" sz="2400" dirty="0"/>
              <a:t>Dilate arteries to skeletal muscle </a:t>
            </a:r>
          </a:p>
          <a:p>
            <a:pPr>
              <a:lnSpc>
                <a:spcPct val="75000"/>
              </a:lnSpc>
            </a:pPr>
            <a:r>
              <a:rPr lang="en-US" sz="2400" dirty="0" err="1"/>
              <a:t>Glycogenolysis</a:t>
            </a:r>
            <a:r>
              <a:rPr lang="en-US" sz="2400" dirty="0"/>
              <a:t> and </a:t>
            </a:r>
            <a:r>
              <a:rPr lang="en-US" sz="2400" dirty="0" err="1"/>
              <a:t>gluconeogenesis</a:t>
            </a:r>
            <a:r>
              <a:rPr lang="en-US" sz="2400" dirty="0"/>
              <a:t> </a:t>
            </a:r>
          </a:p>
          <a:p>
            <a:pPr>
              <a:lnSpc>
                <a:spcPct val="75000"/>
              </a:lnSpc>
            </a:pPr>
            <a:r>
              <a:rPr lang="en-US" sz="2400" dirty="0"/>
              <a:t>Thickened secretions from salivary glands.</a:t>
            </a:r>
          </a:p>
          <a:p>
            <a:pPr>
              <a:lnSpc>
                <a:spcPct val="75000"/>
              </a:lnSpc>
            </a:pPr>
            <a:r>
              <a:rPr lang="en-US" sz="2400" dirty="0"/>
              <a:t>Inhibit histamine-release from mast cells </a:t>
            </a:r>
          </a:p>
          <a:p>
            <a:pPr>
              <a:lnSpc>
                <a:spcPct val="90000"/>
              </a:lnSpc>
            </a:pPr>
            <a:endParaRPr lang="en-US" sz="1200" dirty="0"/>
          </a:p>
          <a:p>
            <a:pPr>
              <a:lnSpc>
                <a:spcPct val="90000"/>
              </a:lnSpc>
              <a:buFont typeface="Wingdings" pitchFamily="2" charset="2"/>
              <a:buNone/>
            </a:pPr>
            <a:r>
              <a:rPr lang="en-US" sz="2400" b="1" u="sng" dirty="0">
                <a:solidFill>
                  <a:srgbClr val="0000FF"/>
                </a:solidFill>
              </a:rPr>
              <a:t>Examples of β</a:t>
            </a:r>
            <a:r>
              <a:rPr lang="en-US" sz="2400" b="1" baseline="-25000" dirty="0">
                <a:solidFill>
                  <a:srgbClr val="0000FF"/>
                </a:solidFill>
              </a:rPr>
              <a:t>2</a:t>
            </a:r>
            <a:r>
              <a:rPr lang="en-US" sz="2400" b="1" u="sng" dirty="0">
                <a:solidFill>
                  <a:srgbClr val="0000FF"/>
                </a:solidFill>
              </a:rPr>
              <a:t> Agonists</a:t>
            </a:r>
          </a:p>
          <a:p>
            <a:pPr lvl="2">
              <a:lnSpc>
                <a:spcPct val="90000"/>
              </a:lnSpc>
              <a:buClr>
                <a:schemeClr val="tx1"/>
              </a:buClr>
              <a:buSzPct val="90000"/>
              <a:buFontTx/>
              <a:buChar char="o"/>
            </a:pPr>
            <a:r>
              <a:rPr lang="en-US" dirty="0" err="1"/>
              <a:t>Salbutamol</a:t>
            </a:r>
            <a:r>
              <a:rPr lang="en-US" dirty="0"/>
              <a:t>		o </a:t>
            </a:r>
            <a:r>
              <a:rPr lang="en-US" dirty="0" err="1" smtClean="0"/>
              <a:t>Isoprenaline</a:t>
            </a:r>
            <a:endParaRPr lang="en-US" dirty="0"/>
          </a:p>
          <a:p>
            <a:pPr lvl="2">
              <a:lnSpc>
                <a:spcPct val="90000"/>
              </a:lnSpc>
              <a:buClr>
                <a:schemeClr val="tx1"/>
              </a:buClr>
              <a:buSzPct val="90000"/>
              <a:buFontTx/>
              <a:buChar char="o"/>
            </a:pPr>
            <a:r>
              <a:rPr lang="en-US" dirty="0" err="1"/>
              <a:t>Salmeterol</a:t>
            </a:r>
            <a:r>
              <a:rPr lang="en-US" dirty="0"/>
              <a:t>		o </a:t>
            </a:r>
            <a:r>
              <a:rPr lang="en-US" dirty="0" err="1"/>
              <a:t>Terbutaline</a:t>
            </a:r>
            <a:endParaRPr lang="en-US" dirty="0"/>
          </a:p>
          <a:p>
            <a:pPr lvl="2">
              <a:lnSpc>
                <a:spcPct val="90000"/>
              </a:lnSpc>
              <a:buFont typeface="Wingdings" pitchFamily="2" charset="2"/>
              <a:buNone/>
            </a:pPr>
            <a:r>
              <a:rPr lang="en-US" dirty="0"/>
              <a:t>o </a:t>
            </a:r>
            <a:r>
              <a:rPr lang="en-US" dirty="0" err="1"/>
              <a:t>Fenoterol</a:t>
            </a:r>
            <a:r>
              <a:rPr lang="en-US" dirty="0"/>
              <a:t>		o </a:t>
            </a:r>
            <a:r>
              <a:rPr lang="en-US" dirty="0" err="1"/>
              <a:t>Formoterol</a:t>
            </a:r>
            <a:endParaRPr lang="en-US" dirty="0"/>
          </a:p>
          <a:p>
            <a:pPr>
              <a:lnSpc>
                <a:spcPct val="90000"/>
              </a:lnSpc>
            </a:pPr>
            <a:endParaRPr lang="en-US" sz="800" dirty="0"/>
          </a:p>
          <a:p>
            <a:pPr>
              <a:lnSpc>
                <a:spcPct val="90000"/>
              </a:lnSpc>
              <a:buFont typeface="Wingdings" pitchFamily="2" charset="2"/>
              <a:buNone/>
            </a:pPr>
            <a:r>
              <a:rPr lang="en-US" sz="2400" b="1" u="sng" dirty="0">
                <a:solidFill>
                  <a:srgbClr val="0000FF"/>
                </a:solidFill>
              </a:rPr>
              <a:t>β</a:t>
            </a:r>
            <a:r>
              <a:rPr lang="en-US" sz="2400" b="1" u="sng" baseline="-25000" dirty="0">
                <a:solidFill>
                  <a:srgbClr val="0000FF"/>
                </a:solidFill>
              </a:rPr>
              <a:t>3</a:t>
            </a:r>
            <a:r>
              <a:rPr lang="en-US" sz="2400" b="1" u="sng" dirty="0">
                <a:solidFill>
                  <a:srgbClr val="0000FF"/>
                </a:solidFill>
              </a:rPr>
              <a:t> receptor</a:t>
            </a:r>
            <a:r>
              <a:rPr lang="en-US" sz="2400" b="1" dirty="0"/>
              <a:t> e</a:t>
            </a:r>
            <a:r>
              <a:rPr lang="en-US" sz="2400" dirty="0"/>
              <a:t>nhances </a:t>
            </a:r>
            <a:r>
              <a:rPr lang="en-US" sz="2400" dirty="0" err="1"/>
              <a:t>lipolysis</a:t>
            </a:r>
            <a:r>
              <a:rPr lang="en-US" sz="2400" dirty="0"/>
              <a:t> in adipose tissue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E728DC3-6061-4A63-8FC0-F7879AB13D4D}" type="slidenum">
              <a:rPr lang="en-US" altLang="en-US"/>
              <a:pPr/>
              <a:t>13</a:t>
            </a:fld>
            <a:endParaRPr lang="en-US" altLang="en-US"/>
          </a:p>
        </p:txBody>
      </p:sp>
      <p:sp>
        <p:nvSpPr>
          <p:cNvPr id="65538" name="Rectangle 2"/>
          <p:cNvSpPr>
            <a:spLocks noGrp="1" noChangeArrowheads="1"/>
          </p:cNvSpPr>
          <p:nvPr>
            <p:ph type="title"/>
          </p:nvPr>
        </p:nvSpPr>
        <p:spPr>
          <a:xfrm>
            <a:off x="457200" y="122238"/>
            <a:ext cx="7543800" cy="563562"/>
          </a:xfrm>
        </p:spPr>
        <p:txBody>
          <a:bodyPr/>
          <a:lstStyle/>
          <a:p>
            <a:r>
              <a:rPr lang="en-US" sz="2800" u="sng"/>
              <a:t>Adrenergic drugs</a:t>
            </a:r>
          </a:p>
        </p:txBody>
      </p:sp>
      <p:sp>
        <p:nvSpPr>
          <p:cNvPr id="65539" name="Rectangle 3"/>
          <p:cNvSpPr>
            <a:spLocks noGrp="1" noChangeArrowheads="1"/>
          </p:cNvSpPr>
          <p:nvPr>
            <p:ph type="body" idx="1"/>
          </p:nvPr>
        </p:nvSpPr>
        <p:spPr>
          <a:xfrm>
            <a:off x="685800" y="762000"/>
            <a:ext cx="7696200" cy="5638800"/>
          </a:xfrm>
        </p:spPr>
        <p:txBody>
          <a:bodyPr/>
          <a:lstStyle/>
          <a:p>
            <a:r>
              <a:rPr lang="en-US" sz="2400" dirty="0"/>
              <a:t>Adrenergic drugs either stimulate a response (agonists) or inhibit a response (antagonists).</a:t>
            </a:r>
          </a:p>
          <a:p>
            <a:endParaRPr lang="en-US" sz="1200" dirty="0"/>
          </a:p>
          <a:p>
            <a:r>
              <a:rPr lang="en-US" sz="2400" dirty="0"/>
              <a:t>An </a:t>
            </a:r>
            <a:r>
              <a:rPr lang="en-US" sz="2400" b="1" dirty="0"/>
              <a:t>adrenergic</a:t>
            </a:r>
            <a:r>
              <a:rPr lang="en-US" sz="2400" dirty="0"/>
              <a:t> agonist is a medicine, or substance, which has effects similar to, or the same as, epinephrine (adrenaline). </a:t>
            </a:r>
          </a:p>
          <a:p>
            <a:endParaRPr lang="en-US" sz="1200" dirty="0"/>
          </a:p>
          <a:p>
            <a:r>
              <a:rPr lang="en-US" sz="2400" dirty="0"/>
              <a:t>Epinephrine and </a:t>
            </a:r>
            <a:r>
              <a:rPr lang="en-US" sz="2400" dirty="0" err="1"/>
              <a:t>norepinephrine</a:t>
            </a:r>
            <a:r>
              <a:rPr lang="en-US" sz="2400" dirty="0"/>
              <a:t> are endogenous and broad-spectrum.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FA2C4E7-7859-4385-B96C-E5DDB87A0FAF}" type="slidenum">
              <a:rPr lang="en-US" altLang="en-US"/>
              <a:pPr/>
              <a:t>14</a:t>
            </a:fld>
            <a:endParaRPr lang="en-US" altLang="en-US"/>
          </a:p>
        </p:txBody>
      </p:sp>
      <p:sp>
        <p:nvSpPr>
          <p:cNvPr id="66562" name="Rectangle 2"/>
          <p:cNvSpPr>
            <a:spLocks noGrp="1" noChangeArrowheads="1"/>
          </p:cNvSpPr>
          <p:nvPr>
            <p:ph type="title"/>
          </p:nvPr>
        </p:nvSpPr>
        <p:spPr>
          <a:xfrm>
            <a:off x="228600" y="122238"/>
            <a:ext cx="8001000" cy="563562"/>
          </a:xfrm>
        </p:spPr>
        <p:txBody>
          <a:bodyPr/>
          <a:lstStyle/>
          <a:p>
            <a:r>
              <a:rPr lang="en-US" sz="2800" u="sng">
                <a:solidFill>
                  <a:srgbClr val="0000FF"/>
                </a:solidFill>
              </a:rPr>
              <a:t>Mechanisms of Action of Adrenergic Agonists</a:t>
            </a:r>
          </a:p>
        </p:txBody>
      </p:sp>
      <p:sp>
        <p:nvSpPr>
          <p:cNvPr id="66563" name="Rectangle 3"/>
          <p:cNvSpPr>
            <a:spLocks noGrp="1" noChangeArrowheads="1"/>
          </p:cNvSpPr>
          <p:nvPr>
            <p:ph type="body" idx="1"/>
          </p:nvPr>
        </p:nvSpPr>
        <p:spPr>
          <a:xfrm>
            <a:off x="304800" y="762000"/>
            <a:ext cx="8686800" cy="6096000"/>
          </a:xfrm>
        </p:spPr>
        <p:txBody>
          <a:bodyPr/>
          <a:lstStyle/>
          <a:p>
            <a:pPr marL="433388" indent="-433388">
              <a:lnSpc>
                <a:spcPct val="80000"/>
              </a:lnSpc>
              <a:buFont typeface="Wingdings" pitchFamily="2" charset="2"/>
              <a:buNone/>
            </a:pPr>
            <a:r>
              <a:rPr lang="en-US" sz="2000" dirty="0"/>
              <a:t>Adrenergic agonists are broadly classified into 3, and these </a:t>
            </a:r>
          </a:p>
          <a:p>
            <a:pPr marL="433388" indent="-433388">
              <a:lnSpc>
                <a:spcPct val="80000"/>
              </a:lnSpc>
              <a:buFont typeface="Wingdings" pitchFamily="2" charset="2"/>
              <a:buNone/>
            </a:pPr>
            <a:r>
              <a:rPr lang="en-US" sz="2000" dirty="0"/>
              <a:t>have separate MOAs</a:t>
            </a:r>
          </a:p>
          <a:p>
            <a:pPr marL="433388" indent="-433388">
              <a:lnSpc>
                <a:spcPct val="80000"/>
              </a:lnSpc>
              <a:buFont typeface="Wingdings" pitchFamily="2" charset="2"/>
              <a:buNone/>
            </a:pPr>
            <a:endParaRPr lang="en-US" sz="1000" dirty="0"/>
          </a:p>
          <a:p>
            <a:pPr marL="433388" indent="-433388">
              <a:lnSpc>
                <a:spcPct val="80000"/>
              </a:lnSpc>
              <a:buFont typeface="Wingdings" pitchFamily="2" charset="2"/>
              <a:buNone/>
            </a:pPr>
            <a:r>
              <a:rPr lang="en-US" sz="2400" b="1" dirty="0"/>
              <a:t>(1) Direct-acting Agonists</a:t>
            </a:r>
          </a:p>
          <a:p>
            <a:pPr marL="433388" indent="-433388">
              <a:lnSpc>
                <a:spcPct val="80000"/>
              </a:lnSpc>
            </a:pPr>
            <a:r>
              <a:rPr lang="en-US" sz="2400" dirty="0"/>
              <a:t>These act directly on α, or β receptors producing effects similar to those that occur following stimulation by sympathetic nerves or release of adrenaline from the adrenal medulla.</a:t>
            </a:r>
          </a:p>
          <a:p>
            <a:pPr marL="1065213" lvl="2" indent="-371475">
              <a:lnSpc>
                <a:spcPct val="80000"/>
              </a:lnSpc>
              <a:buClr>
                <a:schemeClr val="tx1"/>
              </a:buClr>
              <a:buFont typeface="Wingdings" pitchFamily="2" charset="2"/>
              <a:buAutoNum type="romanLcPeriod"/>
            </a:pPr>
            <a:endParaRPr lang="en-US" sz="1400" dirty="0"/>
          </a:p>
          <a:p>
            <a:pPr marL="433388" indent="-433388">
              <a:lnSpc>
                <a:spcPct val="80000"/>
              </a:lnSpc>
              <a:buFont typeface="Wingdings" pitchFamily="2" charset="2"/>
              <a:buNone/>
            </a:pPr>
            <a:r>
              <a:rPr lang="en-US" sz="2400" b="1" dirty="0"/>
              <a:t>(2) Indirect-acting Agonists</a:t>
            </a:r>
          </a:p>
          <a:p>
            <a:pPr marL="433388" indent="-433388">
              <a:lnSpc>
                <a:spcPct val="80000"/>
              </a:lnSpc>
            </a:pPr>
            <a:r>
              <a:rPr lang="en-US" sz="2400" dirty="0"/>
              <a:t>These are taken up into </a:t>
            </a:r>
            <a:r>
              <a:rPr lang="en-US" sz="2400" dirty="0" err="1"/>
              <a:t>presynaptic</a:t>
            </a:r>
            <a:r>
              <a:rPr lang="en-US" sz="2400" dirty="0"/>
              <a:t> neuron and cause the release of </a:t>
            </a:r>
            <a:r>
              <a:rPr lang="en-US" sz="2400" dirty="0" err="1"/>
              <a:t>noradrenaline</a:t>
            </a:r>
            <a:r>
              <a:rPr lang="en-US" sz="2400" dirty="0"/>
              <a:t> from the </a:t>
            </a:r>
            <a:r>
              <a:rPr lang="en-US" sz="2400" dirty="0" err="1"/>
              <a:t>cytoplasmic</a:t>
            </a:r>
            <a:r>
              <a:rPr lang="en-US" sz="2400" dirty="0"/>
              <a:t> pools or vesicles of the adrenergic neuron. The </a:t>
            </a:r>
            <a:r>
              <a:rPr lang="en-US" sz="2400" dirty="0" err="1"/>
              <a:t>noradrenaline</a:t>
            </a:r>
            <a:r>
              <a:rPr lang="en-US" sz="2400" dirty="0"/>
              <a:t> then traverses the synapse and binds to the α or β receptors.</a:t>
            </a:r>
          </a:p>
          <a:p>
            <a:pPr marL="433388" indent="-433388">
              <a:lnSpc>
                <a:spcPct val="80000"/>
              </a:lnSpc>
              <a:buFont typeface="Wingdings" pitchFamily="2" charset="2"/>
              <a:buNone/>
            </a:pPr>
            <a:endParaRPr lang="en-US" sz="1400" b="1" dirty="0"/>
          </a:p>
          <a:p>
            <a:pPr marL="433388" indent="-433388">
              <a:lnSpc>
                <a:spcPct val="80000"/>
              </a:lnSpc>
              <a:buFont typeface="Wingdings" pitchFamily="2" charset="2"/>
              <a:buNone/>
            </a:pPr>
            <a:r>
              <a:rPr lang="en-US" sz="2400" b="1" dirty="0"/>
              <a:t>(3) Mixed-action Agonists</a:t>
            </a:r>
          </a:p>
          <a:p>
            <a:pPr marL="433388" indent="-433388">
              <a:lnSpc>
                <a:spcPct val="80000"/>
              </a:lnSpc>
            </a:pPr>
            <a:r>
              <a:rPr lang="en-US" sz="2400" dirty="0"/>
              <a:t>These have the capacity both to directly stimulate </a:t>
            </a:r>
            <a:r>
              <a:rPr lang="en-US" sz="2400" dirty="0" err="1"/>
              <a:t>adrenoceptors</a:t>
            </a:r>
            <a:r>
              <a:rPr lang="en-US" sz="2400" dirty="0"/>
              <a:t> and release of </a:t>
            </a:r>
            <a:r>
              <a:rPr lang="en-US" sz="2400" dirty="0" err="1"/>
              <a:t>noradrenaline</a:t>
            </a:r>
            <a:r>
              <a:rPr lang="en-US" sz="2400" dirty="0"/>
              <a:t> from the adrenergic neuron.</a:t>
            </a:r>
            <a:endParaRPr lang="en-US"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711B3AC6-5C69-4D67-A3E3-B66155DE4C88}" type="slidenum">
              <a:rPr lang="en-US"/>
              <a:pPr/>
              <a:t>15</a:t>
            </a:fld>
            <a:endParaRPr lang="en-US"/>
          </a:p>
        </p:txBody>
      </p:sp>
      <p:sp>
        <p:nvSpPr>
          <p:cNvPr id="40962" name="Rectangle 2"/>
          <p:cNvSpPr>
            <a:spLocks noGrp="1" noChangeArrowheads="1"/>
          </p:cNvSpPr>
          <p:nvPr>
            <p:ph type="title"/>
          </p:nvPr>
        </p:nvSpPr>
        <p:spPr>
          <a:xfrm>
            <a:off x="304800" y="152400"/>
            <a:ext cx="8001000" cy="668338"/>
          </a:xfrm>
          <a:solidFill>
            <a:srgbClr val="99FFCC"/>
          </a:solidFill>
        </p:spPr>
        <p:txBody>
          <a:bodyPr/>
          <a:lstStyle/>
          <a:p>
            <a:r>
              <a:rPr lang="en-US" sz="3200" b="1" u="sng"/>
              <a:t>Classification of Adrenergic Agonists</a:t>
            </a:r>
          </a:p>
        </p:txBody>
      </p:sp>
      <p:sp>
        <p:nvSpPr>
          <p:cNvPr id="40963" name="Rectangle 3"/>
          <p:cNvSpPr>
            <a:spLocks noChangeArrowheads="1"/>
          </p:cNvSpPr>
          <p:nvPr/>
        </p:nvSpPr>
        <p:spPr bwMode="auto">
          <a:xfrm>
            <a:off x="3657600" y="914400"/>
            <a:ext cx="1524000" cy="609600"/>
          </a:xfrm>
          <a:prstGeom prst="rect">
            <a:avLst/>
          </a:prstGeom>
          <a:solidFill>
            <a:srgbClr val="FF99CC"/>
          </a:solidFill>
          <a:ln w="9525">
            <a:solidFill>
              <a:schemeClr val="tx1"/>
            </a:solidFill>
            <a:miter lim="800000"/>
            <a:headEnd/>
            <a:tailEnd/>
          </a:ln>
          <a:effectLst/>
        </p:spPr>
        <p:txBody>
          <a:bodyPr wrap="none" anchor="ctr"/>
          <a:lstStyle/>
          <a:p>
            <a:pPr algn="ctr" eaLnBrk="1" hangingPunct="1"/>
            <a:r>
              <a:rPr lang="en-US" b="1">
                <a:latin typeface="Arial" charset="0"/>
                <a:cs typeface="Arial" charset="0"/>
              </a:rPr>
              <a:t>Adrenergic </a:t>
            </a:r>
          </a:p>
          <a:p>
            <a:pPr algn="ctr" eaLnBrk="1" hangingPunct="1"/>
            <a:r>
              <a:rPr lang="en-US" b="1">
                <a:latin typeface="Arial" charset="0"/>
                <a:cs typeface="Arial" charset="0"/>
              </a:rPr>
              <a:t>Agonists</a:t>
            </a:r>
          </a:p>
        </p:txBody>
      </p:sp>
      <p:sp>
        <p:nvSpPr>
          <p:cNvPr id="40964" name="Rectangle 4"/>
          <p:cNvSpPr>
            <a:spLocks noChangeArrowheads="1"/>
          </p:cNvSpPr>
          <p:nvPr/>
        </p:nvSpPr>
        <p:spPr bwMode="auto">
          <a:xfrm>
            <a:off x="6553200" y="2286000"/>
            <a:ext cx="2133600" cy="609600"/>
          </a:xfrm>
          <a:prstGeom prst="rect">
            <a:avLst/>
          </a:prstGeom>
          <a:solidFill>
            <a:srgbClr val="FFFF66"/>
          </a:solidFill>
          <a:ln w="9525">
            <a:solidFill>
              <a:schemeClr val="tx1"/>
            </a:solidFill>
            <a:miter lim="800000"/>
            <a:headEnd/>
            <a:tailEnd/>
          </a:ln>
          <a:effectLst/>
        </p:spPr>
        <p:txBody>
          <a:bodyPr wrap="none" anchor="ctr"/>
          <a:lstStyle/>
          <a:p>
            <a:pPr algn="ctr" eaLnBrk="1" hangingPunct="1"/>
            <a:r>
              <a:rPr lang="en-US" b="1">
                <a:latin typeface="Arial" charset="0"/>
                <a:cs typeface="Arial" charset="0"/>
              </a:rPr>
              <a:t>Mixed Action</a:t>
            </a:r>
          </a:p>
        </p:txBody>
      </p:sp>
      <p:sp>
        <p:nvSpPr>
          <p:cNvPr id="40965" name="Rectangle 5"/>
          <p:cNvSpPr>
            <a:spLocks noChangeArrowheads="1"/>
          </p:cNvSpPr>
          <p:nvPr/>
        </p:nvSpPr>
        <p:spPr bwMode="auto">
          <a:xfrm>
            <a:off x="4267200" y="2286000"/>
            <a:ext cx="2057400" cy="685800"/>
          </a:xfrm>
          <a:prstGeom prst="rect">
            <a:avLst/>
          </a:prstGeom>
          <a:solidFill>
            <a:srgbClr val="66FFFF"/>
          </a:solidFill>
          <a:ln w="9525">
            <a:solidFill>
              <a:schemeClr val="tx1"/>
            </a:solidFill>
            <a:miter lim="800000"/>
            <a:headEnd/>
            <a:tailEnd/>
          </a:ln>
          <a:effectLst/>
        </p:spPr>
        <p:txBody>
          <a:bodyPr wrap="none" anchor="ctr"/>
          <a:lstStyle/>
          <a:p>
            <a:pPr algn="ctr" eaLnBrk="1" hangingPunct="1"/>
            <a:r>
              <a:rPr lang="en-US" b="1">
                <a:latin typeface="Arial" charset="0"/>
                <a:cs typeface="Arial" charset="0"/>
              </a:rPr>
              <a:t>Indirect- Acting</a:t>
            </a:r>
          </a:p>
        </p:txBody>
      </p:sp>
      <p:sp>
        <p:nvSpPr>
          <p:cNvPr id="40966" name="Rectangle 6"/>
          <p:cNvSpPr>
            <a:spLocks noChangeArrowheads="1"/>
          </p:cNvSpPr>
          <p:nvPr/>
        </p:nvSpPr>
        <p:spPr bwMode="auto">
          <a:xfrm>
            <a:off x="685800" y="2286000"/>
            <a:ext cx="2514600" cy="609600"/>
          </a:xfrm>
          <a:prstGeom prst="rect">
            <a:avLst/>
          </a:prstGeom>
          <a:solidFill>
            <a:srgbClr val="00FF00"/>
          </a:solidFill>
          <a:ln w="9525">
            <a:solidFill>
              <a:schemeClr val="tx1"/>
            </a:solidFill>
            <a:miter lim="800000"/>
            <a:headEnd/>
            <a:tailEnd/>
          </a:ln>
          <a:effectLst/>
        </p:spPr>
        <p:txBody>
          <a:bodyPr wrap="none" anchor="ctr"/>
          <a:lstStyle/>
          <a:p>
            <a:pPr algn="ctr" eaLnBrk="1" hangingPunct="1"/>
            <a:r>
              <a:rPr lang="en-US" b="1">
                <a:latin typeface="Arial" charset="0"/>
                <a:cs typeface="Arial" charset="0"/>
              </a:rPr>
              <a:t>Direct-Acting</a:t>
            </a:r>
          </a:p>
        </p:txBody>
      </p:sp>
      <p:sp>
        <p:nvSpPr>
          <p:cNvPr id="40969" name="Rectangle 9"/>
          <p:cNvSpPr>
            <a:spLocks noChangeArrowheads="1"/>
          </p:cNvSpPr>
          <p:nvPr/>
        </p:nvSpPr>
        <p:spPr bwMode="auto">
          <a:xfrm>
            <a:off x="4267200" y="3733800"/>
            <a:ext cx="2133600" cy="1676400"/>
          </a:xfrm>
          <a:prstGeom prst="rect">
            <a:avLst/>
          </a:prstGeom>
          <a:solidFill>
            <a:srgbClr val="66FFFF"/>
          </a:solidFill>
          <a:ln w="9525">
            <a:solidFill>
              <a:schemeClr val="tx1"/>
            </a:solidFill>
            <a:miter lim="800000"/>
            <a:headEnd/>
            <a:tailEnd/>
          </a:ln>
          <a:effectLst/>
        </p:spPr>
        <p:txBody>
          <a:bodyPr wrap="none" anchor="ctr"/>
          <a:lstStyle/>
          <a:p>
            <a:pPr marL="171450" indent="-171450" eaLnBrk="1" hangingPunct="1"/>
            <a:endParaRPr lang="en-US" sz="1600" b="1">
              <a:latin typeface="Arial" charset="0"/>
              <a:cs typeface="Arial" charset="0"/>
            </a:endParaRPr>
          </a:p>
          <a:p>
            <a:pPr marL="171450" indent="-171450" eaLnBrk="1" hangingPunct="1">
              <a:buFontTx/>
              <a:buChar char="•"/>
            </a:pPr>
            <a:r>
              <a:rPr lang="en-US" sz="1600" b="1">
                <a:cs typeface="Arial" charset="0"/>
              </a:rPr>
              <a:t>Amphetamine </a:t>
            </a:r>
          </a:p>
          <a:p>
            <a:pPr marL="171450" indent="-171450" eaLnBrk="1" hangingPunct="1">
              <a:buFontTx/>
              <a:buChar char="•"/>
            </a:pPr>
            <a:r>
              <a:rPr lang="en-US" sz="1600" b="1">
                <a:cs typeface="Arial" charset="0"/>
              </a:rPr>
              <a:t>Tyramine</a:t>
            </a:r>
          </a:p>
        </p:txBody>
      </p:sp>
      <p:sp>
        <p:nvSpPr>
          <p:cNvPr id="40971" name="Rectangle 11"/>
          <p:cNvSpPr>
            <a:spLocks noChangeArrowheads="1"/>
          </p:cNvSpPr>
          <p:nvPr/>
        </p:nvSpPr>
        <p:spPr bwMode="auto">
          <a:xfrm>
            <a:off x="6629400" y="3733800"/>
            <a:ext cx="2209800" cy="1752600"/>
          </a:xfrm>
          <a:prstGeom prst="rect">
            <a:avLst/>
          </a:prstGeom>
          <a:solidFill>
            <a:srgbClr val="FFFF66"/>
          </a:solidFill>
          <a:ln w="9525">
            <a:solidFill>
              <a:schemeClr val="tx1"/>
            </a:solidFill>
            <a:miter lim="800000"/>
            <a:headEnd/>
            <a:tailEnd/>
          </a:ln>
          <a:effectLst/>
        </p:spPr>
        <p:txBody>
          <a:bodyPr wrap="none" anchor="ctr"/>
          <a:lstStyle/>
          <a:p>
            <a:pPr marL="174625" indent="-174625" eaLnBrk="1" hangingPunct="1">
              <a:buFontTx/>
              <a:buChar char="•"/>
            </a:pPr>
            <a:r>
              <a:rPr lang="en-US" sz="1600" b="1">
                <a:cs typeface="Arial" charset="0"/>
              </a:rPr>
              <a:t>Ephedrine</a:t>
            </a:r>
          </a:p>
          <a:p>
            <a:pPr marL="174625" indent="-174625" eaLnBrk="1" hangingPunct="1">
              <a:buFontTx/>
              <a:buChar char="•"/>
            </a:pPr>
            <a:r>
              <a:rPr lang="en-US"/>
              <a:t>Pseudoephedrine</a:t>
            </a:r>
            <a:endParaRPr lang="en-US" sz="1600">
              <a:cs typeface="Arial" charset="0"/>
            </a:endParaRPr>
          </a:p>
          <a:p>
            <a:pPr marL="174625" indent="-174625" eaLnBrk="1" hangingPunct="1">
              <a:buFontTx/>
              <a:buChar char="•"/>
            </a:pPr>
            <a:r>
              <a:rPr lang="en-US" sz="1600" b="1">
                <a:cs typeface="Arial" charset="0"/>
              </a:rPr>
              <a:t>Metaraminol</a:t>
            </a:r>
          </a:p>
        </p:txBody>
      </p:sp>
      <p:sp>
        <p:nvSpPr>
          <p:cNvPr id="40974" name="Rectangle 14"/>
          <p:cNvSpPr>
            <a:spLocks noChangeArrowheads="1"/>
          </p:cNvSpPr>
          <p:nvPr/>
        </p:nvSpPr>
        <p:spPr bwMode="auto">
          <a:xfrm>
            <a:off x="152400" y="3733800"/>
            <a:ext cx="1981200" cy="2743200"/>
          </a:xfrm>
          <a:prstGeom prst="rect">
            <a:avLst/>
          </a:prstGeom>
          <a:solidFill>
            <a:srgbClr val="00FF00"/>
          </a:solidFill>
          <a:ln w="9525">
            <a:solidFill>
              <a:schemeClr val="tx1"/>
            </a:solidFill>
            <a:miter lim="800000"/>
            <a:headEnd/>
            <a:tailEnd/>
          </a:ln>
          <a:effectLst/>
        </p:spPr>
        <p:txBody>
          <a:bodyPr wrap="none" anchor="ctr"/>
          <a:lstStyle/>
          <a:p>
            <a:pPr marL="231775" indent="-231775" eaLnBrk="1" hangingPunct="1">
              <a:buFontTx/>
              <a:buChar char="•"/>
            </a:pPr>
            <a:endParaRPr lang="en-US" sz="1600" b="1">
              <a:latin typeface="Arial" charset="0"/>
              <a:cs typeface="Arial" charset="0"/>
            </a:endParaRPr>
          </a:p>
          <a:p>
            <a:pPr marL="231775" indent="-231775" eaLnBrk="1" hangingPunct="1">
              <a:buFontTx/>
              <a:buChar char="•"/>
            </a:pPr>
            <a:endParaRPr lang="en-US" sz="1600" b="1">
              <a:latin typeface="Arial" charset="0"/>
              <a:cs typeface="Arial" charset="0"/>
            </a:endParaRPr>
          </a:p>
          <a:p>
            <a:pPr marL="231775" indent="-231775" eaLnBrk="1" hangingPunct="1">
              <a:lnSpc>
                <a:spcPct val="80000"/>
              </a:lnSpc>
            </a:pPr>
            <a:endParaRPr lang="en-US"/>
          </a:p>
          <a:p>
            <a:pPr marL="231775" indent="-231775" eaLnBrk="1" hangingPunct="1">
              <a:lnSpc>
                <a:spcPct val="80000"/>
              </a:lnSpc>
            </a:pPr>
            <a:r>
              <a:rPr lang="en-US" b="1" u="sng"/>
              <a:t>Alpha-</a:t>
            </a:r>
          </a:p>
          <a:p>
            <a:pPr marL="231775" indent="-231775" eaLnBrk="1" hangingPunct="1">
              <a:lnSpc>
                <a:spcPct val="80000"/>
              </a:lnSpc>
            </a:pPr>
            <a:r>
              <a:rPr lang="en-US" b="1" u="sng"/>
              <a:t>Adrenergic</a:t>
            </a:r>
          </a:p>
          <a:p>
            <a:pPr marL="231775" indent="-231775" eaLnBrk="1" hangingPunct="1">
              <a:lnSpc>
                <a:spcPct val="80000"/>
              </a:lnSpc>
            </a:pPr>
            <a:endParaRPr lang="en-US" sz="1600" b="1">
              <a:latin typeface="Arial" charset="0"/>
              <a:cs typeface="Arial" charset="0"/>
            </a:endParaRPr>
          </a:p>
          <a:p>
            <a:pPr marL="231775" indent="-231775">
              <a:buFont typeface="Wingdings" pitchFamily="2" charset="2"/>
              <a:buChar char="§"/>
            </a:pPr>
            <a:r>
              <a:rPr lang="en-US"/>
              <a:t>Adrenaline</a:t>
            </a:r>
          </a:p>
          <a:p>
            <a:pPr marL="231775" indent="-231775">
              <a:buFont typeface="Wingdings" pitchFamily="2" charset="2"/>
              <a:buChar char="§"/>
            </a:pPr>
            <a:r>
              <a:rPr lang="en-US"/>
              <a:t>Noradrenaline </a:t>
            </a:r>
          </a:p>
          <a:p>
            <a:pPr marL="231775" indent="-231775">
              <a:buFont typeface="Wingdings" pitchFamily="2" charset="2"/>
              <a:buChar char="§"/>
            </a:pPr>
            <a:r>
              <a:rPr lang="en-US"/>
              <a:t>Phenylephrine</a:t>
            </a:r>
          </a:p>
          <a:p>
            <a:pPr marL="231775" indent="-231775">
              <a:buFont typeface="Wingdings" pitchFamily="2" charset="2"/>
              <a:buChar char="§"/>
            </a:pPr>
            <a:r>
              <a:rPr lang="en-US"/>
              <a:t>Methoxamine</a:t>
            </a:r>
          </a:p>
          <a:p>
            <a:pPr marL="231775" indent="-231775">
              <a:buFont typeface="Wingdings" pitchFamily="2" charset="2"/>
              <a:buChar char="§"/>
            </a:pPr>
            <a:r>
              <a:rPr lang="en-US"/>
              <a:t>Xylometazoline</a:t>
            </a:r>
          </a:p>
          <a:p>
            <a:pPr marL="231775" indent="-231775">
              <a:buFont typeface="Wingdings" pitchFamily="2" charset="2"/>
              <a:buChar char="§"/>
            </a:pPr>
            <a:r>
              <a:rPr lang="en-US"/>
              <a:t>Clonidine</a:t>
            </a:r>
          </a:p>
          <a:p>
            <a:pPr marL="231775" indent="-231775">
              <a:buFont typeface="Wingdings" pitchFamily="2" charset="2"/>
              <a:buChar char="§"/>
            </a:pPr>
            <a:r>
              <a:rPr lang="en-US"/>
              <a:t>Uanfacine</a:t>
            </a:r>
          </a:p>
          <a:p>
            <a:pPr marL="508000" lvl="2" indent="-42863">
              <a:buFont typeface="Wingdings" pitchFamily="2" charset="2"/>
              <a:buChar char="§"/>
            </a:pPr>
            <a:endParaRPr lang="en-US"/>
          </a:p>
          <a:p>
            <a:pPr marL="508000" lvl="2" indent="-42863">
              <a:buFont typeface="Wingdings" pitchFamily="2" charset="2"/>
              <a:buChar char="§"/>
            </a:pPr>
            <a:endParaRPr lang="en-US" sz="1600">
              <a:latin typeface="Arial" charset="0"/>
              <a:cs typeface="Arial" charset="0"/>
            </a:endParaRPr>
          </a:p>
        </p:txBody>
      </p:sp>
      <p:sp>
        <p:nvSpPr>
          <p:cNvPr id="40978" name="Line 18"/>
          <p:cNvSpPr>
            <a:spLocks noChangeShapeType="1"/>
          </p:cNvSpPr>
          <p:nvPr/>
        </p:nvSpPr>
        <p:spPr bwMode="auto">
          <a:xfrm>
            <a:off x="2057400" y="1905000"/>
            <a:ext cx="5486400" cy="0"/>
          </a:xfrm>
          <a:prstGeom prst="line">
            <a:avLst/>
          </a:prstGeom>
          <a:noFill/>
          <a:ln w="57150">
            <a:solidFill>
              <a:schemeClr val="tx1"/>
            </a:solidFill>
            <a:round/>
            <a:headEnd/>
            <a:tailEnd/>
          </a:ln>
          <a:effectLst/>
        </p:spPr>
        <p:txBody>
          <a:bodyPr/>
          <a:lstStyle/>
          <a:p>
            <a:endParaRPr lang="en-US"/>
          </a:p>
        </p:txBody>
      </p:sp>
      <p:sp>
        <p:nvSpPr>
          <p:cNvPr id="40979" name="Line 19"/>
          <p:cNvSpPr>
            <a:spLocks noChangeShapeType="1"/>
          </p:cNvSpPr>
          <p:nvPr/>
        </p:nvSpPr>
        <p:spPr bwMode="auto">
          <a:xfrm flipV="1">
            <a:off x="4419600" y="1524000"/>
            <a:ext cx="0" cy="381000"/>
          </a:xfrm>
          <a:prstGeom prst="line">
            <a:avLst/>
          </a:prstGeom>
          <a:noFill/>
          <a:ln w="57150">
            <a:solidFill>
              <a:schemeClr val="tx1"/>
            </a:solidFill>
            <a:round/>
            <a:headEnd/>
            <a:tailEnd/>
          </a:ln>
          <a:effectLst/>
        </p:spPr>
        <p:txBody>
          <a:bodyPr/>
          <a:lstStyle/>
          <a:p>
            <a:endParaRPr lang="en-US"/>
          </a:p>
        </p:txBody>
      </p:sp>
      <p:sp>
        <p:nvSpPr>
          <p:cNvPr id="40980" name="Line 20"/>
          <p:cNvSpPr>
            <a:spLocks noChangeShapeType="1"/>
          </p:cNvSpPr>
          <p:nvPr/>
        </p:nvSpPr>
        <p:spPr bwMode="auto">
          <a:xfrm flipV="1">
            <a:off x="2057400" y="1905000"/>
            <a:ext cx="0" cy="381000"/>
          </a:xfrm>
          <a:prstGeom prst="line">
            <a:avLst/>
          </a:prstGeom>
          <a:noFill/>
          <a:ln w="57150">
            <a:solidFill>
              <a:schemeClr val="tx1"/>
            </a:solidFill>
            <a:round/>
            <a:headEnd/>
            <a:tailEnd/>
          </a:ln>
          <a:effectLst/>
        </p:spPr>
        <p:txBody>
          <a:bodyPr/>
          <a:lstStyle/>
          <a:p>
            <a:endParaRPr lang="en-US"/>
          </a:p>
        </p:txBody>
      </p:sp>
      <p:sp>
        <p:nvSpPr>
          <p:cNvPr id="40981" name="Line 21"/>
          <p:cNvSpPr>
            <a:spLocks noChangeShapeType="1"/>
          </p:cNvSpPr>
          <p:nvPr/>
        </p:nvSpPr>
        <p:spPr bwMode="auto">
          <a:xfrm flipV="1">
            <a:off x="5105400" y="1905000"/>
            <a:ext cx="0" cy="381000"/>
          </a:xfrm>
          <a:prstGeom prst="line">
            <a:avLst/>
          </a:prstGeom>
          <a:noFill/>
          <a:ln w="57150">
            <a:solidFill>
              <a:schemeClr val="tx1"/>
            </a:solidFill>
            <a:round/>
            <a:headEnd/>
            <a:tailEnd/>
          </a:ln>
          <a:effectLst/>
        </p:spPr>
        <p:txBody>
          <a:bodyPr/>
          <a:lstStyle/>
          <a:p>
            <a:endParaRPr lang="en-US"/>
          </a:p>
        </p:txBody>
      </p:sp>
      <p:sp>
        <p:nvSpPr>
          <p:cNvPr id="40982" name="Line 22"/>
          <p:cNvSpPr>
            <a:spLocks noChangeShapeType="1"/>
          </p:cNvSpPr>
          <p:nvPr/>
        </p:nvSpPr>
        <p:spPr bwMode="auto">
          <a:xfrm flipV="1">
            <a:off x="7543800" y="1905000"/>
            <a:ext cx="0" cy="381000"/>
          </a:xfrm>
          <a:prstGeom prst="line">
            <a:avLst/>
          </a:prstGeom>
          <a:noFill/>
          <a:ln w="57150">
            <a:solidFill>
              <a:schemeClr val="tx1"/>
            </a:solidFill>
            <a:round/>
            <a:headEnd/>
            <a:tailEnd/>
          </a:ln>
          <a:effectLst/>
        </p:spPr>
        <p:txBody>
          <a:bodyPr/>
          <a:lstStyle/>
          <a:p>
            <a:endParaRPr lang="en-US"/>
          </a:p>
        </p:txBody>
      </p:sp>
      <p:sp>
        <p:nvSpPr>
          <p:cNvPr id="40983" name="Line 23"/>
          <p:cNvSpPr>
            <a:spLocks noChangeShapeType="1"/>
          </p:cNvSpPr>
          <p:nvPr/>
        </p:nvSpPr>
        <p:spPr bwMode="auto">
          <a:xfrm flipV="1">
            <a:off x="2133600" y="2895600"/>
            <a:ext cx="0" cy="457200"/>
          </a:xfrm>
          <a:prstGeom prst="line">
            <a:avLst/>
          </a:prstGeom>
          <a:noFill/>
          <a:ln w="57150">
            <a:solidFill>
              <a:schemeClr val="tx1"/>
            </a:solidFill>
            <a:round/>
            <a:headEnd/>
            <a:tailEnd/>
          </a:ln>
          <a:effectLst/>
        </p:spPr>
        <p:txBody>
          <a:bodyPr/>
          <a:lstStyle/>
          <a:p>
            <a:endParaRPr lang="en-US"/>
          </a:p>
        </p:txBody>
      </p:sp>
      <p:sp>
        <p:nvSpPr>
          <p:cNvPr id="40986" name="Line 26"/>
          <p:cNvSpPr>
            <a:spLocks noChangeShapeType="1"/>
          </p:cNvSpPr>
          <p:nvPr/>
        </p:nvSpPr>
        <p:spPr bwMode="auto">
          <a:xfrm flipV="1">
            <a:off x="5105400" y="2971800"/>
            <a:ext cx="0" cy="762000"/>
          </a:xfrm>
          <a:prstGeom prst="line">
            <a:avLst/>
          </a:prstGeom>
          <a:noFill/>
          <a:ln w="57150">
            <a:solidFill>
              <a:schemeClr val="tx1"/>
            </a:solidFill>
            <a:round/>
            <a:headEnd/>
            <a:tailEnd/>
          </a:ln>
          <a:effectLst/>
        </p:spPr>
        <p:txBody>
          <a:bodyPr/>
          <a:lstStyle/>
          <a:p>
            <a:endParaRPr lang="en-US"/>
          </a:p>
        </p:txBody>
      </p:sp>
      <p:sp>
        <p:nvSpPr>
          <p:cNvPr id="40992" name="Line 32"/>
          <p:cNvSpPr>
            <a:spLocks noChangeShapeType="1"/>
          </p:cNvSpPr>
          <p:nvPr/>
        </p:nvSpPr>
        <p:spPr bwMode="auto">
          <a:xfrm flipV="1">
            <a:off x="7543800" y="2895600"/>
            <a:ext cx="0" cy="838200"/>
          </a:xfrm>
          <a:prstGeom prst="line">
            <a:avLst/>
          </a:prstGeom>
          <a:noFill/>
          <a:ln w="57150">
            <a:solidFill>
              <a:schemeClr val="tx1"/>
            </a:solidFill>
            <a:round/>
            <a:headEnd/>
            <a:tailEnd/>
          </a:ln>
          <a:effectLst/>
        </p:spPr>
        <p:txBody>
          <a:bodyPr/>
          <a:lstStyle/>
          <a:p>
            <a:endParaRPr lang="en-US"/>
          </a:p>
        </p:txBody>
      </p:sp>
      <p:sp>
        <p:nvSpPr>
          <p:cNvPr id="40998" name="Rectangle 38"/>
          <p:cNvSpPr>
            <a:spLocks noChangeArrowheads="1"/>
          </p:cNvSpPr>
          <p:nvPr/>
        </p:nvSpPr>
        <p:spPr bwMode="auto">
          <a:xfrm>
            <a:off x="1524000" y="1905000"/>
            <a:ext cx="349250" cy="366713"/>
          </a:xfrm>
          <a:prstGeom prst="rect">
            <a:avLst/>
          </a:prstGeom>
          <a:noFill/>
          <a:ln w="9525">
            <a:noFill/>
            <a:miter lim="800000"/>
            <a:headEnd/>
            <a:tailEnd/>
          </a:ln>
          <a:effectLst/>
        </p:spPr>
        <p:txBody>
          <a:bodyPr wrap="none">
            <a:spAutoFit/>
          </a:bodyPr>
          <a:lstStyle/>
          <a:p>
            <a:pPr eaLnBrk="1" hangingPunct="1"/>
            <a:r>
              <a:rPr lang="en-US" b="1">
                <a:latin typeface="Arial" charset="0"/>
                <a:cs typeface="Arial" charset="0"/>
              </a:rPr>
              <a:t>A</a:t>
            </a:r>
          </a:p>
        </p:txBody>
      </p:sp>
      <p:sp>
        <p:nvSpPr>
          <p:cNvPr id="41000" name="Rectangle 40"/>
          <p:cNvSpPr>
            <a:spLocks noChangeArrowheads="1"/>
          </p:cNvSpPr>
          <p:nvPr/>
        </p:nvSpPr>
        <p:spPr bwMode="auto">
          <a:xfrm>
            <a:off x="4648200" y="1981200"/>
            <a:ext cx="349250" cy="366713"/>
          </a:xfrm>
          <a:prstGeom prst="rect">
            <a:avLst/>
          </a:prstGeom>
          <a:noFill/>
          <a:ln w="9525">
            <a:noFill/>
            <a:miter lim="800000"/>
            <a:headEnd/>
            <a:tailEnd/>
          </a:ln>
          <a:effectLst/>
        </p:spPr>
        <p:txBody>
          <a:bodyPr wrap="none">
            <a:spAutoFit/>
          </a:bodyPr>
          <a:lstStyle/>
          <a:p>
            <a:pPr eaLnBrk="1" hangingPunct="1"/>
            <a:r>
              <a:rPr lang="en-US" b="1">
                <a:latin typeface="Arial" charset="0"/>
                <a:cs typeface="Arial" charset="0"/>
              </a:rPr>
              <a:t>B</a:t>
            </a:r>
          </a:p>
        </p:txBody>
      </p:sp>
      <p:sp>
        <p:nvSpPr>
          <p:cNvPr id="41001" name="Rectangle 41"/>
          <p:cNvSpPr>
            <a:spLocks noChangeArrowheads="1"/>
          </p:cNvSpPr>
          <p:nvPr/>
        </p:nvSpPr>
        <p:spPr bwMode="auto">
          <a:xfrm>
            <a:off x="7086600" y="1981200"/>
            <a:ext cx="304800" cy="366713"/>
          </a:xfrm>
          <a:prstGeom prst="rect">
            <a:avLst/>
          </a:prstGeom>
          <a:noFill/>
          <a:ln w="9525">
            <a:noFill/>
            <a:miter lim="800000"/>
            <a:headEnd/>
            <a:tailEnd/>
          </a:ln>
          <a:effectLst/>
        </p:spPr>
        <p:txBody>
          <a:bodyPr>
            <a:spAutoFit/>
          </a:bodyPr>
          <a:lstStyle/>
          <a:p>
            <a:pPr eaLnBrk="1" hangingPunct="1"/>
            <a:r>
              <a:rPr lang="en-US" b="1">
                <a:latin typeface="Arial" charset="0"/>
                <a:cs typeface="Arial" charset="0"/>
              </a:rPr>
              <a:t>C</a:t>
            </a:r>
          </a:p>
        </p:txBody>
      </p:sp>
      <p:sp>
        <p:nvSpPr>
          <p:cNvPr id="41003" name="Rectangle 43"/>
          <p:cNvSpPr>
            <a:spLocks noChangeArrowheads="1"/>
          </p:cNvSpPr>
          <p:nvPr/>
        </p:nvSpPr>
        <p:spPr bwMode="auto">
          <a:xfrm>
            <a:off x="2286000" y="3733800"/>
            <a:ext cx="1828800" cy="2743200"/>
          </a:xfrm>
          <a:prstGeom prst="rect">
            <a:avLst/>
          </a:prstGeom>
          <a:solidFill>
            <a:srgbClr val="00FF00"/>
          </a:solidFill>
          <a:ln w="9525">
            <a:solidFill>
              <a:schemeClr val="tx1"/>
            </a:solidFill>
            <a:miter lim="800000"/>
            <a:headEnd/>
            <a:tailEnd/>
          </a:ln>
          <a:effectLst/>
        </p:spPr>
        <p:txBody>
          <a:bodyPr wrap="none" anchor="ctr"/>
          <a:lstStyle/>
          <a:p>
            <a:pPr marL="114300" indent="-114300" eaLnBrk="1" hangingPunct="1"/>
            <a:endParaRPr lang="en-US" sz="1600" b="1">
              <a:latin typeface="Arial" charset="0"/>
              <a:cs typeface="Arial" charset="0"/>
            </a:endParaRPr>
          </a:p>
          <a:p>
            <a:pPr marL="114300" indent="-114300" eaLnBrk="1" hangingPunct="1"/>
            <a:endParaRPr lang="en-US" sz="1000" u="sng"/>
          </a:p>
          <a:p>
            <a:pPr marL="114300" indent="-114300"/>
            <a:r>
              <a:rPr lang="en-US" b="1" u="sng"/>
              <a:t>Beta-</a:t>
            </a:r>
          </a:p>
          <a:p>
            <a:pPr marL="114300" indent="-114300"/>
            <a:r>
              <a:rPr lang="en-US" b="1" u="sng"/>
              <a:t>adrenergic</a:t>
            </a:r>
          </a:p>
          <a:p>
            <a:pPr marL="114300" indent="-114300">
              <a:buFontTx/>
              <a:buChar char="•"/>
            </a:pPr>
            <a:r>
              <a:rPr lang="en-US"/>
              <a:t>Noradrenaline </a:t>
            </a:r>
          </a:p>
          <a:p>
            <a:pPr marL="114300" indent="-114300">
              <a:buFontTx/>
              <a:buChar char="•"/>
            </a:pPr>
            <a:r>
              <a:rPr lang="en-US"/>
              <a:t>Isoprenaline</a:t>
            </a:r>
          </a:p>
          <a:p>
            <a:pPr marL="114300" indent="-114300">
              <a:buFontTx/>
              <a:buChar char="•"/>
            </a:pPr>
            <a:r>
              <a:rPr lang="en-US"/>
              <a:t>Salbutamol</a:t>
            </a:r>
          </a:p>
          <a:p>
            <a:pPr marL="114300" indent="-114300">
              <a:buFontTx/>
              <a:buChar char="•"/>
            </a:pPr>
            <a:r>
              <a:rPr lang="en-US"/>
              <a:t>Terbutaline</a:t>
            </a:r>
          </a:p>
          <a:p>
            <a:pPr marL="114300" indent="-114300">
              <a:buFontTx/>
              <a:buChar char="•"/>
            </a:pPr>
            <a:r>
              <a:rPr lang="en-US"/>
              <a:t>Isoproterenol</a:t>
            </a:r>
          </a:p>
          <a:p>
            <a:pPr marL="114300" indent="-114300">
              <a:buFontTx/>
              <a:buChar char="•"/>
            </a:pPr>
            <a:endParaRPr lang="en-US"/>
          </a:p>
          <a:p>
            <a:pPr lvl="2"/>
            <a:endParaRPr lang="en-US"/>
          </a:p>
          <a:p>
            <a:pPr lvl="2"/>
            <a:endParaRPr lang="en-US" sz="1600" b="1">
              <a:latin typeface="Arial" charset="0"/>
              <a:cs typeface="Arial" charset="0"/>
            </a:endParaRPr>
          </a:p>
        </p:txBody>
      </p:sp>
      <p:sp>
        <p:nvSpPr>
          <p:cNvPr id="41004" name="Line 44"/>
          <p:cNvSpPr>
            <a:spLocks noChangeShapeType="1"/>
          </p:cNvSpPr>
          <p:nvPr/>
        </p:nvSpPr>
        <p:spPr bwMode="auto">
          <a:xfrm>
            <a:off x="914400" y="3352800"/>
            <a:ext cx="1981200" cy="0"/>
          </a:xfrm>
          <a:prstGeom prst="line">
            <a:avLst/>
          </a:prstGeom>
          <a:noFill/>
          <a:ln w="57150">
            <a:solidFill>
              <a:schemeClr val="tx1"/>
            </a:solidFill>
            <a:round/>
            <a:headEnd/>
            <a:tailEnd/>
          </a:ln>
          <a:effectLst/>
        </p:spPr>
        <p:txBody>
          <a:bodyPr/>
          <a:lstStyle/>
          <a:p>
            <a:endParaRPr lang="en-US"/>
          </a:p>
        </p:txBody>
      </p:sp>
      <p:sp>
        <p:nvSpPr>
          <p:cNvPr id="41005" name="Line 45"/>
          <p:cNvSpPr>
            <a:spLocks noChangeShapeType="1"/>
          </p:cNvSpPr>
          <p:nvPr/>
        </p:nvSpPr>
        <p:spPr bwMode="auto">
          <a:xfrm flipV="1">
            <a:off x="2895600" y="3352800"/>
            <a:ext cx="0" cy="381000"/>
          </a:xfrm>
          <a:prstGeom prst="line">
            <a:avLst/>
          </a:prstGeom>
          <a:noFill/>
          <a:ln w="57150">
            <a:solidFill>
              <a:schemeClr val="tx1"/>
            </a:solidFill>
            <a:round/>
            <a:headEnd/>
            <a:tailEnd/>
          </a:ln>
          <a:effectLst/>
        </p:spPr>
        <p:txBody>
          <a:bodyPr/>
          <a:lstStyle/>
          <a:p>
            <a:endParaRPr lang="en-US"/>
          </a:p>
        </p:txBody>
      </p:sp>
      <p:sp>
        <p:nvSpPr>
          <p:cNvPr id="41006" name="Line 46"/>
          <p:cNvSpPr>
            <a:spLocks noChangeShapeType="1"/>
          </p:cNvSpPr>
          <p:nvPr/>
        </p:nvSpPr>
        <p:spPr bwMode="auto">
          <a:xfrm flipV="1">
            <a:off x="914400" y="3352800"/>
            <a:ext cx="0" cy="381000"/>
          </a:xfrm>
          <a:prstGeom prst="line">
            <a:avLst/>
          </a:prstGeom>
          <a:noFill/>
          <a:ln w="5715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353E9E4-20E1-4662-8737-80D7FCBB04EE}" type="slidenum">
              <a:rPr lang="en-US"/>
              <a:pPr/>
              <a:t>16</a:t>
            </a:fld>
            <a:endParaRPr lang="en-US"/>
          </a:p>
        </p:txBody>
      </p:sp>
      <p:sp>
        <p:nvSpPr>
          <p:cNvPr id="10242" name="Rectangle 2"/>
          <p:cNvSpPr>
            <a:spLocks noGrp="1" noChangeArrowheads="1"/>
          </p:cNvSpPr>
          <p:nvPr>
            <p:ph type="title"/>
          </p:nvPr>
        </p:nvSpPr>
        <p:spPr>
          <a:xfrm>
            <a:off x="685800" y="457200"/>
            <a:ext cx="6870700" cy="457200"/>
          </a:xfrm>
        </p:spPr>
        <p:txBody>
          <a:bodyPr>
            <a:normAutofit fontScale="90000"/>
          </a:bodyPr>
          <a:lstStyle/>
          <a:p>
            <a:r>
              <a:rPr lang="en-US" sz="3200" b="1" u="sng">
                <a:solidFill>
                  <a:srgbClr val="0000FF"/>
                </a:solidFill>
              </a:rPr>
              <a:t>Direct acting adrenergic agonists</a:t>
            </a:r>
          </a:p>
        </p:txBody>
      </p:sp>
      <p:sp>
        <p:nvSpPr>
          <p:cNvPr id="10243" name="Rectangle 3"/>
          <p:cNvSpPr>
            <a:spLocks noGrp="1" noChangeArrowheads="1"/>
          </p:cNvSpPr>
          <p:nvPr>
            <p:ph type="body" idx="1"/>
          </p:nvPr>
        </p:nvSpPr>
        <p:spPr>
          <a:xfrm>
            <a:off x="685800" y="914400"/>
            <a:ext cx="7696200" cy="5105400"/>
          </a:xfrm>
        </p:spPr>
        <p:txBody>
          <a:bodyPr/>
          <a:lstStyle/>
          <a:p>
            <a:pPr marL="0" indent="290513">
              <a:lnSpc>
                <a:spcPct val="80000"/>
              </a:lnSpc>
              <a:buFont typeface="Wingdings" pitchFamily="2" charset="2"/>
              <a:buChar char="q"/>
            </a:pPr>
            <a:r>
              <a:rPr lang="en-US" sz="2400"/>
              <a:t>These include Alpha-adrenergic and Beta-adrenergic agonists</a:t>
            </a:r>
          </a:p>
          <a:p>
            <a:pPr marL="0" indent="290513">
              <a:lnSpc>
                <a:spcPct val="80000"/>
              </a:lnSpc>
            </a:pPr>
            <a:endParaRPr lang="en-US" sz="1200"/>
          </a:p>
          <a:p>
            <a:pPr marL="0" indent="290513">
              <a:lnSpc>
                <a:spcPct val="80000"/>
              </a:lnSpc>
              <a:buFontTx/>
              <a:buNone/>
            </a:pPr>
            <a:r>
              <a:rPr lang="en-US" sz="2400" b="1" u="sng"/>
              <a:t>(a) Alpha-Adrenergic</a:t>
            </a:r>
            <a:r>
              <a:rPr lang="en-US" sz="2400" b="1"/>
              <a:t>	      (b) </a:t>
            </a:r>
            <a:r>
              <a:rPr lang="en-US" sz="2400" b="1" u="sng"/>
              <a:t>Beta-Adrenergic</a:t>
            </a:r>
            <a:endParaRPr lang="en-US" sz="2400" b="1"/>
          </a:p>
          <a:p>
            <a:pPr marL="0" indent="290513">
              <a:lnSpc>
                <a:spcPct val="80000"/>
              </a:lnSpc>
              <a:buFontTx/>
              <a:buChar char="o"/>
            </a:pPr>
            <a:r>
              <a:rPr lang="en-US" sz="2400"/>
              <a:t>Adrenaline</a:t>
            </a:r>
          </a:p>
          <a:p>
            <a:pPr marL="0" indent="290513">
              <a:lnSpc>
                <a:spcPct val="80000"/>
              </a:lnSpc>
              <a:buFontTx/>
              <a:buChar char="o"/>
            </a:pPr>
            <a:r>
              <a:rPr lang="en-US" sz="2400"/>
              <a:t>Noradrenaline 			o Noradrenaline 	 o  Phenylephrine 			o Isoprenaline</a:t>
            </a:r>
          </a:p>
          <a:p>
            <a:pPr marL="0" indent="290513">
              <a:lnSpc>
                <a:spcPct val="80000"/>
              </a:lnSpc>
              <a:buFontTx/>
              <a:buChar char="o"/>
            </a:pPr>
            <a:r>
              <a:rPr lang="en-US" sz="2400"/>
              <a:t>Methoxamine			o Salbutamol</a:t>
            </a:r>
          </a:p>
          <a:p>
            <a:pPr marL="0" indent="290513">
              <a:lnSpc>
                <a:spcPct val="80000"/>
              </a:lnSpc>
              <a:buFontTx/>
              <a:buChar char="o"/>
            </a:pPr>
            <a:r>
              <a:rPr lang="en-US" sz="2400"/>
              <a:t>Xylometazoline			o Terbutaline</a:t>
            </a:r>
          </a:p>
          <a:p>
            <a:pPr marL="0" indent="290513">
              <a:lnSpc>
                <a:spcPct val="80000"/>
              </a:lnSpc>
              <a:buFontTx/>
              <a:buChar char="o"/>
            </a:pPr>
            <a:r>
              <a:rPr lang="en-US" sz="2400"/>
              <a:t>Clonidine				 </a:t>
            </a:r>
          </a:p>
          <a:p>
            <a:pPr marL="0" indent="290513">
              <a:lnSpc>
                <a:spcPct val="80000"/>
              </a:lnSpc>
              <a:buFontTx/>
              <a:buChar char="o"/>
            </a:pPr>
            <a:r>
              <a:rPr lang="en-US" sz="2400"/>
              <a:t>Uanfacine				</a:t>
            </a:r>
          </a:p>
          <a:p>
            <a:pPr marL="0" indent="290513">
              <a:lnSpc>
                <a:spcPct val="80000"/>
              </a:lnSpc>
              <a:buFontTx/>
              <a:buNone/>
            </a:pPr>
            <a:endParaRPr lang="en-US" sz="2400"/>
          </a:p>
          <a:p>
            <a:pPr marL="0" indent="290513">
              <a:lnSpc>
                <a:spcPct val="80000"/>
              </a:lnSpc>
              <a:buFont typeface="Wingdings" pitchFamily="2" charset="2"/>
              <a:buChar char="q"/>
            </a:pPr>
            <a:r>
              <a:rPr lang="en-US" sz="2400"/>
              <a:t>These agonists bind to adrenergic receptors without interacting with the presynaptic neuron.</a:t>
            </a:r>
          </a:p>
          <a:p>
            <a:pPr marL="0" indent="290513">
              <a:lnSpc>
                <a:spcPct val="80000"/>
              </a:lnSpc>
              <a:buFont typeface="Wingdings" pitchFamily="2" charset="2"/>
              <a:buChar char="q"/>
            </a:pPr>
            <a:endParaRPr 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776064-3122-4D44-84C1-18E34067E721}" type="slidenum">
              <a:rPr lang="en-US"/>
              <a:pPr/>
              <a:t>17</a:t>
            </a:fld>
            <a:endParaRPr lang="en-US"/>
          </a:p>
        </p:txBody>
      </p:sp>
      <p:sp>
        <p:nvSpPr>
          <p:cNvPr id="83970" name="Rectangle 2"/>
          <p:cNvSpPr>
            <a:spLocks noGrp="1" noChangeArrowheads="1"/>
          </p:cNvSpPr>
          <p:nvPr>
            <p:ph type="title"/>
          </p:nvPr>
        </p:nvSpPr>
        <p:spPr>
          <a:xfrm>
            <a:off x="685800" y="152400"/>
            <a:ext cx="6870700" cy="609600"/>
          </a:xfrm>
        </p:spPr>
        <p:txBody>
          <a:bodyPr/>
          <a:lstStyle/>
          <a:p>
            <a:r>
              <a:rPr lang="en-US" sz="2400" b="1">
                <a:solidFill>
                  <a:srgbClr val="0000FF"/>
                </a:solidFill>
              </a:rPr>
              <a:t>(1)	</a:t>
            </a:r>
            <a:r>
              <a:rPr lang="en-US" sz="2400" b="1" u="sng">
                <a:solidFill>
                  <a:srgbClr val="0000FF"/>
                </a:solidFill>
              </a:rPr>
              <a:t>ADRENALINE</a:t>
            </a:r>
          </a:p>
        </p:txBody>
      </p:sp>
      <p:sp>
        <p:nvSpPr>
          <p:cNvPr id="83971" name="Rectangle 3"/>
          <p:cNvSpPr>
            <a:spLocks noGrp="1" noChangeArrowheads="1"/>
          </p:cNvSpPr>
          <p:nvPr>
            <p:ph type="body" idx="1"/>
          </p:nvPr>
        </p:nvSpPr>
        <p:spPr>
          <a:xfrm>
            <a:off x="381000" y="838200"/>
            <a:ext cx="8305800" cy="5105400"/>
          </a:xfrm>
        </p:spPr>
        <p:txBody>
          <a:bodyPr/>
          <a:lstStyle/>
          <a:p>
            <a:pPr marL="577850" indent="-577850">
              <a:lnSpc>
                <a:spcPct val="90000"/>
              </a:lnSpc>
              <a:buFont typeface="Wingdings" pitchFamily="2" charset="2"/>
              <a:buChar char="q"/>
            </a:pPr>
            <a:r>
              <a:rPr lang="en-US" sz="2400" dirty="0"/>
              <a:t>It is one of the 5 </a:t>
            </a:r>
            <a:r>
              <a:rPr lang="en-US" sz="2400" dirty="0" err="1"/>
              <a:t>catecholamines</a:t>
            </a:r>
            <a:r>
              <a:rPr lang="en-US" sz="2400" dirty="0"/>
              <a:t> used in therapy</a:t>
            </a:r>
          </a:p>
          <a:p>
            <a:pPr marL="577850" indent="-577850">
              <a:lnSpc>
                <a:spcPct val="90000"/>
              </a:lnSpc>
              <a:buFont typeface="Wingdings" pitchFamily="2" charset="2"/>
              <a:buChar char="q"/>
            </a:pPr>
            <a:endParaRPr lang="en-US" sz="800" dirty="0"/>
          </a:p>
          <a:p>
            <a:pPr marL="577850" indent="-577850">
              <a:lnSpc>
                <a:spcPct val="90000"/>
              </a:lnSpc>
              <a:buFont typeface="Wingdings" pitchFamily="2" charset="2"/>
              <a:buChar char="q"/>
            </a:pPr>
            <a:r>
              <a:rPr lang="en-US" sz="2400" dirty="0"/>
              <a:t>The entire list includes:</a:t>
            </a:r>
          </a:p>
          <a:p>
            <a:pPr marL="1327150" lvl="2" indent="-412750">
              <a:lnSpc>
                <a:spcPct val="90000"/>
              </a:lnSpc>
              <a:buFontTx/>
              <a:buAutoNum type="romanLcPeriod"/>
            </a:pPr>
            <a:r>
              <a:rPr lang="en-US" dirty="0"/>
              <a:t>Adrenaline</a:t>
            </a:r>
          </a:p>
          <a:p>
            <a:pPr marL="1327150" lvl="2" indent="-412750">
              <a:lnSpc>
                <a:spcPct val="90000"/>
              </a:lnSpc>
              <a:buFontTx/>
              <a:buAutoNum type="romanLcPeriod"/>
            </a:pPr>
            <a:r>
              <a:rPr lang="en-US" dirty="0" err="1"/>
              <a:t>Noradrenaline</a:t>
            </a:r>
            <a:endParaRPr lang="en-US" dirty="0"/>
          </a:p>
          <a:p>
            <a:pPr marL="1327150" lvl="2" indent="-412750">
              <a:lnSpc>
                <a:spcPct val="90000"/>
              </a:lnSpc>
              <a:buFontTx/>
              <a:buAutoNum type="romanLcPeriod"/>
            </a:pPr>
            <a:r>
              <a:rPr lang="en-US" dirty="0"/>
              <a:t>Dopamine</a:t>
            </a:r>
          </a:p>
          <a:p>
            <a:pPr marL="1327150" lvl="2" indent="-412750">
              <a:lnSpc>
                <a:spcPct val="90000"/>
              </a:lnSpc>
              <a:buFontTx/>
              <a:buAutoNum type="romanLcPeriod"/>
            </a:pPr>
            <a:r>
              <a:rPr lang="en-US" dirty="0" err="1"/>
              <a:t>Dobutamine</a:t>
            </a:r>
            <a:endParaRPr lang="en-US" dirty="0"/>
          </a:p>
          <a:p>
            <a:pPr marL="1327150" lvl="2" indent="-412750">
              <a:lnSpc>
                <a:spcPct val="90000"/>
              </a:lnSpc>
              <a:buFontTx/>
              <a:buAutoNum type="romanLcPeriod"/>
            </a:pPr>
            <a:r>
              <a:rPr lang="en-US" dirty="0" err="1" smtClean="0"/>
              <a:t>Isoproterenol</a:t>
            </a:r>
            <a:r>
              <a:rPr lang="en-US" dirty="0" smtClean="0"/>
              <a:t>       exogenous</a:t>
            </a:r>
            <a:endParaRPr lang="en-US" dirty="0"/>
          </a:p>
          <a:p>
            <a:pPr marL="1327150" lvl="2" indent="-412750">
              <a:lnSpc>
                <a:spcPct val="90000"/>
              </a:lnSpc>
              <a:buFontTx/>
              <a:buAutoNum type="romanLcPeriod"/>
            </a:pPr>
            <a:endParaRPr lang="en-US" sz="1200" dirty="0"/>
          </a:p>
          <a:p>
            <a:pPr marL="577850" indent="-577850">
              <a:lnSpc>
                <a:spcPct val="90000"/>
              </a:lnSpc>
              <a:buFont typeface="Wingdings" pitchFamily="2" charset="2"/>
              <a:buChar char="q"/>
            </a:pPr>
            <a:r>
              <a:rPr lang="en-US" sz="2400" dirty="0"/>
              <a:t>Adrenaline interacts with both α and β receptors</a:t>
            </a:r>
            <a:r>
              <a:rPr lang="en-US" sz="2400" dirty="0" smtClean="0"/>
              <a:t>.   </a:t>
            </a:r>
            <a:endParaRPr lang="en-US" sz="2400" dirty="0"/>
          </a:p>
        </p:txBody>
      </p:sp>
      <p:sp>
        <p:nvSpPr>
          <p:cNvPr id="7" name="Right Brace 6"/>
          <p:cNvSpPr/>
          <p:nvPr/>
        </p:nvSpPr>
        <p:spPr>
          <a:xfrm>
            <a:off x="3429000" y="3124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367981-3D1F-42D9-B4A5-598C34856770}" type="slidenum">
              <a:rPr lang="en-US"/>
              <a:pPr/>
              <a:t>18</a:t>
            </a:fld>
            <a:endParaRPr lang="en-US"/>
          </a:p>
        </p:txBody>
      </p:sp>
      <p:sp>
        <p:nvSpPr>
          <p:cNvPr id="84994" name="Rectangle 2"/>
          <p:cNvSpPr>
            <a:spLocks noGrp="1" noChangeArrowheads="1"/>
          </p:cNvSpPr>
          <p:nvPr>
            <p:ph type="title"/>
          </p:nvPr>
        </p:nvSpPr>
        <p:spPr>
          <a:xfrm>
            <a:off x="1066800" y="685800"/>
            <a:ext cx="6489700" cy="381000"/>
          </a:xfrm>
        </p:spPr>
        <p:txBody>
          <a:bodyPr>
            <a:normAutofit fontScale="90000"/>
          </a:bodyPr>
          <a:lstStyle/>
          <a:p>
            <a:r>
              <a:rPr lang="en-US" sz="2400" b="1" u="sng"/>
              <a:t>ACTIONS OF ADRENALINE</a:t>
            </a:r>
          </a:p>
        </p:txBody>
      </p:sp>
      <p:sp>
        <p:nvSpPr>
          <p:cNvPr id="84995" name="Rectangle 3"/>
          <p:cNvSpPr>
            <a:spLocks noGrp="1" noChangeArrowheads="1"/>
          </p:cNvSpPr>
          <p:nvPr>
            <p:ph type="body" idx="1"/>
          </p:nvPr>
        </p:nvSpPr>
        <p:spPr>
          <a:xfrm>
            <a:off x="685800" y="1143000"/>
            <a:ext cx="7696200" cy="4876800"/>
          </a:xfrm>
        </p:spPr>
        <p:txBody>
          <a:bodyPr/>
          <a:lstStyle/>
          <a:p>
            <a:pPr>
              <a:buFontTx/>
              <a:buNone/>
            </a:pPr>
            <a:r>
              <a:rPr lang="en-US" sz="2000" b="1" dirty="0"/>
              <a:t>(a) </a:t>
            </a:r>
            <a:r>
              <a:rPr lang="en-US" sz="2000" b="1" dirty="0" err="1"/>
              <a:t>Cvs</a:t>
            </a:r>
            <a:endParaRPr lang="en-US" sz="2000" b="1" dirty="0"/>
          </a:p>
          <a:p>
            <a:r>
              <a:rPr lang="en-US" sz="2000" dirty="0"/>
              <a:t>The major actions of adrenaline are on the CVS</a:t>
            </a:r>
          </a:p>
          <a:p>
            <a:r>
              <a:rPr lang="en-US" sz="2000" dirty="0"/>
              <a:t>it strengthens the contractility of the myocardium </a:t>
            </a:r>
            <a:r>
              <a:rPr lang="en-US" sz="2000" dirty="0" smtClean="0"/>
              <a:t>( </a:t>
            </a:r>
            <a:r>
              <a:rPr lang="en-US" sz="2000" dirty="0" err="1" smtClean="0"/>
              <a:t>inotropic</a:t>
            </a:r>
            <a:r>
              <a:rPr lang="en-US" sz="2000" dirty="0" smtClean="0"/>
              <a:t> β1 </a:t>
            </a:r>
            <a:r>
              <a:rPr lang="en-US" sz="2000" dirty="0"/>
              <a:t>action) and increases its rate of </a:t>
            </a:r>
            <a:r>
              <a:rPr lang="en-US" sz="2000" dirty="0" smtClean="0"/>
              <a:t>contraction( </a:t>
            </a:r>
            <a:r>
              <a:rPr lang="en-US" sz="2000" dirty="0" err="1" smtClean="0"/>
              <a:t>chronotropic</a:t>
            </a:r>
            <a:r>
              <a:rPr lang="en-US" sz="2000" dirty="0" smtClean="0"/>
              <a:t>). </a:t>
            </a:r>
            <a:r>
              <a:rPr lang="en-US" sz="2000" dirty="0"/>
              <a:t>this increases the cardiac output and cardiac oxygen demand</a:t>
            </a:r>
          </a:p>
          <a:p>
            <a:r>
              <a:rPr lang="en-US" sz="2000" dirty="0"/>
              <a:t>it decreases renal blood flow</a:t>
            </a:r>
          </a:p>
          <a:p>
            <a:pPr>
              <a:buFontTx/>
              <a:buNone/>
            </a:pPr>
            <a:endParaRPr lang="en-US" sz="2000" dirty="0"/>
          </a:p>
          <a:p>
            <a:pPr>
              <a:buFontTx/>
              <a:buNone/>
            </a:pPr>
            <a:r>
              <a:rPr lang="en-US" sz="2000" b="1" dirty="0"/>
              <a:t>(b) Respiratory system</a:t>
            </a:r>
          </a:p>
          <a:p>
            <a:r>
              <a:rPr lang="en-US" sz="2000" dirty="0"/>
              <a:t>it causes powerful </a:t>
            </a:r>
            <a:r>
              <a:rPr lang="en-US" sz="2000" dirty="0" err="1"/>
              <a:t>bronchodilation</a:t>
            </a:r>
            <a:r>
              <a:rPr lang="en-US" sz="2000" dirty="0"/>
              <a:t> by acting directly on bronchial smooth muscles (β</a:t>
            </a:r>
            <a:r>
              <a:rPr lang="en-US" sz="2000" baseline="-25000" dirty="0"/>
              <a:t>2</a:t>
            </a:r>
            <a:r>
              <a:rPr lang="en-US" sz="2000" dirty="0"/>
              <a:t> action).</a:t>
            </a:r>
          </a:p>
          <a:p>
            <a:r>
              <a:rPr lang="en-US" sz="2000" dirty="0"/>
              <a:t>This is very important in relieving </a:t>
            </a:r>
            <a:r>
              <a:rPr lang="en-US" sz="2000" dirty="0" err="1"/>
              <a:t>dyspnea</a:t>
            </a:r>
            <a:r>
              <a:rPr lang="en-US" sz="2000" dirty="0"/>
              <a:t> (</a:t>
            </a:r>
            <a:r>
              <a:rPr lang="en-US" sz="2000" dirty="0" err="1"/>
              <a:t>laboured</a:t>
            </a:r>
            <a:r>
              <a:rPr lang="en-US" sz="2000" dirty="0"/>
              <a:t> breathing) in asthma and can be life-saving in anaphylactic shock.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4C3881-26B9-46CB-96B8-132A74321FBB}" type="slidenum">
              <a:rPr lang="en-US"/>
              <a:pPr/>
              <a:t>19</a:t>
            </a:fld>
            <a:endParaRPr lang="en-US"/>
          </a:p>
        </p:txBody>
      </p:sp>
      <p:sp>
        <p:nvSpPr>
          <p:cNvPr id="87042" name="Rectangle 2"/>
          <p:cNvSpPr>
            <a:spLocks noGrp="1" noChangeArrowheads="1"/>
          </p:cNvSpPr>
          <p:nvPr>
            <p:ph type="title"/>
          </p:nvPr>
        </p:nvSpPr>
        <p:spPr>
          <a:xfrm>
            <a:off x="1066800" y="685800"/>
            <a:ext cx="6489700" cy="381000"/>
          </a:xfrm>
        </p:spPr>
        <p:txBody>
          <a:bodyPr>
            <a:normAutofit fontScale="90000"/>
          </a:bodyPr>
          <a:lstStyle/>
          <a:p>
            <a:r>
              <a:rPr lang="en-US" sz="2400" b="1" u="sng"/>
              <a:t>ACTIONS OF ADRENALINE</a:t>
            </a:r>
          </a:p>
        </p:txBody>
      </p:sp>
      <p:sp>
        <p:nvSpPr>
          <p:cNvPr id="87043" name="Rectangle 3"/>
          <p:cNvSpPr>
            <a:spLocks noGrp="1" noChangeArrowheads="1"/>
          </p:cNvSpPr>
          <p:nvPr>
            <p:ph type="body" idx="1"/>
          </p:nvPr>
        </p:nvSpPr>
        <p:spPr>
          <a:xfrm>
            <a:off x="685800" y="1143000"/>
            <a:ext cx="7696200" cy="4876800"/>
          </a:xfrm>
        </p:spPr>
        <p:txBody>
          <a:bodyPr/>
          <a:lstStyle/>
          <a:p>
            <a:pPr>
              <a:lnSpc>
                <a:spcPct val="90000"/>
              </a:lnSpc>
              <a:buFontTx/>
              <a:buNone/>
            </a:pPr>
            <a:r>
              <a:rPr lang="en-US" sz="2000" b="1" dirty="0" smtClean="0"/>
              <a:t>(c) </a:t>
            </a:r>
            <a:r>
              <a:rPr lang="en-US" sz="2000" b="1" dirty="0" err="1"/>
              <a:t>Lipolysis</a:t>
            </a:r>
            <a:endParaRPr lang="en-US" sz="2000" b="1" dirty="0"/>
          </a:p>
          <a:p>
            <a:pPr>
              <a:lnSpc>
                <a:spcPct val="90000"/>
              </a:lnSpc>
            </a:pPr>
            <a:r>
              <a:rPr lang="en-US" sz="2000" dirty="0"/>
              <a:t>it</a:t>
            </a:r>
            <a:r>
              <a:rPr lang="en-US" sz="2000" b="1" dirty="0"/>
              <a:t> </a:t>
            </a:r>
            <a:r>
              <a:rPr lang="en-US" sz="2000" dirty="0"/>
              <a:t>initiates</a:t>
            </a:r>
            <a:r>
              <a:rPr lang="en-US" sz="2000" b="1" dirty="0"/>
              <a:t> </a:t>
            </a:r>
            <a:r>
              <a:rPr lang="en-US" sz="2000" dirty="0" err="1"/>
              <a:t>lipolysis</a:t>
            </a:r>
            <a:r>
              <a:rPr lang="en-US" sz="2000" b="1" dirty="0"/>
              <a:t> </a:t>
            </a:r>
            <a:r>
              <a:rPr lang="en-US" sz="2000" dirty="0"/>
              <a:t>through</a:t>
            </a:r>
            <a:r>
              <a:rPr lang="en-US" sz="2000" b="1" dirty="0"/>
              <a:t> </a:t>
            </a:r>
            <a:r>
              <a:rPr lang="en-US" sz="2000" dirty="0"/>
              <a:t>its</a:t>
            </a:r>
            <a:r>
              <a:rPr lang="en-US" sz="2000" b="1" dirty="0"/>
              <a:t> </a:t>
            </a:r>
            <a:r>
              <a:rPr lang="en-US" sz="2000" dirty="0"/>
              <a:t>agonist</a:t>
            </a:r>
            <a:r>
              <a:rPr lang="en-US" sz="2000" b="1" dirty="0"/>
              <a:t> </a:t>
            </a:r>
            <a:r>
              <a:rPr lang="en-US" sz="2000" dirty="0"/>
              <a:t>activity</a:t>
            </a:r>
            <a:r>
              <a:rPr lang="en-US" sz="2000" b="1" dirty="0"/>
              <a:t> </a:t>
            </a:r>
            <a:r>
              <a:rPr lang="en-US" sz="2000" dirty="0"/>
              <a:t>on</a:t>
            </a:r>
            <a:r>
              <a:rPr lang="en-US" sz="2000" b="1" dirty="0"/>
              <a:t> </a:t>
            </a:r>
            <a:r>
              <a:rPr lang="en-US" sz="2000" dirty="0"/>
              <a:t>the</a:t>
            </a:r>
            <a:r>
              <a:rPr lang="en-US" sz="2000" b="1" dirty="0"/>
              <a:t> </a:t>
            </a:r>
            <a:r>
              <a:rPr lang="en-US" sz="2000" dirty="0"/>
              <a:t>β</a:t>
            </a:r>
            <a:r>
              <a:rPr lang="en-US" sz="2000" b="1" dirty="0"/>
              <a:t> </a:t>
            </a:r>
            <a:r>
              <a:rPr lang="en-US" sz="2000" dirty="0"/>
              <a:t>receptors</a:t>
            </a:r>
            <a:r>
              <a:rPr lang="en-US" sz="2000" b="1" dirty="0"/>
              <a:t> </a:t>
            </a:r>
            <a:r>
              <a:rPr lang="en-US" sz="2000" dirty="0"/>
              <a:t>of</a:t>
            </a:r>
            <a:r>
              <a:rPr lang="en-US" sz="2000" b="1" dirty="0"/>
              <a:t> </a:t>
            </a:r>
            <a:r>
              <a:rPr lang="en-US" sz="2000" dirty="0"/>
              <a:t>adipose</a:t>
            </a:r>
            <a:r>
              <a:rPr lang="en-US" sz="2000" b="1" dirty="0"/>
              <a:t> </a:t>
            </a:r>
            <a:r>
              <a:rPr lang="en-US" sz="2000" dirty="0" smtClean="0"/>
              <a:t>tissue</a:t>
            </a:r>
            <a:endParaRPr lang="en-US" sz="2000" dirty="0"/>
          </a:p>
          <a:p>
            <a:pPr>
              <a:lnSpc>
                <a:spcPct val="90000"/>
              </a:lnSpc>
            </a:pPr>
            <a:endParaRPr lang="en-US" sz="1800" u="sn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AUTONOMIC NERVOUS SYSTEM</a:t>
            </a:r>
            <a:endParaRPr lang="en-US" dirty="0"/>
          </a:p>
        </p:txBody>
      </p:sp>
      <p:pic>
        <p:nvPicPr>
          <p:cNvPr id="4" name="Picture 9"/>
          <p:cNvPicPr>
            <a:picLocks noGrp="1" noChangeAspect="1" noChangeArrowheads="1"/>
          </p:cNvPicPr>
          <p:nvPr>
            <p:ph idx="1"/>
          </p:nvPr>
        </p:nvPicPr>
        <p:blipFill>
          <a:blip r:embed="rId2"/>
          <a:srcRect l="5687" t="12744" r="5077" b="5882"/>
          <a:stretch>
            <a:fillRect/>
          </a:stretch>
        </p:blipFill>
        <p:spPr bwMode="auto">
          <a:xfrm>
            <a:off x="533400" y="1600200"/>
            <a:ext cx="8001000" cy="48006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EB3FA29-FE56-4A49-91AA-3A7F30649F28}" type="slidenum">
              <a:rPr lang="en-US"/>
              <a:pPr/>
              <a:t>20</a:t>
            </a:fld>
            <a:endParaRPr lang="en-US"/>
          </a:p>
        </p:txBody>
      </p:sp>
      <p:sp>
        <p:nvSpPr>
          <p:cNvPr id="88066" name="Rectangle 2"/>
          <p:cNvSpPr>
            <a:spLocks noGrp="1" noChangeArrowheads="1"/>
          </p:cNvSpPr>
          <p:nvPr>
            <p:ph type="title"/>
          </p:nvPr>
        </p:nvSpPr>
        <p:spPr>
          <a:xfrm>
            <a:off x="1066800" y="685800"/>
            <a:ext cx="6489700" cy="381000"/>
          </a:xfrm>
        </p:spPr>
        <p:txBody>
          <a:bodyPr>
            <a:normAutofit fontScale="90000"/>
          </a:bodyPr>
          <a:lstStyle/>
          <a:p>
            <a:r>
              <a:rPr lang="en-US" sz="2400" b="1" u="sng"/>
              <a:t>THERAPEUTIC</a:t>
            </a:r>
            <a:r>
              <a:rPr lang="en-US" sz="2800" b="1"/>
              <a:t> </a:t>
            </a:r>
            <a:r>
              <a:rPr lang="en-US" sz="2400" b="1" u="sng"/>
              <a:t>USES</a:t>
            </a:r>
            <a:r>
              <a:rPr lang="en-US" sz="2800" b="1"/>
              <a:t> </a:t>
            </a:r>
            <a:r>
              <a:rPr lang="en-US" sz="2400" b="1" u="sng"/>
              <a:t>OF</a:t>
            </a:r>
            <a:r>
              <a:rPr lang="en-US" sz="2800" b="1"/>
              <a:t> </a:t>
            </a:r>
            <a:r>
              <a:rPr lang="en-US" sz="2400" b="1" u="sng"/>
              <a:t>ADRENALINE</a:t>
            </a:r>
          </a:p>
        </p:txBody>
      </p:sp>
      <p:sp>
        <p:nvSpPr>
          <p:cNvPr id="88067" name="Rectangle 3"/>
          <p:cNvSpPr>
            <a:spLocks noGrp="1" noChangeArrowheads="1"/>
          </p:cNvSpPr>
          <p:nvPr>
            <p:ph type="body" idx="1"/>
          </p:nvPr>
        </p:nvSpPr>
        <p:spPr>
          <a:xfrm>
            <a:off x="685800" y="1143000"/>
            <a:ext cx="7696200" cy="4876800"/>
          </a:xfrm>
        </p:spPr>
        <p:txBody>
          <a:bodyPr/>
          <a:lstStyle/>
          <a:p>
            <a:pPr>
              <a:buFontTx/>
              <a:buNone/>
            </a:pPr>
            <a:r>
              <a:rPr lang="en-US" sz="2400" b="1"/>
              <a:t>(a) Bronchospasm</a:t>
            </a:r>
          </a:p>
          <a:p>
            <a:r>
              <a:rPr lang="en-US" sz="2400"/>
              <a:t>It is used in the treatment of asthma and anaphylactic shock</a:t>
            </a:r>
          </a:p>
          <a:p>
            <a:r>
              <a:rPr lang="en-US" sz="2400"/>
              <a:t>Terbutaline is now most favoured for these treatments because of its longer duration of action and minimal cardiac stimulatory effects.</a:t>
            </a:r>
          </a:p>
          <a:p>
            <a:pPr>
              <a:buFontTx/>
              <a:buNone/>
            </a:pPr>
            <a:endParaRPr lang="en-US" sz="2400"/>
          </a:p>
          <a:p>
            <a:pPr>
              <a:buFontTx/>
              <a:buNone/>
            </a:pPr>
            <a:r>
              <a:rPr lang="en-US" sz="2400" b="1"/>
              <a:t>(b) Glaucoma</a:t>
            </a:r>
          </a:p>
          <a:p>
            <a:r>
              <a:rPr lang="en-US" sz="2400"/>
              <a:t>It is used as a topical medicine to reduce intra-ocular pressure in open-angle glaucoma. it does so by reducing the production of aqueous humour by vasoconstriction of the cilliary body blood vessels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244850F-554D-4657-A617-25980202F1C8}" type="slidenum">
              <a:rPr lang="en-US"/>
              <a:pPr/>
              <a:t>21</a:t>
            </a:fld>
            <a:endParaRPr lang="en-US"/>
          </a:p>
        </p:txBody>
      </p:sp>
      <p:sp>
        <p:nvSpPr>
          <p:cNvPr id="89090" name="Rectangle 2"/>
          <p:cNvSpPr>
            <a:spLocks noGrp="1" noChangeArrowheads="1"/>
          </p:cNvSpPr>
          <p:nvPr>
            <p:ph type="title"/>
          </p:nvPr>
        </p:nvSpPr>
        <p:spPr>
          <a:xfrm>
            <a:off x="1066800" y="685800"/>
            <a:ext cx="6489700" cy="381000"/>
          </a:xfrm>
        </p:spPr>
        <p:txBody>
          <a:bodyPr>
            <a:normAutofit fontScale="90000"/>
          </a:bodyPr>
          <a:lstStyle/>
          <a:p>
            <a:r>
              <a:rPr lang="en-US" sz="2400" b="1" u="sng"/>
              <a:t>THERAPEUTIC</a:t>
            </a:r>
            <a:r>
              <a:rPr lang="en-US" sz="2800" b="1"/>
              <a:t> </a:t>
            </a:r>
            <a:r>
              <a:rPr lang="en-US" sz="2400" b="1" u="sng"/>
              <a:t>USES</a:t>
            </a:r>
            <a:r>
              <a:rPr lang="en-US" sz="2800" b="1"/>
              <a:t> </a:t>
            </a:r>
            <a:r>
              <a:rPr lang="en-US" sz="2400" b="1" u="sng"/>
              <a:t>OF</a:t>
            </a:r>
            <a:r>
              <a:rPr lang="en-US" sz="2800" b="1"/>
              <a:t> </a:t>
            </a:r>
            <a:r>
              <a:rPr lang="en-US" sz="2400" b="1" u="sng"/>
              <a:t>ADRENALINE</a:t>
            </a:r>
          </a:p>
        </p:txBody>
      </p:sp>
      <p:sp>
        <p:nvSpPr>
          <p:cNvPr id="89091" name="Rectangle 3"/>
          <p:cNvSpPr>
            <a:spLocks noGrp="1" noChangeArrowheads="1"/>
          </p:cNvSpPr>
          <p:nvPr>
            <p:ph type="body" idx="1"/>
          </p:nvPr>
        </p:nvSpPr>
        <p:spPr>
          <a:xfrm>
            <a:off x="685800" y="1143000"/>
            <a:ext cx="7696200" cy="4876800"/>
          </a:xfrm>
        </p:spPr>
        <p:txBody>
          <a:bodyPr/>
          <a:lstStyle/>
          <a:p>
            <a:pPr>
              <a:buFontTx/>
              <a:buNone/>
            </a:pPr>
            <a:r>
              <a:rPr lang="en-US" sz="2400" b="1"/>
              <a:t>(c) Anaphylactic</a:t>
            </a:r>
            <a:r>
              <a:rPr lang="en-US" sz="2400"/>
              <a:t> </a:t>
            </a:r>
            <a:r>
              <a:rPr lang="en-US" sz="2400" b="1"/>
              <a:t>shock</a:t>
            </a:r>
          </a:p>
          <a:p>
            <a:r>
              <a:rPr lang="en-US" sz="2400"/>
              <a:t>It is the drug of choice for the treatment of Type1 hypersensitivity reactions in response to allergens.</a:t>
            </a:r>
          </a:p>
          <a:p>
            <a:pPr>
              <a:buFontTx/>
              <a:buNone/>
            </a:pPr>
            <a:endParaRPr lang="en-US" sz="2400"/>
          </a:p>
          <a:p>
            <a:pPr>
              <a:buFontTx/>
              <a:buNone/>
            </a:pPr>
            <a:r>
              <a:rPr lang="en-US" sz="2400" b="1"/>
              <a:t>(d) In</a:t>
            </a:r>
            <a:r>
              <a:rPr lang="en-US" sz="2400"/>
              <a:t> </a:t>
            </a:r>
            <a:r>
              <a:rPr lang="en-US" sz="2400" b="1"/>
              <a:t>anaesthetics</a:t>
            </a:r>
          </a:p>
          <a:p>
            <a:r>
              <a:rPr lang="en-US" sz="2400"/>
              <a:t>Local anesthetics normally contain 1:100,000 parts adrenaline so as to increase the duration of the local anaesthesia</a:t>
            </a:r>
          </a:p>
          <a:p>
            <a:r>
              <a:rPr lang="en-US" sz="2400"/>
              <a:t>It does this by producing vasoconstriction at the site before being absorbed into circulation and metabolised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39011D4-1E92-4F4F-8550-19A750BB7553}" type="slidenum">
              <a:rPr lang="en-US"/>
              <a:pPr/>
              <a:t>22</a:t>
            </a:fld>
            <a:endParaRPr lang="en-US"/>
          </a:p>
        </p:txBody>
      </p:sp>
      <p:sp>
        <p:nvSpPr>
          <p:cNvPr id="86018" name="Rectangle 2"/>
          <p:cNvSpPr>
            <a:spLocks noGrp="1" noChangeArrowheads="1"/>
          </p:cNvSpPr>
          <p:nvPr>
            <p:ph type="title"/>
          </p:nvPr>
        </p:nvSpPr>
        <p:spPr>
          <a:xfrm>
            <a:off x="685800" y="152400"/>
            <a:ext cx="6870700" cy="685800"/>
          </a:xfrm>
        </p:spPr>
        <p:txBody>
          <a:bodyPr/>
          <a:lstStyle/>
          <a:p>
            <a:r>
              <a:rPr lang="en-US" sz="2800" b="1" u="sng"/>
              <a:t>Pharmacokinetics  of Adrenaline</a:t>
            </a:r>
          </a:p>
        </p:txBody>
      </p:sp>
      <p:sp>
        <p:nvSpPr>
          <p:cNvPr id="86019" name="Rectangle 3"/>
          <p:cNvSpPr>
            <a:spLocks noGrp="1" noChangeArrowheads="1"/>
          </p:cNvSpPr>
          <p:nvPr>
            <p:ph type="body" idx="1"/>
          </p:nvPr>
        </p:nvSpPr>
        <p:spPr>
          <a:xfrm>
            <a:off x="685800" y="914400"/>
            <a:ext cx="7696200" cy="4572000"/>
          </a:xfrm>
        </p:spPr>
        <p:txBody>
          <a:bodyPr/>
          <a:lstStyle/>
          <a:p>
            <a:pPr>
              <a:lnSpc>
                <a:spcPct val="80000"/>
              </a:lnSpc>
            </a:pPr>
            <a:r>
              <a:rPr lang="en-US" sz="2400"/>
              <a:t>Adrenaline has a rapid onset but brief duration of action</a:t>
            </a:r>
          </a:p>
          <a:p>
            <a:pPr>
              <a:lnSpc>
                <a:spcPct val="80000"/>
              </a:lnSpc>
            </a:pPr>
            <a:endParaRPr lang="en-US" sz="2400"/>
          </a:p>
          <a:p>
            <a:pPr>
              <a:lnSpc>
                <a:spcPct val="80000"/>
              </a:lnSpc>
            </a:pPr>
            <a:r>
              <a:rPr lang="en-US" sz="2400"/>
              <a:t>In emergency situations it is given IV for the most rapid onset of action.</a:t>
            </a:r>
          </a:p>
          <a:p>
            <a:pPr>
              <a:lnSpc>
                <a:spcPct val="80000"/>
              </a:lnSpc>
            </a:pPr>
            <a:endParaRPr lang="en-US" sz="2400"/>
          </a:p>
          <a:p>
            <a:pPr>
              <a:lnSpc>
                <a:spcPct val="80000"/>
              </a:lnSpc>
            </a:pPr>
            <a:r>
              <a:rPr lang="en-US" sz="2400"/>
              <a:t>It may also be admn sc, by inhalation, or topically</a:t>
            </a:r>
          </a:p>
          <a:p>
            <a:pPr>
              <a:lnSpc>
                <a:spcPct val="80000"/>
              </a:lnSpc>
            </a:pPr>
            <a:endParaRPr lang="en-US" sz="2400"/>
          </a:p>
          <a:p>
            <a:pPr>
              <a:lnSpc>
                <a:spcPct val="80000"/>
              </a:lnSpc>
            </a:pPr>
            <a:r>
              <a:rPr lang="en-US" sz="2400"/>
              <a:t>It cannot be admn orally</a:t>
            </a:r>
          </a:p>
          <a:p>
            <a:pPr>
              <a:lnSpc>
                <a:spcPct val="80000"/>
              </a:lnSpc>
            </a:pPr>
            <a:endParaRPr lang="en-US" sz="2400"/>
          </a:p>
          <a:p>
            <a:pPr>
              <a:lnSpc>
                <a:spcPct val="80000"/>
              </a:lnSpc>
            </a:pPr>
            <a:r>
              <a:rPr lang="en-US" sz="2400"/>
              <a:t>Its metabolites are excreted via the kidney (in urine)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9C7DD22-EFFB-4003-900E-4F60C5D51BD0}" type="slidenum">
              <a:rPr lang="en-US"/>
              <a:pPr/>
              <a:t>23</a:t>
            </a:fld>
            <a:endParaRPr lang="en-US"/>
          </a:p>
        </p:txBody>
      </p:sp>
      <p:sp>
        <p:nvSpPr>
          <p:cNvPr id="91138" name="Rectangle 2"/>
          <p:cNvSpPr>
            <a:spLocks noGrp="1" noChangeArrowheads="1"/>
          </p:cNvSpPr>
          <p:nvPr>
            <p:ph type="title"/>
          </p:nvPr>
        </p:nvSpPr>
        <p:spPr>
          <a:xfrm>
            <a:off x="685800" y="152400"/>
            <a:ext cx="6870700" cy="762000"/>
          </a:xfrm>
        </p:spPr>
        <p:txBody>
          <a:bodyPr/>
          <a:lstStyle/>
          <a:p>
            <a:r>
              <a:rPr lang="en-US" sz="2800" b="1" u="sng"/>
              <a:t>Side effects</a:t>
            </a:r>
          </a:p>
        </p:txBody>
      </p:sp>
      <p:sp>
        <p:nvSpPr>
          <p:cNvPr id="91139" name="Rectangle 3"/>
          <p:cNvSpPr>
            <a:spLocks noGrp="1" noChangeArrowheads="1"/>
          </p:cNvSpPr>
          <p:nvPr>
            <p:ph type="body" idx="1"/>
          </p:nvPr>
        </p:nvSpPr>
        <p:spPr>
          <a:xfrm>
            <a:off x="1066800" y="914400"/>
            <a:ext cx="7315200" cy="4572000"/>
          </a:xfrm>
        </p:spPr>
        <p:txBody>
          <a:bodyPr>
            <a:normAutofit lnSpcReduction="10000"/>
          </a:bodyPr>
          <a:lstStyle/>
          <a:p>
            <a:pPr marL="798513" indent="-798513">
              <a:lnSpc>
                <a:spcPct val="80000"/>
              </a:lnSpc>
              <a:buFontTx/>
              <a:buAutoNum type="romanLcPeriod"/>
            </a:pPr>
            <a:r>
              <a:rPr lang="en-US" sz="2400"/>
              <a:t>Allergic reactions e.g. skin rash, itching</a:t>
            </a:r>
          </a:p>
          <a:p>
            <a:pPr marL="798513" indent="-798513">
              <a:lnSpc>
                <a:spcPct val="80000"/>
              </a:lnSpc>
              <a:buFontTx/>
              <a:buAutoNum type="romanLcPeriod"/>
            </a:pPr>
            <a:r>
              <a:rPr lang="en-US" sz="2400"/>
              <a:t>Breathing problems</a:t>
            </a:r>
          </a:p>
          <a:p>
            <a:pPr marL="798513" indent="-798513">
              <a:lnSpc>
                <a:spcPct val="80000"/>
              </a:lnSpc>
              <a:buFontTx/>
              <a:buAutoNum type="romanLcPeriod"/>
            </a:pPr>
            <a:r>
              <a:rPr lang="en-US" sz="2400"/>
              <a:t>Chest pain or palpitations</a:t>
            </a:r>
          </a:p>
          <a:p>
            <a:pPr marL="798513" indent="-798513">
              <a:lnSpc>
                <a:spcPct val="80000"/>
              </a:lnSpc>
              <a:buFontTx/>
              <a:buAutoNum type="romanLcPeriod"/>
            </a:pPr>
            <a:r>
              <a:rPr lang="en-US" sz="2400"/>
              <a:t>Cardiac arrythmias</a:t>
            </a:r>
          </a:p>
          <a:p>
            <a:pPr marL="798513" indent="-798513">
              <a:lnSpc>
                <a:spcPct val="80000"/>
              </a:lnSpc>
              <a:buFontTx/>
              <a:buAutoNum type="romanLcPeriod"/>
            </a:pPr>
            <a:r>
              <a:rPr lang="en-US" sz="2400"/>
              <a:t>Flushing (reddening of the skin)</a:t>
            </a:r>
          </a:p>
          <a:p>
            <a:pPr marL="798513" indent="-798513">
              <a:lnSpc>
                <a:spcPct val="80000"/>
              </a:lnSpc>
              <a:buFontTx/>
              <a:buAutoNum type="romanLcPeriod"/>
            </a:pPr>
            <a:r>
              <a:rPr lang="en-US" sz="2400"/>
              <a:t>Pulmonary oedema</a:t>
            </a:r>
          </a:p>
          <a:p>
            <a:pPr marL="798513" indent="-798513">
              <a:lnSpc>
                <a:spcPct val="80000"/>
              </a:lnSpc>
              <a:buFontTx/>
              <a:buAutoNum type="romanLcPeriod"/>
            </a:pPr>
            <a:r>
              <a:rPr lang="en-US" sz="2400"/>
              <a:t>Cerebral haemorrhage</a:t>
            </a:r>
          </a:p>
          <a:p>
            <a:pPr marL="798513" indent="-798513">
              <a:lnSpc>
                <a:spcPct val="80000"/>
              </a:lnSpc>
              <a:buFontTx/>
              <a:buAutoNum type="romanLcPeriod"/>
            </a:pPr>
            <a:r>
              <a:rPr lang="en-US" sz="2400"/>
              <a:t>Tingling, </a:t>
            </a:r>
          </a:p>
          <a:p>
            <a:pPr marL="798513" indent="-798513">
              <a:lnSpc>
                <a:spcPct val="80000"/>
              </a:lnSpc>
              <a:buFontTx/>
              <a:buAutoNum type="romanLcPeriod"/>
            </a:pPr>
            <a:r>
              <a:rPr lang="en-US" sz="2400"/>
              <a:t>Numbness in the hands or feet</a:t>
            </a:r>
          </a:p>
          <a:p>
            <a:pPr marL="798513" indent="-798513">
              <a:lnSpc>
                <a:spcPct val="80000"/>
              </a:lnSpc>
              <a:buFontTx/>
              <a:buAutoNum type="romanLcPeriod"/>
            </a:pPr>
            <a:r>
              <a:rPr lang="en-US" sz="2400"/>
              <a:t>Vomiting</a:t>
            </a:r>
          </a:p>
          <a:p>
            <a:pPr marL="798513" indent="-798513">
              <a:lnSpc>
                <a:spcPct val="80000"/>
              </a:lnSpc>
              <a:buFontTx/>
              <a:buAutoNum type="romanLcPeriod"/>
            </a:pPr>
            <a:r>
              <a:rPr lang="en-US" sz="2400"/>
              <a:t>Anxiety or nervousness</a:t>
            </a:r>
          </a:p>
          <a:p>
            <a:pPr marL="798513" indent="-798513">
              <a:lnSpc>
                <a:spcPct val="80000"/>
              </a:lnSpc>
              <a:buFontTx/>
              <a:buAutoNum type="romanLcPeriod"/>
            </a:pPr>
            <a:r>
              <a:rPr lang="en-US" sz="2400"/>
              <a:t>Headache</a:t>
            </a:r>
          </a:p>
          <a:p>
            <a:pPr marL="798513" indent="-798513">
              <a:lnSpc>
                <a:spcPct val="80000"/>
              </a:lnSpc>
              <a:buFontTx/>
              <a:buAutoNum type="romanLcPeriod"/>
            </a:pPr>
            <a:r>
              <a:rPr lang="en-US" sz="2400"/>
              <a:t>Nausea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C53B92-643E-4B35-AC0E-4D02DBFE5374}" type="slidenum">
              <a:rPr lang="en-US"/>
              <a:pPr/>
              <a:t>24</a:t>
            </a:fld>
            <a:endParaRPr lang="en-US"/>
          </a:p>
        </p:txBody>
      </p:sp>
      <p:sp>
        <p:nvSpPr>
          <p:cNvPr id="92162" name="Rectangle 2"/>
          <p:cNvSpPr>
            <a:spLocks noGrp="1" noChangeArrowheads="1"/>
          </p:cNvSpPr>
          <p:nvPr>
            <p:ph type="title"/>
          </p:nvPr>
        </p:nvSpPr>
        <p:spPr>
          <a:xfrm>
            <a:off x="685800" y="152400"/>
            <a:ext cx="6870700" cy="609600"/>
          </a:xfrm>
        </p:spPr>
        <p:txBody>
          <a:bodyPr/>
          <a:lstStyle/>
          <a:p>
            <a:r>
              <a:rPr lang="en-US" sz="2400" b="1">
                <a:solidFill>
                  <a:srgbClr val="0000FF"/>
                </a:solidFill>
              </a:rPr>
              <a:t>(2)	</a:t>
            </a:r>
            <a:r>
              <a:rPr lang="en-US" sz="2400" b="1" u="sng">
                <a:solidFill>
                  <a:srgbClr val="0000FF"/>
                </a:solidFill>
              </a:rPr>
              <a:t>NORADRENALINE</a:t>
            </a:r>
          </a:p>
        </p:txBody>
      </p:sp>
      <p:sp>
        <p:nvSpPr>
          <p:cNvPr id="92163" name="Rectangle 3"/>
          <p:cNvSpPr>
            <a:spLocks noGrp="1" noChangeArrowheads="1"/>
          </p:cNvSpPr>
          <p:nvPr>
            <p:ph type="body" idx="1"/>
          </p:nvPr>
        </p:nvSpPr>
        <p:spPr>
          <a:xfrm>
            <a:off x="381000" y="838200"/>
            <a:ext cx="8305800" cy="5105400"/>
          </a:xfrm>
        </p:spPr>
        <p:txBody>
          <a:bodyPr/>
          <a:lstStyle/>
          <a:p>
            <a:pPr marL="577850" indent="-577850">
              <a:lnSpc>
                <a:spcPct val="80000"/>
              </a:lnSpc>
              <a:buFont typeface="Wingdings" pitchFamily="2" charset="2"/>
              <a:buChar char="q"/>
            </a:pPr>
            <a:r>
              <a:rPr lang="en-US" sz="2400"/>
              <a:t>It has dual roles as a hormone &amp; a neurotransmitter.</a:t>
            </a:r>
          </a:p>
          <a:p>
            <a:pPr marL="577850" indent="-577850">
              <a:lnSpc>
                <a:spcPct val="80000"/>
              </a:lnSpc>
              <a:buFont typeface="Wingdings" pitchFamily="2" charset="2"/>
              <a:buChar char="q"/>
            </a:pPr>
            <a:endParaRPr lang="en-US" sz="1000"/>
          </a:p>
          <a:p>
            <a:pPr marL="577850" indent="-577850">
              <a:lnSpc>
                <a:spcPct val="80000"/>
              </a:lnSpc>
              <a:buFont typeface="Wingdings" pitchFamily="2" charset="2"/>
              <a:buChar char="q"/>
            </a:pPr>
            <a:r>
              <a:rPr lang="en-US" sz="2400"/>
              <a:t>It increases heart rate, triggering the release of glucose, and increasing blood flow to skeletal muscle.</a:t>
            </a:r>
          </a:p>
          <a:p>
            <a:pPr marL="577850" indent="-577850">
              <a:lnSpc>
                <a:spcPct val="80000"/>
              </a:lnSpc>
              <a:buFont typeface="Wingdings" pitchFamily="2" charset="2"/>
              <a:buChar char="q"/>
            </a:pPr>
            <a:endParaRPr lang="en-US" sz="1000"/>
          </a:p>
          <a:p>
            <a:pPr marL="577850" indent="-577850">
              <a:lnSpc>
                <a:spcPct val="80000"/>
              </a:lnSpc>
              <a:buFont typeface="Wingdings" pitchFamily="2" charset="2"/>
              <a:buChar char="q"/>
            </a:pPr>
            <a:r>
              <a:rPr lang="en-US" sz="2400"/>
              <a:t>when it acts as a drug it increases BP by its prominent increasing effects on the vascular tone (due stimulation of alpha-Receptors).</a:t>
            </a:r>
          </a:p>
          <a:p>
            <a:pPr marL="577850" indent="-577850">
              <a:lnSpc>
                <a:spcPct val="80000"/>
              </a:lnSpc>
              <a:buFont typeface="Wingdings" pitchFamily="2" charset="2"/>
              <a:buChar char="q"/>
            </a:pPr>
            <a:endParaRPr lang="en-US" sz="1400"/>
          </a:p>
          <a:p>
            <a:pPr marL="577850" indent="-577850">
              <a:lnSpc>
                <a:spcPct val="80000"/>
              </a:lnSpc>
              <a:buFont typeface="Wingdings" pitchFamily="2" charset="2"/>
              <a:buChar char="q"/>
            </a:pPr>
            <a:r>
              <a:rPr lang="en-US" sz="2400"/>
              <a:t>When given in therapeutic doses, noradrenaline acts more on the α-receptors</a:t>
            </a:r>
          </a:p>
          <a:p>
            <a:pPr marL="577850" indent="-577850">
              <a:lnSpc>
                <a:spcPct val="80000"/>
              </a:lnSpc>
              <a:buFont typeface="Wingdings" pitchFamily="2" charset="2"/>
              <a:buChar char="q"/>
            </a:pPr>
            <a:endParaRPr lang="en-US" sz="1200"/>
          </a:p>
          <a:p>
            <a:pPr marL="577850" indent="-577850">
              <a:lnSpc>
                <a:spcPct val="80000"/>
              </a:lnSpc>
              <a:buFont typeface="Wingdings" pitchFamily="2" charset="2"/>
              <a:buChar char="q"/>
            </a:pPr>
            <a:r>
              <a:rPr lang="en-US" sz="2400"/>
              <a:t>It causes a rise in peripheral resistance due to intense vasoconstriction of most vascula beds including the kidney. </a:t>
            </a:r>
          </a:p>
          <a:p>
            <a:pPr marL="577850" indent="-577850">
              <a:lnSpc>
                <a:spcPct val="80000"/>
              </a:lnSpc>
              <a:buFont typeface="Wingdings" pitchFamily="2" charset="2"/>
              <a:buChar char="q"/>
            </a:pPr>
            <a:endParaRPr lang="en-US" sz="1200"/>
          </a:p>
          <a:p>
            <a:pPr marL="577850" indent="-577850">
              <a:lnSpc>
                <a:spcPct val="80000"/>
              </a:lnSpc>
              <a:buFont typeface="Wingdings" pitchFamily="2" charset="2"/>
              <a:buChar char="q"/>
            </a:pPr>
            <a:r>
              <a:rPr lang="en-US" sz="2400"/>
              <a:t>Both systolic and diastolic BPs increase</a:t>
            </a:r>
          </a:p>
          <a:p>
            <a:pPr marL="577850" indent="-577850">
              <a:lnSpc>
                <a:spcPct val="80000"/>
              </a:lnSpc>
              <a:buFont typeface="Wingdings" pitchFamily="2" charset="2"/>
              <a:buChar char="q"/>
            </a:pPr>
            <a:endParaRPr lang="en-US"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7CC125D-467B-4985-A04F-A61ECF1BF053}" type="slidenum">
              <a:rPr lang="en-US"/>
              <a:pPr/>
              <a:t>25</a:t>
            </a:fld>
            <a:endParaRPr lang="en-US"/>
          </a:p>
        </p:txBody>
      </p:sp>
      <p:sp>
        <p:nvSpPr>
          <p:cNvPr id="93186" name="Rectangle 2"/>
          <p:cNvSpPr>
            <a:spLocks noGrp="1" noChangeArrowheads="1"/>
          </p:cNvSpPr>
          <p:nvPr>
            <p:ph type="title"/>
          </p:nvPr>
        </p:nvSpPr>
        <p:spPr>
          <a:xfrm>
            <a:off x="685800" y="152400"/>
            <a:ext cx="6870700" cy="609600"/>
          </a:xfrm>
        </p:spPr>
        <p:txBody>
          <a:bodyPr/>
          <a:lstStyle/>
          <a:p>
            <a:r>
              <a:rPr lang="en-US" sz="2400" b="1" u="sng"/>
              <a:t>Therapeutic Uses of Noradrenaline</a:t>
            </a:r>
          </a:p>
        </p:txBody>
      </p:sp>
      <p:sp>
        <p:nvSpPr>
          <p:cNvPr id="93187" name="Rectangle 3"/>
          <p:cNvSpPr>
            <a:spLocks noGrp="1" noChangeArrowheads="1"/>
          </p:cNvSpPr>
          <p:nvPr>
            <p:ph type="body" idx="1"/>
          </p:nvPr>
        </p:nvSpPr>
        <p:spPr>
          <a:xfrm>
            <a:off x="381000" y="838200"/>
            <a:ext cx="8305800" cy="5105400"/>
          </a:xfrm>
        </p:spPr>
        <p:txBody>
          <a:bodyPr/>
          <a:lstStyle/>
          <a:p>
            <a:pPr marL="577850" indent="-577850">
              <a:buFont typeface="Wingdings" pitchFamily="2" charset="2"/>
              <a:buChar char="q"/>
            </a:pPr>
            <a:r>
              <a:rPr lang="en-US" sz="2400"/>
              <a:t>It is used to treat shock since it increases vascular resistance and therefore, increases BP.</a:t>
            </a:r>
          </a:p>
          <a:p>
            <a:pPr marL="577850" indent="-577850">
              <a:buFont typeface="Wingdings" pitchFamily="2" charset="2"/>
              <a:buChar char="q"/>
            </a:pPr>
            <a:endParaRPr lang="en-US" sz="2400"/>
          </a:p>
          <a:p>
            <a:pPr marL="577850" indent="-577850">
              <a:buFont typeface="Wingdings" pitchFamily="2" charset="2"/>
              <a:buNone/>
            </a:pPr>
            <a:r>
              <a:rPr lang="en-US" sz="2400" u="sng"/>
              <a:t>NB</a:t>
            </a:r>
            <a:r>
              <a:rPr lang="en-US" sz="2400"/>
              <a:t>: Dopamine is better in this case because it does not reduce renal blood flow as does noradrenaline</a:t>
            </a:r>
          </a:p>
          <a:p>
            <a:pPr marL="577850" indent="-577850">
              <a:buFont typeface="Wingdings" pitchFamily="2" charset="2"/>
              <a:buNone/>
            </a:pPr>
            <a:endParaRPr lang="en-US" sz="2400"/>
          </a:p>
          <a:p>
            <a:pPr marL="577850" indent="-577850">
              <a:buFont typeface="Wingdings" pitchFamily="2" charset="2"/>
              <a:buChar char="q"/>
            </a:pPr>
            <a:r>
              <a:rPr lang="en-US" sz="2400"/>
              <a:t>Its other actions are not of clinical significance.</a:t>
            </a:r>
          </a:p>
          <a:p>
            <a:pPr marL="577850" indent="-577850">
              <a:buFont typeface="Wingdings" pitchFamily="2" charset="2"/>
              <a:buChar char="q"/>
            </a:pPr>
            <a:endParaRPr lang="en-US" sz="2400"/>
          </a:p>
          <a:p>
            <a:pPr marL="577850" indent="-577850">
              <a:buFont typeface="Wingdings" pitchFamily="2" charset="2"/>
              <a:buChar char="q"/>
            </a:pPr>
            <a:endParaRPr lang="en-US" sz="1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12EB1EC-3E28-4293-AC8E-ED7460CC92B3}" type="slidenum">
              <a:rPr lang="en-US"/>
              <a:pPr/>
              <a:t>26</a:t>
            </a:fld>
            <a:endParaRPr lang="en-US"/>
          </a:p>
        </p:txBody>
      </p:sp>
      <p:sp>
        <p:nvSpPr>
          <p:cNvPr id="96258" name="Rectangle 2"/>
          <p:cNvSpPr>
            <a:spLocks noGrp="1" noChangeArrowheads="1"/>
          </p:cNvSpPr>
          <p:nvPr>
            <p:ph type="title"/>
          </p:nvPr>
        </p:nvSpPr>
        <p:spPr>
          <a:xfrm>
            <a:off x="685800" y="152400"/>
            <a:ext cx="6870700" cy="762000"/>
          </a:xfrm>
        </p:spPr>
        <p:txBody>
          <a:bodyPr/>
          <a:lstStyle/>
          <a:p>
            <a:r>
              <a:rPr lang="en-US" sz="2800" b="1" u="sng">
                <a:solidFill>
                  <a:srgbClr val="0000FF"/>
                </a:solidFill>
              </a:rPr>
              <a:t>(3) Clonidine</a:t>
            </a:r>
          </a:p>
        </p:txBody>
      </p:sp>
      <p:sp>
        <p:nvSpPr>
          <p:cNvPr id="96259" name="Rectangle 3"/>
          <p:cNvSpPr>
            <a:spLocks noGrp="1" noChangeArrowheads="1"/>
          </p:cNvSpPr>
          <p:nvPr>
            <p:ph type="body" idx="1"/>
          </p:nvPr>
        </p:nvSpPr>
        <p:spPr>
          <a:xfrm>
            <a:off x="685800" y="990600"/>
            <a:ext cx="7696200" cy="5257800"/>
          </a:xfrm>
        </p:spPr>
        <p:txBody>
          <a:bodyPr/>
          <a:lstStyle/>
          <a:p>
            <a:pPr>
              <a:lnSpc>
                <a:spcPct val="90000"/>
              </a:lnSpc>
            </a:pPr>
            <a:r>
              <a:rPr lang="en-US" sz="2400" dirty="0" err="1"/>
              <a:t>Clonidine</a:t>
            </a:r>
            <a:r>
              <a:rPr lang="en-US" sz="2400" dirty="0"/>
              <a:t> is a direct-acting α2 adrenergic agonist prescribed historically as an antihypertensive agent. </a:t>
            </a:r>
          </a:p>
          <a:p>
            <a:pPr>
              <a:lnSpc>
                <a:spcPct val="90000"/>
              </a:lnSpc>
            </a:pPr>
            <a:endParaRPr lang="en-US" sz="1200" dirty="0"/>
          </a:p>
          <a:p>
            <a:pPr>
              <a:lnSpc>
                <a:spcPct val="90000"/>
              </a:lnSpc>
              <a:buFontTx/>
              <a:buNone/>
            </a:pPr>
            <a:r>
              <a:rPr lang="en-US" sz="2400" dirty="0"/>
              <a:t>It has found new uses: </a:t>
            </a:r>
          </a:p>
          <a:p>
            <a:pPr>
              <a:lnSpc>
                <a:spcPct val="90000"/>
              </a:lnSpc>
            </a:pPr>
            <a:r>
              <a:rPr lang="en-US" sz="2400" dirty="0"/>
              <a:t>treatment of neuropathic pain, </a:t>
            </a:r>
          </a:p>
          <a:p>
            <a:pPr>
              <a:lnSpc>
                <a:spcPct val="90000"/>
              </a:lnSpc>
            </a:pPr>
            <a:r>
              <a:rPr lang="en-US" sz="2400" dirty="0" err="1"/>
              <a:t>opioid</a:t>
            </a:r>
            <a:r>
              <a:rPr lang="en-US" sz="2400" dirty="0"/>
              <a:t> detoxification, </a:t>
            </a:r>
          </a:p>
          <a:p>
            <a:pPr>
              <a:lnSpc>
                <a:spcPct val="90000"/>
              </a:lnSpc>
            </a:pPr>
            <a:r>
              <a:rPr lang="en-US" sz="2400" dirty="0"/>
              <a:t>sleep </a:t>
            </a:r>
            <a:r>
              <a:rPr lang="en-US" sz="2400" dirty="0" err="1"/>
              <a:t>hyperhidrosis</a:t>
            </a:r>
            <a:r>
              <a:rPr lang="en-US" sz="2400" dirty="0"/>
              <a:t>, </a:t>
            </a:r>
          </a:p>
          <a:p>
            <a:pPr>
              <a:lnSpc>
                <a:spcPct val="90000"/>
              </a:lnSpc>
            </a:pPr>
            <a:r>
              <a:rPr lang="en-US" sz="2400" dirty="0" err="1"/>
              <a:t>anaesthetic</a:t>
            </a:r>
            <a:r>
              <a:rPr lang="en-US" sz="2400" dirty="0"/>
              <a:t> use, </a:t>
            </a:r>
            <a:r>
              <a:rPr lang="en-US" sz="2400" dirty="0" smtClean="0"/>
              <a:t> </a:t>
            </a:r>
            <a:endParaRPr lang="en-US" sz="2400" dirty="0"/>
          </a:p>
          <a:p>
            <a:pPr>
              <a:lnSpc>
                <a:spcPct val="90000"/>
              </a:lnSpc>
            </a:pPr>
            <a:endParaRPr lang="en-US" sz="1200" dirty="0"/>
          </a:p>
          <a:p>
            <a:pPr>
              <a:lnSpc>
                <a:spcPct val="90000"/>
              </a:lnSpc>
            </a:pPr>
            <a:r>
              <a:rPr lang="en-US" sz="2400" dirty="0"/>
              <a:t>It can be used for treatment of insomnia, &amp; relief of menopausal symptoms.</a:t>
            </a:r>
            <a:r>
              <a:rPr lang="en-US" dirty="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8D8B38E-9A75-45B6-BFA3-3DAB0BF5EC61}" type="slidenum">
              <a:rPr lang="en-US"/>
              <a:pPr/>
              <a:t>27</a:t>
            </a:fld>
            <a:endParaRPr lang="en-US"/>
          </a:p>
        </p:txBody>
      </p:sp>
      <p:sp>
        <p:nvSpPr>
          <p:cNvPr id="101378" name="Rectangle 2"/>
          <p:cNvSpPr>
            <a:spLocks noGrp="1" noChangeArrowheads="1"/>
          </p:cNvSpPr>
          <p:nvPr>
            <p:ph type="title"/>
          </p:nvPr>
        </p:nvSpPr>
        <p:spPr>
          <a:xfrm>
            <a:off x="685800" y="152400"/>
            <a:ext cx="6870700" cy="457200"/>
          </a:xfrm>
        </p:spPr>
        <p:txBody>
          <a:bodyPr>
            <a:normAutofit fontScale="90000"/>
          </a:bodyPr>
          <a:lstStyle/>
          <a:p>
            <a:r>
              <a:rPr lang="en-US" sz="2800" b="1" u="sng"/>
              <a:t>Clinical uses</a:t>
            </a:r>
          </a:p>
        </p:txBody>
      </p:sp>
      <p:sp>
        <p:nvSpPr>
          <p:cNvPr id="101379" name="Rectangle 3"/>
          <p:cNvSpPr>
            <a:spLocks noGrp="1" noChangeArrowheads="1"/>
          </p:cNvSpPr>
          <p:nvPr>
            <p:ph type="body" idx="1"/>
          </p:nvPr>
        </p:nvSpPr>
        <p:spPr>
          <a:xfrm>
            <a:off x="685800" y="609600"/>
            <a:ext cx="7696200" cy="5943600"/>
          </a:xfrm>
        </p:spPr>
        <p:txBody>
          <a:bodyPr/>
          <a:lstStyle/>
          <a:p>
            <a:pPr>
              <a:lnSpc>
                <a:spcPct val="80000"/>
              </a:lnSpc>
            </a:pPr>
            <a:r>
              <a:rPr lang="en-US" sz="2400"/>
              <a:t>It used to treat high BP. </a:t>
            </a:r>
          </a:p>
          <a:p>
            <a:pPr>
              <a:lnSpc>
                <a:spcPct val="80000"/>
              </a:lnSpc>
            </a:pPr>
            <a:endParaRPr lang="en-US" sz="1000"/>
          </a:p>
          <a:p>
            <a:pPr>
              <a:lnSpc>
                <a:spcPct val="80000"/>
              </a:lnSpc>
            </a:pPr>
            <a:r>
              <a:rPr lang="en-US" sz="2400"/>
              <a:t>It works by stimulating α2 receptors in the brain which decreases cardiac output and peripheral vascular resistance, lowering blood pressure. </a:t>
            </a:r>
          </a:p>
          <a:p>
            <a:pPr>
              <a:lnSpc>
                <a:spcPct val="80000"/>
              </a:lnSpc>
            </a:pPr>
            <a:endParaRPr lang="en-US" sz="1000"/>
          </a:p>
          <a:p>
            <a:pPr>
              <a:lnSpc>
                <a:spcPct val="80000"/>
              </a:lnSpc>
            </a:pPr>
            <a:r>
              <a:rPr lang="en-US" sz="2400"/>
              <a:t>It has specificity towards the presynaptic alpha-2 receptors in the vasomotor center in the brainstem. </a:t>
            </a:r>
          </a:p>
          <a:p>
            <a:pPr>
              <a:lnSpc>
                <a:spcPct val="80000"/>
              </a:lnSpc>
            </a:pPr>
            <a:endParaRPr lang="en-US" sz="1000"/>
          </a:p>
          <a:p>
            <a:pPr>
              <a:lnSpc>
                <a:spcPct val="80000"/>
              </a:lnSpc>
            </a:pPr>
            <a:r>
              <a:rPr lang="en-US" sz="2400"/>
              <a:t>This binding decreases presynaptic calcium levels, and inhibits the release of norepinephrine. The net effect is a decrease in sympathetic tone.</a:t>
            </a:r>
            <a:endParaRPr lang="en-US" sz="2400" b="1"/>
          </a:p>
          <a:p>
            <a:pPr>
              <a:lnSpc>
                <a:spcPct val="80000"/>
              </a:lnSpc>
              <a:buFontTx/>
              <a:buNone/>
            </a:pPr>
            <a:endParaRPr lang="en-US" sz="1400" b="1"/>
          </a:p>
          <a:p>
            <a:pPr>
              <a:lnSpc>
                <a:spcPct val="80000"/>
              </a:lnSpc>
              <a:buFontTx/>
              <a:buNone/>
            </a:pPr>
            <a:r>
              <a:rPr lang="en-US" sz="2400" b="1"/>
              <a:t>preparations</a:t>
            </a:r>
          </a:p>
          <a:p>
            <a:pPr>
              <a:lnSpc>
                <a:spcPct val="80000"/>
              </a:lnSpc>
            </a:pPr>
            <a:r>
              <a:rPr lang="en-US" sz="2400"/>
              <a:t>Clonidine tablets and transdermal patch</a:t>
            </a:r>
          </a:p>
          <a:p>
            <a:pPr>
              <a:lnSpc>
                <a:spcPct val="80000"/>
              </a:lnSpc>
            </a:pPr>
            <a:r>
              <a:rPr lang="en-US" sz="2400"/>
              <a:t>It is available as tablets, transdermal patches or injection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54136CD-BFCF-4FAF-B2D0-CC9E298D052D}" type="slidenum">
              <a:rPr lang="en-US"/>
              <a:pPr/>
              <a:t>28</a:t>
            </a:fld>
            <a:endParaRPr lang="en-US"/>
          </a:p>
        </p:txBody>
      </p:sp>
      <p:sp>
        <p:nvSpPr>
          <p:cNvPr id="103426" name="Rectangle 2"/>
          <p:cNvSpPr>
            <a:spLocks noGrp="1" noChangeArrowheads="1"/>
          </p:cNvSpPr>
          <p:nvPr>
            <p:ph type="title"/>
          </p:nvPr>
        </p:nvSpPr>
        <p:spPr>
          <a:xfrm>
            <a:off x="685800" y="457200"/>
            <a:ext cx="6870700" cy="609600"/>
          </a:xfrm>
        </p:spPr>
        <p:txBody>
          <a:bodyPr/>
          <a:lstStyle/>
          <a:p>
            <a:r>
              <a:rPr lang="en-US" sz="2800" b="1"/>
              <a:t>Pharmacodynamics</a:t>
            </a:r>
          </a:p>
        </p:txBody>
      </p:sp>
      <p:sp>
        <p:nvSpPr>
          <p:cNvPr id="103427" name="Rectangle 3"/>
          <p:cNvSpPr>
            <a:spLocks noGrp="1" noChangeArrowheads="1"/>
          </p:cNvSpPr>
          <p:nvPr>
            <p:ph type="body" idx="1"/>
          </p:nvPr>
        </p:nvSpPr>
        <p:spPr>
          <a:xfrm>
            <a:off x="685800" y="1066800"/>
            <a:ext cx="7696200" cy="5486400"/>
          </a:xfrm>
        </p:spPr>
        <p:txBody>
          <a:bodyPr/>
          <a:lstStyle/>
          <a:p>
            <a:pPr>
              <a:lnSpc>
                <a:spcPct val="85000"/>
              </a:lnSpc>
            </a:pPr>
            <a:r>
              <a:rPr lang="en-US" sz="2400"/>
              <a:t>Clonidine has more affinity for α</a:t>
            </a:r>
            <a:r>
              <a:rPr lang="en-US" sz="2400" baseline="-25000"/>
              <a:t>2 </a:t>
            </a:r>
            <a:r>
              <a:rPr lang="en-US" sz="2400"/>
              <a:t>than α</a:t>
            </a:r>
            <a:r>
              <a:rPr lang="en-US" sz="2400" baseline="-25000"/>
              <a:t>1</a:t>
            </a:r>
            <a:r>
              <a:rPr lang="en-US" sz="2400"/>
              <a:t>. </a:t>
            </a:r>
          </a:p>
          <a:p>
            <a:pPr>
              <a:lnSpc>
                <a:spcPct val="85000"/>
              </a:lnSpc>
            </a:pPr>
            <a:endParaRPr lang="en-US" sz="1200"/>
          </a:p>
          <a:p>
            <a:pPr>
              <a:lnSpc>
                <a:spcPct val="85000"/>
              </a:lnSpc>
            </a:pPr>
            <a:r>
              <a:rPr lang="en-US" sz="2400"/>
              <a:t>It selectively stimulates receptors in the brain that monitor catecholamine levels in the blood. </a:t>
            </a:r>
          </a:p>
          <a:p>
            <a:pPr>
              <a:lnSpc>
                <a:spcPct val="85000"/>
              </a:lnSpc>
            </a:pPr>
            <a:endParaRPr lang="en-US" sz="1000"/>
          </a:p>
          <a:p>
            <a:pPr>
              <a:lnSpc>
                <a:spcPct val="85000"/>
              </a:lnSpc>
            </a:pPr>
            <a:r>
              <a:rPr lang="en-US" sz="2400"/>
              <a:t>The result is a lowered heart rate and blood pressure. </a:t>
            </a:r>
          </a:p>
          <a:p>
            <a:pPr>
              <a:lnSpc>
                <a:spcPct val="85000"/>
              </a:lnSpc>
            </a:pPr>
            <a:endParaRPr lang="en-US" sz="2400"/>
          </a:p>
          <a:p>
            <a:pPr>
              <a:lnSpc>
                <a:spcPct val="85000"/>
              </a:lnSpc>
              <a:buFontTx/>
              <a:buNone/>
            </a:pPr>
            <a:r>
              <a:rPr lang="en-US" sz="2400" u="sng"/>
              <a:t>NB:</a:t>
            </a:r>
            <a:r>
              <a:rPr lang="en-US" sz="2400"/>
              <a:t> If suddenly withdrawn, the sympathetic nervous system will revert to producing high levels of epinephrine and norepinephrine, higher even than before treatment, causing rebound hypertension.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F6BBB2C-209F-416C-A957-FC9D1F802F06}" type="slidenum">
              <a:rPr lang="en-US"/>
              <a:pPr/>
              <a:t>29</a:t>
            </a:fld>
            <a:endParaRPr lang="en-US"/>
          </a:p>
        </p:txBody>
      </p:sp>
      <p:sp>
        <p:nvSpPr>
          <p:cNvPr id="102402" name="Rectangle 2"/>
          <p:cNvSpPr>
            <a:spLocks noGrp="1" noChangeArrowheads="1"/>
          </p:cNvSpPr>
          <p:nvPr>
            <p:ph type="title"/>
          </p:nvPr>
        </p:nvSpPr>
        <p:spPr>
          <a:xfrm>
            <a:off x="685800" y="533400"/>
            <a:ext cx="6870700" cy="381000"/>
          </a:xfrm>
        </p:spPr>
        <p:txBody>
          <a:bodyPr>
            <a:normAutofit fontScale="90000"/>
          </a:bodyPr>
          <a:lstStyle/>
          <a:p>
            <a:r>
              <a:rPr lang="en-US" sz="2800" b="1" u="sng"/>
              <a:t>Side effects</a:t>
            </a:r>
          </a:p>
        </p:txBody>
      </p:sp>
      <p:sp>
        <p:nvSpPr>
          <p:cNvPr id="102403" name="Rectangle 3"/>
          <p:cNvSpPr>
            <a:spLocks noGrp="1" noChangeArrowheads="1"/>
          </p:cNvSpPr>
          <p:nvPr>
            <p:ph type="body" idx="1"/>
          </p:nvPr>
        </p:nvSpPr>
        <p:spPr>
          <a:xfrm>
            <a:off x="685800" y="990600"/>
            <a:ext cx="7696200" cy="4495800"/>
          </a:xfrm>
        </p:spPr>
        <p:txBody>
          <a:bodyPr/>
          <a:lstStyle/>
          <a:p>
            <a:pPr>
              <a:lnSpc>
                <a:spcPct val="90000"/>
              </a:lnSpc>
              <a:buFontTx/>
              <a:buNone/>
            </a:pPr>
            <a:r>
              <a:rPr lang="en-US" sz="2400"/>
              <a:t>This drug may cause </a:t>
            </a:r>
          </a:p>
          <a:p>
            <a:pPr>
              <a:lnSpc>
                <a:spcPct val="90000"/>
              </a:lnSpc>
            </a:pPr>
            <a:r>
              <a:rPr lang="en-US" sz="2400"/>
              <a:t>drowsiness, </a:t>
            </a:r>
          </a:p>
          <a:p>
            <a:pPr>
              <a:lnSpc>
                <a:spcPct val="90000"/>
              </a:lnSpc>
            </a:pPr>
            <a:r>
              <a:rPr lang="en-US" sz="2400"/>
              <a:t>lightheadedness, </a:t>
            </a:r>
          </a:p>
          <a:p>
            <a:pPr>
              <a:lnSpc>
                <a:spcPct val="90000"/>
              </a:lnSpc>
            </a:pPr>
            <a:r>
              <a:rPr lang="en-US" sz="2400"/>
              <a:t>dry mouth, </a:t>
            </a:r>
          </a:p>
          <a:p>
            <a:pPr>
              <a:lnSpc>
                <a:spcPct val="90000"/>
              </a:lnSpc>
            </a:pPr>
            <a:r>
              <a:rPr lang="en-US" sz="2400"/>
              <a:t>dizziness, </a:t>
            </a:r>
          </a:p>
          <a:p>
            <a:pPr>
              <a:lnSpc>
                <a:spcPct val="90000"/>
              </a:lnSpc>
            </a:pPr>
            <a:r>
              <a:rPr lang="en-US" sz="2400"/>
              <a:t>constipation. </a:t>
            </a:r>
          </a:p>
          <a:p>
            <a:pPr>
              <a:lnSpc>
                <a:spcPct val="90000"/>
              </a:lnSpc>
            </a:pPr>
            <a:r>
              <a:rPr lang="en-US" sz="2400"/>
              <a:t>hypotension. </a:t>
            </a:r>
          </a:p>
          <a:p>
            <a:pPr>
              <a:lnSpc>
                <a:spcPct val="90000"/>
              </a:lnSpc>
            </a:pPr>
            <a:r>
              <a:rPr lang="en-US" sz="2400"/>
              <a:t>Reduced libido in women.</a:t>
            </a:r>
          </a:p>
          <a:p>
            <a:pPr>
              <a:lnSpc>
                <a:spcPct val="90000"/>
              </a:lnSpc>
            </a:pPr>
            <a:endParaRPr lang="en-US" sz="2400"/>
          </a:p>
          <a:p>
            <a:pPr>
              <a:lnSpc>
                <a:spcPct val="90000"/>
              </a:lnSpc>
            </a:pPr>
            <a:endParaRPr 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88"/>
            <a:ext cx="8686800" cy="1143001"/>
          </a:xfrm>
        </p:spPr>
        <p:txBody>
          <a:bodyPr rtlCol="0">
            <a:normAutofit fontScale="90000"/>
          </a:bodyPr>
          <a:lstStyle/>
          <a:p>
            <a:pPr fontAlgn="auto">
              <a:spcAft>
                <a:spcPts val="0"/>
              </a:spcAft>
              <a:defRPr/>
            </a:pPr>
            <a:r>
              <a:rPr lang="en-US" dirty="0" smtClean="0"/>
              <a:t>Autonomic Nervous </a:t>
            </a:r>
            <a:r>
              <a:rPr lang="en-US" dirty="0"/>
              <a:t>System: </a:t>
            </a:r>
            <a:r>
              <a:rPr lang="en-US" dirty="0" smtClean="0"/>
              <a:t>Anatomy </a:t>
            </a:r>
            <a:endParaRPr lang="en-US" dirty="0"/>
          </a:p>
        </p:txBody>
      </p:sp>
      <p:sp>
        <p:nvSpPr>
          <p:cNvPr id="5123" name="Rectangle 3"/>
          <p:cNvSpPr>
            <a:spLocks noChangeArrowheads="1"/>
          </p:cNvSpPr>
          <p:nvPr/>
        </p:nvSpPr>
        <p:spPr bwMode="auto">
          <a:xfrm>
            <a:off x="0" y="585788"/>
            <a:ext cx="4572000" cy="1568450"/>
          </a:xfrm>
          <a:prstGeom prst="rect">
            <a:avLst/>
          </a:prstGeom>
          <a:noFill/>
          <a:ln w="9525">
            <a:noFill/>
            <a:miter lim="800000"/>
            <a:headEnd/>
            <a:tailEnd/>
          </a:ln>
        </p:spPr>
        <p:txBody>
          <a:bodyPr>
            <a:spAutoFit/>
          </a:bodyPr>
          <a:lstStyle/>
          <a:p>
            <a:pPr marL="285750" indent="-285750">
              <a:buFont typeface="Arial" charset="0"/>
              <a:buChar char="•"/>
            </a:pPr>
            <a:r>
              <a:rPr lang="en-US" sz="2400" dirty="0" err="1">
                <a:latin typeface="Times New Roman" pitchFamily="18" charset="0"/>
                <a:cs typeface="Times New Roman" pitchFamily="18" charset="0"/>
              </a:rPr>
              <a:t>Preganglionic</a:t>
            </a:r>
            <a:r>
              <a:rPr lang="en-US" sz="2400" dirty="0">
                <a:latin typeface="Times New Roman" pitchFamily="18" charset="0"/>
                <a:cs typeface="Times New Roman" pitchFamily="18" charset="0"/>
              </a:rPr>
              <a:t> neuron</a:t>
            </a:r>
          </a:p>
          <a:p>
            <a:pPr marL="285750" indent="-285750">
              <a:buFont typeface="Arial" charset="0"/>
              <a:buChar char="•"/>
            </a:pPr>
            <a:r>
              <a:rPr lang="en-US" sz="2400" dirty="0">
                <a:latin typeface="Times New Roman" pitchFamily="18" charset="0"/>
                <a:cs typeface="Times New Roman" pitchFamily="18" charset="0"/>
              </a:rPr>
              <a:t>Autonomic ganglion</a:t>
            </a:r>
          </a:p>
          <a:p>
            <a:pPr marL="285750" indent="-285750">
              <a:buFont typeface="Arial" charset="0"/>
              <a:buChar char="•"/>
            </a:pPr>
            <a:r>
              <a:rPr lang="en-US" sz="2400" dirty="0">
                <a:latin typeface="Times New Roman" pitchFamily="18" charset="0"/>
                <a:cs typeface="Times New Roman" pitchFamily="18" charset="0"/>
              </a:rPr>
              <a:t>Postganglionic neuron</a:t>
            </a:r>
          </a:p>
          <a:p>
            <a:pPr marL="285750" indent="-285750">
              <a:buFont typeface="Arial" charset="0"/>
              <a:buChar char="•"/>
            </a:pPr>
            <a:r>
              <a:rPr lang="en-US" sz="2400" dirty="0" err="1">
                <a:latin typeface="Times New Roman" pitchFamily="18" charset="0"/>
                <a:cs typeface="Times New Roman" pitchFamily="18" charset="0"/>
              </a:rPr>
              <a:t>Effector</a:t>
            </a:r>
            <a:r>
              <a:rPr lang="en-US" sz="2400" dirty="0">
                <a:latin typeface="Times New Roman" pitchFamily="18" charset="0"/>
                <a:cs typeface="Times New Roman" pitchFamily="18" charset="0"/>
              </a:rPr>
              <a:t> organ</a:t>
            </a:r>
          </a:p>
        </p:txBody>
      </p:sp>
      <p:pic>
        <p:nvPicPr>
          <p:cNvPr id="5124" name="Picture 4"/>
          <p:cNvPicPr>
            <a:picLocks noChangeAspect="1"/>
          </p:cNvPicPr>
          <p:nvPr/>
        </p:nvPicPr>
        <p:blipFill>
          <a:blip r:embed="rId2"/>
          <a:srcRect/>
          <a:stretch>
            <a:fillRect/>
          </a:stretch>
        </p:blipFill>
        <p:spPr bwMode="auto">
          <a:xfrm>
            <a:off x="528638" y="2519363"/>
            <a:ext cx="8158162" cy="3705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7304710-3244-4664-944C-81EC3495C313}" type="slidenum">
              <a:rPr lang="en-US"/>
              <a:pPr/>
              <a:t>30</a:t>
            </a:fld>
            <a:endParaRPr lang="en-US"/>
          </a:p>
        </p:txBody>
      </p:sp>
      <p:sp>
        <p:nvSpPr>
          <p:cNvPr id="94210" name="Rectangle 2"/>
          <p:cNvSpPr>
            <a:spLocks noGrp="1" noChangeArrowheads="1"/>
          </p:cNvSpPr>
          <p:nvPr>
            <p:ph type="title"/>
          </p:nvPr>
        </p:nvSpPr>
        <p:spPr>
          <a:xfrm>
            <a:off x="685800" y="152400"/>
            <a:ext cx="6870700" cy="1371600"/>
          </a:xfrm>
        </p:spPr>
        <p:txBody>
          <a:bodyPr>
            <a:normAutofit fontScale="90000"/>
          </a:bodyPr>
          <a:lstStyle/>
          <a:p>
            <a:r>
              <a:rPr lang="en-US" sz="2400" b="1">
                <a:solidFill>
                  <a:srgbClr val="0000FF"/>
                </a:solidFill>
              </a:rPr>
              <a:t/>
            </a:r>
            <a:br>
              <a:rPr lang="en-US" sz="2400" b="1">
                <a:solidFill>
                  <a:srgbClr val="0000FF"/>
                </a:solidFill>
              </a:rPr>
            </a:br>
            <a:r>
              <a:rPr lang="en-US" sz="2400" b="1">
                <a:solidFill>
                  <a:srgbClr val="0000FF"/>
                </a:solidFill>
              </a:rPr>
              <a:t> </a:t>
            </a:r>
            <a:r>
              <a:rPr lang="en-US" sz="2800" b="1"/>
              <a:t>(b) </a:t>
            </a:r>
            <a:r>
              <a:rPr lang="en-US" sz="2800" b="1" u="sng"/>
              <a:t>Beta-Adrenergic</a:t>
            </a:r>
            <a:r>
              <a:rPr lang="en-US" sz="2400" b="1">
                <a:solidFill>
                  <a:srgbClr val="0000FF"/>
                </a:solidFill>
              </a:rPr>
              <a:t> </a:t>
            </a:r>
            <a:br>
              <a:rPr lang="en-US" sz="2400" b="1">
                <a:solidFill>
                  <a:srgbClr val="0000FF"/>
                </a:solidFill>
              </a:rPr>
            </a:br>
            <a:r>
              <a:rPr lang="en-US" sz="1000" b="1">
                <a:solidFill>
                  <a:srgbClr val="0000FF"/>
                </a:solidFill>
              </a:rPr>
              <a:t/>
            </a:r>
            <a:br>
              <a:rPr lang="en-US" sz="1000" b="1">
                <a:solidFill>
                  <a:srgbClr val="0000FF"/>
                </a:solidFill>
              </a:rPr>
            </a:br>
            <a:r>
              <a:rPr lang="en-US" sz="2400" b="1">
                <a:solidFill>
                  <a:srgbClr val="0000FF"/>
                </a:solidFill>
              </a:rPr>
              <a:t>(1)</a:t>
            </a:r>
            <a:r>
              <a:rPr lang="en-US" sz="2400" b="1"/>
              <a:t>	</a:t>
            </a:r>
            <a:r>
              <a:rPr lang="en-US" sz="2400" b="1" u="sng">
                <a:solidFill>
                  <a:srgbClr val="0000FF"/>
                </a:solidFill>
              </a:rPr>
              <a:t>ISOPROTERENOL</a:t>
            </a:r>
          </a:p>
        </p:txBody>
      </p:sp>
      <p:sp>
        <p:nvSpPr>
          <p:cNvPr id="94211" name="Rectangle 3"/>
          <p:cNvSpPr>
            <a:spLocks noGrp="1" noChangeArrowheads="1"/>
          </p:cNvSpPr>
          <p:nvPr>
            <p:ph type="body" idx="1"/>
          </p:nvPr>
        </p:nvSpPr>
        <p:spPr>
          <a:xfrm>
            <a:off x="381000" y="1524000"/>
            <a:ext cx="8305800" cy="4648200"/>
          </a:xfrm>
        </p:spPr>
        <p:txBody>
          <a:bodyPr/>
          <a:lstStyle/>
          <a:p>
            <a:pPr marL="577850" indent="-577850">
              <a:lnSpc>
                <a:spcPct val="80000"/>
              </a:lnSpc>
              <a:buFont typeface="Wingdings" pitchFamily="2" charset="2"/>
              <a:buChar char="q"/>
            </a:pPr>
            <a:r>
              <a:rPr lang="en-US" sz="2400"/>
              <a:t>This is a directing acting synthetic catecholamine that predominantly stimulates </a:t>
            </a:r>
            <a:r>
              <a:rPr lang="el-GR" sz="2400"/>
              <a:t>β</a:t>
            </a:r>
            <a:r>
              <a:rPr lang="en-US" sz="2400"/>
              <a:t>1 &amp; </a:t>
            </a:r>
            <a:r>
              <a:rPr lang="el-GR" sz="2400"/>
              <a:t>β</a:t>
            </a:r>
            <a:r>
              <a:rPr lang="en-US" sz="2400"/>
              <a:t>2 adrenergic receptors</a:t>
            </a:r>
          </a:p>
          <a:p>
            <a:pPr marL="577850" indent="-577850">
              <a:lnSpc>
                <a:spcPct val="80000"/>
              </a:lnSpc>
              <a:buFont typeface="Wingdings" pitchFamily="2" charset="2"/>
              <a:buChar char="q"/>
            </a:pPr>
            <a:r>
              <a:rPr lang="en-US" sz="2400"/>
              <a:t>Its actions on </a:t>
            </a:r>
            <a:r>
              <a:rPr lang="el-GR" sz="2400"/>
              <a:t>α</a:t>
            </a:r>
            <a:r>
              <a:rPr lang="en-US" sz="2400"/>
              <a:t>1 is insignificant</a:t>
            </a:r>
          </a:p>
          <a:p>
            <a:pPr marL="577850" indent="-577850">
              <a:lnSpc>
                <a:spcPct val="80000"/>
              </a:lnSpc>
              <a:buFont typeface="Wingdings" pitchFamily="2" charset="2"/>
              <a:buChar char="q"/>
            </a:pPr>
            <a:r>
              <a:rPr lang="en-US" sz="2400"/>
              <a:t>Its unspecificity is its clinical drawback</a:t>
            </a:r>
          </a:p>
          <a:p>
            <a:pPr marL="577850" indent="-577850">
              <a:lnSpc>
                <a:spcPct val="80000"/>
              </a:lnSpc>
              <a:buFont typeface="Wingdings" pitchFamily="2" charset="2"/>
              <a:buNone/>
            </a:pPr>
            <a:endParaRPr lang="en-US" sz="2400"/>
          </a:p>
          <a:p>
            <a:pPr marL="577850" indent="-577850">
              <a:lnSpc>
                <a:spcPct val="80000"/>
              </a:lnSpc>
              <a:buFont typeface="Wingdings" pitchFamily="2" charset="2"/>
              <a:buNone/>
            </a:pPr>
            <a:r>
              <a:rPr lang="en-US" sz="2400" b="1" u="sng"/>
              <a:t>Actions of Isoproterenol</a:t>
            </a:r>
          </a:p>
          <a:p>
            <a:pPr marL="577850" indent="-577850">
              <a:lnSpc>
                <a:spcPct val="80000"/>
              </a:lnSpc>
              <a:buFont typeface="Wingdings" pitchFamily="2" charset="2"/>
              <a:buNone/>
            </a:pPr>
            <a:r>
              <a:rPr lang="en-US" sz="2400" b="1"/>
              <a:t>CVS</a:t>
            </a:r>
          </a:p>
          <a:p>
            <a:pPr marL="577850" indent="-577850">
              <a:lnSpc>
                <a:spcPct val="80000"/>
              </a:lnSpc>
              <a:buFont typeface="Wingdings" pitchFamily="2" charset="2"/>
              <a:buChar char="q"/>
            </a:pPr>
            <a:r>
              <a:rPr lang="en-US" sz="2400"/>
              <a:t>It produces intense stimulation of the heart to increase its rate and force of contraction, causing increased cardiac output.</a:t>
            </a:r>
          </a:p>
          <a:p>
            <a:pPr marL="577850" indent="-577850">
              <a:lnSpc>
                <a:spcPct val="80000"/>
              </a:lnSpc>
              <a:buFont typeface="Wingdings" pitchFamily="2" charset="2"/>
              <a:buChar char="q"/>
            </a:pPr>
            <a:r>
              <a:rPr lang="en-US" sz="2400"/>
              <a:t>It also dilates the arterioles of skeletal muscles resulting in a decrease in peripheral resistance.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B8A8D82-88BF-42A4-962C-2B1DEF79D5AC}" type="slidenum">
              <a:rPr lang="en-US" altLang="en-US"/>
              <a:pPr/>
              <a:t>31</a:t>
            </a:fld>
            <a:endParaRPr lang="en-US" altLang="en-US"/>
          </a:p>
        </p:txBody>
      </p:sp>
      <p:sp>
        <p:nvSpPr>
          <p:cNvPr id="99330" name="Rectangle 2"/>
          <p:cNvSpPr>
            <a:spLocks noGrp="1" noChangeArrowheads="1"/>
          </p:cNvSpPr>
          <p:nvPr>
            <p:ph type="title"/>
          </p:nvPr>
        </p:nvSpPr>
        <p:spPr>
          <a:xfrm>
            <a:off x="457200" y="307975"/>
            <a:ext cx="7543800" cy="246063"/>
          </a:xfrm>
        </p:spPr>
        <p:txBody>
          <a:bodyPr>
            <a:normAutofit fontScale="90000"/>
          </a:bodyPr>
          <a:lstStyle/>
          <a:p>
            <a:r>
              <a:rPr lang="en-US" sz="2000" b="0">
                <a:solidFill>
                  <a:srgbClr val="0000FF"/>
                </a:solidFill>
              </a:rPr>
              <a:t/>
            </a:r>
            <a:br>
              <a:rPr lang="en-US" sz="2000" b="0">
                <a:solidFill>
                  <a:srgbClr val="0000FF"/>
                </a:solidFill>
              </a:rPr>
            </a:br>
            <a:r>
              <a:rPr lang="en-US" sz="2000" b="0">
                <a:solidFill>
                  <a:srgbClr val="0000FF"/>
                </a:solidFill>
              </a:rPr>
              <a:t> </a:t>
            </a:r>
            <a:r>
              <a:rPr lang="en-US" sz="2000">
                <a:solidFill>
                  <a:srgbClr val="0000FF"/>
                </a:solidFill>
              </a:rPr>
              <a:t>(1)</a:t>
            </a:r>
            <a:r>
              <a:rPr lang="en-US" sz="2000"/>
              <a:t>	</a:t>
            </a:r>
            <a:r>
              <a:rPr lang="en-US" sz="2000" u="sng">
                <a:solidFill>
                  <a:srgbClr val="0000FF"/>
                </a:solidFill>
              </a:rPr>
              <a:t>ISOPROTERENOL</a:t>
            </a:r>
          </a:p>
        </p:txBody>
      </p:sp>
      <p:sp>
        <p:nvSpPr>
          <p:cNvPr id="99331" name="Rectangle 3"/>
          <p:cNvSpPr>
            <a:spLocks noGrp="1" noChangeArrowheads="1"/>
          </p:cNvSpPr>
          <p:nvPr>
            <p:ph type="body" idx="1"/>
          </p:nvPr>
        </p:nvSpPr>
        <p:spPr>
          <a:xfrm>
            <a:off x="381000" y="762000"/>
            <a:ext cx="8305800" cy="5715000"/>
          </a:xfrm>
        </p:spPr>
        <p:txBody>
          <a:bodyPr/>
          <a:lstStyle/>
          <a:p>
            <a:pPr marL="577850" indent="-577850">
              <a:lnSpc>
                <a:spcPct val="90000"/>
              </a:lnSpc>
              <a:buClr>
                <a:schemeClr val="tx1"/>
              </a:buClr>
              <a:buFont typeface="Wingdings" pitchFamily="2" charset="2"/>
              <a:buNone/>
            </a:pPr>
            <a:r>
              <a:rPr lang="en-US" sz="2200" b="1" u="sng" dirty="0"/>
              <a:t>Pulmonary Effects</a:t>
            </a:r>
          </a:p>
          <a:p>
            <a:pPr marL="577850" indent="-577850">
              <a:lnSpc>
                <a:spcPct val="90000"/>
              </a:lnSpc>
              <a:buClr>
                <a:schemeClr val="tx1"/>
              </a:buClr>
              <a:buFont typeface="Wingdings" pitchFamily="2" charset="2"/>
              <a:buChar char="q"/>
            </a:pPr>
            <a:r>
              <a:rPr lang="en-US" sz="2200" dirty="0"/>
              <a:t>It produces a profound and rapid </a:t>
            </a:r>
            <a:r>
              <a:rPr lang="en-US" sz="2200" dirty="0" err="1"/>
              <a:t>bronchodilation</a:t>
            </a:r>
            <a:r>
              <a:rPr lang="en-US" sz="2200" dirty="0"/>
              <a:t> </a:t>
            </a:r>
          </a:p>
          <a:p>
            <a:pPr marL="577850" indent="-577850">
              <a:lnSpc>
                <a:spcPct val="90000"/>
              </a:lnSpc>
              <a:buClr>
                <a:schemeClr val="tx1"/>
              </a:buClr>
              <a:buFont typeface="Wingdings" pitchFamily="2" charset="2"/>
              <a:buChar char="q"/>
            </a:pPr>
            <a:r>
              <a:rPr lang="en-US" sz="2200" dirty="0" err="1"/>
              <a:t>Isoproterenol</a:t>
            </a:r>
            <a:r>
              <a:rPr lang="en-US" sz="2200" dirty="0"/>
              <a:t> is as active as adrenaline and rapidly alleviates an acute attack of asthma</a:t>
            </a:r>
          </a:p>
          <a:p>
            <a:pPr marL="577850" indent="-577850">
              <a:lnSpc>
                <a:spcPct val="90000"/>
              </a:lnSpc>
              <a:buClr>
                <a:schemeClr val="tx1"/>
              </a:buClr>
              <a:buFont typeface="Wingdings" pitchFamily="2" charset="2"/>
              <a:buChar char="q"/>
            </a:pPr>
            <a:r>
              <a:rPr lang="en-US" sz="2200" dirty="0"/>
              <a:t>This effects may last for 1 hr.</a:t>
            </a:r>
          </a:p>
          <a:p>
            <a:pPr marL="577850" indent="-577850">
              <a:lnSpc>
                <a:spcPct val="90000"/>
              </a:lnSpc>
              <a:buClr>
                <a:schemeClr val="tx1"/>
              </a:buClr>
              <a:buFont typeface="Wingdings" pitchFamily="2" charset="2"/>
              <a:buNone/>
            </a:pPr>
            <a:endParaRPr lang="en-US" sz="2200" dirty="0"/>
          </a:p>
          <a:p>
            <a:pPr marL="577850" indent="-577850">
              <a:lnSpc>
                <a:spcPct val="90000"/>
              </a:lnSpc>
              <a:buClr>
                <a:schemeClr val="tx1"/>
              </a:buClr>
              <a:buFont typeface="Wingdings" pitchFamily="2" charset="2"/>
              <a:buNone/>
            </a:pPr>
            <a:r>
              <a:rPr lang="en-US" sz="2200" b="1" u="sng" dirty="0"/>
              <a:t>Pharmacokinetics</a:t>
            </a:r>
          </a:p>
          <a:p>
            <a:pPr marL="577850" indent="-577850">
              <a:lnSpc>
                <a:spcPct val="90000"/>
              </a:lnSpc>
              <a:buClr>
                <a:schemeClr val="tx1"/>
              </a:buClr>
              <a:buFont typeface="Wingdings" pitchFamily="2" charset="2"/>
              <a:buChar char="q"/>
            </a:pPr>
            <a:r>
              <a:rPr lang="en-US" sz="2200" dirty="0"/>
              <a:t>It is absorbed systemically by sublingual mucosa but is more reliably </a:t>
            </a:r>
            <a:r>
              <a:rPr lang="en-US" sz="2200" dirty="0" err="1"/>
              <a:t>admn</a:t>
            </a:r>
            <a:r>
              <a:rPr lang="en-US" sz="2200" dirty="0"/>
              <a:t> </a:t>
            </a:r>
            <a:r>
              <a:rPr lang="en-US" sz="2200" dirty="0" err="1"/>
              <a:t>parenterally</a:t>
            </a:r>
            <a:r>
              <a:rPr lang="en-US" sz="2200" dirty="0"/>
              <a:t> or as an inhalation.</a:t>
            </a:r>
          </a:p>
          <a:p>
            <a:pPr marL="577850" indent="-577850">
              <a:lnSpc>
                <a:spcPct val="90000"/>
              </a:lnSpc>
              <a:buClr>
                <a:schemeClr val="tx1"/>
              </a:buClr>
              <a:buFont typeface="Wingdings" pitchFamily="2" charset="2"/>
              <a:buChar char="q"/>
            </a:pPr>
            <a:endParaRPr lang="en-US" sz="2200" dirty="0"/>
          </a:p>
          <a:p>
            <a:pPr marL="577850" indent="-577850">
              <a:lnSpc>
                <a:spcPct val="90000"/>
              </a:lnSpc>
              <a:buClr>
                <a:schemeClr val="tx1"/>
              </a:buClr>
              <a:buFont typeface="Wingdings" pitchFamily="2" charset="2"/>
              <a:buNone/>
            </a:pPr>
            <a:r>
              <a:rPr lang="en-US" sz="2200" b="1" u="sng" dirty="0"/>
              <a:t>Adverse Effects</a:t>
            </a:r>
          </a:p>
          <a:p>
            <a:pPr marL="577850" indent="-577850">
              <a:lnSpc>
                <a:spcPct val="90000"/>
              </a:lnSpc>
              <a:buClr>
                <a:schemeClr val="tx1"/>
              </a:buClr>
              <a:buFont typeface="Wingdings" pitchFamily="2" charset="2"/>
              <a:buChar char="q"/>
            </a:pPr>
            <a:r>
              <a:rPr lang="en-US" sz="2200" dirty="0"/>
              <a:t>Its side effects are similar to those of adrenaline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531198E-99EB-4062-951C-145D8466A6E9}" type="slidenum">
              <a:rPr lang="en-US"/>
              <a:pPr/>
              <a:t>32</a:t>
            </a:fld>
            <a:endParaRPr lang="en-US"/>
          </a:p>
        </p:txBody>
      </p:sp>
      <p:sp>
        <p:nvSpPr>
          <p:cNvPr id="104450" name="Rectangle 2"/>
          <p:cNvSpPr>
            <a:spLocks noGrp="1" noChangeArrowheads="1"/>
          </p:cNvSpPr>
          <p:nvPr>
            <p:ph type="title"/>
          </p:nvPr>
        </p:nvSpPr>
        <p:spPr>
          <a:xfrm>
            <a:off x="685800" y="381000"/>
            <a:ext cx="6870700" cy="609600"/>
          </a:xfrm>
        </p:spPr>
        <p:txBody>
          <a:bodyPr>
            <a:normAutofit fontScale="90000"/>
          </a:bodyPr>
          <a:lstStyle/>
          <a:p>
            <a:r>
              <a:rPr lang="en-US" sz="2400" b="1">
                <a:solidFill>
                  <a:srgbClr val="0000FF"/>
                </a:solidFill>
              </a:rPr>
              <a:t/>
            </a:r>
            <a:br>
              <a:rPr lang="en-US" sz="2400" b="1">
                <a:solidFill>
                  <a:srgbClr val="0000FF"/>
                </a:solidFill>
              </a:rPr>
            </a:br>
            <a:r>
              <a:rPr lang="en-US" sz="2400" b="1">
                <a:solidFill>
                  <a:srgbClr val="0000FF"/>
                </a:solidFill>
              </a:rPr>
              <a:t> (2)</a:t>
            </a:r>
            <a:r>
              <a:rPr lang="en-US" sz="2400" b="1"/>
              <a:t>	</a:t>
            </a:r>
            <a:r>
              <a:rPr lang="en-US" sz="2400" b="1" u="sng">
                <a:solidFill>
                  <a:srgbClr val="0000FF"/>
                </a:solidFill>
              </a:rPr>
              <a:t>TERBUTALINE </a:t>
            </a:r>
          </a:p>
        </p:txBody>
      </p:sp>
      <p:sp>
        <p:nvSpPr>
          <p:cNvPr id="104451" name="Rectangle 3"/>
          <p:cNvSpPr>
            <a:spLocks noGrp="1" noChangeArrowheads="1"/>
          </p:cNvSpPr>
          <p:nvPr>
            <p:ph type="body" idx="1"/>
          </p:nvPr>
        </p:nvSpPr>
        <p:spPr>
          <a:xfrm>
            <a:off x="381000" y="1066800"/>
            <a:ext cx="8305800" cy="5105400"/>
          </a:xfrm>
        </p:spPr>
        <p:txBody>
          <a:bodyPr/>
          <a:lstStyle/>
          <a:p>
            <a:pPr marL="577850" indent="-577850">
              <a:lnSpc>
                <a:spcPct val="80000"/>
              </a:lnSpc>
              <a:buFont typeface="Wingdings" pitchFamily="2" charset="2"/>
              <a:buChar char="q"/>
            </a:pPr>
            <a:r>
              <a:rPr lang="en-US" sz="2400" dirty="0" err="1"/>
              <a:t>Terbutaline</a:t>
            </a:r>
            <a:r>
              <a:rPr lang="en-US" sz="2400" dirty="0"/>
              <a:t> is a β2-adrenergic receptor agonist, used as a fast-acting bronchodilator (often used as a short-term asthma treatment)</a:t>
            </a:r>
          </a:p>
          <a:p>
            <a:pPr marL="577850" indent="-577850">
              <a:lnSpc>
                <a:spcPct val="80000"/>
              </a:lnSpc>
              <a:buFont typeface="Wingdings" pitchFamily="2" charset="2"/>
              <a:buChar char="q"/>
            </a:pPr>
            <a:endParaRPr lang="en-US" sz="1400" dirty="0"/>
          </a:p>
          <a:p>
            <a:pPr marL="577850" indent="-577850">
              <a:lnSpc>
                <a:spcPct val="80000"/>
              </a:lnSpc>
              <a:buFont typeface="Wingdings" pitchFamily="2" charset="2"/>
              <a:buChar char="q"/>
            </a:pPr>
            <a:r>
              <a:rPr lang="en-US" sz="2400" dirty="0"/>
              <a:t>The inhaled form of </a:t>
            </a:r>
            <a:r>
              <a:rPr lang="en-US" sz="2400" dirty="0" err="1"/>
              <a:t>terbutaline</a:t>
            </a:r>
            <a:r>
              <a:rPr lang="en-US" sz="2400" dirty="0"/>
              <a:t> starts working within 15 minutes and can last up to 6 hours.</a:t>
            </a:r>
          </a:p>
          <a:p>
            <a:pPr marL="577850" indent="-577850">
              <a:lnSpc>
                <a:spcPct val="80000"/>
              </a:lnSpc>
              <a:buFont typeface="Wingdings" pitchFamily="2" charset="2"/>
              <a:buChar char="q"/>
            </a:pPr>
            <a:endParaRPr lang="en-US" sz="1400" dirty="0"/>
          </a:p>
          <a:p>
            <a:pPr marL="577850" indent="-577850">
              <a:lnSpc>
                <a:spcPct val="80000"/>
              </a:lnSpc>
              <a:buFont typeface="Wingdings" pitchFamily="2" charset="2"/>
              <a:buChar char="q"/>
            </a:pPr>
            <a:r>
              <a:rPr lang="en-US" sz="2400" dirty="0" err="1"/>
              <a:t>Terbutaline</a:t>
            </a:r>
            <a:r>
              <a:rPr lang="en-US" sz="2400" dirty="0"/>
              <a:t> may be used as a </a:t>
            </a:r>
            <a:r>
              <a:rPr lang="en-US" sz="2400" dirty="0" err="1"/>
              <a:t>tocolytic</a:t>
            </a:r>
            <a:r>
              <a:rPr lang="en-US" sz="2400" dirty="0"/>
              <a:t> to delay/treat premature </a:t>
            </a:r>
            <a:r>
              <a:rPr lang="en-US" sz="2400" dirty="0" err="1"/>
              <a:t>labour</a:t>
            </a:r>
            <a:r>
              <a:rPr lang="en-US" sz="2400" dirty="0"/>
              <a:t> </a:t>
            </a:r>
          </a:p>
          <a:p>
            <a:pPr marL="577850" indent="-577850">
              <a:lnSpc>
                <a:spcPct val="80000"/>
              </a:lnSpc>
              <a:buFont typeface="Wingdings" pitchFamily="2" charset="2"/>
              <a:buChar char="q"/>
            </a:pPr>
            <a:endParaRPr lang="en-US" sz="1200" dirty="0"/>
          </a:p>
          <a:p>
            <a:pPr marL="577850" indent="-577850">
              <a:lnSpc>
                <a:spcPct val="80000"/>
              </a:lnSpc>
              <a:buFont typeface="Wingdings" pitchFamily="2" charset="2"/>
              <a:buChar char="q"/>
            </a:pPr>
            <a:r>
              <a:rPr lang="en-US" sz="2400" dirty="0"/>
              <a:t>It is routinely prescribed to stop contractions.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7BB8074-207B-437F-B72B-F0E388747B40}" type="slidenum">
              <a:rPr lang="en-US"/>
              <a:pPr/>
              <a:t>33</a:t>
            </a:fld>
            <a:endParaRPr lang="en-US"/>
          </a:p>
        </p:txBody>
      </p:sp>
      <p:sp>
        <p:nvSpPr>
          <p:cNvPr id="106498" name="Rectangle 2"/>
          <p:cNvSpPr>
            <a:spLocks noGrp="1" noChangeArrowheads="1"/>
          </p:cNvSpPr>
          <p:nvPr>
            <p:ph type="title"/>
          </p:nvPr>
        </p:nvSpPr>
        <p:spPr>
          <a:xfrm>
            <a:off x="685800" y="609600"/>
            <a:ext cx="6870700" cy="457200"/>
          </a:xfrm>
        </p:spPr>
        <p:txBody>
          <a:bodyPr/>
          <a:lstStyle/>
          <a:p>
            <a:r>
              <a:rPr lang="en-US" sz="2400" b="1" u="sng"/>
              <a:t>Side effects</a:t>
            </a:r>
          </a:p>
        </p:txBody>
      </p:sp>
      <p:sp>
        <p:nvSpPr>
          <p:cNvPr id="106499" name="Rectangle 3"/>
          <p:cNvSpPr>
            <a:spLocks noGrp="1" noChangeArrowheads="1"/>
          </p:cNvSpPr>
          <p:nvPr>
            <p:ph type="body" idx="1"/>
          </p:nvPr>
        </p:nvSpPr>
        <p:spPr>
          <a:xfrm>
            <a:off x="685800" y="1143000"/>
            <a:ext cx="7696200" cy="4343400"/>
          </a:xfrm>
        </p:spPr>
        <p:txBody>
          <a:bodyPr/>
          <a:lstStyle/>
          <a:p>
            <a:r>
              <a:rPr lang="en-US" sz="2400"/>
              <a:t>tachycardia, </a:t>
            </a:r>
          </a:p>
          <a:p>
            <a:r>
              <a:rPr lang="en-US" sz="2400"/>
              <a:t>nervousness, </a:t>
            </a:r>
          </a:p>
          <a:p>
            <a:r>
              <a:rPr lang="en-US" sz="2400"/>
              <a:t>tremors, </a:t>
            </a:r>
          </a:p>
          <a:p>
            <a:r>
              <a:rPr lang="en-US" sz="2400"/>
              <a:t>headache, </a:t>
            </a:r>
          </a:p>
          <a:p>
            <a:r>
              <a:rPr lang="en-US" sz="2400"/>
              <a:t>hyperglycemia, </a:t>
            </a:r>
          </a:p>
          <a:p>
            <a:r>
              <a:rPr lang="en-US" sz="2400"/>
              <a:t>hypokalemia, </a:t>
            </a:r>
          </a:p>
          <a:p>
            <a:r>
              <a:rPr lang="en-US" sz="2400"/>
              <a:t>pulmonary edema. </a:t>
            </a:r>
          </a:p>
          <a:p>
            <a:pPr>
              <a:buFontTx/>
              <a:buNone/>
            </a:pPr>
            <a:endParaRPr 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E19623E-D4D7-4DAD-B7CB-F397E1B0890E}" type="slidenum">
              <a:rPr lang="en-US"/>
              <a:pPr/>
              <a:t>34</a:t>
            </a:fld>
            <a:endParaRPr lang="en-US"/>
          </a:p>
        </p:txBody>
      </p:sp>
      <p:sp>
        <p:nvSpPr>
          <p:cNvPr id="105474" name="Rectangle 2"/>
          <p:cNvSpPr>
            <a:spLocks noGrp="1" noChangeArrowheads="1"/>
          </p:cNvSpPr>
          <p:nvPr>
            <p:ph type="title"/>
          </p:nvPr>
        </p:nvSpPr>
        <p:spPr>
          <a:xfrm>
            <a:off x="685800" y="381000"/>
            <a:ext cx="6870700" cy="609600"/>
          </a:xfrm>
        </p:spPr>
        <p:txBody>
          <a:bodyPr>
            <a:normAutofit fontScale="90000"/>
          </a:bodyPr>
          <a:lstStyle/>
          <a:p>
            <a:r>
              <a:rPr lang="en-US" sz="2400" b="1">
                <a:solidFill>
                  <a:srgbClr val="0000FF"/>
                </a:solidFill>
              </a:rPr>
              <a:t/>
            </a:r>
            <a:br>
              <a:rPr lang="en-US" sz="2400" b="1">
                <a:solidFill>
                  <a:srgbClr val="0000FF"/>
                </a:solidFill>
              </a:rPr>
            </a:br>
            <a:r>
              <a:rPr lang="en-US" sz="2400" b="1">
                <a:solidFill>
                  <a:srgbClr val="0000FF"/>
                </a:solidFill>
              </a:rPr>
              <a:t> (3)</a:t>
            </a:r>
            <a:r>
              <a:rPr lang="en-US" sz="2400" b="1"/>
              <a:t>	</a:t>
            </a:r>
            <a:r>
              <a:rPr lang="en-US" sz="2400" b="1" u="sng">
                <a:solidFill>
                  <a:srgbClr val="0000FF"/>
                </a:solidFill>
              </a:rPr>
              <a:t>SALBUTAMOL </a:t>
            </a:r>
          </a:p>
        </p:txBody>
      </p:sp>
      <p:sp>
        <p:nvSpPr>
          <p:cNvPr id="105475" name="Rectangle 3"/>
          <p:cNvSpPr>
            <a:spLocks noGrp="1" noChangeArrowheads="1"/>
          </p:cNvSpPr>
          <p:nvPr>
            <p:ph type="body" idx="1"/>
          </p:nvPr>
        </p:nvSpPr>
        <p:spPr>
          <a:xfrm>
            <a:off x="381000" y="1066800"/>
            <a:ext cx="8305800" cy="5105400"/>
          </a:xfrm>
        </p:spPr>
        <p:txBody>
          <a:bodyPr/>
          <a:lstStyle/>
          <a:p>
            <a:pPr marL="577850" indent="-577850">
              <a:lnSpc>
                <a:spcPct val="80000"/>
              </a:lnSpc>
              <a:buFont typeface="Wingdings" pitchFamily="2" charset="2"/>
              <a:buChar char="q"/>
            </a:pPr>
            <a:r>
              <a:rPr lang="en-US" sz="2400"/>
              <a:t>Salbutamol is a short-acting β2-adrenergic receptor agonist used for the relief of bronchospasm in conditions such as asthma and chronic obstructive pulmonary disease. </a:t>
            </a:r>
          </a:p>
          <a:p>
            <a:pPr marL="577850" indent="-577850">
              <a:lnSpc>
                <a:spcPct val="80000"/>
              </a:lnSpc>
              <a:buFont typeface="Wingdings" pitchFamily="2" charset="2"/>
              <a:buChar char="q"/>
            </a:pPr>
            <a:endParaRPr lang="en-US" sz="2400"/>
          </a:p>
          <a:p>
            <a:pPr marL="577850" indent="-577850">
              <a:lnSpc>
                <a:spcPct val="80000"/>
              </a:lnSpc>
              <a:buFont typeface="Wingdings" pitchFamily="2" charset="2"/>
              <a:buChar char="q"/>
            </a:pPr>
            <a:r>
              <a:rPr lang="en-US" sz="2400"/>
              <a:t>It is usually given by the inhaled route for direct effect on bronchial smooth muscle by use of a metered dose inhaler (MDI), nebuliser or other proprietary delivery devices  </a:t>
            </a:r>
          </a:p>
          <a:p>
            <a:pPr marL="577850" indent="-577850">
              <a:lnSpc>
                <a:spcPct val="80000"/>
              </a:lnSpc>
              <a:buFont typeface="Wingdings" pitchFamily="2" charset="2"/>
              <a:buChar char="q"/>
            </a:pPr>
            <a:endParaRPr lang="en-US" sz="2400"/>
          </a:p>
          <a:p>
            <a:pPr marL="577850" indent="-577850">
              <a:lnSpc>
                <a:spcPct val="80000"/>
              </a:lnSpc>
              <a:buFont typeface="Wingdings" pitchFamily="2" charset="2"/>
              <a:buChar char="q"/>
            </a:pPr>
            <a:r>
              <a:rPr lang="en-US" sz="2400"/>
              <a:t>Its maximal effect is 5 – 20 min. of dosing. </a:t>
            </a:r>
          </a:p>
          <a:p>
            <a:pPr marL="577850" indent="-577850">
              <a:lnSpc>
                <a:spcPct val="80000"/>
              </a:lnSpc>
              <a:buFont typeface="Wingdings" pitchFamily="2" charset="2"/>
              <a:buChar char="q"/>
            </a:pPr>
            <a:endParaRPr lang="en-US" sz="2400"/>
          </a:p>
          <a:p>
            <a:pPr marL="577850" indent="-577850">
              <a:lnSpc>
                <a:spcPct val="80000"/>
              </a:lnSpc>
              <a:buFont typeface="Wingdings" pitchFamily="2" charset="2"/>
              <a:buChar char="q"/>
            </a:pPr>
            <a:r>
              <a:rPr lang="en-US" sz="2400"/>
              <a:t>It can also be given orally as an inhalant or intravenously. </a:t>
            </a:r>
          </a:p>
          <a:p>
            <a:pPr marL="577850" indent="-577850">
              <a:lnSpc>
                <a:spcPct val="80000"/>
              </a:lnSpc>
            </a:pPr>
            <a:endParaRPr lang="en-US" sz="24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1B24B7-2B20-4D88-A863-112F373FDED4}" type="slidenum">
              <a:rPr lang="en-US"/>
              <a:pPr/>
              <a:t>35</a:t>
            </a:fld>
            <a:endParaRPr lang="en-US"/>
          </a:p>
        </p:txBody>
      </p:sp>
      <p:sp>
        <p:nvSpPr>
          <p:cNvPr id="107522" name="Rectangle 2"/>
          <p:cNvSpPr>
            <a:spLocks noGrp="1" noChangeArrowheads="1"/>
          </p:cNvSpPr>
          <p:nvPr>
            <p:ph type="title"/>
          </p:nvPr>
        </p:nvSpPr>
        <p:spPr>
          <a:xfrm>
            <a:off x="685800" y="228600"/>
            <a:ext cx="6870700" cy="457200"/>
          </a:xfrm>
        </p:spPr>
        <p:txBody>
          <a:bodyPr>
            <a:normAutofit fontScale="90000"/>
          </a:bodyPr>
          <a:lstStyle/>
          <a:p>
            <a:r>
              <a:rPr lang="en-US" sz="2800" b="1" u="sng"/>
              <a:t>Clinical uses</a:t>
            </a:r>
          </a:p>
        </p:txBody>
      </p:sp>
      <p:sp>
        <p:nvSpPr>
          <p:cNvPr id="107523" name="Rectangle 3"/>
          <p:cNvSpPr>
            <a:spLocks noGrp="1" noChangeArrowheads="1"/>
          </p:cNvSpPr>
          <p:nvPr>
            <p:ph type="body" idx="1"/>
          </p:nvPr>
        </p:nvSpPr>
        <p:spPr>
          <a:xfrm>
            <a:off x="685800" y="685800"/>
            <a:ext cx="7696200" cy="5943600"/>
          </a:xfrm>
        </p:spPr>
        <p:txBody>
          <a:bodyPr/>
          <a:lstStyle/>
          <a:p>
            <a:pPr marL="508000" indent="-508000">
              <a:lnSpc>
                <a:spcPct val="80000"/>
              </a:lnSpc>
              <a:buFontTx/>
              <a:buNone/>
            </a:pPr>
            <a:r>
              <a:rPr lang="en-US" sz="2400"/>
              <a:t>It is specifically indicated for:</a:t>
            </a:r>
          </a:p>
          <a:p>
            <a:pPr marL="508000" indent="-508000">
              <a:lnSpc>
                <a:spcPct val="80000"/>
              </a:lnSpc>
              <a:buFontTx/>
              <a:buAutoNum type="romanLcPeriod"/>
            </a:pPr>
            <a:r>
              <a:rPr lang="en-US" sz="2400"/>
              <a:t>Acute asthma </a:t>
            </a:r>
          </a:p>
          <a:p>
            <a:pPr marL="508000" indent="-508000">
              <a:lnSpc>
                <a:spcPct val="80000"/>
              </a:lnSpc>
              <a:buFontTx/>
              <a:buAutoNum type="romanLcPeriod"/>
            </a:pPr>
            <a:endParaRPr lang="en-US" sz="1200"/>
          </a:p>
          <a:p>
            <a:pPr marL="508000" indent="-508000">
              <a:lnSpc>
                <a:spcPct val="80000"/>
              </a:lnSpc>
              <a:buFontTx/>
              <a:buAutoNum type="romanLcPeriod"/>
            </a:pPr>
            <a:r>
              <a:rPr lang="en-US" sz="2400"/>
              <a:t>Protection against exercise-induced asthma </a:t>
            </a:r>
          </a:p>
          <a:p>
            <a:pPr marL="508000" indent="-508000">
              <a:lnSpc>
                <a:spcPct val="80000"/>
              </a:lnSpc>
              <a:buFontTx/>
              <a:buAutoNum type="romanLcPeriod"/>
            </a:pPr>
            <a:endParaRPr lang="en-US" sz="1000"/>
          </a:p>
          <a:p>
            <a:pPr marL="508000" indent="-508000">
              <a:lnSpc>
                <a:spcPct val="80000"/>
              </a:lnSpc>
              <a:buFontTx/>
              <a:buAutoNum type="romanLcPeriod"/>
            </a:pPr>
            <a:r>
              <a:rPr lang="en-US" sz="2400"/>
              <a:t>As a β2-agonist, it can be used as a tocolytic to relax the uterine smooth muscle to delay premature labour. </a:t>
            </a:r>
          </a:p>
          <a:p>
            <a:pPr marL="508000" indent="-508000">
              <a:lnSpc>
                <a:spcPct val="80000"/>
              </a:lnSpc>
            </a:pPr>
            <a:endParaRPr lang="en-US" sz="1000"/>
          </a:p>
          <a:p>
            <a:pPr marL="508000" indent="-508000">
              <a:lnSpc>
                <a:spcPct val="80000"/>
              </a:lnSpc>
              <a:buFontTx/>
              <a:buNone/>
            </a:pPr>
            <a:r>
              <a:rPr lang="en-US" sz="2400" b="1"/>
              <a:t>	</a:t>
            </a:r>
            <a:r>
              <a:rPr lang="en-US" sz="2400" b="1" u="sng"/>
              <a:t>Side Effects</a:t>
            </a:r>
            <a:r>
              <a:rPr lang="en-US" sz="2400" b="1"/>
              <a:t> </a:t>
            </a:r>
          </a:p>
          <a:p>
            <a:pPr marL="1654175" lvl="2" indent="-631825">
              <a:lnSpc>
                <a:spcPct val="80000"/>
              </a:lnSpc>
              <a:buFontTx/>
              <a:buAutoNum type="romanLcPeriod"/>
            </a:pPr>
            <a:r>
              <a:rPr lang="en-US"/>
              <a:t>Tachycardia </a:t>
            </a:r>
          </a:p>
          <a:p>
            <a:pPr marL="1654175" lvl="2" indent="-631825">
              <a:lnSpc>
                <a:spcPct val="80000"/>
              </a:lnSpc>
              <a:buFontTx/>
              <a:buAutoNum type="romanLcPeriod"/>
            </a:pPr>
            <a:r>
              <a:rPr lang="en-US"/>
              <a:t>Tremors </a:t>
            </a:r>
          </a:p>
          <a:p>
            <a:pPr marL="1654175" lvl="2" indent="-631825">
              <a:lnSpc>
                <a:spcPct val="80000"/>
              </a:lnSpc>
              <a:buFontTx/>
              <a:buAutoNum type="romanLcPeriod"/>
            </a:pPr>
            <a:r>
              <a:rPr lang="en-US"/>
              <a:t>nervousness</a:t>
            </a:r>
          </a:p>
          <a:p>
            <a:pPr marL="1654175" lvl="2" indent="-631825">
              <a:lnSpc>
                <a:spcPct val="80000"/>
              </a:lnSpc>
              <a:buFontTx/>
              <a:buAutoNum type="romanLcPeriod"/>
            </a:pPr>
            <a:r>
              <a:rPr lang="en-US"/>
              <a:t>Headache </a:t>
            </a:r>
          </a:p>
          <a:p>
            <a:pPr marL="1654175" lvl="2" indent="-631825">
              <a:lnSpc>
                <a:spcPct val="80000"/>
              </a:lnSpc>
              <a:buFontTx/>
              <a:buAutoNum type="romanLcPeriod"/>
            </a:pPr>
            <a:r>
              <a:rPr lang="en-US"/>
              <a:t>Insomnia </a:t>
            </a:r>
          </a:p>
          <a:p>
            <a:pPr marL="1654175" lvl="2" indent="-631825">
              <a:lnSpc>
                <a:spcPct val="80000"/>
              </a:lnSpc>
              <a:buFontTx/>
              <a:buAutoNum type="romanLcPeriod"/>
            </a:pPr>
            <a:r>
              <a:rPr lang="en-US"/>
              <a:t>Nausea and Vomiting </a:t>
            </a:r>
          </a:p>
          <a:p>
            <a:pPr marL="1654175" lvl="2" indent="-631825">
              <a:lnSpc>
                <a:spcPct val="80000"/>
              </a:lnSpc>
              <a:buFontTx/>
              <a:buAutoNum type="romanLcPeriod"/>
            </a:pPr>
            <a:r>
              <a:rPr lang="en-US"/>
              <a:t>Drowsiness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0DB9658-0CFF-428E-A7E2-C50BECD31F40}" type="slidenum">
              <a:rPr lang="en-US"/>
              <a:pPr/>
              <a:t>36</a:t>
            </a:fld>
            <a:endParaRPr lang="en-US"/>
          </a:p>
        </p:txBody>
      </p:sp>
      <p:sp>
        <p:nvSpPr>
          <p:cNvPr id="11266" name="Rectangle 2"/>
          <p:cNvSpPr>
            <a:spLocks noGrp="1" noChangeArrowheads="1"/>
          </p:cNvSpPr>
          <p:nvPr>
            <p:ph type="title"/>
          </p:nvPr>
        </p:nvSpPr>
        <p:spPr>
          <a:xfrm>
            <a:off x="685800" y="152400"/>
            <a:ext cx="7239000" cy="838200"/>
          </a:xfrm>
        </p:spPr>
        <p:txBody>
          <a:bodyPr/>
          <a:lstStyle/>
          <a:p>
            <a:r>
              <a:rPr lang="en-US" sz="3200" b="1" u="sng">
                <a:solidFill>
                  <a:srgbClr val="0000FF"/>
                </a:solidFill>
              </a:rPr>
              <a:t>Indirect acting adrenergic agonists</a:t>
            </a:r>
          </a:p>
        </p:txBody>
      </p:sp>
      <p:sp>
        <p:nvSpPr>
          <p:cNvPr id="11267" name="Rectangle 3"/>
          <p:cNvSpPr>
            <a:spLocks noGrp="1" noChangeArrowheads="1"/>
          </p:cNvSpPr>
          <p:nvPr>
            <p:ph type="body" idx="1"/>
          </p:nvPr>
        </p:nvSpPr>
        <p:spPr>
          <a:xfrm>
            <a:off x="685800" y="1066800"/>
            <a:ext cx="7696200" cy="5486400"/>
          </a:xfrm>
        </p:spPr>
        <p:txBody>
          <a:bodyPr/>
          <a:lstStyle/>
          <a:p>
            <a:pPr marL="495300" indent="-495300">
              <a:lnSpc>
                <a:spcPct val="90000"/>
              </a:lnSpc>
            </a:pPr>
            <a:r>
              <a:rPr lang="en-US" sz="2400"/>
              <a:t>These include:</a:t>
            </a:r>
          </a:p>
          <a:p>
            <a:pPr marL="869950" lvl="1" indent="-412750">
              <a:lnSpc>
                <a:spcPct val="90000"/>
              </a:lnSpc>
              <a:buFontTx/>
              <a:buAutoNum type="romanLcPeriod"/>
            </a:pPr>
            <a:r>
              <a:rPr lang="en-US" sz="2000"/>
              <a:t>Amphetamine</a:t>
            </a:r>
          </a:p>
          <a:p>
            <a:pPr marL="869950" lvl="1" indent="-412750">
              <a:lnSpc>
                <a:spcPct val="90000"/>
              </a:lnSpc>
              <a:buFontTx/>
              <a:buAutoNum type="romanLcPeriod"/>
            </a:pPr>
            <a:r>
              <a:rPr lang="en-US" sz="2000"/>
              <a:t>Tyramine</a:t>
            </a:r>
          </a:p>
          <a:p>
            <a:pPr marL="495300" indent="-495300">
              <a:lnSpc>
                <a:spcPct val="90000"/>
              </a:lnSpc>
              <a:buFontTx/>
              <a:buNone/>
            </a:pPr>
            <a:endParaRPr lang="en-US" sz="1400" b="1"/>
          </a:p>
          <a:p>
            <a:pPr marL="495300" indent="-495300">
              <a:lnSpc>
                <a:spcPct val="90000"/>
              </a:lnSpc>
              <a:buFontTx/>
              <a:buNone/>
            </a:pPr>
            <a:r>
              <a:rPr lang="en-US" b="1">
                <a:solidFill>
                  <a:srgbClr val="0000FF"/>
                </a:solidFill>
              </a:rPr>
              <a:t>(1)	</a:t>
            </a:r>
            <a:r>
              <a:rPr lang="en-US" b="1" u="sng">
                <a:solidFill>
                  <a:srgbClr val="0000FF"/>
                </a:solidFill>
              </a:rPr>
              <a:t>Amphetamine:</a:t>
            </a:r>
            <a:endParaRPr lang="en-US" b="1">
              <a:solidFill>
                <a:srgbClr val="0000FF"/>
              </a:solidFill>
            </a:endParaRPr>
          </a:p>
          <a:p>
            <a:pPr marL="495300" indent="-495300">
              <a:lnSpc>
                <a:spcPct val="90000"/>
              </a:lnSpc>
            </a:pPr>
            <a:r>
              <a:rPr lang="en-US" sz="2400"/>
              <a:t>Amphetamine, and related drugs such as methamphetamine are a grp of drugs that act by increasing levels of norepinephrine, serotonin, and dopamine in the brain</a:t>
            </a:r>
          </a:p>
          <a:p>
            <a:pPr marL="495300" indent="-495300">
              <a:lnSpc>
                <a:spcPct val="90000"/>
              </a:lnSpc>
              <a:buFontTx/>
              <a:buNone/>
            </a:pPr>
            <a:endParaRPr lang="en-US" sz="1000"/>
          </a:p>
          <a:p>
            <a:pPr marL="495300" indent="-495300">
              <a:lnSpc>
                <a:spcPct val="90000"/>
              </a:lnSpc>
            </a:pPr>
            <a:r>
              <a:rPr lang="en-US" sz="2400"/>
              <a:t>It is used to treat symptoms of traumatic brain injury and the daytime drowsiness symptoms of narcolepsy and chronic fatigue syndrome. </a:t>
            </a:r>
          </a:p>
          <a:p>
            <a:pPr marL="495300" indent="-495300">
              <a:lnSpc>
                <a:spcPct val="90000"/>
              </a:lnSpc>
            </a:pPr>
            <a:endParaRPr lang="en-US" sz="1000"/>
          </a:p>
          <a:p>
            <a:pPr marL="1285875" lvl="2" indent="-371475">
              <a:lnSpc>
                <a:spcPct val="90000"/>
              </a:lnSpc>
            </a:pPr>
            <a:r>
              <a:rPr lang="en-US"/>
              <a:t>Initially it was more popularly used to diminish the appetite and to control weight.</a:t>
            </a:r>
            <a:r>
              <a:rPr lang="en-US" sz="180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5510C9F-19B4-4ABC-A5CD-891EE5616B6C}" type="slidenum">
              <a:rPr lang="en-US"/>
              <a:pPr/>
              <a:t>37</a:t>
            </a:fld>
            <a:endParaRPr lang="en-US"/>
          </a:p>
        </p:txBody>
      </p:sp>
      <p:sp>
        <p:nvSpPr>
          <p:cNvPr id="26627" name="Rectangle 3"/>
          <p:cNvSpPr>
            <a:spLocks noGrp="1" noChangeArrowheads="1"/>
          </p:cNvSpPr>
          <p:nvPr>
            <p:ph type="body" idx="1"/>
          </p:nvPr>
        </p:nvSpPr>
        <p:spPr>
          <a:xfrm>
            <a:off x="381000" y="304800"/>
            <a:ext cx="8534400" cy="6248400"/>
          </a:xfrm>
        </p:spPr>
        <p:txBody>
          <a:bodyPr/>
          <a:lstStyle/>
          <a:p>
            <a:pPr>
              <a:lnSpc>
                <a:spcPct val="80000"/>
              </a:lnSpc>
              <a:buFontTx/>
              <a:buNone/>
            </a:pPr>
            <a:r>
              <a:rPr lang="en-US" sz="2400" b="1" u="sng" dirty="0"/>
              <a:t>Indications</a:t>
            </a:r>
            <a:r>
              <a:rPr lang="en-US" sz="2400" b="1" dirty="0"/>
              <a:t> </a:t>
            </a:r>
          </a:p>
          <a:p>
            <a:pPr>
              <a:lnSpc>
                <a:spcPct val="80000"/>
              </a:lnSpc>
              <a:buFontTx/>
              <a:buNone/>
            </a:pPr>
            <a:r>
              <a:rPr lang="en-US" sz="2400" dirty="0"/>
              <a:t>Beneficial effects include;</a:t>
            </a:r>
          </a:p>
          <a:p>
            <a:pPr>
              <a:lnSpc>
                <a:spcPct val="80000"/>
              </a:lnSpc>
            </a:pPr>
            <a:r>
              <a:rPr lang="en-US" sz="2400" dirty="0"/>
              <a:t>improved impulse control, </a:t>
            </a:r>
          </a:p>
          <a:p>
            <a:pPr>
              <a:lnSpc>
                <a:spcPct val="80000"/>
              </a:lnSpc>
            </a:pPr>
            <a:r>
              <a:rPr lang="en-US" sz="2400" dirty="0"/>
              <a:t>improved </a:t>
            </a:r>
            <a:r>
              <a:rPr lang="en-US" sz="2400" dirty="0" smtClean="0"/>
              <a:t>concentration</a:t>
            </a:r>
            <a:endParaRPr lang="en-US" sz="2400" dirty="0"/>
          </a:p>
          <a:p>
            <a:pPr>
              <a:lnSpc>
                <a:spcPct val="80000"/>
              </a:lnSpc>
            </a:pPr>
            <a:r>
              <a:rPr lang="en-US" sz="2400" dirty="0"/>
              <a:t>treatment for narcolepsy, and other sleeping disorders</a:t>
            </a:r>
          </a:p>
          <a:p>
            <a:pPr>
              <a:lnSpc>
                <a:spcPct val="80000"/>
              </a:lnSpc>
            </a:pPr>
            <a:endParaRPr lang="en-US" sz="2400" dirty="0"/>
          </a:p>
          <a:p>
            <a:pPr>
              <a:lnSpc>
                <a:spcPct val="80000"/>
              </a:lnSpc>
              <a:buFontTx/>
              <a:buNone/>
            </a:pPr>
            <a:r>
              <a:rPr lang="en-US" sz="2400" b="1" u="sng" dirty="0"/>
              <a:t>Side-effects </a:t>
            </a:r>
          </a:p>
          <a:p>
            <a:pPr>
              <a:lnSpc>
                <a:spcPct val="80000"/>
              </a:lnSpc>
            </a:pPr>
            <a:r>
              <a:rPr lang="en-US" sz="2400" dirty="0"/>
              <a:t>loss of appetite tend to decrease over time. </a:t>
            </a:r>
          </a:p>
          <a:p>
            <a:pPr>
              <a:lnSpc>
                <a:spcPct val="80000"/>
              </a:lnSpc>
            </a:pPr>
            <a:r>
              <a:rPr lang="en-US" sz="2400" dirty="0"/>
              <a:t>addiction or physical dependence.</a:t>
            </a:r>
          </a:p>
          <a:p>
            <a:pPr>
              <a:lnSpc>
                <a:spcPct val="80000"/>
              </a:lnSpc>
            </a:pP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CBE26EB-32F5-41A0-8480-F56F4FAB903D}" type="slidenum">
              <a:rPr lang="en-US"/>
              <a:pPr/>
              <a:t>38</a:t>
            </a:fld>
            <a:endParaRPr lang="en-US"/>
          </a:p>
        </p:txBody>
      </p:sp>
      <p:sp>
        <p:nvSpPr>
          <p:cNvPr id="27650" name="Rectangle 2"/>
          <p:cNvSpPr>
            <a:spLocks noGrp="1" noChangeArrowheads="1"/>
          </p:cNvSpPr>
          <p:nvPr>
            <p:ph type="title"/>
          </p:nvPr>
        </p:nvSpPr>
        <p:spPr>
          <a:xfrm>
            <a:off x="685800" y="152400"/>
            <a:ext cx="6870700" cy="533400"/>
          </a:xfrm>
        </p:spPr>
        <p:txBody>
          <a:bodyPr/>
          <a:lstStyle/>
          <a:p>
            <a:r>
              <a:rPr lang="en-US" sz="2800" b="1" u="sng"/>
              <a:t>Contraindications</a:t>
            </a:r>
          </a:p>
        </p:txBody>
      </p:sp>
      <p:sp>
        <p:nvSpPr>
          <p:cNvPr id="27651" name="Rectangle 3"/>
          <p:cNvSpPr>
            <a:spLocks noGrp="1" noChangeArrowheads="1"/>
          </p:cNvSpPr>
          <p:nvPr>
            <p:ph type="body" idx="1"/>
          </p:nvPr>
        </p:nvSpPr>
        <p:spPr>
          <a:xfrm>
            <a:off x="685800" y="685800"/>
            <a:ext cx="7696200" cy="4800600"/>
          </a:xfrm>
        </p:spPr>
        <p:txBody>
          <a:bodyPr/>
          <a:lstStyle/>
          <a:p>
            <a:pPr>
              <a:lnSpc>
                <a:spcPct val="90000"/>
              </a:lnSpc>
            </a:pPr>
            <a:r>
              <a:rPr lang="en-US" sz="2400" dirty="0"/>
              <a:t>May elevate cardiac output &amp; BP hence dangerous in patients with heart disease or hypertension. </a:t>
            </a:r>
          </a:p>
          <a:p>
            <a:pPr>
              <a:lnSpc>
                <a:spcPct val="90000"/>
              </a:lnSpc>
            </a:pPr>
            <a:r>
              <a:rPr lang="en-US" sz="2400" dirty="0"/>
              <a:t>In patients with a history of drug dependence or anorexia. </a:t>
            </a:r>
            <a:r>
              <a:rPr lang="en-US" sz="2400" dirty="0" smtClean="0"/>
              <a:t> </a:t>
            </a:r>
            <a:endParaRPr lang="en-US" sz="2400" dirty="0"/>
          </a:p>
          <a:p>
            <a:pPr>
              <a:lnSpc>
                <a:spcPct val="90000"/>
              </a:lnSpc>
            </a:pPr>
            <a:r>
              <a:rPr lang="en-US" sz="2400" dirty="0"/>
              <a:t>Not suitable for patients with a history of glaucoma</a:t>
            </a:r>
            <a:r>
              <a:rPr lang="en-US" sz="2400" dirty="0" smtClean="0"/>
              <a:t>.</a:t>
            </a:r>
            <a:endParaRPr lang="en-US" sz="2400" b="1" dirty="0"/>
          </a:p>
          <a:p>
            <a:pPr>
              <a:lnSpc>
                <a:spcPct val="80000"/>
              </a:lnSpc>
              <a:buFontTx/>
              <a:buNone/>
            </a:pPr>
            <a:endParaRPr lang="en-US" sz="24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BED0630-6666-4090-B99D-FED7C46FF3FC}" type="slidenum">
              <a:rPr lang="en-US"/>
              <a:pPr/>
              <a:t>39</a:t>
            </a:fld>
            <a:endParaRPr lang="en-US"/>
          </a:p>
        </p:txBody>
      </p:sp>
      <p:sp>
        <p:nvSpPr>
          <p:cNvPr id="73731" name="Rectangle 3"/>
          <p:cNvSpPr>
            <a:spLocks noGrp="1" noChangeArrowheads="1"/>
          </p:cNvSpPr>
          <p:nvPr>
            <p:ph type="body" idx="1"/>
          </p:nvPr>
        </p:nvSpPr>
        <p:spPr>
          <a:xfrm>
            <a:off x="914400" y="838200"/>
            <a:ext cx="7696200" cy="5334000"/>
          </a:xfrm>
        </p:spPr>
        <p:txBody>
          <a:bodyPr/>
          <a:lstStyle/>
          <a:p>
            <a:pPr>
              <a:lnSpc>
                <a:spcPct val="80000"/>
              </a:lnSpc>
              <a:buFontTx/>
              <a:buNone/>
            </a:pPr>
            <a:r>
              <a:rPr lang="en-US" sz="2400" b="1" u="sng"/>
              <a:t>Physical effects of amphetamine</a:t>
            </a:r>
          </a:p>
          <a:p>
            <a:pPr>
              <a:lnSpc>
                <a:spcPct val="80000"/>
              </a:lnSpc>
              <a:buFontTx/>
              <a:buNone/>
            </a:pPr>
            <a:r>
              <a:rPr lang="en-US" sz="1800"/>
              <a:t>o </a:t>
            </a:r>
            <a:r>
              <a:rPr lang="en-US" sz="2400"/>
              <a:t>include reduced appetite, 	 </a:t>
            </a:r>
            <a:r>
              <a:rPr lang="en-US" sz="1800"/>
              <a:t>o </a:t>
            </a:r>
            <a:r>
              <a:rPr lang="en-US" sz="2400"/>
              <a:t>hyperactivity,</a:t>
            </a:r>
          </a:p>
          <a:p>
            <a:pPr>
              <a:lnSpc>
                <a:spcPct val="80000"/>
              </a:lnSpc>
              <a:buFontTx/>
              <a:buNone/>
            </a:pPr>
            <a:r>
              <a:rPr lang="en-US" sz="1800"/>
              <a:t>o </a:t>
            </a:r>
            <a:r>
              <a:rPr lang="en-US" sz="2400"/>
              <a:t>dilated pupils, 			 </a:t>
            </a:r>
            <a:r>
              <a:rPr lang="en-US" sz="1800"/>
              <a:t>o </a:t>
            </a:r>
            <a:r>
              <a:rPr lang="en-US" sz="2400"/>
              <a:t>flushing,</a:t>
            </a:r>
          </a:p>
          <a:p>
            <a:pPr>
              <a:lnSpc>
                <a:spcPct val="80000"/>
              </a:lnSpc>
              <a:buFontTx/>
              <a:buNone/>
            </a:pPr>
            <a:r>
              <a:rPr lang="en-US" sz="1800"/>
              <a:t>o </a:t>
            </a:r>
            <a:r>
              <a:rPr lang="en-US" sz="2400"/>
              <a:t>restlessness, 			 </a:t>
            </a:r>
            <a:r>
              <a:rPr lang="en-US" sz="1800"/>
              <a:t>o </a:t>
            </a:r>
            <a:r>
              <a:rPr lang="en-US" sz="2400"/>
              <a:t>dry mouth, </a:t>
            </a:r>
          </a:p>
          <a:p>
            <a:pPr>
              <a:lnSpc>
                <a:spcPct val="80000"/>
              </a:lnSpc>
              <a:buFontTx/>
              <a:buNone/>
            </a:pPr>
            <a:r>
              <a:rPr lang="en-US" sz="1800"/>
              <a:t>o </a:t>
            </a:r>
            <a:r>
              <a:rPr lang="en-US" sz="2400"/>
              <a:t>erectile dysfunction, 		 </a:t>
            </a:r>
            <a:r>
              <a:rPr lang="en-US" sz="1800"/>
              <a:t>o </a:t>
            </a:r>
            <a:r>
              <a:rPr lang="en-US" sz="2400"/>
              <a:t>tachycardia, </a:t>
            </a:r>
          </a:p>
          <a:p>
            <a:pPr>
              <a:lnSpc>
                <a:spcPct val="80000"/>
              </a:lnSpc>
              <a:buFontTx/>
              <a:buNone/>
            </a:pPr>
            <a:r>
              <a:rPr lang="en-US" sz="1800"/>
              <a:t>o </a:t>
            </a:r>
            <a:r>
              <a:rPr lang="en-US" sz="2400"/>
              <a:t>increased breathing rate, 	 </a:t>
            </a:r>
            <a:r>
              <a:rPr lang="en-US" sz="1800"/>
              <a:t>o </a:t>
            </a:r>
            <a:r>
              <a:rPr lang="en-US" sz="2400"/>
              <a:t>increased BP	 </a:t>
            </a:r>
          </a:p>
          <a:p>
            <a:pPr>
              <a:lnSpc>
                <a:spcPct val="80000"/>
              </a:lnSpc>
              <a:buFontTx/>
              <a:buNone/>
            </a:pPr>
            <a:r>
              <a:rPr lang="en-US" sz="1800"/>
              <a:t>o </a:t>
            </a:r>
            <a:r>
              <a:rPr lang="en-US" sz="2400"/>
              <a:t>fever, 				 </a:t>
            </a:r>
            <a:r>
              <a:rPr lang="en-US" sz="1800"/>
              <a:t>o </a:t>
            </a:r>
            <a:r>
              <a:rPr lang="en-US" sz="2400"/>
              <a:t>diarrhea, 	</a:t>
            </a:r>
          </a:p>
          <a:p>
            <a:pPr>
              <a:lnSpc>
                <a:spcPct val="80000"/>
              </a:lnSpc>
              <a:buFontTx/>
              <a:buNone/>
            </a:pPr>
            <a:r>
              <a:rPr lang="en-US" sz="1800"/>
              <a:t>o </a:t>
            </a:r>
            <a:r>
              <a:rPr lang="en-US" sz="2400"/>
              <a:t>constipation, 			 </a:t>
            </a:r>
            <a:r>
              <a:rPr lang="en-US" sz="1800"/>
              <a:t>o </a:t>
            </a:r>
            <a:r>
              <a:rPr lang="en-US" sz="2400"/>
              <a:t>blurred vision,</a:t>
            </a:r>
          </a:p>
          <a:p>
            <a:pPr>
              <a:lnSpc>
                <a:spcPct val="80000"/>
              </a:lnSpc>
              <a:buFontTx/>
              <a:buNone/>
            </a:pPr>
            <a:r>
              <a:rPr lang="en-US" sz="1800"/>
              <a:t>o </a:t>
            </a:r>
            <a:r>
              <a:rPr lang="en-US" sz="2400"/>
              <a:t>dizziness, 				 </a:t>
            </a:r>
            <a:r>
              <a:rPr lang="en-US" sz="1800"/>
              <a:t>o </a:t>
            </a:r>
            <a:r>
              <a:rPr lang="en-US" sz="2400"/>
              <a:t>tremors/shaking,</a:t>
            </a:r>
          </a:p>
          <a:p>
            <a:pPr>
              <a:lnSpc>
                <a:spcPct val="80000"/>
              </a:lnSpc>
              <a:buFontTx/>
              <a:buNone/>
            </a:pPr>
            <a:r>
              <a:rPr lang="en-US" sz="1800"/>
              <a:t>o </a:t>
            </a:r>
            <a:r>
              <a:rPr lang="en-US" sz="2400"/>
              <a:t>insomnia, 				 </a:t>
            </a:r>
            <a:r>
              <a:rPr lang="en-US" sz="1800"/>
              <a:t>o </a:t>
            </a:r>
            <a:r>
              <a:rPr lang="en-US" sz="2400"/>
              <a:t>numbness, </a:t>
            </a:r>
          </a:p>
          <a:p>
            <a:pPr>
              <a:lnSpc>
                <a:spcPct val="80000"/>
              </a:lnSpc>
              <a:buFontTx/>
              <a:buNone/>
            </a:pPr>
            <a:r>
              <a:rPr lang="en-US" sz="1800"/>
              <a:t>o </a:t>
            </a:r>
            <a:r>
              <a:rPr lang="en-US" sz="2400"/>
              <a:t>palpitations, 			 </a:t>
            </a:r>
            <a:r>
              <a:rPr lang="en-US" sz="1800"/>
              <a:t>o </a:t>
            </a:r>
            <a:r>
              <a:rPr lang="en-US" sz="2400"/>
              <a:t>dry or itchy skin, </a:t>
            </a:r>
          </a:p>
          <a:p>
            <a:pPr>
              <a:lnSpc>
                <a:spcPct val="80000"/>
              </a:lnSpc>
              <a:buFontTx/>
              <a:buNone/>
            </a:pPr>
            <a:r>
              <a:rPr lang="en-US" sz="1800"/>
              <a:t>o </a:t>
            </a:r>
            <a:r>
              <a:rPr lang="en-US" sz="2400"/>
              <a:t>acne,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68263"/>
            <a:ext cx="9144000" cy="958850"/>
          </a:xfrm>
        </p:spPr>
        <p:txBody>
          <a:bodyPr/>
          <a:lstStyle/>
          <a:p>
            <a:r>
              <a:rPr lang="en-US" sz="2400" dirty="0" smtClean="0">
                <a:latin typeface="Times New Roman" pitchFamily="18" charset="0"/>
                <a:cs typeface="Times New Roman" pitchFamily="18" charset="0"/>
              </a:rPr>
              <a:t>Cholinergic </a:t>
            </a:r>
            <a:r>
              <a:rPr lang="en-US" sz="2400" dirty="0" err="1" smtClean="0">
                <a:latin typeface="Times New Roman" pitchFamily="18" charset="0"/>
                <a:cs typeface="Times New Roman" pitchFamily="18" charset="0"/>
              </a:rPr>
              <a:t>vs</a:t>
            </a:r>
            <a:r>
              <a:rPr lang="en-US" sz="2400" dirty="0" smtClean="0">
                <a:latin typeface="Times New Roman" pitchFamily="18" charset="0"/>
                <a:cs typeface="Times New Roman" pitchFamily="18" charset="0"/>
              </a:rPr>
              <a:t> Adrenergic </a:t>
            </a:r>
            <a:r>
              <a:rPr lang="en-US" sz="2400" dirty="0" smtClean="0">
                <a:latin typeface="Times New Roman" pitchFamily="18" charset="0"/>
                <a:cs typeface="Times New Roman" pitchFamily="18" charset="0"/>
              </a:rPr>
              <a:t>Neurons Neurotransmitters</a:t>
            </a:r>
            <a:endParaRPr lang="en-US" sz="2400" dirty="0" smtClean="0">
              <a:latin typeface="Times New Roman" pitchFamily="18" charset="0"/>
              <a:cs typeface="Times New Roman" pitchFamily="18" charset="0"/>
            </a:endParaRPr>
          </a:p>
        </p:txBody>
      </p:sp>
      <p:pic>
        <p:nvPicPr>
          <p:cNvPr id="23555" name="Picture 6" descr="15_07"/>
          <p:cNvPicPr>
            <a:picLocks noChangeAspect="1" noChangeArrowheads="1"/>
          </p:cNvPicPr>
          <p:nvPr/>
        </p:nvPicPr>
        <p:blipFill>
          <a:blip r:embed="rId2"/>
          <a:srcRect/>
          <a:stretch>
            <a:fillRect/>
          </a:stretch>
        </p:blipFill>
        <p:spPr bwMode="auto">
          <a:xfrm>
            <a:off x="3016250" y="815975"/>
            <a:ext cx="3536950" cy="5905500"/>
          </a:xfrm>
          <a:prstGeom prst="rect">
            <a:avLst/>
          </a:prstGeom>
          <a:noFill/>
          <a:ln w="9525">
            <a:noFill/>
            <a:miter lim="800000"/>
            <a:headEnd/>
            <a:tailEnd/>
          </a:ln>
        </p:spPr>
      </p:pic>
      <p:sp>
        <p:nvSpPr>
          <p:cNvPr id="23556" name="Rectangle 1"/>
          <p:cNvSpPr>
            <a:spLocks noChangeArrowheads="1"/>
          </p:cNvSpPr>
          <p:nvPr/>
        </p:nvSpPr>
        <p:spPr bwMode="auto">
          <a:xfrm>
            <a:off x="0" y="1027113"/>
            <a:ext cx="3016250" cy="1816100"/>
          </a:xfrm>
          <a:prstGeom prst="rect">
            <a:avLst/>
          </a:prstGeom>
          <a:noFill/>
          <a:ln w="9525">
            <a:noFill/>
            <a:miter lim="800000"/>
            <a:headEnd/>
            <a:tailEnd/>
          </a:ln>
        </p:spPr>
        <p:txBody>
          <a:bodyPr>
            <a:spAutoFit/>
          </a:bodyPr>
          <a:lstStyle/>
          <a:p>
            <a:endParaRPr lang="en-US" sz="1400"/>
          </a:p>
          <a:p>
            <a:r>
              <a:rPr lang="en-US" sz="1400"/>
              <a:t>All sympathetic and parasympathetic preganglionic</a:t>
            </a:r>
          </a:p>
          <a:p>
            <a:endParaRPr lang="en-US" sz="1400"/>
          </a:p>
          <a:p>
            <a:r>
              <a:rPr lang="en-US" sz="1400"/>
              <a:t>Sympathetic postganglionic to sweat glands.</a:t>
            </a:r>
          </a:p>
          <a:p>
            <a:endParaRPr lang="en-US" sz="1400"/>
          </a:p>
          <a:p>
            <a:r>
              <a:rPr lang="en-US" sz="1400"/>
              <a:t>All parasympathetic postganglionic </a:t>
            </a:r>
          </a:p>
        </p:txBody>
      </p:sp>
      <p:sp>
        <p:nvSpPr>
          <p:cNvPr id="23557" name="Rectangle 2"/>
          <p:cNvSpPr>
            <a:spLocks noChangeArrowheads="1"/>
          </p:cNvSpPr>
          <p:nvPr/>
        </p:nvSpPr>
        <p:spPr bwMode="auto">
          <a:xfrm>
            <a:off x="212725" y="3768725"/>
            <a:ext cx="4572000" cy="1200150"/>
          </a:xfrm>
          <a:prstGeom prst="rect">
            <a:avLst/>
          </a:prstGeom>
          <a:noFill/>
          <a:ln w="9525">
            <a:noFill/>
            <a:miter lim="800000"/>
            <a:headEnd/>
            <a:tailEnd/>
          </a:ln>
        </p:spPr>
        <p:txBody>
          <a:bodyPr>
            <a:spAutoFit/>
          </a:bodyPr>
          <a:lstStyle/>
          <a:p>
            <a:pPr>
              <a:buFont typeface="Wingdings" pitchFamily="2" charset="2"/>
              <a:buNone/>
            </a:pPr>
            <a:r>
              <a:rPr lang="en-US" u="sng"/>
              <a:t>Cholinergic receptors</a:t>
            </a:r>
          </a:p>
          <a:p>
            <a:r>
              <a:rPr lang="en-US"/>
              <a:t> </a:t>
            </a:r>
          </a:p>
          <a:p>
            <a:pPr>
              <a:buFont typeface="Wingdings" pitchFamily="2" charset="2"/>
              <a:buNone/>
            </a:pPr>
            <a:r>
              <a:rPr lang="en-US"/>
              <a:t>Nicotinic receptors</a:t>
            </a:r>
          </a:p>
          <a:p>
            <a:pPr>
              <a:buFont typeface="Wingdings" pitchFamily="2" charset="2"/>
              <a:buNone/>
            </a:pPr>
            <a:r>
              <a:rPr lang="en-US"/>
              <a:t>Muscarinic receptors</a:t>
            </a:r>
          </a:p>
        </p:txBody>
      </p:sp>
      <p:sp>
        <p:nvSpPr>
          <p:cNvPr id="23558" name="Rectangle 3"/>
          <p:cNvSpPr>
            <a:spLocks noChangeArrowheads="1"/>
          </p:cNvSpPr>
          <p:nvPr/>
        </p:nvSpPr>
        <p:spPr bwMode="auto">
          <a:xfrm>
            <a:off x="6697663" y="3524250"/>
            <a:ext cx="4572000" cy="1200150"/>
          </a:xfrm>
          <a:prstGeom prst="rect">
            <a:avLst/>
          </a:prstGeom>
          <a:noFill/>
          <a:ln w="9525">
            <a:noFill/>
            <a:miter lim="800000"/>
            <a:headEnd/>
            <a:tailEnd/>
          </a:ln>
        </p:spPr>
        <p:txBody>
          <a:bodyPr>
            <a:spAutoFit/>
          </a:bodyPr>
          <a:lstStyle/>
          <a:p>
            <a:endParaRPr lang="en-US"/>
          </a:p>
          <a:p>
            <a:r>
              <a:rPr lang="en-US" u="sng"/>
              <a:t>Adrenergic  Receptors </a:t>
            </a:r>
          </a:p>
          <a:p>
            <a:pPr>
              <a:buFont typeface="Wingdings" pitchFamily="2" charset="2"/>
              <a:buNone/>
            </a:pPr>
            <a:r>
              <a:rPr lang="en-US"/>
              <a:t>Alpha receptors</a:t>
            </a:r>
          </a:p>
          <a:p>
            <a:pPr>
              <a:buFont typeface="Wingdings" pitchFamily="2" charset="2"/>
              <a:buNone/>
            </a:pPr>
            <a:r>
              <a:rPr lang="en-US"/>
              <a:t>Beta receptors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E3D9616-533D-4CAE-B129-42894FE4630C}" type="slidenum">
              <a:rPr lang="en-US"/>
              <a:pPr/>
              <a:t>40</a:t>
            </a:fld>
            <a:endParaRPr lang="en-US"/>
          </a:p>
        </p:txBody>
      </p:sp>
      <p:sp>
        <p:nvSpPr>
          <p:cNvPr id="30722" name="Rectangle 2"/>
          <p:cNvSpPr>
            <a:spLocks noGrp="1" noChangeArrowheads="1"/>
          </p:cNvSpPr>
          <p:nvPr>
            <p:ph type="title"/>
          </p:nvPr>
        </p:nvSpPr>
        <p:spPr>
          <a:xfrm>
            <a:off x="685800" y="152400"/>
            <a:ext cx="6870700" cy="533400"/>
          </a:xfrm>
        </p:spPr>
        <p:txBody>
          <a:bodyPr/>
          <a:lstStyle/>
          <a:p>
            <a:r>
              <a:rPr lang="en-US" sz="2800" b="1">
                <a:solidFill>
                  <a:srgbClr val="0000FF"/>
                </a:solidFill>
              </a:rPr>
              <a:t>(2)	</a:t>
            </a:r>
            <a:r>
              <a:rPr lang="en-US" sz="2800" b="1" u="sng">
                <a:solidFill>
                  <a:srgbClr val="0000FF"/>
                </a:solidFill>
              </a:rPr>
              <a:t>Tyramine</a:t>
            </a:r>
          </a:p>
        </p:txBody>
      </p:sp>
      <p:sp>
        <p:nvSpPr>
          <p:cNvPr id="30723" name="Rectangle 3"/>
          <p:cNvSpPr>
            <a:spLocks noGrp="1" noChangeArrowheads="1"/>
          </p:cNvSpPr>
          <p:nvPr>
            <p:ph type="body" idx="1"/>
          </p:nvPr>
        </p:nvSpPr>
        <p:spPr>
          <a:xfrm>
            <a:off x="381000" y="762000"/>
            <a:ext cx="8001000" cy="5715000"/>
          </a:xfrm>
        </p:spPr>
        <p:txBody>
          <a:bodyPr/>
          <a:lstStyle/>
          <a:p>
            <a:pPr>
              <a:lnSpc>
                <a:spcPct val="80000"/>
              </a:lnSpc>
              <a:buFont typeface="Wingdings" pitchFamily="2" charset="2"/>
              <a:buChar char="q"/>
            </a:pPr>
            <a:r>
              <a:rPr lang="en-US" sz="2400" dirty="0" err="1"/>
              <a:t>Tyramine</a:t>
            </a:r>
            <a:r>
              <a:rPr lang="en-US" sz="2400" dirty="0"/>
              <a:t> can cause the release of stored monoamines, such as dopamine, </a:t>
            </a:r>
            <a:r>
              <a:rPr lang="en-US" sz="2400" dirty="0" err="1"/>
              <a:t>norepinephrine</a:t>
            </a:r>
            <a:r>
              <a:rPr lang="en-US" sz="2400" dirty="0"/>
              <a:t>, and epinephrine.</a:t>
            </a:r>
          </a:p>
          <a:p>
            <a:pPr>
              <a:lnSpc>
                <a:spcPct val="80000"/>
              </a:lnSpc>
              <a:buFont typeface="Wingdings" pitchFamily="2" charset="2"/>
              <a:buChar char="q"/>
            </a:pPr>
            <a:endParaRPr lang="en-US" sz="1000" b="1" dirty="0"/>
          </a:p>
          <a:p>
            <a:pPr>
              <a:lnSpc>
                <a:spcPct val="80000"/>
              </a:lnSpc>
              <a:buFont typeface="Wingdings" pitchFamily="2" charset="2"/>
              <a:buChar char="q"/>
            </a:pPr>
            <a:r>
              <a:rPr lang="en-US" sz="2400" dirty="0"/>
              <a:t>It occurs widely in plants &amp; </a:t>
            </a:r>
            <a:r>
              <a:rPr lang="en-US" sz="2400" dirty="0" smtClean="0"/>
              <a:t>animal</a:t>
            </a:r>
            <a:endParaRPr lang="en-US" sz="2400" dirty="0"/>
          </a:p>
          <a:p>
            <a:pPr>
              <a:lnSpc>
                <a:spcPct val="80000"/>
              </a:lnSpc>
            </a:pPr>
            <a:endParaRPr lang="en-US" sz="1000" dirty="0"/>
          </a:p>
          <a:p>
            <a:pPr>
              <a:lnSpc>
                <a:spcPct val="80000"/>
              </a:lnSpc>
              <a:buFontTx/>
              <a:buNone/>
            </a:pPr>
            <a:r>
              <a:rPr lang="en-US" sz="2400" b="1" u="sng" dirty="0"/>
              <a:t>Foods containing </a:t>
            </a:r>
            <a:r>
              <a:rPr lang="en-US" sz="2400" b="1" u="sng" dirty="0" err="1"/>
              <a:t>Tyramine</a:t>
            </a:r>
            <a:r>
              <a:rPr lang="en-US" sz="2400" dirty="0"/>
              <a:t>:</a:t>
            </a:r>
          </a:p>
          <a:p>
            <a:pPr>
              <a:lnSpc>
                <a:spcPct val="80000"/>
              </a:lnSpc>
            </a:pPr>
            <a:r>
              <a:rPr lang="en-US" sz="2400" dirty="0"/>
              <a:t>spoiled, aged, smoked, or fermented meat</a:t>
            </a:r>
          </a:p>
          <a:p>
            <a:pPr>
              <a:lnSpc>
                <a:spcPct val="80000"/>
              </a:lnSpc>
            </a:pPr>
            <a:r>
              <a:rPr lang="en-US" sz="2400" dirty="0"/>
              <a:t>pork, </a:t>
            </a:r>
          </a:p>
          <a:p>
            <a:pPr>
              <a:lnSpc>
                <a:spcPct val="80000"/>
              </a:lnSpc>
            </a:pPr>
            <a:r>
              <a:rPr lang="en-US" sz="2400" dirty="0"/>
              <a:t>alcoholic beverages, </a:t>
            </a:r>
          </a:p>
          <a:p>
            <a:pPr>
              <a:lnSpc>
                <a:spcPct val="80000"/>
              </a:lnSpc>
            </a:pPr>
            <a:r>
              <a:rPr lang="en-US" sz="2400" dirty="0"/>
              <a:t>cheeses, </a:t>
            </a:r>
          </a:p>
          <a:p>
            <a:pPr>
              <a:lnSpc>
                <a:spcPct val="80000"/>
              </a:lnSpc>
            </a:pPr>
            <a:r>
              <a:rPr lang="en-US" sz="2400" dirty="0"/>
              <a:t>yogurt, beans, avocados, bananas, raspberries, peanuts,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D81B755-0339-4842-BBCF-118FFA6ADB4E}" type="slidenum">
              <a:rPr lang="en-US"/>
              <a:pPr/>
              <a:t>41</a:t>
            </a:fld>
            <a:endParaRPr lang="en-US"/>
          </a:p>
        </p:txBody>
      </p:sp>
      <p:sp>
        <p:nvSpPr>
          <p:cNvPr id="32770" name="Rectangle 2"/>
          <p:cNvSpPr>
            <a:spLocks noGrp="1" noChangeArrowheads="1"/>
          </p:cNvSpPr>
          <p:nvPr>
            <p:ph type="title"/>
          </p:nvPr>
        </p:nvSpPr>
        <p:spPr>
          <a:xfrm>
            <a:off x="685800" y="838200"/>
            <a:ext cx="6870700" cy="914400"/>
          </a:xfrm>
        </p:spPr>
        <p:txBody>
          <a:bodyPr>
            <a:normAutofit fontScale="90000"/>
          </a:bodyPr>
          <a:lstStyle/>
          <a:p>
            <a:r>
              <a:rPr lang="en-US" sz="2800" b="1" u="sng">
                <a:solidFill>
                  <a:srgbClr val="0000FF"/>
                </a:solidFill>
              </a:rPr>
              <a:t>Mixed action adrenergic agonists</a:t>
            </a:r>
            <a:r>
              <a:rPr lang="en-US" sz="4000" b="1">
                <a:solidFill>
                  <a:srgbClr val="0000FF"/>
                </a:solidFill>
              </a:rPr>
              <a:t> </a:t>
            </a:r>
            <a:br>
              <a:rPr lang="en-US" sz="4000" b="1">
                <a:solidFill>
                  <a:srgbClr val="0000FF"/>
                </a:solidFill>
              </a:rPr>
            </a:br>
            <a:r>
              <a:rPr lang="en-US" sz="3200" b="1">
                <a:solidFill>
                  <a:srgbClr val="0000FF"/>
                </a:solidFill>
              </a:rPr>
              <a:t>(1) Ephedrine</a:t>
            </a:r>
          </a:p>
        </p:txBody>
      </p:sp>
      <p:sp>
        <p:nvSpPr>
          <p:cNvPr id="32771" name="Rectangle 3"/>
          <p:cNvSpPr>
            <a:spLocks noGrp="1" noChangeArrowheads="1"/>
          </p:cNvSpPr>
          <p:nvPr>
            <p:ph type="body" idx="1"/>
          </p:nvPr>
        </p:nvSpPr>
        <p:spPr>
          <a:xfrm>
            <a:off x="685800" y="1828800"/>
            <a:ext cx="7696200" cy="4343400"/>
          </a:xfrm>
        </p:spPr>
        <p:txBody>
          <a:bodyPr/>
          <a:lstStyle/>
          <a:p>
            <a:pPr>
              <a:lnSpc>
                <a:spcPct val="80000"/>
              </a:lnSpc>
            </a:pPr>
            <a:r>
              <a:rPr lang="en-US" sz="2400" b="1"/>
              <a:t>Ephedrine</a:t>
            </a:r>
            <a:r>
              <a:rPr lang="en-US" sz="2400"/>
              <a:t> is used as a stimulant, appetite suppressant, concentration aid, decongestant, and to treat hypotension associated with anaesthesia. </a:t>
            </a:r>
          </a:p>
          <a:p>
            <a:pPr>
              <a:lnSpc>
                <a:spcPct val="80000"/>
              </a:lnSpc>
            </a:pPr>
            <a:r>
              <a:rPr lang="en-US" sz="2400"/>
              <a:t>It is an alkaloid derived from various plants in the genus </a:t>
            </a:r>
            <a:r>
              <a:rPr lang="en-US" sz="2400" i="1"/>
              <a:t>Ephedra</a:t>
            </a:r>
            <a:r>
              <a:rPr lang="en-US" sz="2400"/>
              <a:t> </a:t>
            </a:r>
          </a:p>
          <a:p>
            <a:pPr>
              <a:lnSpc>
                <a:spcPct val="80000"/>
              </a:lnSpc>
            </a:pPr>
            <a:endParaRPr lang="en-US" sz="2400"/>
          </a:p>
          <a:p>
            <a:pPr>
              <a:lnSpc>
                <a:spcPct val="80000"/>
              </a:lnSpc>
              <a:buFontTx/>
              <a:buNone/>
            </a:pPr>
            <a:r>
              <a:rPr lang="en-US" sz="2400" b="1"/>
              <a:t>Mode of action</a:t>
            </a:r>
          </a:p>
          <a:p>
            <a:pPr>
              <a:lnSpc>
                <a:spcPct val="80000"/>
              </a:lnSpc>
            </a:pPr>
            <a:r>
              <a:rPr lang="en-US" sz="2400"/>
              <a:t>It has direct and indirect actions on the adrenergic receptor system. </a:t>
            </a:r>
          </a:p>
          <a:p>
            <a:pPr>
              <a:lnSpc>
                <a:spcPct val="80000"/>
              </a:lnSpc>
            </a:pPr>
            <a:endParaRPr lang="en-US" sz="2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112432D-DF6B-4E1E-AB13-5140673C9B27}" type="slidenum">
              <a:rPr lang="en-US"/>
              <a:pPr/>
              <a:t>42</a:t>
            </a:fld>
            <a:endParaRPr lang="en-US"/>
          </a:p>
        </p:txBody>
      </p:sp>
      <p:sp>
        <p:nvSpPr>
          <p:cNvPr id="78850" name="Rectangle 2"/>
          <p:cNvSpPr>
            <a:spLocks noGrp="1" noChangeArrowheads="1"/>
          </p:cNvSpPr>
          <p:nvPr>
            <p:ph type="title"/>
          </p:nvPr>
        </p:nvSpPr>
        <p:spPr>
          <a:xfrm>
            <a:off x="685800" y="0"/>
            <a:ext cx="6870700" cy="609600"/>
          </a:xfrm>
        </p:spPr>
        <p:txBody>
          <a:bodyPr/>
          <a:lstStyle/>
          <a:p>
            <a:r>
              <a:rPr lang="en-US" sz="2800" b="1" u="sng"/>
              <a:t>Clinical use</a:t>
            </a:r>
          </a:p>
        </p:txBody>
      </p:sp>
      <p:sp>
        <p:nvSpPr>
          <p:cNvPr id="78851" name="Rectangle 3"/>
          <p:cNvSpPr>
            <a:spLocks noGrp="1" noChangeArrowheads="1"/>
          </p:cNvSpPr>
          <p:nvPr>
            <p:ph type="body" idx="1"/>
          </p:nvPr>
        </p:nvSpPr>
        <p:spPr>
          <a:xfrm>
            <a:off x="685800" y="838200"/>
            <a:ext cx="7696200" cy="5562600"/>
          </a:xfrm>
        </p:spPr>
        <p:txBody>
          <a:bodyPr/>
          <a:lstStyle/>
          <a:p>
            <a:pPr>
              <a:lnSpc>
                <a:spcPct val="80000"/>
              </a:lnSpc>
            </a:pPr>
            <a:r>
              <a:rPr lang="en-US" sz="2400"/>
              <a:t>Ephedrine was widely used as a topical decongestant and as a bronchodilator in asthma. </a:t>
            </a:r>
          </a:p>
          <a:p>
            <a:pPr>
              <a:lnSpc>
                <a:spcPct val="80000"/>
              </a:lnSpc>
            </a:pPr>
            <a:endParaRPr lang="en-US" sz="1000"/>
          </a:p>
          <a:p>
            <a:pPr>
              <a:lnSpc>
                <a:spcPct val="80000"/>
              </a:lnSpc>
            </a:pPr>
            <a:r>
              <a:rPr lang="en-US" sz="2400"/>
              <a:t>As a nasal decongestion it has largely been replaced by more potent α-receptor agonists (e.g. oxymetazoline). </a:t>
            </a:r>
          </a:p>
          <a:p>
            <a:pPr>
              <a:lnSpc>
                <a:spcPct val="80000"/>
              </a:lnSpc>
            </a:pPr>
            <a:endParaRPr lang="en-US" sz="1000"/>
          </a:p>
          <a:p>
            <a:pPr>
              <a:lnSpc>
                <a:spcPct val="80000"/>
              </a:lnSpc>
            </a:pPr>
            <a:r>
              <a:rPr lang="en-US" sz="2400"/>
              <a:t>In asthma,  its mainly replaced by β2-adrenergic receptor agonists (e.g. salbutamol). </a:t>
            </a:r>
          </a:p>
          <a:p>
            <a:pPr>
              <a:lnSpc>
                <a:spcPct val="80000"/>
              </a:lnSpc>
            </a:pPr>
            <a:endParaRPr lang="en-US" sz="1000"/>
          </a:p>
          <a:p>
            <a:pPr>
              <a:lnSpc>
                <a:spcPct val="80000"/>
              </a:lnSpc>
            </a:pPr>
            <a:r>
              <a:rPr lang="en-US" sz="2400"/>
              <a:t>Its used in the reversal of hypotension from spinal/epidural anaesthesia.</a:t>
            </a:r>
          </a:p>
          <a:p>
            <a:pPr>
              <a:lnSpc>
                <a:spcPct val="80000"/>
              </a:lnSpc>
            </a:pPr>
            <a:endParaRPr lang="en-US" sz="1000"/>
          </a:p>
          <a:p>
            <a:pPr>
              <a:lnSpc>
                <a:spcPct val="80000"/>
              </a:lnSpc>
            </a:pPr>
            <a:r>
              <a:rPr lang="en-US" sz="2400"/>
              <a:t>It can be used in narcolepsy and nocturnal enuresis. </a:t>
            </a:r>
          </a:p>
          <a:p>
            <a:pPr>
              <a:lnSpc>
                <a:spcPct val="80000"/>
              </a:lnSpc>
            </a:pPr>
            <a:endParaRPr lang="en-US" sz="1000"/>
          </a:p>
          <a:p>
            <a:pPr>
              <a:lnSpc>
                <a:spcPct val="80000"/>
              </a:lnSpc>
            </a:pPr>
            <a:r>
              <a:rPr lang="en-US" sz="2400"/>
              <a:t>It has been used together with promethazine to combat seasickness. Promethazine manages nausea and ephedrine fights the ensuing drowsiness</a:t>
            </a:r>
            <a:r>
              <a:rPr lang="en-US" sz="2000"/>
              <a:t>. </a:t>
            </a:r>
            <a:endParaRPr lang="en-US" sz="2000" b="1"/>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1A22137-00CB-4741-BB6A-FEDC9CE6913A}" type="slidenum">
              <a:rPr lang="en-US"/>
              <a:pPr/>
              <a:t>43</a:t>
            </a:fld>
            <a:endParaRPr lang="en-US"/>
          </a:p>
        </p:txBody>
      </p:sp>
      <p:sp>
        <p:nvSpPr>
          <p:cNvPr id="79874" name="Rectangle 2"/>
          <p:cNvSpPr>
            <a:spLocks noGrp="1" noChangeArrowheads="1"/>
          </p:cNvSpPr>
          <p:nvPr>
            <p:ph type="title"/>
          </p:nvPr>
        </p:nvSpPr>
        <p:spPr>
          <a:xfrm>
            <a:off x="685800" y="381000"/>
            <a:ext cx="6870700" cy="609600"/>
          </a:xfrm>
        </p:spPr>
        <p:txBody>
          <a:bodyPr/>
          <a:lstStyle/>
          <a:p>
            <a:r>
              <a:rPr lang="en-US" sz="2800" b="1" u="sng"/>
              <a:t>Adverse effects</a:t>
            </a:r>
          </a:p>
        </p:txBody>
      </p:sp>
      <p:sp>
        <p:nvSpPr>
          <p:cNvPr id="79875" name="Rectangle 3"/>
          <p:cNvSpPr>
            <a:spLocks noGrp="1" noChangeArrowheads="1"/>
          </p:cNvSpPr>
          <p:nvPr>
            <p:ph type="body" idx="1"/>
          </p:nvPr>
        </p:nvSpPr>
        <p:spPr>
          <a:xfrm>
            <a:off x="685800" y="1066800"/>
            <a:ext cx="7696200" cy="5105400"/>
          </a:xfrm>
        </p:spPr>
        <p:txBody>
          <a:bodyPr/>
          <a:lstStyle/>
          <a:p>
            <a:pPr>
              <a:lnSpc>
                <a:spcPct val="80000"/>
              </a:lnSpc>
            </a:pPr>
            <a:r>
              <a:rPr lang="en-US" sz="2400"/>
              <a:t>tachycardia, 		cardiac arrhythmias, </a:t>
            </a:r>
          </a:p>
          <a:p>
            <a:pPr>
              <a:lnSpc>
                <a:spcPct val="80000"/>
              </a:lnSpc>
            </a:pPr>
            <a:r>
              <a:rPr lang="en-US" sz="2400"/>
              <a:t>Angina pectoris,  	hypertension </a:t>
            </a:r>
          </a:p>
          <a:p>
            <a:pPr>
              <a:lnSpc>
                <a:spcPct val="80000"/>
              </a:lnSpc>
            </a:pPr>
            <a:r>
              <a:rPr lang="en-US" sz="2400"/>
              <a:t>flushing, 			sweating, acne vulgaris </a:t>
            </a:r>
          </a:p>
          <a:p>
            <a:pPr>
              <a:lnSpc>
                <a:spcPct val="80000"/>
              </a:lnSpc>
            </a:pPr>
            <a:r>
              <a:rPr lang="en-US" sz="2400"/>
              <a:t>nausea, 			appetite loss </a:t>
            </a:r>
          </a:p>
          <a:p>
            <a:pPr>
              <a:lnSpc>
                <a:spcPct val="80000"/>
              </a:lnSpc>
            </a:pPr>
            <a:r>
              <a:rPr lang="en-US" sz="2400"/>
              <a:t>restlessness, 		confusion, </a:t>
            </a:r>
          </a:p>
          <a:p>
            <a:pPr>
              <a:lnSpc>
                <a:spcPct val="80000"/>
              </a:lnSpc>
            </a:pPr>
            <a:r>
              <a:rPr lang="en-US" sz="2400"/>
              <a:t>insomnia, 			mild euphoria, </a:t>
            </a:r>
          </a:p>
          <a:p>
            <a:pPr>
              <a:lnSpc>
                <a:spcPct val="80000"/>
              </a:lnSpc>
            </a:pPr>
            <a:r>
              <a:rPr lang="en-US" sz="2400"/>
              <a:t>hallucinations , 		delusions, </a:t>
            </a:r>
          </a:p>
          <a:p>
            <a:pPr>
              <a:lnSpc>
                <a:spcPct val="80000"/>
              </a:lnSpc>
            </a:pPr>
            <a:r>
              <a:rPr lang="en-US" sz="2400"/>
              <a:t>hostility, 			panic, </a:t>
            </a:r>
          </a:p>
          <a:p>
            <a:pPr>
              <a:lnSpc>
                <a:spcPct val="80000"/>
              </a:lnSpc>
            </a:pPr>
            <a:r>
              <a:rPr lang="en-US" sz="2400"/>
              <a:t>agitation 			dyspnea, </a:t>
            </a:r>
          </a:p>
          <a:p>
            <a:pPr>
              <a:lnSpc>
                <a:spcPct val="80000"/>
              </a:lnSpc>
            </a:pPr>
            <a:r>
              <a:rPr lang="en-US" sz="2400"/>
              <a:t>pulmonary edema 	dizziness,  </a:t>
            </a:r>
          </a:p>
          <a:p>
            <a:pPr>
              <a:lnSpc>
                <a:spcPct val="80000"/>
              </a:lnSpc>
            </a:pPr>
            <a:endParaRPr lang="en-US" sz="2400" b="1"/>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EDB9D6D-3D9B-4DCE-869B-75C8610339F5}" type="slidenum">
              <a:rPr lang="en-US"/>
              <a:pPr/>
              <a:t>44</a:t>
            </a:fld>
            <a:endParaRPr lang="en-US"/>
          </a:p>
        </p:txBody>
      </p:sp>
      <p:sp>
        <p:nvSpPr>
          <p:cNvPr id="13314" name="Rectangle 2"/>
          <p:cNvSpPr>
            <a:spLocks noGrp="1" noChangeArrowheads="1"/>
          </p:cNvSpPr>
          <p:nvPr>
            <p:ph type="title"/>
          </p:nvPr>
        </p:nvSpPr>
        <p:spPr>
          <a:xfrm>
            <a:off x="685800" y="152400"/>
            <a:ext cx="6870700" cy="685800"/>
          </a:xfrm>
        </p:spPr>
        <p:txBody>
          <a:bodyPr/>
          <a:lstStyle/>
          <a:p>
            <a:r>
              <a:rPr lang="en-US" sz="3200" b="1" u="sng"/>
              <a:t>Pseudoephedrine</a:t>
            </a:r>
          </a:p>
        </p:txBody>
      </p:sp>
      <p:sp>
        <p:nvSpPr>
          <p:cNvPr id="13315" name="Rectangle 3"/>
          <p:cNvSpPr>
            <a:spLocks noGrp="1" noChangeArrowheads="1"/>
          </p:cNvSpPr>
          <p:nvPr>
            <p:ph type="body" idx="1"/>
          </p:nvPr>
        </p:nvSpPr>
        <p:spPr>
          <a:xfrm>
            <a:off x="685800" y="990600"/>
            <a:ext cx="8001000" cy="5029200"/>
          </a:xfrm>
        </p:spPr>
        <p:txBody>
          <a:bodyPr/>
          <a:lstStyle/>
          <a:p>
            <a:pPr>
              <a:lnSpc>
                <a:spcPct val="80000"/>
              </a:lnSpc>
            </a:pPr>
            <a:r>
              <a:rPr lang="en-US" sz="2400"/>
              <a:t>Pseudoephedrine is a sympathomimetic amine commonly used </a:t>
            </a:r>
          </a:p>
          <a:p>
            <a:pPr>
              <a:lnSpc>
                <a:spcPct val="80000"/>
              </a:lnSpc>
            </a:pPr>
            <a:endParaRPr lang="en-US" sz="1000"/>
          </a:p>
          <a:p>
            <a:pPr>
              <a:lnSpc>
                <a:spcPct val="80000"/>
              </a:lnSpc>
            </a:pPr>
            <a:r>
              <a:rPr lang="en-US" sz="2400"/>
              <a:t>It relieves nasal congestion commonly associated with colds or allergies.</a:t>
            </a:r>
          </a:p>
          <a:p>
            <a:pPr>
              <a:lnSpc>
                <a:spcPct val="80000"/>
              </a:lnSpc>
            </a:pPr>
            <a:endParaRPr lang="en-US" sz="1000"/>
          </a:p>
          <a:p>
            <a:pPr>
              <a:lnSpc>
                <a:spcPct val="80000"/>
              </a:lnSpc>
            </a:pPr>
            <a:r>
              <a:rPr lang="en-US" sz="2400"/>
              <a:t>The advantage of oral pseudoephedrine over topical nasal preparations, such as oxymetazoline, is that it does not cause rebound congestion (rhinitis medicamentosa); however, it is more likely to cause adverse effects including hypertension.</a:t>
            </a:r>
          </a:p>
          <a:p>
            <a:pPr>
              <a:lnSpc>
                <a:spcPct val="80000"/>
              </a:lnSpc>
            </a:pPr>
            <a:endParaRPr lang="en-US" sz="1400"/>
          </a:p>
          <a:p>
            <a:pPr>
              <a:lnSpc>
                <a:spcPct val="80000"/>
              </a:lnSpc>
            </a:pPr>
            <a:r>
              <a:rPr lang="en-US" sz="2400"/>
              <a:t>Pseudoephedrine is being phased out as an over-the-counter drug in some countries and replaced by alternative decongestants like phenylephrine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EAAB005-243A-4159-B2F0-11C37B0FA5A1}" type="slidenum">
              <a:rPr lang="en-US"/>
              <a:pPr/>
              <a:t>45</a:t>
            </a:fld>
            <a:endParaRPr lang="en-US"/>
          </a:p>
        </p:txBody>
      </p:sp>
      <p:sp>
        <p:nvSpPr>
          <p:cNvPr id="14338" name="Rectangle 2"/>
          <p:cNvSpPr>
            <a:spLocks noGrp="1" noChangeArrowheads="1"/>
          </p:cNvSpPr>
          <p:nvPr>
            <p:ph type="title"/>
          </p:nvPr>
        </p:nvSpPr>
        <p:spPr>
          <a:xfrm>
            <a:off x="685800" y="152400"/>
            <a:ext cx="6870700" cy="533400"/>
          </a:xfrm>
        </p:spPr>
        <p:txBody>
          <a:bodyPr/>
          <a:lstStyle/>
          <a:p>
            <a:r>
              <a:rPr lang="en-US" sz="2800" b="1"/>
              <a:t>Mode of action</a:t>
            </a:r>
          </a:p>
        </p:txBody>
      </p:sp>
      <p:sp>
        <p:nvSpPr>
          <p:cNvPr id="14339" name="Rectangle 3"/>
          <p:cNvSpPr>
            <a:spLocks noGrp="1" noChangeArrowheads="1"/>
          </p:cNvSpPr>
          <p:nvPr>
            <p:ph type="body" idx="1"/>
          </p:nvPr>
        </p:nvSpPr>
        <p:spPr>
          <a:xfrm>
            <a:off x="685800" y="685800"/>
            <a:ext cx="7696200" cy="4800600"/>
          </a:xfrm>
        </p:spPr>
        <p:txBody>
          <a:bodyPr/>
          <a:lstStyle/>
          <a:p>
            <a:pPr>
              <a:lnSpc>
                <a:spcPct val="80000"/>
              </a:lnSpc>
            </a:pPr>
            <a:r>
              <a:rPr lang="en-US" sz="2000"/>
              <a:t>its principal MOA relies on its indirect action on the adrenergic receptor system. The principal mechanism is to cause the release of endogenous noradrenaline from storage vesicles. </a:t>
            </a:r>
          </a:p>
          <a:p>
            <a:pPr>
              <a:lnSpc>
                <a:spcPct val="80000"/>
              </a:lnSpc>
            </a:pPr>
            <a:r>
              <a:rPr lang="en-US" sz="2000"/>
              <a:t>When activiated by pseudoephedrine, the muscles contract, causing vasoconstriction. </a:t>
            </a:r>
          </a:p>
          <a:p>
            <a:pPr>
              <a:lnSpc>
                <a:spcPct val="80000"/>
              </a:lnSpc>
            </a:pPr>
            <a:r>
              <a:rPr lang="en-US" sz="2000"/>
              <a:t>This allows less fluid to leave the blood vessels and enter the nose, throat and sinus linings, which results in decreased inflammation of nasal membranes as well as decreased mucous production. </a:t>
            </a:r>
          </a:p>
          <a:p>
            <a:pPr>
              <a:lnSpc>
                <a:spcPct val="80000"/>
              </a:lnSpc>
            </a:pPr>
            <a:endParaRPr lang="en-US" sz="2000"/>
          </a:p>
          <a:p>
            <a:pPr>
              <a:lnSpc>
                <a:spcPct val="80000"/>
              </a:lnSpc>
            </a:pPr>
            <a:r>
              <a:rPr lang="en-US" sz="2000"/>
              <a:t>Thus, pseudoephedrine causes a decrease in the symptoms of nasal congestion.</a:t>
            </a:r>
          </a:p>
          <a:p>
            <a:pPr>
              <a:lnSpc>
                <a:spcPct val="80000"/>
              </a:lnSpc>
            </a:pPr>
            <a:endParaRPr lang="en-US" sz="2000"/>
          </a:p>
          <a:p>
            <a:pPr>
              <a:lnSpc>
                <a:spcPct val="80000"/>
              </a:lnSpc>
            </a:pPr>
            <a:r>
              <a:rPr lang="en-US" sz="2000"/>
              <a:t>Unlike all sympathomimetic amines, it shows greater selectivity for the nasal mucosa and a lower affinity for CNS adrenergic-receptors.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8B3F202-8886-46D1-AA98-A3B7C9204D8B}" type="slidenum">
              <a:rPr lang="en-US"/>
              <a:pPr/>
              <a:t>46</a:t>
            </a:fld>
            <a:endParaRPr lang="en-US"/>
          </a:p>
        </p:txBody>
      </p:sp>
      <p:sp>
        <p:nvSpPr>
          <p:cNvPr id="81922" name="Rectangle 2"/>
          <p:cNvSpPr>
            <a:spLocks noGrp="1" noChangeArrowheads="1"/>
          </p:cNvSpPr>
          <p:nvPr>
            <p:ph type="title"/>
          </p:nvPr>
        </p:nvSpPr>
        <p:spPr>
          <a:xfrm>
            <a:off x="685800" y="533400"/>
            <a:ext cx="6870700" cy="533400"/>
          </a:xfrm>
        </p:spPr>
        <p:txBody>
          <a:bodyPr/>
          <a:lstStyle/>
          <a:p>
            <a:r>
              <a:rPr lang="en-US" sz="2800" b="1" u="sng"/>
              <a:t>Clinical use</a:t>
            </a:r>
          </a:p>
        </p:txBody>
      </p:sp>
      <p:sp>
        <p:nvSpPr>
          <p:cNvPr id="81923" name="Rectangle 3"/>
          <p:cNvSpPr>
            <a:spLocks noGrp="1" noChangeArrowheads="1"/>
          </p:cNvSpPr>
          <p:nvPr>
            <p:ph type="body" idx="1"/>
          </p:nvPr>
        </p:nvSpPr>
        <p:spPr>
          <a:xfrm>
            <a:off x="685800" y="1066800"/>
            <a:ext cx="7696200" cy="4419600"/>
          </a:xfrm>
        </p:spPr>
        <p:txBody>
          <a:bodyPr/>
          <a:lstStyle/>
          <a:p>
            <a:pPr marL="495300" indent="-495300">
              <a:lnSpc>
                <a:spcPct val="90000"/>
              </a:lnSpc>
              <a:buFontTx/>
              <a:buNone/>
            </a:pPr>
            <a:r>
              <a:rPr lang="en-US" sz="2400"/>
              <a:t>Pseudoephedrine is indicated for the treatment of:</a:t>
            </a:r>
          </a:p>
          <a:p>
            <a:pPr marL="495300" indent="-495300">
              <a:lnSpc>
                <a:spcPct val="90000"/>
              </a:lnSpc>
              <a:buFontTx/>
              <a:buAutoNum type="romanLcPeriod"/>
            </a:pPr>
            <a:r>
              <a:rPr lang="en-US" sz="2400"/>
              <a:t>nasal congestion </a:t>
            </a:r>
          </a:p>
          <a:p>
            <a:pPr marL="495300" indent="-495300">
              <a:lnSpc>
                <a:spcPct val="90000"/>
              </a:lnSpc>
              <a:buFontTx/>
              <a:buAutoNum type="romanLcPeriod"/>
            </a:pPr>
            <a:r>
              <a:rPr lang="en-US" sz="2400"/>
              <a:t>sinus congestion </a:t>
            </a:r>
          </a:p>
          <a:p>
            <a:pPr marL="495300" indent="-495300">
              <a:lnSpc>
                <a:spcPct val="90000"/>
              </a:lnSpc>
              <a:buFontTx/>
              <a:buAutoNum type="romanLcPeriod"/>
            </a:pPr>
            <a:r>
              <a:rPr lang="en-US" sz="2400"/>
              <a:t>Eustachian tube congestion. </a:t>
            </a:r>
          </a:p>
          <a:p>
            <a:pPr marL="495300" indent="-495300">
              <a:lnSpc>
                <a:spcPct val="90000"/>
              </a:lnSpc>
              <a:buFontTx/>
              <a:buAutoNum type="romanLcPeriod"/>
            </a:pPr>
            <a:r>
              <a:rPr lang="en-US" sz="2400"/>
              <a:t>vasomotor rhinitis, </a:t>
            </a:r>
          </a:p>
          <a:p>
            <a:pPr marL="495300" indent="-495300">
              <a:lnSpc>
                <a:spcPct val="90000"/>
              </a:lnSpc>
              <a:buFontTx/>
              <a:buAutoNum type="romanLcPeriod"/>
            </a:pPr>
            <a:r>
              <a:rPr lang="en-US" sz="2400"/>
              <a:t>as an adjunct in treatment of allergic rhinitis, sinusitis, otitis media, and tracheobronchitis.</a:t>
            </a:r>
          </a:p>
          <a:p>
            <a:pPr marL="495300" indent="-495300">
              <a:lnSpc>
                <a:spcPct val="90000"/>
              </a:lnSpc>
              <a:buFontTx/>
              <a:buAutoNum type="romanLcPeriod"/>
            </a:pPr>
            <a:r>
              <a:rPr lang="en-US" sz="2400"/>
              <a:t>as first-line therapy of priapism. </a:t>
            </a:r>
          </a:p>
          <a:p>
            <a:pPr marL="495300" indent="-495300">
              <a:lnSpc>
                <a:spcPct val="90000"/>
              </a:lnSpc>
              <a:buFontTx/>
              <a:buAutoNum type="romanLcPeriod"/>
            </a:pPr>
            <a:r>
              <a:rPr lang="en-US" sz="2400"/>
              <a:t>Treatment for urinary incontinence</a:t>
            </a:r>
            <a:endParaRPr lang="en-US" sz="2400" b="1"/>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F6A3BD-3656-4A2B-9B0A-2B465F8747A9}" type="slidenum">
              <a:rPr lang="en-US"/>
              <a:pPr/>
              <a:t>47</a:t>
            </a:fld>
            <a:endParaRPr lang="en-US"/>
          </a:p>
        </p:txBody>
      </p:sp>
      <p:sp>
        <p:nvSpPr>
          <p:cNvPr id="82946" name="Rectangle 2"/>
          <p:cNvSpPr>
            <a:spLocks noGrp="1" noChangeArrowheads="1"/>
          </p:cNvSpPr>
          <p:nvPr>
            <p:ph type="title"/>
          </p:nvPr>
        </p:nvSpPr>
        <p:spPr>
          <a:xfrm>
            <a:off x="685800" y="152400"/>
            <a:ext cx="6870700" cy="533400"/>
          </a:xfrm>
        </p:spPr>
        <p:txBody>
          <a:bodyPr/>
          <a:lstStyle/>
          <a:p>
            <a:r>
              <a:rPr lang="en-US" sz="2800" b="1"/>
              <a:t>Adverse effects</a:t>
            </a:r>
          </a:p>
        </p:txBody>
      </p:sp>
      <p:sp>
        <p:nvSpPr>
          <p:cNvPr id="82947" name="Rectangle 3"/>
          <p:cNvSpPr>
            <a:spLocks noGrp="1" noChangeArrowheads="1"/>
          </p:cNvSpPr>
          <p:nvPr>
            <p:ph type="body" idx="1"/>
          </p:nvPr>
        </p:nvSpPr>
        <p:spPr>
          <a:xfrm>
            <a:off x="685800" y="990600"/>
            <a:ext cx="7696200" cy="4495800"/>
          </a:xfrm>
        </p:spPr>
        <p:txBody>
          <a:bodyPr/>
          <a:lstStyle/>
          <a:p>
            <a:pPr marL="660400" indent="-660400">
              <a:lnSpc>
                <a:spcPct val="80000"/>
              </a:lnSpc>
              <a:buFontTx/>
              <a:buAutoNum type="romanLcPeriod"/>
            </a:pPr>
            <a:r>
              <a:rPr lang="en-US" sz="2400"/>
              <a:t>CNS stimulation, </a:t>
            </a:r>
          </a:p>
          <a:p>
            <a:pPr marL="660400" indent="-660400">
              <a:lnSpc>
                <a:spcPct val="80000"/>
              </a:lnSpc>
              <a:buFontTx/>
              <a:buAutoNum type="romanLcPeriod"/>
            </a:pPr>
            <a:r>
              <a:rPr lang="en-US" sz="2400"/>
              <a:t>sleeplessness, </a:t>
            </a:r>
          </a:p>
          <a:p>
            <a:pPr marL="660400" indent="-660400">
              <a:lnSpc>
                <a:spcPct val="80000"/>
              </a:lnSpc>
              <a:buFontTx/>
              <a:buAutoNum type="romanLcPeriod"/>
            </a:pPr>
            <a:r>
              <a:rPr lang="en-US" sz="2400"/>
              <a:t>nervousness, </a:t>
            </a:r>
          </a:p>
          <a:p>
            <a:pPr marL="660400" indent="-660400">
              <a:lnSpc>
                <a:spcPct val="80000"/>
              </a:lnSpc>
              <a:buFontTx/>
              <a:buAutoNum type="romanLcPeriod"/>
            </a:pPr>
            <a:r>
              <a:rPr lang="en-US" sz="2400"/>
              <a:t>excitability, </a:t>
            </a:r>
          </a:p>
          <a:p>
            <a:pPr marL="660400" indent="-660400">
              <a:lnSpc>
                <a:spcPct val="80000"/>
              </a:lnSpc>
              <a:buFontTx/>
              <a:buAutoNum type="romanLcPeriod"/>
            </a:pPr>
            <a:r>
              <a:rPr lang="en-US" sz="2400"/>
              <a:t>dizziness and anxiety. </a:t>
            </a:r>
          </a:p>
          <a:p>
            <a:pPr marL="660400" indent="-660400">
              <a:lnSpc>
                <a:spcPct val="80000"/>
              </a:lnSpc>
              <a:buFontTx/>
              <a:buAutoNum type="romanLcPeriod"/>
            </a:pPr>
            <a:r>
              <a:rPr lang="en-US" sz="2400"/>
              <a:t>tachycardia</a:t>
            </a:r>
          </a:p>
          <a:p>
            <a:pPr marL="660400" indent="-660400">
              <a:lnSpc>
                <a:spcPct val="80000"/>
              </a:lnSpc>
              <a:buFontTx/>
              <a:buAutoNum type="romanLcPeriod"/>
            </a:pPr>
            <a:r>
              <a:rPr lang="en-US" sz="2400"/>
              <a:t>palpitations</a:t>
            </a:r>
          </a:p>
          <a:p>
            <a:pPr marL="660400" indent="-660400">
              <a:lnSpc>
                <a:spcPct val="80000"/>
              </a:lnSpc>
              <a:buFontTx/>
              <a:buAutoNum type="romanLcPeriod"/>
            </a:pPr>
            <a:r>
              <a:rPr lang="en-US" sz="2400"/>
              <a:t>hallucinations</a:t>
            </a:r>
          </a:p>
          <a:p>
            <a:pPr marL="660400" indent="-660400">
              <a:lnSpc>
                <a:spcPct val="80000"/>
              </a:lnSpc>
              <a:buFontTx/>
              <a:buAutoNum type="romanLcPeriod"/>
            </a:pPr>
            <a:r>
              <a:rPr lang="en-US" sz="2400"/>
              <a:t>arrhythmias</a:t>
            </a:r>
          </a:p>
          <a:p>
            <a:pPr marL="660400" indent="-660400">
              <a:lnSpc>
                <a:spcPct val="80000"/>
              </a:lnSpc>
              <a:buFontTx/>
              <a:buAutoNum type="romanLcPeriod"/>
            </a:pPr>
            <a:r>
              <a:rPr lang="en-US" sz="2400"/>
              <a:t>hypertension </a:t>
            </a:r>
          </a:p>
          <a:p>
            <a:pPr marL="660400" indent="-660400">
              <a:lnSpc>
                <a:spcPct val="80000"/>
              </a:lnSpc>
              <a:buFontTx/>
              <a:buAutoNum type="romanLcPeriod"/>
            </a:pPr>
            <a:r>
              <a:rPr lang="en-US" sz="2400"/>
              <a:t>seizures </a:t>
            </a:r>
          </a:p>
          <a:p>
            <a:pPr marL="660400" indent="-660400">
              <a:lnSpc>
                <a:spcPct val="80000"/>
              </a:lnSpc>
              <a:buFontTx/>
              <a:buAutoNum type="romanLcPeriod"/>
            </a:pPr>
            <a:r>
              <a:rPr lang="en-US" sz="2400"/>
              <a:t>severe skin reactions</a:t>
            </a:r>
            <a:endParaRPr lang="en-US" sz="2400" b="1"/>
          </a:p>
          <a:p>
            <a:pPr marL="660400" indent="-660400">
              <a:lnSpc>
                <a:spcPct val="80000"/>
              </a:lnSpc>
              <a:buFontTx/>
              <a:buNone/>
            </a:pPr>
            <a:endParaRPr lang="en-US" sz="2400" b="1"/>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end </a:t>
            </a:r>
            <a:endParaRPr lang="en-US" dirty="0"/>
          </a:p>
        </p:txBody>
      </p:sp>
      <p:sp>
        <p:nvSpPr>
          <p:cNvPr id="5" name="Subtitle 4"/>
          <p:cNvSpPr>
            <a:spLocks noGrp="1"/>
          </p:cNvSpPr>
          <p:nvPr>
            <p:ph type="subTitle" idx="1"/>
          </p:nvPr>
        </p:nvSpPr>
        <p:spPr/>
        <p:txBody>
          <a:bodyPr/>
          <a:lstStyle/>
          <a:p>
            <a:r>
              <a:rPr lang="en-US" dirty="0" smtClean="0"/>
              <a:t>Thanks for listening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u="sng" smtClean="0"/>
              <a:t>Functions of ANS</a:t>
            </a:r>
          </a:p>
        </p:txBody>
      </p:sp>
      <p:sp>
        <p:nvSpPr>
          <p:cNvPr id="9219" name="Rectangle 3"/>
          <p:cNvSpPr>
            <a:spLocks noGrp="1" noChangeArrowheads="1"/>
          </p:cNvSpPr>
          <p:nvPr>
            <p:ph type="body" idx="1"/>
          </p:nvPr>
        </p:nvSpPr>
        <p:spPr>
          <a:xfrm>
            <a:off x="457200" y="1447800"/>
            <a:ext cx="8229600" cy="4525963"/>
          </a:xfrm>
        </p:spPr>
        <p:txBody>
          <a:bodyPr>
            <a:normAutofit fontScale="92500" lnSpcReduction="20000"/>
          </a:bodyPr>
          <a:lstStyle/>
          <a:p>
            <a:pPr eaLnBrk="1" hangingPunct="1"/>
            <a:r>
              <a:rPr lang="en-US" smtClean="0"/>
              <a:t>Main regulator of </a:t>
            </a:r>
            <a:r>
              <a:rPr lang="en-US" smtClean="0">
                <a:solidFill>
                  <a:schemeClr val="accent2"/>
                </a:solidFill>
              </a:rPr>
              <a:t>involuntary</a:t>
            </a:r>
            <a:r>
              <a:rPr lang="en-US" smtClean="0"/>
              <a:t> actions like peristalsis, accommodation, secretions</a:t>
            </a:r>
          </a:p>
          <a:p>
            <a:pPr eaLnBrk="1" hangingPunct="1"/>
            <a:r>
              <a:rPr lang="en-US" smtClean="0"/>
              <a:t>Maintenance of homeostasis (B.P, H.R, Respiration, temperature, metabolism and emotional state)</a:t>
            </a:r>
          </a:p>
          <a:p>
            <a:pPr eaLnBrk="1" hangingPunct="1"/>
            <a:r>
              <a:rPr lang="en-US" smtClean="0"/>
              <a:t>With CNS, they co-ordinate </a:t>
            </a:r>
            <a:r>
              <a:rPr lang="en-US" smtClean="0">
                <a:solidFill>
                  <a:schemeClr val="accent2"/>
                </a:solidFill>
              </a:rPr>
              <a:t>voluntary</a:t>
            </a:r>
            <a:r>
              <a:rPr lang="en-US" smtClean="0"/>
              <a:t> (somatic) actions</a:t>
            </a:r>
          </a:p>
          <a:p>
            <a:pPr eaLnBrk="1" hangingPunct="1"/>
            <a:r>
              <a:rPr lang="en-US" smtClean="0"/>
              <a:t>Involuntary (reflex) control is fundamental, yet voluntary control is also possible. </a:t>
            </a:r>
          </a:p>
          <a:p>
            <a:pPr eaLnBrk="1" hangingPunct="1"/>
            <a:r>
              <a:rPr lang="en-US" smtClean="0"/>
              <a:t>reverse is true somatic nervous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u="sng" smtClean="0"/>
              <a:t>Effects of stimulation</a:t>
            </a:r>
          </a:p>
        </p:txBody>
      </p:sp>
      <p:sp>
        <p:nvSpPr>
          <p:cNvPr id="10243" name="Rectangle 3"/>
          <p:cNvSpPr>
            <a:spLocks noGrp="1" noChangeArrowheads="1"/>
          </p:cNvSpPr>
          <p:nvPr>
            <p:ph type="body" idx="1"/>
          </p:nvPr>
        </p:nvSpPr>
        <p:spPr/>
        <p:txBody>
          <a:bodyPr/>
          <a:lstStyle/>
          <a:p>
            <a:pPr eaLnBrk="1" hangingPunct="1">
              <a:lnSpc>
                <a:spcPct val="90000"/>
              </a:lnSpc>
              <a:buFontTx/>
              <a:buNone/>
            </a:pPr>
            <a:r>
              <a:rPr lang="en-US" sz="2400" u="sng" smtClean="0"/>
              <a:t>                           Sympathetic       Parasympathetic</a:t>
            </a:r>
          </a:p>
          <a:p>
            <a:pPr eaLnBrk="1" hangingPunct="1">
              <a:lnSpc>
                <a:spcPct val="90000"/>
              </a:lnSpc>
              <a:buFontTx/>
              <a:buNone/>
            </a:pPr>
            <a:r>
              <a:rPr lang="en-US" sz="2400" smtClean="0"/>
              <a:t>Heart rate (</a:t>
            </a:r>
            <a:r>
              <a:rPr lang="en-US" sz="1400" smtClean="0"/>
              <a:t>SAN, AVN</a:t>
            </a:r>
            <a:r>
              <a:rPr lang="en-US" sz="2400" smtClean="0"/>
              <a:t>)       +                          -</a:t>
            </a:r>
          </a:p>
          <a:p>
            <a:pPr eaLnBrk="1" hangingPunct="1">
              <a:lnSpc>
                <a:spcPct val="90000"/>
              </a:lnSpc>
              <a:buFontTx/>
              <a:buNone/>
            </a:pPr>
            <a:r>
              <a:rPr lang="en-US" sz="2400" smtClean="0"/>
              <a:t>Contractility                  +                          -</a:t>
            </a:r>
          </a:p>
          <a:p>
            <a:pPr eaLnBrk="1" hangingPunct="1">
              <a:lnSpc>
                <a:spcPct val="90000"/>
              </a:lnSpc>
              <a:buFontTx/>
              <a:buNone/>
            </a:pPr>
            <a:r>
              <a:rPr lang="en-US" sz="2400" smtClean="0"/>
              <a:t>Blood glucose              +                     none</a:t>
            </a:r>
          </a:p>
          <a:p>
            <a:pPr eaLnBrk="1" hangingPunct="1">
              <a:lnSpc>
                <a:spcPct val="90000"/>
              </a:lnSpc>
              <a:buFontTx/>
              <a:buNone/>
            </a:pPr>
            <a:r>
              <a:rPr lang="en-US" sz="2400" smtClean="0"/>
              <a:t>Blood pressure             +                           -</a:t>
            </a:r>
          </a:p>
          <a:p>
            <a:pPr eaLnBrk="1" hangingPunct="1">
              <a:lnSpc>
                <a:spcPct val="90000"/>
              </a:lnSpc>
              <a:buFontTx/>
              <a:buNone/>
            </a:pPr>
            <a:r>
              <a:rPr lang="en-US" sz="2400" smtClean="0"/>
              <a:t>Pupils in eye            dilates               constricts </a:t>
            </a:r>
          </a:p>
          <a:p>
            <a:pPr eaLnBrk="1" hangingPunct="1">
              <a:lnSpc>
                <a:spcPct val="90000"/>
              </a:lnSpc>
              <a:buFontTx/>
              <a:buNone/>
            </a:pPr>
            <a:r>
              <a:rPr lang="en-US" sz="2400" smtClean="0"/>
              <a:t>G.I motility &amp; tone        -                           + </a:t>
            </a:r>
          </a:p>
          <a:p>
            <a:pPr eaLnBrk="1" hangingPunct="1">
              <a:lnSpc>
                <a:spcPct val="90000"/>
              </a:lnSpc>
              <a:buFontTx/>
              <a:buNone/>
            </a:pPr>
            <a:r>
              <a:rPr lang="en-US" sz="2400" smtClean="0"/>
              <a:t>G.I secretions              -                           +</a:t>
            </a:r>
          </a:p>
          <a:p>
            <a:pPr eaLnBrk="1" hangingPunct="1">
              <a:lnSpc>
                <a:spcPct val="90000"/>
              </a:lnSpc>
              <a:buFontTx/>
              <a:buNone/>
            </a:pPr>
            <a:r>
              <a:rPr lang="en-US" sz="2400" smtClean="0"/>
              <a:t>G.I sphincters       constrict                  relax</a:t>
            </a:r>
          </a:p>
          <a:p>
            <a:pPr eaLnBrk="1" hangingPunct="1">
              <a:lnSpc>
                <a:spcPct val="90000"/>
              </a:lnSpc>
              <a:buFontTx/>
              <a:buNone/>
            </a:pPr>
            <a:r>
              <a:rPr lang="en-US" sz="2400" smtClean="0"/>
              <a:t>Bronchial tree         dilates                constricts </a:t>
            </a:r>
          </a:p>
          <a:p>
            <a:pPr eaLnBrk="1" hangingPunct="1">
              <a:lnSpc>
                <a:spcPct val="90000"/>
              </a:lnSpc>
              <a:buFontTx/>
              <a:buNone/>
            </a:pPr>
            <a:r>
              <a:rPr lang="en-US" sz="2400" smtClean="0"/>
              <a:t>Blood flow                shunt                   none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4A7657F-E10A-400A-830F-AB917EAF6BF2}" type="slidenum">
              <a:rPr lang="en-US"/>
              <a:pPr/>
              <a:t>7</a:t>
            </a:fld>
            <a:endParaRPr lang="en-US"/>
          </a:p>
        </p:txBody>
      </p:sp>
      <p:sp>
        <p:nvSpPr>
          <p:cNvPr id="34818" name="Rectangle 2"/>
          <p:cNvSpPr>
            <a:spLocks noGrp="1" noChangeArrowheads="1"/>
          </p:cNvSpPr>
          <p:nvPr>
            <p:ph type="title"/>
          </p:nvPr>
        </p:nvSpPr>
        <p:spPr>
          <a:xfrm>
            <a:off x="685800" y="152400"/>
            <a:ext cx="6870700" cy="838200"/>
          </a:xfrm>
        </p:spPr>
        <p:txBody>
          <a:bodyPr/>
          <a:lstStyle/>
          <a:p>
            <a:r>
              <a:rPr lang="en-US" sz="3200" b="1" u="sng">
                <a:solidFill>
                  <a:srgbClr val="0000FF"/>
                </a:solidFill>
              </a:rPr>
              <a:t>Adrenergic receptors</a:t>
            </a:r>
          </a:p>
        </p:txBody>
      </p:sp>
      <p:sp>
        <p:nvSpPr>
          <p:cNvPr id="34819" name="Rectangle 3"/>
          <p:cNvSpPr>
            <a:spLocks noGrp="1" noChangeArrowheads="1"/>
          </p:cNvSpPr>
          <p:nvPr>
            <p:ph type="body" idx="1"/>
          </p:nvPr>
        </p:nvSpPr>
        <p:spPr>
          <a:xfrm>
            <a:off x="381000" y="1066800"/>
            <a:ext cx="8001000" cy="5105400"/>
          </a:xfrm>
        </p:spPr>
        <p:txBody>
          <a:bodyPr/>
          <a:lstStyle/>
          <a:p>
            <a:pPr>
              <a:lnSpc>
                <a:spcPct val="80000"/>
              </a:lnSpc>
              <a:buSzPct val="150000"/>
              <a:buFont typeface="Wingdings" pitchFamily="2" charset="2"/>
              <a:buChar char="§"/>
            </a:pPr>
            <a:r>
              <a:rPr lang="en-US" sz="2400" dirty="0"/>
              <a:t>The </a:t>
            </a:r>
            <a:r>
              <a:rPr lang="en-US" sz="2400" b="1" dirty="0"/>
              <a:t>adrenergic receptors</a:t>
            </a:r>
            <a:r>
              <a:rPr lang="en-US" sz="2400" dirty="0"/>
              <a:t> (or </a:t>
            </a:r>
            <a:r>
              <a:rPr lang="en-US" sz="2400" b="1" dirty="0" err="1"/>
              <a:t>adrenoceptors</a:t>
            </a:r>
            <a:r>
              <a:rPr lang="en-US" sz="2400" dirty="0"/>
              <a:t>) are a class </a:t>
            </a:r>
            <a:r>
              <a:rPr lang="en-US" sz="2400" dirty="0" smtClean="0"/>
              <a:t>of receptors </a:t>
            </a:r>
            <a:r>
              <a:rPr lang="en-US" sz="2400" dirty="0"/>
              <a:t>that are targets of the </a:t>
            </a:r>
            <a:r>
              <a:rPr lang="en-US" sz="2400" dirty="0" err="1"/>
              <a:t>catecholamines</a:t>
            </a:r>
            <a:r>
              <a:rPr lang="en-US" sz="2400" dirty="0"/>
              <a:t>. </a:t>
            </a:r>
          </a:p>
          <a:p>
            <a:pPr>
              <a:lnSpc>
                <a:spcPct val="80000"/>
              </a:lnSpc>
              <a:buSzPct val="150000"/>
              <a:buFont typeface="Wingdings" pitchFamily="2" charset="2"/>
              <a:buChar char="§"/>
            </a:pPr>
            <a:endParaRPr lang="en-US" sz="1200" dirty="0"/>
          </a:p>
          <a:p>
            <a:pPr>
              <a:lnSpc>
                <a:spcPct val="80000"/>
              </a:lnSpc>
              <a:buSzPct val="150000"/>
              <a:buFont typeface="Wingdings" pitchFamily="2" charset="2"/>
              <a:buChar char="§"/>
            </a:pPr>
            <a:r>
              <a:rPr lang="en-US" sz="2400" dirty="0"/>
              <a:t>They specifically bind their endogenous </a:t>
            </a:r>
            <a:r>
              <a:rPr lang="en-US" sz="2400" dirty="0" err="1"/>
              <a:t>ligands</a:t>
            </a:r>
            <a:r>
              <a:rPr lang="en-US" sz="2400" dirty="0"/>
              <a:t>, the </a:t>
            </a:r>
            <a:r>
              <a:rPr lang="en-US" sz="2400" dirty="0" err="1"/>
              <a:t>catecholamines</a:t>
            </a:r>
            <a:r>
              <a:rPr lang="en-US" sz="2400" dirty="0"/>
              <a:t> adrenaline and </a:t>
            </a:r>
            <a:r>
              <a:rPr lang="en-US" sz="2400" dirty="0" err="1"/>
              <a:t>noradrenaline</a:t>
            </a:r>
            <a:r>
              <a:rPr lang="en-US" sz="2400" dirty="0"/>
              <a:t> (also called epinephrine and </a:t>
            </a:r>
            <a:r>
              <a:rPr lang="en-US" sz="2400" dirty="0" err="1"/>
              <a:t>norepinephrine</a:t>
            </a:r>
            <a:r>
              <a:rPr lang="en-US" sz="2400" dirty="0"/>
              <a:t>).</a:t>
            </a:r>
          </a:p>
          <a:p>
            <a:pPr>
              <a:lnSpc>
                <a:spcPct val="80000"/>
              </a:lnSpc>
              <a:buSzPct val="150000"/>
              <a:buFont typeface="Wingdings" pitchFamily="2" charset="2"/>
              <a:buChar char="§"/>
            </a:pPr>
            <a:endParaRPr lang="en-US" sz="1200" dirty="0"/>
          </a:p>
          <a:p>
            <a:pPr>
              <a:lnSpc>
                <a:spcPct val="80000"/>
              </a:lnSpc>
              <a:buSzPct val="150000"/>
              <a:buFont typeface="Wingdings" pitchFamily="2" charset="2"/>
              <a:buChar char="§"/>
            </a:pPr>
            <a:r>
              <a:rPr lang="en-US" sz="2400" dirty="0"/>
              <a:t>Agonists to these receptors cause a sympathetic response (i.e. the </a:t>
            </a:r>
            <a:r>
              <a:rPr lang="en-US" sz="2400" i="1" dirty="0"/>
              <a:t>fight-or-flight</a:t>
            </a:r>
            <a:r>
              <a:rPr lang="en-US" sz="2400" dirty="0"/>
              <a:t> response). E.g.</a:t>
            </a:r>
            <a:r>
              <a:rPr lang="en-US" sz="3600" dirty="0"/>
              <a:t> </a:t>
            </a:r>
            <a:endParaRPr lang="en-US" sz="2400" dirty="0"/>
          </a:p>
          <a:p>
            <a:pPr lvl="3">
              <a:lnSpc>
                <a:spcPct val="80000"/>
              </a:lnSpc>
              <a:buSzPct val="150000"/>
              <a:buFont typeface="Wingdings" pitchFamily="2" charset="2"/>
              <a:buChar char="§"/>
            </a:pPr>
            <a:r>
              <a:rPr lang="en-US" sz="2400" dirty="0"/>
              <a:t>heart rate increases</a:t>
            </a:r>
          </a:p>
          <a:p>
            <a:pPr lvl="3">
              <a:lnSpc>
                <a:spcPct val="80000"/>
              </a:lnSpc>
              <a:buSzPct val="150000"/>
              <a:buFont typeface="Wingdings" pitchFamily="2" charset="2"/>
              <a:buChar char="§"/>
            </a:pPr>
            <a:r>
              <a:rPr lang="en-US" sz="2400" dirty="0"/>
              <a:t>pupils dilate, </a:t>
            </a:r>
          </a:p>
          <a:p>
            <a:pPr lvl="3">
              <a:lnSpc>
                <a:spcPct val="80000"/>
              </a:lnSpc>
              <a:buSzPct val="150000"/>
              <a:buFont typeface="Wingdings" pitchFamily="2" charset="2"/>
              <a:buChar char="§"/>
            </a:pPr>
            <a:r>
              <a:rPr lang="en-US" sz="2400" dirty="0"/>
              <a:t>energy is mobilized, </a:t>
            </a:r>
          </a:p>
          <a:p>
            <a:pPr lvl="3">
              <a:lnSpc>
                <a:spcPct val="80000"/>
              </a:lnSpc>
              <a:buSzPct val="150000"/>
              <a:buFont typeface="Wingdings" pitchFamily="2" charset="2"/>
              <a:buChar char="§"/>
            </a:pPr>
            <a:r>
              <a:rPr lang="en-US" sz="2400" dirty="0"/>
              <a:t>blood flow is diverted from other non-essential organs to skeletal muscle.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7BCB1B5-7CE2-4AA2-9E43-830A4FA36537}" type="slidenum">
              <a:rPr lang="en-US"/>
              <a:pPr/>
              <a:t>8</a:t>
            </a:fld>
            <a:endParaRPr lang="en-US"/>
          </a:p>
        </p:txBody>
      </p:sp>
      <p:sp>
        <p:nvSpPr>
          <p:cNvPr id="35842" name="Rectangle 2"/>
          <p:cNvSpPr>
            <a:spLocks noGrp="1" noChangeArrowheads="1"/>
          </p:cNvSpPr>
          <p:nvPr>
            <p:ph type="title"/>
          </p:nvPr>
        </p:nvSpPr>
        <p:spPr>
          <a:xfrm>
            <a:off x="685800" y="152400"/>
            <a:ext cx="6870700" cy="914400"/>
          </a:xfrm>
        </p:spPr>
        <p:txBody>
          <a:bodyPr/>
          <a:lstStyle/>
          <a:p>
            <a:r>
              <a:rPr lang="en-US" sz="2800" b="1" u="sng">
                <a:solidFill>
                  <a:srgbClr val="0000FF"/>
                </a:solidFill>
              </a:rPr>
              <a:t>Classification of Adrenergic receptors</a:t>
            </a:r>
          </a:p>
        </p:txBody>
      </p:sp>
      <p:sp>
        <p:nvSpPr>
          <p:cNvPr id="35843" name="Rectangle 3"/>
          <p:cNvSpPr>
            <a:spLocks noGrp="1" noChangeArrowheads="1"/>
          </p:cNvSpPr>
          <p:nvPr>
            <p:ph type="body" idx="1"/>
          </p:nvPr>
        </p:nvSpPr>
        <p:spPr>
          <a:xfrm>
            <a:off x="304800" y="1219200"/>
            <a:ext cx="8077200" cy="4953000"/>
          </a:xfrm>
        </p:spPr>
        <p:txBody>
          <a:bodyPr/>
          <a:lstStyle/>
          <a:p>
            <a:pPr>
              <a:lnSpc>
                <a:spcPct val="80000"/>
              </a:lnSpc>
            </a:pPr>
            <a:r>
              <a:rPr lang="en-US" sz="2400" dirty="0"/>
              <a:t>There are 2 main </a:t>
            </a:r>
            <a:r>
              <a:rPr lang="en-US" sz="2400" dirty="0" err="1"/>
              <a:t>grps</a:t>
            </a:r>
            <a:r>
              <a:rPr lang="en-US" sz="2400" dirty="0"/>
              <a:t> of adrenergic receptors, </a:t>
            </a:r>
            <a:r>
              <a:rPr lang="el-GR" sz="2400" dirty="0"/>
              <a:t>α</a:t>
            </a:r>
            <a:r>
              <a:rPr lang="en-US" sz="2400" dirty="0"/>
              <a:t> &amp; β, with several subtypes giving a total of</a:t>
            </a:r>
            <a:r>
              <a:rPr lang="en-US" sz="2200" dirty="0"/>
              <a:t> 5 categories namely: </a:t>
            </a:r>
            <a:endParaRPr lang="en-US" sz="2400" dirty="0"/>
          </a:p>
          <a:p>
            <a:pPr lvl="2">
              <a:lnSpc>
                <a:spcPct val="80000"/>
              </a:lnSpc>
            </a:pPr>
            <a:r>
              <a:rPr lang="en-US" dirty="0"/>
              <a:t>α receptors  -  α</a:t>
            </a:r>
            <a:r>
              <a:rPr lang="en-US" baseline="-25000" dirty="0"/>
              <a:t>1</a:t>
            </a:r>
            <a:r>
              <a:rPr lang="en-US" dirty="0"/>
              <a:t> &amp; α</a:t>
            </a:r>
            <a:r>
              <a:rPr lang="en-US" baseline="-25000" dirty="0"/>
              <a:t>2</a:t>
            </a:r>
            <a:r>
              <a:rPr lang="en-US" dirty="0"/>
              <a:t>.  </a:t>
            </a:r>
          </a:p>
          <a:p>
            <a:pPr lvl="2">
              <a:lnSpc>
                <a:spcPct val="80000"/>
              </a:lnSpc>
            </a:pPr>
            <a:r>
              <a:rPr lang="en-US" dirty="0"/>
              <a:t>β receptors  -  β</a:t>
            </a:r>
            <a:r>
              <a:rPr lang="en-US" baseline="-25000" dirty="0"/>
              <a:t>1</a:t>
            </a:r>
            <a:r>
              <a:rPr lang="en-US" dirty="0"/>
              <a:t>, β</a:t>
            </a:r>
            <a:r>
              <a:rPr lang="en-US" baseline="-25000" dirty="0"/>
              <a:t>2</a:t>
            </a:r>
            <a:r>
              <a:rPr lang="en-US" dirty="0"/>
              <a:t> &amp; β</a:t>
            </a:r>
            <a:r>
              <a:rPr lang="en-US" baseline="-25000" dirty="0"/>
              <a:t>3</a:t>
            </a:r>
            <a:r>
              <a:rPr lang="en-US" dirty="0"/>
              <a:t>. </a:t>
            </a:r>
          </a:p>
          <a:p>
            <a:pPr>
              <a:lnSpc>
                <a:spcPct val="80000"/>
              </a:lnSpc>
              <a:buNone/>
            </a:pPr>
            <a:endParaRPr lang="en-US" sz="2400" dirty="0"/>
          </a:p>
          <a:p>
            <a:pPr>
              <a:lnSpc>
                <a:spcPct val="80000"/>
              </a:lnSpc>
            </a:pPr>
            <a:endParaRPr lang="en-US" sz="2400" dirty="0"/>
          </a:p>
          <a:p>
            <a:pPr>
              <a:lnSpc>
                <a:spcPct val="75000"/>
              </a:lnSpc>
              <a:buFontTx/>
              <a:buNone/>
            </a:pPr>
            <a:r>
              <a:rPr lang="en-US" sz="2400" u="sng" dirty="0" smtClean="0"/>
              <a:t>Common agonists </a:t>
            </a:r>
            <a:r>
              <a:rPr lang="en-US" sz="2400" u="sng" dirty="0"/>
              <a:t>Effects of α-receptors:</a:t>
            </a:r>
          </a:p>
          <a:p>
            <a:pPr>
              <a:lnSpc>
                <a:spcPct val="75000"/>
              </a:lnSpc>
            </a:pPr>
            <a:r>
              <a:rPr lang="en-US" sz="2400" dirty="0"/>
              <a:t>Vasoconstriction of coronary artery </a:t>
            </a:r>
          </a:p>
          <a:p>
            <a:pPr>
              <a:lnSpc>
                <a:spcPct val="75000"/>
              </a:lnSpc>
            </a:pPr>
            <a:r>
              <a:rPr lang="en-US" sz="2400" dirty="0"/>
              <a:t>Vasoconstriction of veins</a:t>
            </a:r>
          </a:p>
          <a:p>
            <a:pPr>
              <a:lnSpc>
                <a:spcPct val="75000"/>
              </a:lnSpc>
            </a:pPr>
            <a:r>
              <a:rPr lang="en-US" sz="2400" dirty="0"/>
              <a:t>Decrease motility of smooth muscle in GIT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81F2695-5EA0-4728-83D8-1E88965AA8E9}" type="slidenum">
              <a:rPr lang="en-US" altLang="en-US"/>
              <a:pPr/>
              <a:t>9</a:t>
            </a:fld>
            <a:endParaRPr lang="en-US" altLang="en-US"/>
          </a:p>
        </p:txBody>
      </p:sp>
      <p:sp>
        <p:nvSpPr>
          <p:cNvPr id="37890" name="Rectangle 2"/>
          <p:cNvSpPr>
            <a:spLocks noGrp="1" noChangeArrowheads="1"/>
          </p:cNvSpPr>
          <p:nvPr>
            <p:ph type="title"/>
          </p:nvPr>
        </p:nvSpPr>
        <p:spPr>
          <a:xfrm>
            <a:off x="457200" y="122238"/>
            <a:ext cx="7543800" cy="677862"/>
          </a:xfrm>
        </p:spPr>
        <p:txBody>
          <a:bodyPr/>
          <a:lstStyle/>
          <a:p>
            <a:r>
              <a:rPr lang="en-US" sz="2800" u="sng">
                <a:solidFill>
                  <a:srgbClr val="0000FF"/>
                </a:solidFill>
              </a:rPr>
              <a:t>α-receptors</a:t>
            </a:r>
          </a:p>
        </p:txBody>
      </p:sp>
      <p:sp>
        <p:nvSpPr>
          <p:cNvPr id="37891" name="Rectangle 3"/>
          <p:cNvSpPr>
            <a:spLocks noGrp="1" noChangeArrowheads="1"/>
          </p:cNvSpPr>
          <p:nvPr>
            <p:ph type="body" idx="1"/>
          </p:nvPr>
        </p:nvSpPr>
        <p:spPr>
          <a:xfrm>
            <a:off x="304800" y="762000"/>
            <a:ext cx="8610600" cy="6096000"/>
          </a:xfrm>
        </p:spPr>
        <p:txBody>
          <a:bodyPr/>
          <a:lstStyle/>
          <a:p>
            <a:pPr>
              <a:lnSpc>
                <a:spcPct val="75000"/>
              </a:lnSpc>
              <a:buFont typeface="Wingdings" pitchFamily="2" charset="2"/>
              <a:buNone/>
            </a:pPr>
            <a:r>
              <a:rPr lang="en-US" sz="600" dirty="0"/>
              <a:t> </a:t>
            </a:r>
            <a:r>
              <a:rPr lang="en-US" sz="2400" b="1" u="sng" dirty="0">
                <a:solidFill>
                  <a:srgbClr val="0000FF"/>
                </a:solidFill>
              </a:rPr>
              <a:t>α</a:t>
            </a:r>
            <a:r>
              <a:rPr lang="en-US" sz="2400" b="1" baseline="-25000" dirty="0">
                <a:solidFill>
                  <a:srgbClr val="0000FF"/>
                </a:solidFill>
              </a:rPr>
              <a:t>1</a:t>
            </a:r>
            <a:r>
              <a:rPr lang="en-US" sz="2400" b="1" dirty="0">
                <a:solidFill>
                  <a:srgbClr val="0000FF"/>
                </a:solidFill>
              </a:rPr>
              <a:t> </a:t>
            </a:r>
            <a:r>
              <a:rPr lang="en-US" sz="2400" b="1" u="sng" dirty="0">
                <a:solidFill>
                  <a:srgbClr val="0000FF"/>
                </a:solidFill>
              </a:rPr>
              <a:t>receptor</a:t>
            </a:r>
          </a:p>
          <a:p>
            <a:pPr>
              <a:lnSpc>
                <a:spcPct val="75000"/>
              </a:lnSpc>
            </a:pPr>
            <a:r>
              <a:rPr lang="en-US" sz="2400" dirty="0"/>
              <a:t>Its specific actions mainly involves smooth muscle contraction. It causes vasoconstriction in many blood vessels of the:</a:t>
            </a:r>
          </a:p>
          <a:p>
            <a:pPr lvl="2">
              <a:lnSpc>
                <a:spcPct val="75000"/>
              </a:lnSpc>
              <a:buFont typeface="Wingdings" pitchFamily="2" charset="2"/>
              <a:buNone/>
            </a:pPr>
            <a:r>
              <a:rPr lang="en-US" dirty="0"/>
              <a:t>- skin, 			    - GIT,	      - kidney</a:t>
            </a:r>
          </a:p>
          <a:p>
            <a:pPr lvl="2">
              <a:lnSpc>
                <a:spcPct val="75000"/>
              </a:lnSpc>
              <a:buFont typeface="Wingdings" pitchFamily="2" charset="2"/>
              <a:buNone/>
            </a:pPr>
            <a:r>
              <a:rPr lang="en-US" dirty="0"/>
              <a:t>- brain. 		    	    - </a:t>
            </a:r>
            <a:r>
              <a:rPr lang="en-US" dirty="0" err="1"/>
              <a:t>Ureter</a:t>
            </a:r>
            <a:r>
              <a:rPr lang="en-US" dirty="0"/>
              <a:t>	      - vas deferens</a:t>
            </a:r>
          </a:p>
          <a:p>
            <a:pPr lvl="2">
              <a:lnSpc>
                <a:spcPct val="75000"/>
              </a:lnSpc>
              <a:buFont typeface="Wingdings" pitchFamily="2" charset="2"/>
              <a:buNone/>
            </a:pPr>
            <a:r>
              <a:rPr lang="en-US" dirty="0"/>
              <a:t>- uterus (pregnant)	    - bronchioles </a:t>
            </a:r>
          </a:p>
          <a:p>
            <a:pPr lvl="2">
              <a:lnSpc>
                <a:spcPct val="75000"/>
              </a:lnSpc>
            </a:pPr>
            <a:endParaRPr lang="en-US" sz="1200" dirty="0"/>
          </a:p>
          <a:p>
            <a:pPr>
              <a:lnSpc>
                <a:spcPct val="75000"/>
              </a:lnSpc>
            </a:pPr>
            <a:r>
              <a:rPr lang="en-US" sz="2400" dirty="0"/>
              <a:t>It also causes:</a:t>
            </a:r>
          </a:p>
          <a:p>
            <a:pPr lvl="2">
              <a:lnSpc>
                <a:spcPct val="75000"/>
              </a:lnSpc>
              <a:buClr>
                <a:schemeClr val="tx1"/>
              </a:buClr>
            </a:pPr>
            <a:r>
              <a:rPr lang="en-US" dirty="0" err="1"/>
              <a:t>glycogenolysis</a:t>
            </a:r>
            <a:r>
              <a:rPr lang="en-US" dirty="0"/>
              <a:t> and </a:t>
            </a:r>
            <a:r>
              <a:rPr lang="en-US" dirty="0" err="1"/>
              <a:t>gluconeogenesis</a:t>
            </a:r>
            <a:endParaRPr lang="en-US" dirty="0"/>
          </a:p>
          <a:p>
            <a:pPr lvl="2">
              <a:lnSpc>
                <a:spcPct val="75000"/>
              </a:lnSpc>
              <a:buClr>
                <a:schemeClr val="tx1"/>
              </a:buClr>
            </a:pPr>
            <a:r>
              <a:rPr lang="en-US" dirty="0"/>
              <a:t>secretion from sweat glands</a:t>
            </a:r>
          </a:p>
          <a:p>
            <a:pPr lvl="2">
              <a:lnSpc>
                <a:spcPct val="75000"/>
              </a:lnSpc>
              <a:buClr>
                <a:schemeClr val="tx1"/>
              </a:buClr>
            </a:pPr>
            <a:r>
              <a:rPr lang="en-US" dirty="0"/>
              <a:t>Na+ </a:t>
            </a:r>
            <a:r>
              <a:rPr lang="en-US" dirty="0" err="1"/>
              <a:t>reabsorption</a:t>
            </a:r>
            <a:r>
              <a:rPr lang="en-US" dirty="0"/>
              <a:t> from kidney</a:t>
            </a:r>
          </a:p>
          <a:p>
            <a:pPr lvl="2">
              <a:lnSpc>
                <a:spcPct val="75000"/>
              </a:lnSpc>
            </a:pPr>
            <a:endParaRPr lang="en-US" sz="1000" dirty="0"/>
          </a:p>
          <a:p>
            <a:pPr>
              <a:lnSpc>
                <a:spcPct val="80000"/>
              </a:lnSpc>
              <a:buFont typeface="Wingdings" pitchFamily="2" charset="2"/>
              <a:buNone/>
            </a:pPr>
            <a:r>
              <a:rPr lang="en-US" sz="2400" b="1" u="sng" dirty="0">
                <a:solidFill>
                  <a:srgbClr val="0000FF"/>
                </a:solidFill>
              </a:rPr>
              <a:t>Examples of α</a:t>
            </a:r>
            <a:r>
              <a:rPr lang="en-US" sz="2400" b="1" u="sng" baseline="-25000" dirty="0">
                <a:solidFill>
                  <a:srgbClr val="0000FF"/>
                </a:solidFill>
              </a:rPr>
              <a:t>1</a:t>
            </a:r>
            <a:r>
              <a:rPr lang="en-US" sz="2400" b="1" u="sng" dirty="0">
                <a:solidFill>
                  <a:srgbClr val="0000FF"/>
                </a:solidFill>
              </a:rPr>
              <a:t> agonists</a:t>
            </a:r>
          </a:p>
          <a:p>
            <a:pPr>
              <a:lnSpc>
                <a:spcPct val="80000"/>
              </a:lnSpc>
            </a:pPr>
            <a:r>
              <a:rPr lang="en-US" sz="2400" dirty="0" err="1"/>
              <a:t>Noradrenaline</a:t>
            </a:r>
            <a:r>
              <a:rPr lang="en-US" sz="2400" dirty="0"/>
              <a:t> 		o </a:t>
            </a:r>
            <a:r>
              <a:rPr lang="en-US" sz="2400" dirty="0" err="1" smtClean="0"/>
              <a:t>Phenylephrine</a:t>
            </a:r>
            <a:r>
              <a:rPr lang="en-US" sz="2400" dirty="0"/>
              <a:t>		</a:t>
            </a:r>
          </a:p>
          <a:p>
            <a:pPr>
              <a:lnSpc>
                <a:spcPct val="80000"/>
              </a:lnSpc>
            </a:pPr>
            <a:r>
              <a:rPr lang="en-US" sz="2400" dirty="0" err="1" smtClean="0"/>
              <a:t>Xylometazoline</a:t>
            </a:r>
            <a:r>
              <a:rPr lang="en-US" sz="2000" dirty="0" smtClean="0"/>
              <a:t>                           </a:t>
            </a:r>
            <a:r>
              <a:rPr lang="en-US" sz="2000" dirty="0" smtClean="0"/>
              <a:t>o </a:t>
            </a:r>
            <a:r>
              <a:rPr lang="en-US" sz="2000" dirty="0" err="1" smtClean="0"/>
              <a:t>Oxymetazoline</a:t>
            </a:r>
            <a:endParaRPr lang="en-US" sz="2000" dirty="0"/>
          </a:p>
          <a:p>
            <a:pPr>
              <a:lnSpc>
                <a:spcPct val="80000"/>
              </a:lnSpc>
            </a:pPr>
            <a:r>
              <a:rPr lang="en-US" sz="2400" dirty="0" err="1"/>
              <a:t>Methylnorepinephrine</a:t>
            </a:r>
            <a:r>
              <a:rPr lang="en-US" sz="2400" dirty="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2350</Words>
  <Application>Microsoft Office PowerPoint</Application>
  <PresentationFormat>On-screen Show (4:3)</PresentationFormat>
  <Paragraphs>516</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Adrenergic drugs</vt:lpstr>
      <vt:lpstr>AUTONOMIC NERVOUS SYSTEM</vt:lpstr>
      <vt:lpstr>Autonomic Nervous System: Anatomy </vt:lpstr>
      <vt:lpstr>Cholinergic vs Adrenergic Neurons Neurotransmitters</vt:lpstr>
      <vt:lpstr>Functions of ANS</vt:lpstr>
      <vt:lpstr>Effects of stimulation</vt:lpstr>
      <vt:lpstr>Adrenergic receptors</vt:lpstr>
      <vt:lpstr>Classification of Adrenergic receptors</vt:lpstr>
      <vt:lpstr>α-receptors</vt:lpstr>
      <vt:lpstr>α-receptors</vt:lpstr>
      <vt:lpstr>β-receptors</vt:lpstr>
      <vt:lpstr>Slide 12</vt:lpstr>
      <vt:lpstr>Adrenergic drugs</vt:lpstr>
      <vt:lpstr>Mechanisms of Action of Adrenergic Agonists</vt:lpstr>
      <vt:lpstr>Classification of Adrenergic Agonists</vt:lpstr>
      <vt:lpstr>Direct acting adrenergic agonists</vt:lpstr>
      <vt:lpstr>(1) ADRENALINE</vt:lpstr>
      <vt:lpstr>ACTIONS OF ADRENALINE</vt:lpstr>
      <vt:lpstr>ACTIONS OF ADRENALINE</vt:lpstr>
      <vt:lpstr>THERAPEUTIC USES OF ADRENALINE</vt:lpstr>
      <vt:lpstr>THERAPEUTIC USES OF ADRENALINE</vt:lpstr>
      <vt:lpstr>Pharmacokinetics  of Adrenaline</vt:lpstr>
      <vt:lpstr>Side effects</vt:lpstr>
      <vt:lpstr>(2) NORADRENALINE</vt:lpstr>
      <vt:lpstr>Therapeutic Uses of Noradrenaline</vt:lpstr>
      <vt:lpstr>(3) Clonidine</vt:lpstr>
      <vt:lpstr>Clinical uses</vt:lpstr>
      <vt:lpstr>Pharmacodynamics</vt:lpstr>
      <vt:lpstr>Side effects</vt:lpstr>
      <vt:lpstr>  (b) Beta-Adrenergic   (1) ISOPROTERENOL</vt:lpstr>
      <vt:lpstr>  (1) ISOPROTERENOL</vt:lpstr>
      <vt:lpstr>  (2) TERBUTALINE </vt:lpstr>
      <vt:lpstr>Side effects</vt:lpstr>
      <vt:lpstr>  (3) SALBUTAMOL </vt:lpstr>
      <vt:lpstr>Clinical uses</vt:lpstr>
      <vt:lpstr>Indirect acting adrenergic agonists</vt:lpstr>
      <vt:lpstr>Slide 37</vt:lpstr>
      <vt:lpstr>Contraindications</vt:lpstr>
      <vt:lpstr>Slide 39</vt:lpstr>
      <vt:lpstr>(2) Tyramine</vt:lpstr>
      <vt:lpstr>Mixed action adrenergic agonists  (1) Ephedrine</vt:lpstr>
      <vt:lpstr>Clinical use</vt:lpstr>
      <vt:lpstr>Adverse effects</vt:lpstr>
      <vt:lpstr>Pseudoephedrine</vt:lpstr>
      <vt:lpstr>Mode of action</vt:lpstr>
      <vt:lpstr>Clinical use</vt:lpstr>
      <vt:lpstr>Adverse effects</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Adrenergic drugs</dc:title>
  <dc:creator>PETER OKUMU</dc:creator>
  <cp:lastModifiedBy>PETER OKUMU</cp:lastModifiedBy>
  <cp:revision>12</cp:revision>
  <dcterms:created xsi:type="dcterms:W3CDTF">2022-05-11T00:31:31Z</dcterms:created>
  <dcterms:modified xsi:type="dcterms:W3CDTF">2022-05-11T02:21:57Z</dcterms:modified>
</cp:coreProperties>
</file>