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8" d="100"/>
          <a:sy n="68" d="100"/>
        </p:scale>
        <p:origin x="-576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tableStyles" Target="tableStyles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586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28" name=""/>
            <p:cNvGrpSpPr/>
            <p:nvPr/>
          </p:nvGrpSpPr>
          <p:grpSpPr>
            <a:xfrm rot="0"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97154" name="Freeform 11"/>
              <p:cNvPicPr>
                <a:picLocks/>
              </p:cNvPicPr>
              <p:nvPr/>
            </p:nvPicPr>
            <p:blipFill>
              <a:blip xmlns:r="http://schemas.openxmlformats.org/officeDocument/2006/relationships" r:embed="rId2"/>
              <a:srcRect l="0" t="0" r="0" b="0"/>
              <a:stretch>
                <a:fillRect/>
              </a:stretch>
            </p:blipFill>
            <p:spPr>
              <a:xfrm rot="0">
                <a:off x="-6096" y="-24384"/>
                <a:ext cx="9137904" cy="1048512"/>
              </a:xfrm>
              <a:prstGeom prst="rect"/>
              <a:noFill/>
              <a:ln>
                <a:noFill/>
              </a:ln>
            </p:spPr>
          </p:pic>
          <p:sp>
            <p:nvSpPr>
              <p:cNvPr id="1048587" name=""/>
              <p:cNvSpPr txBox="1"/>
              <p:nvPr/>
            </p:nvSpPr>
            <p:spPr>
              <a:xfrm rot="21435692">
                <a:off x="-29291" y="422461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  <p:grpSp>
          <p:nvGrpSpPr>
            <p:cNvPr id="29" name=""/>
            <p:cNvGrpSpPr/>
            <p:nvPr/>
          </p:nvGrpSpPr>
          <p:grpSpPr>
            <a:xfrm rot="0"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97155" name="Freeform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rcRect l="0" t="0" r="0" b="0"/>
              <a:stretch>
                <a:fillRect/>
              </a:stretch>
            </p:blipFill>
            <p:spPr>
              <a:xfrm rot="0">
                <a:off x="-6096" y="48768"/>
                <a:ext cx="9156192" cy="908304"/>
              </a:xfrm>
              <a:prstGeom prst="rect"/>
              <a:noFill/>
              <a:ln>
                <a:noFill/>
              </a:ln>
            </p:spPr>
          </p:pic>
          <p:sp>
            <p:nvSpPr>
              <p:cNvPr id="1048588" name=""/>
              <p:cNvSpPr txBox="1"/>
              <p:nvPr/>
            </p:nvSpPr>
            <p:spPr>
              <a:xfrm rot="21435692">
                <a:off x="-21714" y="495979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</p:grpSp>
      <p:sp>
        <p:nvSpPr>
          <p:cNvPr id="1048591" name="Date Placeholder 2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592" name="Footer Placeholder 18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593" name="Slide Number Placeholder 26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D1EAEE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595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4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rIns="18288" tIns="0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710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grpSp>
        <p:nvGrpSpPr>
          <p:cNvPr id="104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105" name=""/>
            <p:cNvGrpSpPr/>
            <p:nvPr/>
          </p:nvGrpSpPr>
          <p:grpSpPr>
            <a:xfrm rot="0"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97164" name="Freeform 11"/>
              <p:cNvPicPr>
                <a:picLocks/>
              </p:cNvPicPr>
              <p:nvPr/>
            </p:nvPicPr>
            <p:blipFill>
              <a:blip xmlns:r="http://schemas.openxmlformats.org/officeDocument/2006/relationships" r:embed="rId2"/>
              <a:srcRect l="0" t="0" r="0" b="0"/>
              <a:stretch>
                <a:fillRect/>
              </a:stretch>
            </p:blipFill>
            <p:spPr>
              <a:xfrm rot="0">
                <a:off x="-6096" y="-24384"/>
                <a:ext cx="9137904" cy="1048512"/>
              </a:xfrm>
              <a:prstGeom prst="rect"/>
              <a:noFill/>
              <a:ln>
                <a:noFill/>
              </a:ln>
            </p:spPr>
          </p:pic>
          <p:sp>
            <p:nvSpPr>
              <p:cNvPr id="1048711" name=""/>
              <p:cNvSpPr txBox="1"/>
              <p:nvPr/>
            </p:nvSpPr>
            <p:spPr>
              <a:xfrm rot="21435692">
                <a:off x="-29291" y="422461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  <p:grpSp>
          <p:nvGrpSpPr>
            <p:cNvPr id="106" name=""/>
            <p:cNvGrpSpPr/>
            <p:nvPr/>
          </p:nvGrpSpPr>
          <p:grpSpPr>
            <a:xfrm rot="0"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97165" name="Freeform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rcRect l="0" t="0" r="0" b="0"/>
              <a:stretch>
                <a:fillRect/>
              </a:stretch>
            </p:blipFill>
            <p:spPr>
              <a:xfrm rot="0">
                <a:off x="-6096" y="48768"/>
                <a:ext cx="9156192" cy="908304"/>
              </a:xfrm>
              <a:prstGeom prst="rect"/>
              <a:noFill/>
              <a:ln>
                <a:noFill/>
              </a:ln>
            </p:spPr>
          </p:pic>
          <p:sp>
            <p:nvSpPr>
              <p:cNvPr id="1048712" name=""/>
              <p:cNvSpPr txBox="1"/>
              <p:nvPr/>
            </p:nvSpPr>
            <p:spPr>
              <a:xfrm rot="21435692">
                <a:off x="-21714" y="495979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</p:grpSp>
      <p:sp>
        <p:nvSpPr>
          <p:cNvPr id="1048715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716" name="Footer Placeholder 4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717" name="Slide Number Placeholder 5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D1EAEE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D1EAEE"/>
              </a:solidFill>
            </a:endParaRP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8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custGeom>
            <a:avLst/>
            <a:gdLst>
              <a:gd name="l" fmla="*/ 0 w 5257800"/>
              <a:gd name="t" fmla="*/ 0 h 4114800"/>
              <a:gd name="r" fmla="*/ 5182785 w 5257800"/>
              <a:gd name="b" fmla="*/ 4114800 h 4114800"/>
            </a:gdLst>
            <a:ahLst/>
            <a:rect l="l" t="t" r="r" b="b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175" cap="rnd" cmpd="sng">
            <a:solidFill>
              <a:srgbClr val="C0C0C0">
                <a:alpha val="100000"/>
              </a:srgbClr>
            </a:solidFill>
            <a:prstDash val="solid"/>
            <a:round/>
          </a:ln>
          <a:effectLst>
            <a:outerShdw algn="tl" dir="7500040" dist="38499" kx="98485" sx="98500" sy="100079">
              <a:srgbClr val="000000">
                <a:alpha val="25000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1048721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/>
          <a:solidFill>
            <a:srgbClr val="FFFFFF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bevel/>
          </a:ln>
          <a:effectLst>
            <a:outerShdw algn="tl" dir="12899788" dist="6350" kx="0" sx="100000" sy="100000">
              <a:srgbClr val="000000">
                <a:alpha val="46999"/>
              </a:srgbClr>
            </a:outerShdw>
          </a:effectLst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1048722" name="Freeform 15"/>
          <p:cNvSpPr/>
          <p:nvPr/>
        </p:nvSpPr>
        <p:spPr>
          <a:xfrm rot="0" flipV="1">
            <a:off x="-9525" y="5816600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723" name="Freeform 16"/>
          <p:cNvSpPr/>
          <p:nvPr/>
        </p:nvSpPr>
        <p:spPr>
          <a:xfrm rot="0" flipV="1">
            <a:off x="4381500" y="6219825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726" name="Date Placeholder 4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727" name="Footer Placeholder 5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728" name="Slide Number Placeholder 6"/>
          <p:cNvSpPr/>
          <p:nvPr>
            <p:ph type="sldNum" sz="quarter" idx="4"/>
          </p:nvPr>
        </p:nvSpPr>
        <p:spPr>
          <a:xfrm rot="0">
            <a:off x="8077200" y="6356350"/>
            <a:ext cx="609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731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bIns="45720" lIns="45720" rIns="45720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2">
            <a:alphaModFix amt="100000"/>
          </a:blip>
          <a:srcRect/>
          <a:stretch>
            <a:fillRect/>
          </a:stretch>
        </a:blip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>
          <a:xfrm rot="0">
            <a:off x="-9525" y="-7937"/>
            <a:ext cx="9163050" cy="1041400"/>
          </a:xfrm>
          <a:custGeom>
            <a:avLst/>
            <a:gdLst>
              <a:gd name="l" fmla="*/ 0 w 5772"/>
              <a:gd name="t" fmla="*/ 0 h 656"/>
              <a:gd name="r" fmla="*/ 5772 w 5772"/>
              <a:gd name="b" fmla="*/ 656 h 656"/>
            </a:gdLst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577" name="Freeform 7"/>
          <p:cNvSpPr/>
          <p:nvPr/>
        </p:nvSpPr>
        <p:spPr>
          <a:xfrm rot="0">
            <a:off x="4381500" y="-7937"/>
            <a:ext cx="4762500" cy="638175"/>
          </a:xfrm>
          <a:custGeom>
            <a:avLst/>
            <a:gdLst>
              <a:gd name="l" fmla="*/ 0 w 3000"/>
              <a:gd name="t" fmla="*/ 0 h 595"/>
              <a:gd name="r" fmla="*/ 3000 w 3000"/>
              <a:gd name="b" fmla="*/ 595 h 595"/>
            </a:gdLst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0">
                <a:srgbClr val="00ADB6">
                  <a:alpha val="29999"/>
                </a:srgbClr>
              </a:gs>
              <a:gs pos="80000">
                <a:srgbClr val="009BE5">
                  <a:alpha val="45000"/>
                </a:srgbClr>
              </a:gs>
              <a:gs pos="100000">
                <a:srgbClr val="009BE5">
                  <a:alpha val="48750"/>
                </a:srgbClr>
              </a:gs>
            </a:gsLst>
            <a:lin ang="5400000" scaled="1"/>
          </a:gradFill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>
              <a:latin typeface="Constantia" pitchFamily="18" charset="0"/>
            </a:endParaRPr>
          </a:p>
        </p:txBody>
      </p:sp>
      <p:sp>
        <p:nvSpPr>
          <p:cNvPr id="1048578" name="Title Placeholder 8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9" name="Text Placeholder 29"/>
          <p:cNvSpPr/>
          <p:nvPr>
            <p:ph type="body"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0" name="Date Placeholder 9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1" name="Footer Placeholder 21"/>
          <p:cNvSpPr/>
          <p:nvPr>
            <p:ph type="ftr" sz="quarter" idx="3"/>
          </p:nvPr>
        </p:nvSpPr>
        <p:spPr>
          <a:xfrm rot="0">
            <a:off x="2667000" y="6356350"/>
            <a:ext cx="33528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 lang="en-US">
              <a:solidFill>
                <a:srgbClr val="045C75"/>
              </a:solidFill>
            </a:endParaRPr>
          </a:p>
        </p:txBody>
      </p:sp>
      <p:sp>
        <p:nvSpPr>
          <p:cNvPr id="1048582" name="Slide Number Placeholder 17"/>
          <p:cNvSpPr/>
          <p:nvPr>
            <p:ph type="sldNum" sz="quarter" idx="4"/>
          </p:nvPr>
        </p:nvSpPr>
        <p:spPr>
          <a:xfrm rot="0">
            <a:off x="7924800" y="6356350"/>
            <a:ext cx="762000" cy="365125"/>
          </a:xfrm>
          <a:prstGeom prst="rect"/>
          <a:noFill/>
          <a:ln>
            <a:noFill/>
          </a:ln>
        </p:spPr>
        <p:txBody>
          <a:bodyPr anchor="b" bIns="0" lIns="0" rIns="0" tIns="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045C75"/>
                </a:solidFill>
              </a:rPr>
              <a:pPr algn="r" eaLnBrk="1" hangingPunct="1" latinLnBrk="1" lvl="0"/>
            </a:fld>
            <a:endParaRPr altLang="en-US" sz="1200" lang="en-US">
              <a:solidFill>
                <a:srgbClr val="045C75"/>
              </a:solidFill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24" name=""/>
            <p:cNvGrpSpPr/>
            <p:nvPr/>
          </p:nvGrpSpPr>
          <p:grpSpPr>
            <a:xfrm rot="0"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97152" name="Freeform 1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rcRect l="0" t="0" r="0" b="0"/>
              <a:stretch>
                <a:fillRect/>
              </a:stretch>
            </p:blipFill>
            <p:spPr>
              <a:xfrm rot="0">
                <a:off x="-6096" y="-24384"/>
                <a:ext cx="9137904" cy="1048512"/>
              </a:xfrm>
              <a:prstGeom prst="rect"/>
              <a:noFill/>
              <a:ln>
                <a:noFill/>
              </a:ln>
            </p:spPr>
          </p:pic>
          <p:sp>
            <p:nvSpPr>
              <p:cNvPr id="1048583" name=""/>
              <p:cNvSpPr txBox="1"/>
              <p:nvPr/>
            </p:nvSpPr>
            <p:spPr>
              <a:xfrm rot="21435692">
                <a:off x="-29291" y="422461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  <p:grpSp>
          <p:nvGrpSpPr>
            <p:cNvPr id="25" name=""/>
            <p:cNvGrpSpPr/>
            <p:nvPr/>
          </p:nvGrpSpPr>
          <p:grpSpPr>
            <a:xfrm rot="0"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97153" name="Freeform 12"/>
              <p:cNvPicPr>
                <a:picLocks/>
              </p:cNvPicPr>
              <p:nvPr/>
            </p:nvPicPr>
            <p:blipFill>
              <a:blip xmlns:r="http://schemas.openxmlformats.org/officeDocument/2006/relationships" r:embed="rId14"/>
              <a:srcRect l="0" t="0" r="0" b="0"/>
              <a:stretch>
                <a:fillRect/>
              </a:stretch>
            </p:blipFill>
            <p:spPr>
              <a:xfrm rot="0">
                <a:off x="-6096" y="48768"/>
                <a:ext cx="9156192" cy="908304"/>
              </a:xfrm>
              <a:prstGeom prst="rect"/>
              <a:noFill/>
              <a:ln>
                <a:noFill/>
              </a:ln>
            </p:spPr>
          </p:pic>
          <p:sp>
            <p:nvSpPr>
              <p:cNvPr id="1048584" name=""/>
              <p:cNvSpPr txBox="1"/>
              <p:nvPr/>
            </p:nvSpPr>
            <p:spPr>
              <a:xfrm rot="21435692">
                <a:off x="-21714" y="495979"/>
                <a:ext cx="0" cy="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Constantia" pitchFamily="18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en-US"/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algn="l" eaLnBrk="0" fontAlgn="base" hangingPunct="0" indent="-273050" marL="273050" rtl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46063" marL="639763" rtl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46063" marL="914400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09550" marL="1187450" rtl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09550" marL="1462088" rtl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6" name="Rectangle 2"/>
          <p:cNvPicPr>
            <a:picLocks/>
          </p:cNvPicPr>
          <p:nvPr>
            <p:ph type="ctrTitle" sz="full" idx="7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49237" y="1195387"/>
            <a:ext cx="8577262" cy="2060575"/>
          </a:xfrm>
          <a:prstGeom prst="rect"/>
          <a:noFill/>
          <a:ln>
            <a:noFill/>
          </a:ln>
        </p:spPr>
      </p:pic>
      <p:sp>
        <p:nvSpPr>
          <p:cNvPr id="1048596" name="Rectangle 3"/>
          <p:cNvSpPr/>
          <p:nvPr>
            <p:ph type="subTitle" sz="full" idx="4294967295"/>
          </p:nvPr>
        </p:nvSpPr>
        <p:spPr>
          <a:xfrm rot="0">
            <a:off x="533400" y="3228975"/>
            <a:ext cx="7854950" cy="1752600"/>
          </a:xfrm>
          <a:prstGeom prst="rect"/>
          <a:noFill/>
          <a:ln>
            <a:noFill/>
          </a:ln>
        </p:spPr>
        <p:txBody>
          <a:bodyPr anchor="t" bIns="45720" lIns="0" rIns="18288" tIns="45720" vert="horz"/>
          <a:lstStyle>
            <a:lvl1pPr algn="ctr" marL="0">
              <a:buNone/>
              <a:defRPr sz="2600">
                <a:solidFill>
                  <a:schemeClr val="dk1"/>
                </a:solidFill>
              </a:defRPr>
            </a:lvl1pPr>
            <a:lvl2pPr algn="ctr" marL="393700">
              <a:buNone/>
            </a:lvl2pPr>
            <a:lvl3pPr algn="ctr" marL="668337">
              <a:buNone/>
            </a:lvl3pPr>
            <a:lvl4pPr algn="ctr" marL="977900">
              <a:buNone/>
            </a:lvl4pPr>
            <a:lvl5pPr algn="ctr" marL="1252537">
              <a:buNone/>
            </a:lvl5pPr>
          </a:lstStyle>
          <a:p>
            <a:pPr algn="r" eaLnBrk="1" hangingPunct="1" latinLnBrk="1" lvl="0">
              <a:buNone/>
            </a:pPr>
            <a:r>
              <a:rPr altLang="en-US" sz="2800" lang="en-US"/>
              <a:t>Dr. Rishi Pal</a:t>
            </a:r>
          </a:p>
          <a:p>
            <a:pPr algn="r" eaLnBrk="1" hangingPunct="1" latinLnBrk="1" lvl="0">
              <a:buNone/>
            </a:pPr>
            <a:r>
              <a:rPr altLang="en-US" sz="2400" lang="en-US"/>
              <a:t>Asstt.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Mucolytics</a:t>
            </a:r>
          </a:p>
        </p:txBody>
      </p:sp>
      <p:sp>
        <p:nvSpPr>
          <p:cNvPr id="1048624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These agents break the thick tenacious sputum.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Lowers viscosity of sputum.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So the sputum comes out easily with less effort.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2800" lang="en-US"/>
              <a:t>Bromhexine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/>
              <a:t>   It liberates lysosomal enzymes which digest mucopolysaccharide, hence decrease viscosity of sputum.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800" lang="en-US"/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800" lang="en-US"/>
              <a:t> Side effects are rhinorrhoea and lacrimation.</a:t>
            </a:r>
          </a:p>
        </p:txBody>
      </p:sp>
      <p:sp>
        <p:nvSpPr>
          <p:cNvPr id="1048625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Mucolytics…</a:t>
            </a:r>
          </a:p>
        </p:txBody>
      </p:sp>
      <p:sp>
        <p:nvSpPr>
          <p:cNvPr id="1048627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just" eaLnBrk="1" hangingPunct="1" latinLnBrk="1" lvl="0"/>
            <a:r>
              <a:rPr altLang="en-US" lang="en-US"/>
              <a:t>Acetylcysteine and carbocysteine</a:t>
            </a:r>
          </a:p>
          <a:p>
            <a:pPr algn="just" eaLnBrk="1" hangingPunct="1" latinLnBrk="1" lvl="0"/>
            <a:r>
              <a:rPr altLang="en-US" lang="en-US"/>
              <a:t>Used as aerosol in the treatment of cough</a:t>
            </a:r>
          </a:p>
          <a:p>
            <a:pPr algn="just" eaLnBrk="1" hangingPunct="1" latinLnBrk="1" lvl="0"/>
            <a:r>
              <a:rPr altLang="en-US" lang="en-US"/>
              <a:t>Open disulphide bond in mucoprotein of sputum, so the sputum becomes.</a:t>
            </a:r>
          </a:p>
          <a:p>
            <a:pPr algn="just" eaLnBrk="1" hangingPunct="1" latinLnBrk="1" lvl="0"/>
            <a:r>
              <a:rPr altLang="en-US" lang="en-US"/>
              <a:t>Side effects are nausea, vomiting and bronchospasm.</a:t>
            </a:r>
          </a:p>
          <a:p>
            <a:pPr algn="just" eaLnBrk="1" hangingPunct="1" latinLnBrk="1" lvl="0"/>
            <a:r>
              <a:rPr altLang="en-US" lang="en-US"/>
              <a:t>Carbocysteine  is administered orally. </a:t>
            </a:r>
          </a:p>
        </p:txBody>
      </p:sp>
      <p:sp>
        <p:nvSpPr>
          <p:cNvPr id="1048628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Bronchial asthma</a:t>
            </a:r>
          </a:p>
        </p:txBody>
      </p:sp>
      <p:sp>
        <p:nvSpPr>
          <p:cNvPr id="1048630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just" eaLnBrk="1" hangingPunct="1" latinLnBrk="1" lvl="0">
              <a:lnSpc>
                <a:spcPct val="90000"/>
              </a:lnSpc>
            </a:pPr>
            <a:r>
              <a:rPr altLang="en-US" lang="en-US"/>
              <a:t>Impairment of airflow due to construction of bronchial smooth muscle (bronchospasm)</a:t>
            </a:r>
          </a:p>
          <a:p>
            <a:pPr algn="just" eaLnBrk="1" hangingPunct="1" latinLnBrk="1" lvl="0">
              <a:lnSpc>
                <a:spcPct val="90000"/>
              </a:lnSpc>
            </a:pPr>
            <a:r>
              <a:rPr altLang="en-US" lang="en-US"/>
              <a:t>Swelling of bronchial mucus secretion.</a:t>
            </a:r>
          </a:p>
          <a:p>
            <a:pPr algn="just" eaLnBrk="1" hangingPunct="1" latinLnBrk="1" lvl="0">
              <a:lnSpc>
                <a:spcPct val="90000"/>
              </a:lnSpc>
              <a:buFontTx/>
              <a:buNone/>
            </a:pPr>
            <a:r>
              <a:rPr altLang="en-US" b="1" lang="en-US"/>
              <a:t>Factors:</a:t>
            </a:r>
          </a:p>
          <a:p>
            <a:pPr algn="just" eaLnBrk="1" hangingPunct="1" latinLnBrk="1" lvl="0">
              <a:lnSpc>
                <a:spcPct val="90000"/>
              </a:lnSpc>
            </a:pPr>
            <a:r>
              <a:rPr altLang="en-US" lang="en-US"/>
              <a:t>Allergy, infection, psychological factors,</a:t>
            </a:r>
          </a:p>
          <a:p>
            <a:pPr algn="just" eaLnBrk="1" hangingPunct="1" latinLnBrk="1" lvl="0">
              <a:lnSpc>
                <a:spcPct val="90000"/>
              </a:lnSpc>
            </a:pPr>
            <a:r>
              <a:rPr altLang="en-US" lang="en-US"/>
              <a:t>Air way obstruction may be due to release of the mediators from sensitized mast cells in the lungs. </a:t>
            </a:r>
          </a:p>
          <a:p>
            <a:pPr algn="just" eaLnBrk="1" hangingPunct="1" latinLnBrk="1" lvl="0">
              <a:lnSpc>
                <a:spcPct val="90000"/>
              </a:lnSpc>
            </a:pPr>
            <a:endParaRPr altLang="en-US" lang="en-US"/>
          </a:p>
        </p:txBody>
      </p:sp>
      <p:sp>
        <p:nvSpPr>
          <p:cNvPr id="1048631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Bronchial asthma…</a:t>
            </a:r>
          </a:p>
        </p:txBody>
      </p:sp>
      <p:sp>
        <p:nvSpPr>
          <p:cNvPr id="1048633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Acute asthma</a:t>
            </a:r>
          </a:p>
          <a:p>
            <a:pPr eaLnBrk="1" hangingPunct="1" latinLnBrk="1" lvl="0"/>
            <a:r>
              <a:rPr altLang="en-US" lang="en-US"/>
              <a:t>Chronic asthma</a:t>
            </a:r>
          </a:p>
          <a:p>
            <a:pPr eaLnBrk="1" hangingPunct="1" latinLnBrk="1" lvl="0"/>
            <a:r>
              <a:rPr altLang="en-US" lang="en-US"/>
              <a:t>Status asthmaticus (acute severe asthma)</a:t>
            </a:r>
          </a:p>
          <a:p>
            <a:pPr eaLnBrk="1" hangingPunct="1" latinLnBrk="1" lvl="0"/>
            <a:endParaRPr altLang="en-US" lang="en-US"/>
          </a:p>
        </p:txBody>
      </p:sp>
      <p:sp>
        <p:nvSpPr>
          <p:cNvPr id="1048634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Drugs for broncial asthma…</a:t>
            </a:r>
          </a:p>
        </p:txBody>
      </p:sp>
      <p:sp>
        <p:nvSpPr>
          <p:cNvPr id="1048636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Histamine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5-HT (serotonin)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Prostaglandins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Leukotriens (LTC4 and LTCD4)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Protease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Platelet activation factor (PAF)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Bronchial asthma may be episodic or chronic.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lang="en-US"/>
          </a:p>
        </p:txBody>
      </p:sp>
      <p:sp>
        <p:nvSpPr>
          <p:cNvPr id="1048637" name="Line 4"/>
          <p:cNvSpPr/>
          <p:nvPr/>
        </p:nvSpPr>
        <p:spPr>
          <a:xfrm rot="0">
            <a:off x="0" y="12192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Classification of antiasthmatic drugs</a:t>
            </a:r>
          </a:p>
        </p:txBody>
      </p:sp>
      <p:sp>
        <p:nvSpPr>
          <p:cNvPr id="1048639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buFontTx/>
              <a:buNone/>
            </a:pPr>
            <a:r>
              <a:rPr altLang="en-US" b="1" lang="en-US"/>
              <a:t>1. Bronchodilators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b="1" i="1" lang="en-US"/>
              <a:t>A. Sympathomimetics: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lang="en-US"/>
              <a:t>   i) </a:t>
            </a:r>
            <a:r>
              <a:rPr altLang="en-US" i="1" lang="en-US"/>
              <a:t>Selective B</a:t>
            </a:r>
            <a:r>
              <a:rPr altLang="en-US" baseline="-25000" i="1" lang="en-US"/>
              <a:t>2</a:t>
            </a:r>
            <a:r>
              <a:rPr altLang="en-US" i="1" lang="en-US"/>
              <a:t>-adrenergic agonists:</a:t>
            </a:r>
            <a:r>
              <a:rPr altLang="en-US" lang="en-US"/>
              <a:t>                  </a:t>
            </a:r>
            <a:r>
              <a:rPr altLang="en-US" sz="2800" lang="en-US"/>
              <a:t>salbutamol, terbutaline (short acting), salmeterol, and formetrol (long acting).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lang="en-US"/>
              <a:t>   ii) Non selective : adrenaline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b="1" i="1" lang="en-US"/>
              <a:t>B.</a:t>
            </a:r>
            <a:r>
              <a:rPr altLang="en-US" lang="en-US"/>
              <a:t> </a:t>
            </a:r>
            <a:r>
              <a:rPr altLang="en-US" b="1" i="1" lang="en-US"/>
              <a:t>Methylxanthine:</a:t>
            </a:r>
            <a:r>
              <a:rPr altLang="en-US" lang="en-US"/>
              <a:t> </a:t>
            </a:r>
            <a:r>
              <a:rPr altLang="en-US" sz="2800" lang="en-US"/>
              <a:t>theophylline, aminophylline, etophylline</a:t>
            </a:r>
            <a:r>
              <a:rPr altLang="en-US" lang="en-US"/>
              <a:t> </a:t>
            </a:r>
          </a:p>
        </p:txBody>
      </p:sp>
      <p:sp>
        <p:nvSpPr>
          <p:cNvPr id="1048640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Classification of antiasthmatic drugs….</a:t>
            </a:r>
          </a:p>
        </p:txBody>
      </p:sp>
      <p:sp>
        <p:nvSpPr>
          <p:cNvPr id="1048642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533400" latinLnBrk="1" lvl="0" marL="533400">
              <a:lnSpc>
                <a:spcPct val="80000"/>
              </a:lnSpc>
              <a:buFontTx/>
              <a:buNone/>
            </a:pPr>
            <a:r>
              <a:rPr altLang="en-US" b="1" sz="2400" i="1" lang="en-US"/>
              <a:t>C. Anticholenergics:</a:t>
            </a:r>
            <a:r>
              <a:rPr altLang="en-US" sz="2400" lang="en-US"/>
              <a:t> Ipratropium bromide, tiotropium bromide.</a:t>
            </a:r>
          </a:p>
          <a:p>
            <a:pPr eaLnBrk="1" hangingPunct="1" indent="-533400" latinLnBrk="1" lvl="0" marL="533400">
              <a:lnSpc>
                <a:spcPct val="80000"/>
              </a:lnSpc>
              <a:buFontTx/>
              <a:buNone/>
            </a:pPr>
            <a:endParaRPr altLang="en-US" sz="2400" lang="en-US"/>
          </a:p>
          <a:p>
            <a:pPr eaLnBrk="1" hangingPunct="1" indent="-533400" latinLnBrk="1" lvl="0" marL="533400">
              <a:lnSpc>
                <a:spcPct val="80000"/>
              </a:lnSpc>
              <a:buFontTx/>
              <a:buNone/>
            </a:pPr>
            <a:r>
              <a:rPr altLang="en-US" b="1" sz="2400" lang="en-US"/>
              <a:t>2. Leukotriene receptor antagonist:</a:t>
            </a:r>
            <a:r>
              <a:rPr altLang="en-US" sz="2400" lang="en-US"/>
              <a:t> zafirlukast, montelukast.</a:t>
            </a:r>
          </a:p>
          <a:p>
            <a:pPr eaLnBrk="1" hangingPunct="1" indent="-533400" latinLnBrk="1" lvl="0" marL="533400">
              <a:lnSpc>
                <a:spcPct val="80000"/>
              </a:lnSpc>
              <a:buFontTx/>
              <a:buNone/>
            </a:pPr>
            <a:r>
              <a:rPr altLang="en-US" b="1" sz="2400" lang="en-US"/>
              <a:t>3. Mast cell stablizers:</a:t>
            </a:r>
            <a:r>
              <a:rPr altLang="en-US" sz="2400" lang="en-US"/>
              <a:t> sodium chromoglycate, nedochromil sodium, ketotifen.</a:t>
            </a:r>
          </a:p>
          <a:p>
            <a:pPr eaLnBrk="1" hangingPunct="1" indent="-533400" latinLnBrk="1" lvl="0" marL="533400">
              <a:lnSpc>
                <a:spcPct val="80000"/>
              </a:lnSpc>
              <a:buFontTx/>
              <a:buNone/>
            </a:pPr>
            <a:r>
              <a:rPr altLang="en-US" b="1" sz="2400" lang="en-US"/>
              <a:t>4. Glucocorticoids:</a:t>
            </a:r>
            <a:r>
              <a:rPr altLang="en-US" sz="2400" lang="en-US"/>
              <a:t> </a:t>
            </a:r>
          </a:p>
          <a:p>
            <a:pPr eaLnBrk="1" hangingPunct="1" indent="-533400" latinLnBrk="1" lvl="0" marL="533400">
              <a:lnSpc>
                <a:spcPct val="80000"/>
              </a:lnSpc>
              <a:buFontTx/>
              <a:buAutoNum type="alphaLcParenR" startAt="1"/>
            </a:pPr>
            <a:r>
              <a:rPr altLang="en-US" b="1" sz="2000" i="1" lang="en-US"/>
              <a:t>Inhaled glucocortecoids:</a:t>
            </a:r>
            <a:r>
              <a:rPr altLang="en-US" sz="2000" lang="en-US"/>
              <a:t> beclomethasone, budesonide, fluticasone.</a:t>
            </a:r>
          </a:p>
          <a:p>
            <a:pPr eaLnBrk="1" hangingPunct="1" indent="-533400" latinLnBrk="1" lvl="0" marL="533400">
              <a:lnSpc>
                <a:spcPct val="80000"/>
              </a:lnSpc>
              <a:buFontTx/>
              <a:buAutoNum type="alphaLcParenR" startAt="1"/>
            </a:pPr>
            <a:r>
              <a:rPr altLang="en-US" b="1" sz="2000" i="1" lang="en-US"/>
              <a:t>Systemic glucocortecoids:</a:t>
            </a:r>
            <a:r>
              <a:rPr altLang="en-US" sz="2000" lang="en-US"/>
              <a:t> hydrocortisone, prednesolone, methylprednesolone.</a:t>
            </a:r>
          </a:p>
          <a:p>
            <a:pPr eaLnBrk="1" hangingPunct="1" indent="-533400" latinLnBrk="1" lvl="0" marL="533400">
              <a:lnSpc>
                <a:spcPct val="80000"/>
              </a:lnSpc>
              <a:buFontTx/>
              <a:buNone/>
            </a:pPr>
            <a:r>
              <a:rPr altLang="en-US" b="1" sz="2400" lang="en-US"/>
              <a:t>5. Anti-Ig-E monoclonal antibody:</a:t>
            </a:r>
            <a:r>
              <a:rPr altLang="en-US" sz="2400" lang="en-US"/>
              <a:t> omalizumab.</a:t>
            </a:r>
          </a:p>
        </p:txBody>
      </p:sp>
      <p:sp>
        <p:nvSpPr>
          <p:cNvPr id="1048643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Bronchodilators</a:t>
            </a:r>
            <a:r>
              <a:rPr altLang="en-US" lang="en-US"/>
              <a:t> </a:t>
            </a:r>
          </a:p>
        </p:txBody>
      </p:sp>
      <p:sp>
        <p:nvSpPr>
          <p:cNvPr id="1048645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lang="en-US"/>
              <a:t>Adrenaline:</a:t>
            </a:r>
            <a:r>
              <a:rPr altLang="en-US" lang="el-GR"/>
              <a:t> produce prompt and powerful bronchodilation by acting through β</a:t>
            </a:r>
            <a:r>
              <a:rPr altLang="en-US" baseline="-16000" lang="en-US"/>
              <a:t>2</a:t>
            </a:r>
            <a:r>
              <a:rPr altLang="en-US" lang="en-US"/>
              <a:t> adrenergic receptors. </a:t>
            </a:r>
          </a:p>
          <a:p>
            <a:pPr eaLnBrk="1" hangingPunct="1" latinLnBrk="1" lvl="0"/>
            <a:r>
              <a:rPr altLang="en-US" lang="en-US"/>
              <a:t>Useful in acute attack of asthma (0.2-0.5 ml of 1:1000 solution given s.c.</a:t>
            </a:r>
          </a:p>
          <a:p>
            <a:pPr eaLnBrk="1" hangingPunct="1" latinLnBrk="1" lvl="0"/>
            <a:r>
              <a:rPr altLang="en-US" lang="en-US"/>
              <a:t>Its use decline due to serious cardiac side effects. </a:t>
            </a:r>
          </a:p>
        </p:txBody>
      </p:sp>
      <p:sp>
        <p:nvSpPr>
          <p:cNvPr id="1048646" name="Line 4"/>
          <p:cNvSpPr/>
          <p:nvPr/>
        </p:nvSpPr>
        <p:spPr>
          <a:xfrm rot="0">
            <a:off x="0" y="12192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Mechanism of bronchodilation…</a:t>
            </a:r>
          </a:p>
        </p:txBody>
      </p:sp>
      <p:pic>
        <p:nvPicPr>
          <p:cNvPr id="2097157" name="Picture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435225"/>
            <a:ext cx="8229600" cy="3389312"/>
          </a:xfrm>
          <a:prstGeom prst="rect"/>
          <a:noFill/>
          <a:ln>
            <a:noFill/>
          </a:ln>
        </p:spPr>
      </p:pic>
      <p:sp>
        <p:nvSpPr>
          <p:cNvPr id="1048648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Bronchodilators…</a:t>
            </a:r>
          </a:p>
        </p:txBody>
      </p:sp>
      <p:sp>
        <p:nvSpPr>
          <p:cNvPr id="1048650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Selective </a:t>
            </a:r>
            <a:r>
              <a:rPr altLang="en-US" lang="el-GR"/>
              <a:t>β</a:t>
            </a:r>
            <a:r>
              <a:rPr altLang="en-US" baseline="-16000" lang="en-US"/>
              <a:t>2</a:t>
            </a:r>
            <a:r>
              <a:rPr altLang="en-US" lang="en-US"/>
              <a:t>- adrenergic agonists</a:t>
            </a:r>
          </a:p>
          <a:p>
            <a:pPr eaLnBrk="1" hangingPunct="1" latinLnBrk="1" lvl="0"/>
            <a:r>
              <a:rPr altLang="en-US" lang="en-US"/>
              <a:t>The first line drugs for bronchial asthma.</a:t>
            </a:r>
          </a:p>
          <a:p>
            <a:pPr eaLnBrk="1" hangingPunct="1" latinLnBrk="1" lvl="0"/>
            <a:r>
              <a:rPr altLang="en-US" lang="en-US"/>
              <a:t>Well tolerated when inhaled.</a:t>
            </a:r>
          </a:p>
          <a:p>
            <a:pPr eaLnBrk="1" hangingPunct="1" latinLnBrk="1" lvl="0"/>
            <a:r>
              <a:rPr altLang="en-US" lang="en-US"/>
              <a:t>At high doses may cause tremor, tachycardia, palpitation, hypokalaemia.</a:t>
            </a:r>
          </a:p>
          <a:p>
            <a:pPr eaLnBrk="1" hangingPunct="1" latinLnBrk="1" lvl="0"/>
            <a:endParaRPr altLang="en-US" lang="en-US"/>
          </a:p>
        </p:txBody>
      </p:sp>
      <p:sp>
        <p:nvSpPr>
          <p:cNvPr id="1048651" name="Line 4"/>
          <p:cNvSpPr/>
          <p:nvPr/>
        </p:nvSpPr>
        <p:spPr>
          <a:xfrm rot="0">
            <a:off x="0" y="11430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Rectangle 2"/>
          <p:cNvSpPr/>
          <p:nvPr>
            <p:ph type="title" sz="full" idx="0"/>
          </p:nvPr>
        </p:nvSpPr>
        <p:spPr>
          <a:xfrm rot="0">
            <a:off x="381000" y="129540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br/>
            <a:r>
              <a:rPr altLang="en-US" b="1" sz="3600" lang="en-US"/>
              <a:t>Cough</a:t>
            </a:r>
            <a:br/>
            <a:endParaRPr altLang="en-US" sz="3600" lang="en-US"/>
          </a:p>
        </p:txBody>
      </p:sp>
      <p:sp>
        <p:nvSpPr>
          <p:cNvPr id="1048598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Protective reflex.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Intended to remove irritants and accumulated secretion.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lang="en-US"/>
              <a:t>Types of cough: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lang="en-US"/>
              <a:t>   1</a:t>
            </a:r>
            <a:r>
              <a:rPr altLang="en-US" b="1" sz="2400" lang="en-US"/>
              <a:t>. Productive cough: </a:t>
            </a:r>
            <a:r>
              <a:rPr altLang="en-US" lang="en-US"/>
              <a:t>helps to clear the airway, suppression is harmful may leads to infection.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lang="en-US"/>
              <a:t>   2. </a:t>
            </a:r>
            <a:r>
              <a:rPr altLang="en-US" b="1" sz="2400" lang="en-US"/>
              <a:t>Non productive cough: </a:t>
            </a:r>
            <a:r>
              <a:rPr altLang="en-US" lang="en-US"/>
              <a:t>Useless and should be suppressed.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</a:pPr>
            <a:endParaRPr altLang="en-US" lang="en-US"/>
          </a:p>
          <a:p>
            <a:pPr eaLnBrk="1" hangingPunct="1" latinLnBrk="1" lvl="0">
              <a:lnSpc>
                <a:spcPct val="90000"/>
              </a:lnSpc>
            </a:pPr>
            <a:endParaRPr altLang="en-US" lang="en-US"/>
          </a:p>
        </p:txBody>
      </p:sp>
      <p:sp>
        <p:nvSpPr>
          <p:cNvPr id="1048599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Bronchodilators…</a:t>
            </a:r>
          </a:p>
        </p:txBody>
      </p:sp>
      <p:pic>
        <p:nvPicPr>
          <p:cNvPr id="2097158" name="Picture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1905000"/>
            <a:ext cx="8229600" cy="3886200"/>
          </a:xfrm>
          <a:prstGeom prst="rect"/>
          <a:noFill/>
          <a:ln>
            <a:noFill/>
          </a:ln>
        </p:spPr>
      </p:pic>
      <p:sp>
        <p:nvSpPr>
          <p:cNvPr id="1048653" name="Line 4"/>
          <p:cNvSpPr/>
          <p:nvPr/>
        </p:nvSpPr>
        <p:spPr>
          <a:xfrm rot="0">
            <a:off x="0" y="11430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Bronchodilators…</a:t>
            </a:r>
          </a:p>
        </p:txBody>
      </p:sp>
      <p:sp>
        <p:nvSpPr>
          <p:cNvPr id="1048655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FontTx/>
              <a:buNone/>
            </a:pPr>
            <a:r>
              <a:rPr altLang="en-US" b="1" sz="2000" lang="en-US"/>
              <a:t>Methylxanthines: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b="1" sz="20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sz="2000" lang="en-US"/>
              <a:t>Their uses are markedly reduced due to their narrow therapeutic index and available of better antiathmatic drugs.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0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sz="2000" lang="en-US"/>
              <a:t>Methylxanthine are third or fourth line drugs in the treatment of asthma.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0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sz="2000" lang="en-US"/>
              <a:t>Methylxanthines are well absorbed after oral and parenteral administration.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0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sz="2000" lang="en-US"/>
              <a:t>Food delays the rate of absorption of theophylline, well distributed, cross placenta &amp; BBB, metabolised in liver and excreted in urine.</a:t>
            </a:r>
          </a:p>
        </p:txBody>
      </p:sp>
      <p:sp>
        <p:nvSpPr>
          <p:cNvPr id="1048656" name="Line 5"/>
          <p:cNvSpPr/>
          <p:nvPr/>
        </p:nvSpPr>
        <p:spPr>
          <a:xfrm rot="0">
            <a:off x="0" y="11430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Methylxanthine Bronchodilators…</a:t>
            </a:r>
          </a:p>
        </p:txBody>
      </p:sp>
      <p:sp>
        <p:nvSpPr>
          <p:cNvPr id="1048658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sz="2800" lang="en-US"/>
              <a:t>Theophylline:</a:t>
            </a:r>
            <a:r>
              <a:rPr altLang="en-US" sz="2800" lang="en-US"/>
              <a:t> poorly water soluble, hence not suitable for injection, available for oral administration.</a:t>
            </a:r>
          </a:p>
          <a:p>
            <a:pPr eaLnBrk="1" hangingPunct="1" latinLnBrk="1" lvl="0"/>
            <a:r>
              <a:rPr altLang="en-US" b="1" sz="2800" lang="en-US"/>
              <a:t>Aminophylline:</a:t>
            </a:r>
            <a:r>
              <a:rPr altLang="en-US" sz="2800" lang="en-US"/>
              <a:t> water soluble but highly irritant. Administered orally or slow i.v.</a:t>
            </a:r>
          </a:p>
          <a:p>
            <a:pPr eaLnBrk="1" hangingPunct="1" latinLnBrk="1" lvl="0"/>
            <a:r>
              <a:rPr altLang="en-US" b="1" sz="2800" lang="en-US"/>
              <a:t>Etophylline:</a:t>
            </a:r>
            <a:r>
              <a:rPr altLang="en-US" sz="2800" lang="en-US"/>
              <a:t> given by oral, i.m., i.v. routes.</a:t>
            </a:r>
          </a:p>
          <a:p>
            <a:pPr eaLnBrk="1" hangingPunct="1" latinLnBrk="1" lvl="0"/>
            <a:r>
              <a:rPr altLang="en-US" b="1" sz="2800" i="1" lang="en-US"/>
              <a:t>Adverse effects:</a:t>
            </a:r>
            <a:r>
              <a:rPr altLang="en-US" sz="2800" lang="en-US"/>
              <a:t> have narrow margin of safety, tachycardia, palpitation, hypotension, death due to cardiac arrhythmias.</a:t>
            </a:r>
          </a:p>
        </p:txBody>
      </p:sp>
      <p:sp>
        <p:nvSpPr>
          <p:cNvPr id="1048659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/>
              <a:t>Mechanism of action of methylxanthine</a:t>
            </a:r>
          </a:p>
        </p:txBody>
      </p:sp>
      <p:pic>
        <p:nvPicPr>
          <p:cNvPr id="2097159" name="Picture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930525"/>
            <a:ext cx="8229600" cy="2398712"/>
          </a:xfrm>
          <a:prstGeom prst="rect"/>
          <a:noFill/>
          <a:ln>
            <a:noFill/>
          </a:ln>
        </p:spPr>
      </p:pic>
      <p:sp>
        <p:nvSpPr>
          <p:cNvPr id="1048661" name="Line 4"/>
          <p:cNvSpPr/>
          <p:nvPr/>
        </p:nvSpPr>
        <p:spPr>
          <a:xfrm rot="0">
            <a:off x="0" y="13716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Adverse effects of methylxanthine</a:t>
            </a:r>
          </a:p>
        </p:txBody>
      </p:sp>
      <p:pic>
        <p:nvPicPr>
          <p:cNvPr id="2097160" name="Picture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96900" y="1935162"/>
            <a:ext cx="7950200" cy="4389437"/>
          </a:xfrm>
          <a:prstGeom prst="rect"/>
          <a:noFill/>
          <a:ln>
            <a:noFill/>
          </a:ln>
        </p:spPr>
      </p:pic>
      <p:sp>
        <p:nvSpPr>
          <p:cNvPr id="1048663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3600" lang="en-US"/>
              <a:t>Drug interactions with methylxanthines</a:t>
            </a:r>
          </a:p>
        </p:txBody>
      </p:sp>
      <p:sp>
        <p:nvSpPr>
          <p:cNvPr id="1048665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b="1" lang="en-US"/>
              <a:t>Drug interactions</a:t>
            </a:r>
          </a:p>
          <a:p>
            <a:pPr eaLnBrk="1" hangingPunct="1" latinLnBrk="1" lvl="0"/>
            <a:r>
              <a:rPr altLang="en-US" lang="en-US"/>
              <a:t>Phenytoin/ rifampicin/phenobarbitone x theophylline</a:t>
            </a:r>
          </a:p>
          <a:p>
            <a:pPr eaLnBrk="1" hangingPunct="1" latinLnBrk="1" lvl="0"/>
            <a:r>
              <a:rPr altLang="en-US" lang="en-US"/>
              <a:t>Cimetidine/ciprofloxacin/erythromycin x theophylline.</a:t>
            </a:r>
          </a:p>
          <a:p>
            <a:pPr eaLnBrk="1" hangingPunct="1" latinLnBrk="1" lvl="0"/>
            <a:r>
              <a:rPr altLang="en-US" b="1" lang="en-US"/>
              <a:t>Uses:</a:t>
            </a:r>
            <a:r>
              <a:rPr altLang="en-US" lang="en-US"/>
              <a:t> </a:t>
            </a:r>
          </a:p>
          <a:p>
            <a:pPr eaLnBrk="1" hangingPunct="1" latinLnBrk="1" lvl="0"/>
            <a:r>
              <a:rPr altLang="en-US" lang="en-US"/>
              <a:t>Bronchial asthma and COPD </a:t>
            </a:r>
          </a:p>
          <a:p>
            <a:pPr eaLnBrk="1" hangingPunct="1" latinLnBrk="1" lvl="0"/>
            <a:r>
              <a:rPr altLang="en-US" lang="en-US"/>
              <a:t>Premature apnoea in infants.</a:t>
            </a:r>
          </a:p>
        </p:txBody>
      </p:sp>
      <p:sp>
        <p:nvSpPr>
          <p:cNvPr id="1048666" name="Line 4"/>
          <p:cNvSpPr/>
          <p:nvPr/>
        </p:nvSpPr>
        <p:spPr>
          <a:xfrm rot="0">
            <a:off x="0" y="13716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Drug interactions</a:t>
            </a:r>
          </a:p>
        </p:txBody>
      </p:sp>
      <p:pic>
        <p:nvPicPr>
          <p:cNvPr id="2097161" name="Picture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498725"/>
            <a:ext cx="8229600" cy="3262312"/>
          </a:xfrm>
          <a:prstGeom prst="rect"/>
          <a:noFill/>
          <a:ln>
            <a:noFill/>
          </a:ln>
        </p:spPr>
      </p:pic>
      <p:sp>
        <p:nvSpPr>
          <p:cNvPr id="1048668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Anticholinergics</a:t>
            </a:r>
            <a:r>
              <a:rPr altLang="en-US" lang="en-US"/>
              <a:t> </a:t>
            </a:r>
          </a:p>
        </p:txBody>
      </p:sp>
      <p:sp>
        <p:nvSpPr>
          <p:cNvPr id="1048670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800" lang="en-US"/>
              <a:t>Ipratopium bromide and tiotropium bromide are atropine substitutes.</a:t>
            </a:r>
          </a:p>
          <a:p>
            <a:pPr eaLnBrk="1" hangingPunct="1" latinLnBrk="1" lvl="0"/>
            <a:r>
              <a:rPr altLang="en-US" sz="2800" lang="en-US"/>
              <a:t>Selectively blocks the effects of Ach in bronchial smooth muscle and cause bronchodilation.</a:t>
            </a:r>
          </a:p>
          <a:p>
            <a:pPr eaLnBrk="1" hangingPunct="1" latinLnBrk="1" lvl="0"/>
            <a:r>
              <a:rPr altLang="en-US" sz="2800" lang="en-US"/>
              <a:t>Slow onset of action and are less effective.</a:t>
            </a:r>
          </a:p>
          <a:p>
            <a:pPr eaLnBrk="1" hangingPunct="1" latinLnBrk="1" lvl="0"/>
            <a:r>
              <a:rPr altLang="en-US" sz="2800" lang="en-US"/>
              <a:t>These drugs are preferred in COPD.</a:t>
            </a:r>
          </a:p>
          <a:p>
            <a:pPr eaLnBrk="1" hangingPunct="1" latinLnBrk="1" lvl="0"/>
            <a:r>
              <a:rPr altLang="en-US" sz="2800" lang="en-US"/>
              <a:t>Administered by inhalation route.</a:t>
            </a:r>
          </a:p>
          <a:p>
            <a:pPr eaLnBrk="1" hangingPunct="1" latinLnBrk="1" lvl="0"/>
            <a:r>
              <a:rPr altLang="en-US" sz="2800" lang="en-US"/>
              <a:t>Combination with B</a:t>
            </a:r>
            <a:r>
              <a:rPr altLang="en-US" baseline="-16000" sz="2800" lang="en-US"/>
              <a:t>2</a:t>
            </a:r>
            <a:r>
              <a:rPr altLang="en-US" sz="2800" lang="en-US"/>
              <a:t>- adrenergic agonist have better effects. </a:t>
            </a:r>
          </a:p>
        </p:txBody>
      </p:sp>
      <p:sp>
        <p:nvSpPr>
          <p:cNvPr id="1048671" name="Line 4"/>
          <p:cNvSpPr/>
          <p:nvPr/>
        </p:nvSpPr>
        <p:spPr>
          <a:xfrm rot="0">
            <a:off x="0" y="12192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Leukotriene antagonists</a:t>
            </a:r>
          </a:p>
        </p:txBody>
      </p:sp>
      <p:sp>
        <p:nvSpPr>
          <p:cNvPr id="1048673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These drugs competitively blocks the effects of cysteinyl leukotrienes (LTC4, LTD4, LTE4) on bronchial smooth muscle.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Produce bronchodilation.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Suppress bronchial inflammation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Decrease hyper-reactivity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Well absorbed after oral administration.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Highly bound to plasma protein.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Effective in prophylactic treatment of mild asthma.</a:t>
            </a:r>
          </a:p>
          <a:p>
            <a:pPr eaLnBrk="1" hangingPunct="1" latinLnBrk="1" lvl="0">
              <a:lnSpc>
                <a:spcPct val="70000"/>
              </a:lnSpc>
            </a:pPr>
            <a:r>
              <a:rPr altLang="en-US" sz="2800" lang="en-US"/>
              <a:t>Well tolerated and has less side effects. </a:t>
            </a:r>
          </a:p>
        </p:txBody>
      </p:sp>
      <p:sp>
        <p:nvSpPr>
          <p:cNvPr id="1048674" name="Line 4"/>
          <p:cNvSpPr/>
          <p:nvPr/>
        </p:nvSpPr>
        <p:spPr>
          <a:xfrm rot="0">
            <a:off x="0" y="12192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Mechanism</a:t>
            </a:r>
          </a:p>
        </p:txBody>
      </p:sp>
      <p:pic>
        <p:nvPicPr>
          <p:cNvPr id="2097162" name="Picture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2514600"/>
            <a:ext cx="8229600" cy="2636837"/>
          </a:xfrm>
          <a:prstGeom prst="rect"/>
          <a:noFill/>
          <a:ln>
            <a:noFill/>
          </a:ln>
        </p:spPr>
      </p:pic>
      <p:sp>
        <p:nvSpPr>
          <p:cNvPr id="1048676" name="Line 4"/>
          <p:cNvSpPr/>
          <p:nvPr/>
        </p:nvSpPr>
        <p:spPr>
          <a:xfrm rot="0">
            <a:off x="0" y="12192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Anti-cough agents</a:t>
            </a:r>
          </a:p>
        </p:txBody>
      </p:sp>
      <p:sp>
        <p:nvSpPr>
          <p:cNvPr id="1048603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b="1" sz="24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b="1" sz="2400" lang="en-US"/>
              <a:t>Antitussives (cough center suppressants):</a:t>
            </a:r>
            <a:r>
              <a:rPr altLang="en-US" sz="2400" lang="en-US"/>
              <a:t> codeine. Pholcodeine, noscapine, dextromethorphan, antihistamines, benzonate.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4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b="1" sz="2400" lang="en-US"/>
              <a:t>Pharyngeal demulcents:</a:t>
            </a:r>
            <a:r>
              <a:rPr altLang="en-US" sz="2400" lang="en-US"/>
              <a:t> logenges, linctuses, liquorice.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4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b="1" sz="2400" lang="en-US"/>
              <a:t>Expectorants:</a:t>
            </a:r>
            <a:r>
              <a:rPr altLang="en-US" sz="2400" lang="en-US"/>
              <a:t> sodium and potassium citrate, potassium iodide, guaiphansin, ammoniumchloride.</a:t>
            </a:r>
          </a:p>
          <a:p>
            <a:pPr eaLnBrk="1" hangingPunct="1" latinLnBrk="1" lvl="0">
              <a:lnSpc>
                <a:spcPct val="80000"/>
              </a:lnSpc>
              <a:buFontTx/>
              <a:buNone/>
            </a:pPr>
            <a:endParaRPr altLang="en-US" sz="24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b="1" sz="2400" lang="en-US"/>
              <a:t>Mucolytics:</a:t>
            </a:r>
            <a:r>
              <a:rPr altLang="en-US" sz="2400" lang="en-US"/>
              <a:t> bromhexine, acetylcysteine, carbocisteine, ambroxol.</a:t>
            </a:r>
          </a:p>
          <a:p>
            <a:pPr eaLnBrk="1" hangingPunct="1" latinLnBrk="1" lvl="0">
              <a:lnSpc>
                <a:spcPct val="80000"/>
              </a:lnSpc>
            </a:pPr>
            <a:endParaRPr altLang="en-US" sz="2400" lang="en-US"/>
          </a:p>
        </p:txBody>
      </p:sp>
      <p:sp>
        <p:nvSpPr>
          <p:cNvPr id="1048604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Mast cell stabilizers</a:t>
            </a:r>
          </a:p>
        </p:txBody>
      </p:sp>
      <p:sp>
        <p:nvSpPr>
          <p:cNvPr id="1048678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Sodium chromoglucate, nedocromil sodium, kitotefen.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They are not bronchodlators.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Inhibits release of various mediators-histamine, LTs, PGs PAF etc.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Stabilizes the mast cell membrane.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i="1" lang="en-US"/>
              <a:t>Sodium chromoglycate:</a:t>
            </a:r>
            <a:r>
              <a:rPr altLang="en-US" lang="en-US"/>
              <a:t> is not effective orally as it poorly absorbed from gut, given by inhalation route.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lang="en-US"/>
          </a:p>
        </p:txBody>
      </p:sp>
      <p:sp>
        <p:nvSpPr>
          <p:cNvPr id="1048679" name="Line 4"/>
          <p:cNvSpPr/>
          <p:nvPr/>
        </p:nvSpPr>
        <p:spPr>
          <a:xfrm rot="0">
            <a:off x="0" y="12192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0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Mast cell stabilizers….</a:t>
            </a:r>
          </a:p>
        </p:txBody>
      </p:sp>
      <p:sp>
        <p:nvSpPr>
          <p:cNvPr id="1048681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buFontTx/>
              <a:buNone/>
            </a:pPr>
            <a:r>
              <a:rPr altLang="en-US" b="1" lang="en-US"/>
              <a:t>Uses of sodium chromoglycate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As prophylactic agent to prevent bronchospasm induced by allergens and irritants.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Can be used in allergic conjunctivitis, allergic rhinitis, allergic dermatitis, etc. 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Used by topical route as prophylactic agent.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endParaRPr altLang="en-US" lang="en-US"/>
          </a:p>
        </p:txBody>
      </p:sp>
      <p:sp>
        <p:nvSpPr>
          <p:cNvPr id="1048682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Mast cell stabilizers…</a:t>
            </a:r>
          </a:p>
        </p:txBody>
      </p:sp>
      <p:sp>
        <p:nvSpPr>
          <p:cNvPr id="1048684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b="1" i="1" lang="en-US"/>
              <a:t>Nedocromil sodium:</a:t>
            </a:r>
            <a:r>
              <a:rPr altLang="en-US" lang="en-US"/>
              <a:t> mechanism of action pharmacological effects are similar to sodium chromoglycate.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Approved for use in patients above 12 years of age in bronchial asthma.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i="1" lang="en-US"/>
              <a:t>Ketotefen:</a:t>
            </a:r>
            <a:r>
              <a:rPr altLang="en-US" lang="en-US"/>
              <a:t> mechanism is similar to sodium chromoglycate, has H</a:t>
            </a:r>
            <a:r>
              <a:rPr altLang="en-US" baseline="-20000" lang="en-US"/>
              <a:t>1</a:t>
            </a:r>
            <a:r>
              <a:rPr altLang="en-US" lang="en-US"/>
              <a:t>-blocking effect. It is orally effective but has a slow onset of action.</a:t>
            </a:r>
          </a:p>
        </p:txBody>
      </p:sp>
      <p:sp>
        <p:nvSpPr>
          <p:cNvPr id="1048685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Mechanism</a:t>
            </a:r>
          </a:p>
        </p:txBody>
      </p:sp>
      <p:sp>
        <p:nvSpPr>
          <p:cNvPr id="1048687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en-US"/>
          </a:p>
        </p:txBody>
      </p:sp>
      <p:pic>
        <p:nvPicPr>
          <p:cNvPr id="2097163" name="Picture 4" descr="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90600" y="1828800"/>
            <a:ext cx="7315200" cy="4267200"/>
          </a:xfrm>
          <a:prstGeom prst="rect"/>
          <a:noFill/>
          <a:ln>
            <a:noFill/>
          </a:ln>
        </p:spPr>
      </p:pic>
      <p:sp>
        <p:nvSpPr>
          <p:cNvPr id="1048688" name="Line 5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Glucocorticoids</a:t>
            </a:r>
            <a:r>
              <a:rPr altLang="en-US" lang="en-US"/>
              <a:t> </a:t>
            </a:r>
          </a:p>
        </p:txBody>
      </p:sp>
      <p:sp>
        <p:nvSpPr>
          <p:cNvPr id="1048690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b="1" sz="2800" lang="en-US"/>
              <a:t>Systemic:</a:t>
            </a:r>
            <a:r>
              <a:rPr altLang="en-US" sz="2800" lang="en-US"/>
              <a:t> hydrocortisone,prednisolone, methylprednisolone, and others</a:t>
            </a:r>
          </a:p>
          <a:p>
            <a:pPr eaLnBrk="1" hangingPunct="1" latinLnBrk="1" lvl="0">
              <a:buFontTx/>
              <a:buNone/>
            </a:pPr>
            <a:r>
              <a:rPr altLang="en-US" b="1" sz="2800" lang="en-US"/>
              <a:t>Inhalational:</a:t>
            </a:r>
            <a:r>
              <a:rPr altLang="en-US" sz="2800" lang="en-US"/>
              <a:t> beclomethasone, budesonide and fluticasone.</a:t>
            </a:r>
          </a:p>
          <a:p>
            <a:pPr eaLnBrk="1" hangingPunct="1" latinLnBrk="1" lvl="0"/>
            <a:r>
              <a:rPr altLang="en-US" sz="2800" lang="en-US"/>
              <a:t>Glucocoticods secrete lipicortin which inhibits phospholipase A</a:t>
            </a:r>
            <a:r>
              <a:rPr altLang="en-US" baseline="-14000" sz="2800" lang="en-US"/>
              <a:t>2</a:t>
            </a:r>
            <a:r>
              <a:rPr altLang="en-US" sz="2800" lang="en-US"/>
              <a:t> and thereby prevent formation of various mediators such as PGs, TXA</a:t>
            </a:r>
            <a:r>
              <a:rPr altLang="en-US" baseline="-18000" sz="2800" lang="en-US"/>
              <a:t>2</a:t>
            </a:r>
            <a:r>
              <a:rPr altLang="en-US" sz="2800" lang="en-US"/>
              <a:t> etc.</a:t>
            </a:r>
          </a:p>
          <a:p>
            <a:pPr eaLnBrk="1" hangingPunct="1" latinLnBrk="1" lvl="0"/>
            <a:r>
              <a:rPr altLang="en-US" sz="2800" lang="en-US"/>
              <a:t>Have antiallergic, antiinflammatory and immunosuppressant effects.</a:t>
            </a:r>
          </a:p>
        </p:txBody>
      </p:sp>
      <p:sp>
        <p:nvSpPr>
          <p:cNvPr id="1048691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2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Glucocorticoids…</a:t>
            </a:r>
          </a:p>
        </p:txBody>
      </p:sp>
      <p:sp>
        <p:nvSpPr>
          <p:cNvPr id="1048693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Suppress inflammatory response to Ag: Ab reaction.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Decrease mucosal oedema.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Reduced bronchial hyperreactivity.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Do not have direct bronchodilating effect but potentiates the effects of B-adrenergic agonists</a:t>
            </a:r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They are well tolerated.</a:t>
            </a:r>
          </a:p>
        </p:txBody>
      </p:sp>
      <p:sp>
        <p:nvSpPr>
          <p:cNvPr id="1048694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5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Glucocorticoids…</a:t>
            </a:r>
          </a:p>
        </p:txBody>
      </p:sp>
      <p:sp>
        <p:nvSpPr>
          <p:cNvPr id="1048696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800" lang="en-US"/>
              <a:t>Combination of long acting b-agonists (LABA) with steroid is available, e.g. fluticasone + salmeterol; budesonide + formetrol.</a:t>
            </a:r>
          </a:p>
          <a:p>
            <a:pPr eaLnBrk="1" hangingPunct="1" latinLnBrk="1" lvl="0"/>
            <a:r>
              <a:rPr altLang="en-US" sz="2800" lang="en-US"/>
              <a:t>They have synergistic action used in COPD and bronchial asthma.</a:t>
            </a:r>
          </a:p>
          <a:p>
            <a:pPr eaLnBrk="1" hangingPunct="1" latinLnBrk="1" lvl="0"/>
            <a:r>
              <a:rPr altLang="en-US" b="1" sz="2800" lang="en-US"/>
              <a:t>Adverse effects:</a:t>
            </a:r>
            <a:r>
              <a:rPr altLang="en-US" sz="2800" lang="en-US"/>
              <a:t> gastric irritation, Na</a:t>
            </a:r>
            <a:r>
              <a:rPr altLang="en-US" baseline="30000" sz="2800" lang="en-US"/>
              <a:t>+</a:t>
            </a:r>
            <a:r>
              <a:rPr altLang="en-US" sz="2800" lang="en-US"/>
              <a:t> and water retention, hypertension, muscle weakness, osteoporosis, HPA-axis suppression etc.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Anti-Ig-E antibody</a:t>
            </a:r>
          </a:p>
        </p:txBody>
      </p:sp>
      <p:sp>
        <p:nvSpPr>
          <p:cNvPr id="1048698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b="1" sz="2800" lang="en-US"/>
              <a:t>Omalizumab:</a:t>
            </a:r>
            <a:r>
              <a:rPr altLang="en-US" sz="2800" lang="en-US"/>
              <a:t> prevents binding of IgE to mast cell, thus prevent mast cell de-granulation.</a:t>
            </a:r>
          </a:p>
          <a:p>
            <a:pPr eaLnBrk="1" hangingPunct="1" latinLnBrk="1" lvl="0"/>
            <a:r>
              <a:rPr altLang="en-US" sz="2800" lang="en-US"/>
              <a:t>It has no effects on IgE already bound to mast cells.</a:t>
            </a:r>
          </a:p>
          <a:p>
            <a:pPr eaLnBrk="1" hangingPunct="1" latinLnBrk="1" lvl="0"/>
            <a:r>
              <a:rPr altLang="en-US" sz="2800" lang="en-US"/>
              <a:t>Administered parenterally.</a:t>
            </a:r>
          </a:p>
          <a:p>
            <a:pPr eaLnBrk="1" hangingPunct="1" latinLnBrk="1" lvl="0"/>
            <a:r>
              <a:rPr altLang="en-US" sz="2800" lang="en-US"/>
              <a:t>Used in moderate to severe asthma and allergic disorders such as nasal allergy, food allergy, etc. approved for use in patient above 12 years of age.</a:t>
            </a:r>
          </a:p>
        </p:txBody>
      </p:sp>
      <p:sp>
        <p:nvSpPr>
          <p:cNvPr id="1048699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0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Inhalational devices</a:t>
            </a:r>
          </a:p>
        </p:txBody>
      </p:sp>
      <p:sp>
        <p:nvSpPr>
          <p:cNvPr id="1048701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lang="en-US"/>
              <a:t>Metered dose inhaler (MDI)-</a:t>
            </a:r>
            <a:r>
              <a:rPr altLang="en-US" lang="en-US"/>
              <a:t> used with spacer device.</a:t>
            </a:r>
          </a:p>
          <a:p>
            <a:pPr eaLnBrk="1" hangingPunct="1" latinLnBrk="1" lvl="0"/>
            <a:r>
              <a:rPr altLang="en-US" b="1" lang="en-US"/>
              <a:t>Dry powder inhalers-</a:t>
            </a:r>
            <a:r>
              <a:rPr altLang="en-US" lang="en-US"/>
              <a:t> spinhaler and rotahaler</a:t>
            </a:r>
          </a:p>
          <a:p>
            <a:pPr eaLnBrk="1" hangingPunct="1" latinLnBrk="1" lvl="0"/>
            <a:r>
              <a:rPr altLang="en-US" b="1" lang="en-US"/>
              <a:t>Nebulizers-</a:t>
            </a:r>
            <a:r>
              <a:rPr altLang="en-US" lang="en-US"/>
              <a:t> useful in acute severe asthma, COPD, and children.</a:t>
            </a:r>
          </a:p>
          <a:p>
            <a:pPr eaLnBrk="1" hangingPunct="1" latinLnBrk="1" lvl="0">
              <a:buFontTx/>
              <a:buNone/>
            </a:pPr>
            <a:r>
              <a:rPr altLang="en-US" lang="en-US"/>
              <a:t> </a:t>
            </a:r>
          </a:p>
        </p:txBody>
      </p:sp>
      <p:sp>
        <p:nvSpPr>
          <p:cNvPr id="1048702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3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sz="4000" lang="en-US"/>
              <a:t>Treatment of acute severe asthma</a:t>
            </a:r>
          </a:p>
        </p:txBody>
      </p:sp>
      <p:sp>
        <p:nvSpPr>
          <p:cNvPr id="1048704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800" lang="en-US"/>
              <a:t>Humidified oxygen</a:t>
            </a:r>
          </a:p>
          <a:p>
            <a:pPr eaLnBrk="1" hangingPunct="1" latinLnBrk="1" lvl="0"/>
            <a:r>
              <a:rPr altLang="en-US" sz="2800" lang="en-US"/>
              <a:t>Nebulized </a:t>
            </a:r>
            <a:r>
              <a:rPr altLang="en-US" sz="2800" lang="el-GR"/>
              <a:t>β</a:t>
            </a:r>
            <a:r>
              <a:rPr altLang="en-US" baseline="-16000" sz="2800" lang="en-US"/>
              <a:t>2</a:t>
            </a:r>
            <a:r>
              <a:rPr altLang="en-US" sz="2800" lang="en-US"/>
              <a:t>- adrenergic agonist (salbutamol 5 mg/terbutaline 10 mg) + anticholinergic  agents (ipratropium bromide 0.5 mg).</a:t>
            </a:r>
          </a:p>
          <a:p>
            <a:pPr eaLnBrk="1" hangingPunct="1" latinLnBrk="1" lvl="0"/>
            <a:r>
              <a:rPr altLang="en-US" sz="2800" lang="en-US"/>
              <a:t>Systemic glucocorticoids: i.v. hydrocortisone 200 mg stat followed by 30-60 mg prednisolone/day.</a:t>
            </a:r>
          </a:p>
          <a:p>
            <a:pPr eaLnBrk="1" hangingPunct="1" latinLnBrk="1" lvl="0"/>
            <a:r>
              <a:rPr altLang="en-US" sz="2800" lang="en-US"/>
              <a:t>I.V. fluid to correct dehydration.</a:t>
            </a:r>
          </a:p>
          <a:p>
            <a:pPr eaLnBrk="1" hangingPunct="1" latinLnBrk="1" lvl="0"/>
            <a:r>
              <a:rPr altLang="en-US" sz="2800" lang="en-US"/>
              <a:t>K</a:t>
            </a:r>
            <a:r>
              <a:rPr altLang="en-US" baseline="30000" sz="2800" lang="en-US"/>
              <a:t>+</a:t>
            </a:r>
            <a:r>
              <a:rPr altLang="en-US" sz="2800" lang="en-US"/>
              <a:t> and sodium bicarbonates supplements.</a:t>
            </a:r>
          </a:p>
          <a:p>
            <a:pPr eaLnBrk="1" hangingPunct="1" latinLnBrk="1" lvl="0"/>
            <a:r>
              <a:rPr altLang="en-US" sz="2800" lang="en-US"/>
              <a:t> Antibiotics. </a:t>
            </a:r>
          </a:p>
        </p:txBody>
      </p:sp>
      <p:sp>
        <p:nvSpPr>
          <p:cNvPr id="1048705" name="Line 4"/>
          <p:cNvSpPr/>
          <p:nvPr/>
        </p:nvSpPr>
        <p:spPr>
          <a:xfrm rot="0">
            <a:off x="0" y="13716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Antitussives</a:t>
            </a:r>
            <a:r>
              <a:rPr altLang="en-US" lang="en-US"/>
              <a:t> </a:t>
            </a:r>
          </a:p>
        </p:txBody>
      </p:sp>
      <p:sp>
        <p:nvSpPr>
          <p:cNvPr id="1048606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lnSpc>
                <a:spcPct val="90000"/>
              </a:lnSpc>
            </a:pPr>
            <a:r>
              <a:rPr altLang="en-US" sz="2400" lang="en-US"/>
              <a:t>Inhibits cough reflex by suppressing cough center in medulla.</a:t>
            </a:r>
          </a:p>
          <a:p>
            <a:pPr eaLnBrk="1" hangingPunct="1" indent="-609600" latinLnBrk="1" lvl="0" marL="609600">
              <a:lnSpc>
                <a:spcPct val="90000"/>
              </a:lnSpc>
            </a:pPr>
            <a:r>
              <a:rPr altLang="en-US" sz="2400" lang="en-US"/>
              <a:t>Used for symptomatic treatment of dry unproductive cough.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b="1" sz="2400" lang="en-US"/>
              <a:t>Codeine: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Cough center suppressant effects.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Cause mild CNS depression.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Constipation by decreasing intestinal movements.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Should be avoided in children and asthmaticus.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Administered orally, mild analgesic, less addiction.</a:t>
            </a:r>
          </a:p>
          <a:p>
            <a:pPr eaLnBrk="1" hangingPunct="1" indent="-609600" latinLnBrk="1" lvl="0" marL="609600">
              <a:lnSpc>
                <a:spcPct val="90000"/>
              </a:lnSpc>
            </a:pPr>
            <a:endParaRPr altLang="en-US" sz="2400" lang="en-US"/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endParaRPr altLang="en-US" sz="2400" lang="en-US"/>
          </a:p>
          <a:p>
            <a:pPr eaLnBrk="1" hangingPunct="1" indent="-609600" latinLnBrk="1" lvl="0" marL="609600">
              <a:lnSpc>
                <a:spcPct val="90000"/>
              </a:lnSpc>
            </a:pPr>
            <a:endParaRPr altLang="en-US" sz="2400" lang="en-US"/>
          </a:p>
        </p:txBody>
      </p:sp>
      <p:sp>
        <p:nvSpPr>
          <p:cNvPr id="1048607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Dugs to be avoided in asthma</a:t>
            </a:r>
          </a:p>
        </p:txBody>
      </p:sp>
      <p:sp>
        <p:nvSpPr>
          <p:cNvPr id="1048707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NSAIDs</a:t>
            </a:r>
          </a:p>
          <a:p>
            <a:pPr eaLnBrk="1" hangingPunct="1" latinLnBrk="1" lvl="0"/>
            <a:r>
              <a:rPr altLang="en-US" lang="el-GR"/>
              <a:t>β</a:t>
            </a:r>
            <a:r>
              <a:rPr altLang="en-US" lang="en-US"/>
              <a:t>-adrenergic blockers.</a:t>
            </a:r>
          </a:p>
          <a:p>
            <a:pPr eaLnBrk="1" hangingPunct="1" latinLnBrk="1" lvl="0"/>
            <a:r>
              <a:rPr altLang="en-US" lang="en-US"/>
              <a:t>Cholinergic agents.</a:t>
            </a:r>
          </a:p>
        </p:txBody>
      </p:sp>
      <p:sp>
        <p:nvSpPr>
          <p:cNvPr id="1048708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Antitussives…</a:t>
            </a:r>
          </a:p>
        </p:txBody>
      </p:sp>
      <p:sp>
        <p:nvSpPr>
          <p:cNvPr id="1048609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lnSpc>
                <a:spcPct val="80000"/>
              </a:lnSpc>
              <a:buFontTx/>
              <a:buNone/>
            </a:pPr>
            <a:r>
              <a:rPr altLang="en-US" b="1" sz="2000" lang="en-US"/>
              <a:t>Pholcodeine: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Similar action as codeine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No analgesic.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No addiction liability.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Administered orally.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Has long duration of action.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None/>
            </a:pPr>
            <a:endParaRPr altLang="en-US" sz="2000" lang="en-US"/>
          </a:p>
          <a:p>
            <a:pPr eaLnBrk="1" hangingPunct="1" indent="-609600" latinLnBrk="1" lvl="0" marL="609600">
              <a:lnSpc>
                <a:spcPct val="80000"/>
              </a:lnSpc>
              <a:buFontTx/>
              <a:buNone/>
            </a:pPr>
            <a:r>
              <a:rPr altLang="en-US" b="1" sz="2000" lang="en-US"/>
              <a:t>Noscapine:</a:t>
            </a:r>
            <a:r>
              <a:rPr altLang="en-US" sz="2000" lang="en-US"/>
              <a:t> 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Opium alkaloid.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Potent antitussive effect.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Useful in spasmodic cough.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No analgesic effect.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Does’t cause constipation, CNS depression or addiction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Side effects are nausea and headache.</a:t>
            </a:r>
          </a:p>
          <a:p>
            <a:pPr eaLnBrk="1" hangingPunct="1" indent="-609600" latinLnBrk="1" lvl="0" marL="609600">
              <a:lnSpc>
                <a:spcPct val="80000"/>
              </a:lnSpc>
              <a:buFontTx/>
              <a:buNone/>
            </a:pPr>
            <a:endParaRPr altLang="en-US" sz="2000" lang="en-US"/>
          </a:p>
        </p:txBody>
      </p:sp>
      <p:sp>
        <p:nvSpPr>
          <p:cNvPr id="1048610" name="Line 15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Antitussives…</a:t>
            </a:r>
          </a:p>
        </p:txBody>
      </p:sp>
      <p:sp>
        <p:nvSpPr>
          <p:cNvPr id="1048612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b="1" sz="2400" lang="en-US"/>
              <a:t>Dextromethorphan: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Centrally acting antitussive agent.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No analgesic property.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Does’t cause constipation and addiction; mucuciliary function is not affected.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b="1" sz="2400" lang="en-US"/>
              <a:t>Antihistamines: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None/>
            </a:pPr>
            <a:r>
              <a:rPr altLang="en-US" sz="2400" lang="en-US"/>
              <a:t>       Diphenhydramine, chlorpheniramine, promethazine are useful in cough because: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Sedative, antiallergic, anticholinergic effects.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400" lang="en-US"/>
              <a:t>Produce symptomatic relief in cold and cough associated with allergic condition of respiratory tract.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endParaRPr altLang="en-US" sz="2400" lang="en-US"/>
          </a:p>
          <a:p>
            <a:pPr eaLnBrk="1" hangingPunct="1" indent="-609600" latinLnBrk="1" lvl="0" marL="609600">
              <a:lnSpc>
                <a:spcPct val="90000"/>
              </a:lnSpc>
            </a:pPr>
            <a:endParaRPr altLang="en-US" sz="2400" lang="en-US"/>
          </a:p>
        </p:txBody>
      </p:sp>
      <p:sp>
        <p:nvSpPr>
          <p:cNvPr id="1048613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Antitussives…</a:t>
            </a:r>
          </a:p>
        </p:txBody>
      </p:sp>
      <p:sp>
        <p:nvSpPr>
          <p:cNvPr id="1048615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buFontTx/>
              <a:buNone/>
            </a:pPr>
            <a:r>
              <a:rPr altLang="en-US" b="1" lang="en-US"/>
              <a:t>Benzonatate</a:t>
            </a:r>
          </a:p>
          <a:p>
            <a:pPr algn="just"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It is a peripherally acting cough suppressant and chemically related to local anesthetic procaine.</a:t>
            </a:r>
          </a:p>
          <a:p>
            <a:pPr algn="just" eaLnBrk="1" hangingPunct="1" indent="-609600" latinLnBrk="1" lvl="0" marL="609600">
              <a:buFontTx/>
              <a:buAutoNum type="arabicPeriod" startAt="1"/>
            </a:pPr>
            <a:endParaRPr altLang="en-US" lang="en-US"/>
          </a:p>
          <a:p>
            <a:pPr eaLnBrk="1" hangingPunct="1" indent="-609600" latinLnBrk="1" lvl="0" marL="609600">
              <a:buFontTx/>
              <a:buAutoNum type="arabicPeriod" startAt="1"/>
            </a:pPr>
            <a:r>
              <a:rPr altLang="en-US" lang="en-US"/>
              <a:t>Acts on the pulmonary stretch receptors.</a:t>
            </a:r>
          </a:p>
        </p:txBody>
      </p:sp>
      <p:sp>
        <p:nvSpPr>
          <p:cNvPr id="1048616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Pharyngeal demulcents</a:t>
            </a:r>
          </a:p>
        </p:txBody>
      </p:sp>
      <p:sp>
        <p:nvSpPr>
          <p:cNvPr id="1048618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/>
              <a:t>Syrups</a:t>
            </a:r>
          </a:p>
          <a:p>
            <a:pPr eaLnBrk="1" hangingPunct="1" latinLnBrk="1" lvl="0"/>
            <a:r>
              <a:rPr altLang="en-US" lang="en-US"/>
              <a:t>Logenges</a:t>
            </a:r>
          </a:p>
          <a:p>
            <a:pPr eaLnBrk="1" hangingPunct="1" latinLnBrk="1" lvl="0"/>
            <a:r>
              <a:rPr altLang="en-US" lang="en-US"/>
              <a:t>Linctuses or liquorice</a:t>
            </a:r>
          </a:p>
          <a:p>
            <a:pPr eaLnBrk="1" hangingPunct="1" latinLnBrk="1" lvl="0"/>
            <a:r>
              <a:rPr altLang="en-US" lang="en-US"/>
              <a:t>These are uses when cough arises due to irritation above larynx.</a:t>
            </a:r>
          </a:p>
          <a:p>
            <a:pPr eaLnBrk="1" hangingPunct="1" latinLnBrk="1" lvl="0"/>
            <a:r>
              <a:rPr altLang="en-US" lang="en-US"/>
              <a:t>Increase salivation.</a:t>
            </a:r>
          </a:p>
          <a:p>
            <a:pPr eaLnBrk="1" hangingPunct="1" latinLnBrk="1" lvl="0"/>
            <a:r>
              <a:rPr altLang="en-US" lang="en-US"/>
              <a:t>Produce protective soothing effect on inflamed mucosa.</a:t>
            </a:r>
          </a:p>
        </p:txBody>
      </p:sp>
      <p:sp>
        <p:nvSpPr>
          <p:cNvPr id="1048619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Rectangle 2"/>
          <p:cNvSpPr/>
          <p:nvPr>
            <p:ph type="title" sz="full" idx="0"/>
          </p:nvPr>
        </p:nvSpPr>
        <p:spPr>
          <a:xfrm rot="0">
            <a:off x="457200" y="704850"/>
            <a:ext cx="8229600" cy="1143000"/>
          </a:xfrm>
          <a:prstGeom prst="rect"/>
          <a:noFill/>
          <a:ln>
            <a:noFill/>
          </a:ln>
        </p:spPr>
        <p:txBody>
          <a:bodyPr anchor="b" bIns="0" lIns="0" rIns="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50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latinLnBrk="1" lvl="0"/>
            <a:r>
              <a:rPr altLang="en-US" b="1" lang="en-US"/>
              <a:t>Expectorants (mucokinetics)</a:t>
            </a:r>
          </a:p>
        </p:txBody>
      </p:sp>
      <p:sp>
        <p:nvSpPr>
          <p:cNvPr id="1048621" name="Rectangle 3"/>
          <p:cNvSpPr/>
          <p:nvPr>
            <p:ph sz="full" idx="1"/>
          </p:nvPr>
        </p:nvSpPr>
        <p:spPr>
          <a:xfrm rot="0">
            <a:off x="457200" y="1935162"/>
            <a:ext cx="8229600" cy="43894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273050" latinLnBrk="1" marL="2730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baseline="0" b="0" sz="26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1pPr>
            <a:lvl2pPr algn="l" fontAlgn="base" indent="-246062" latinLnBrk="1" marL="639762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baseline="0" b="0" sz="24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2pPr>
            <a:lvl3pPr algn="l" fontAlgn="base" indent="-246063" latinLnBrk="1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baseline="0" b="0" sz="21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3pPr>
            <a:lvl4pPr algn="l" fontAlgn="base" indent="-209550" latinLnBrk="1" marL="11874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4pPr>
            <a:lvl5pPr algn="l" fontAlgn="base" indent="-209550" latinLnBrk="1" marL="1462087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baseline="0" b="0" sz="2000" i="0" u="none">
                <a:solidFill>
                  <a:schemeClr val="dk1"/>
                </a:solidFill>
                <a:latin typeface="Constantia" pitchFamily="18" charset="0"/>
                <a:sym typeface="Arial" pitchFamily="0" charset="0"/>
              </a:defRPr>
            </a:lvl5pPr>
          </a:lstStyle>
          <a:p>
            <a:pPr algn="just" eaLnBrk="1" hangingPunct="1" latinLnBrk="1" lvl="0"/>
            <a:r>
              <a:rPr altLang="en-US" lang="en-US"/>
              <a:t>Increase volume of bronchial secretion.</a:t>
            </a:r>
          </a:p>
          <a:p>
            <a:pPr algn="just" eaLnBrk="1" hangingPunct="1" latinLnBrk="1" lvl="0"/>
            <a:r>
              <a:rPr altLang="en-US" lang="en-US"/>
              <a:t>Reduce viscosity of the sputum.</a:t>
            </a:r>
          </a:p>
          <a:p>
            <a:pPr algn="just" eaLnBrk="1" hangingPunct="1" latinLnBrk="1" lvl="0"/>
            <a:r>
              <a:rPr altLang="en-US" lang="en-US"/>
              <a:t>So cough becomes less tiring and productive.</a:t>
            </a:r>
          </a:p>
          <a:p>
            <a:pPr algn="just" eaLnBrk="1" hangingPunct="1" latinLnBrk="1" lvl="0"/>
            <a:r>
              <a:rPr altLang="en-US" lang="en-US"/>
              <a:t>Includes: iodides, chlorides, bicarbonates, acetates, volatile oils.</a:t>
            </a:r>
          </a:p>
          <a:p>
            <a:pPr algn="just" eaLnBrk="1" hangingPunct="1" latinLnBrk="1" lvl="0"/>
            <a:r>
              <a:rPr altLang="en-US" lang="en-US"/>
              <a:t>They are used in the chronic cough.</a:t>
            </a:r>
          </a:p>
        </p:txBody>
      </p:sp>
      <p:sp>
        <p:nvSpPr>
          <p:cNvPr id="1048622" name="Line 4"/>
          <p:cNvSpPr/>
          <p:nvPr/>
        </p:nvSpPr>
        <p:spPr>
          <a:xfrm rot="0">
            <a:off x="0" y="1295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BF5F9"/>
      </a:dk2>
      <a:lt2>
        <a:srgbClr val="04617B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DBF5F9"/>
        </a:dk2>
        <a:lt2>
          <a:srgbClr val="04617B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CC2"/>
        </a:accent6>
        <a:hlink>
          <a:srgbClr val="E2D700"/>
        </a:hlink>
        <a:folHlink>
          <a:srgbClr val="85DFD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Drugs for bronchial asthma, antitussives, expectorants, mucolytic agents</dc:title>
  <dc:creator>Rishipal</dc:creator>
  <cp:lastModifiedBy>oem</cp:lastModifiedBy>
  <dcterms:created xsi:type="dcterms:W3CDTF">2014-01-22T02:09:28Z</dcterms:created>
  <dcterms:modified xsi:type="dcterms:W3CDTF">2022-05-03T01:21:49Z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35e6c38c118e42b2a0c2d929b2214220</vt:lpwstr>
  </property>
</Properties>
</file>