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AA513D-8926-453F-ADAF-E7042976AFE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297341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A513D-8926-453F-ADAF-E7042976AFE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134385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A513D-8926-453F-ADAF-E7042976AFE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130051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A513D-8926-453F-ADAF-E7042976AFE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5359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AA513D-8926-453F-ADAF-E7042976AFE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8227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AA513D-8926-453F-ADAF-E7042976AFE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67081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AA513D-8926-453F-ADAF-E7042976AFE0}"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41187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AA513D-8926-453F-ADAF-E7042976AFE0}"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381450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A513D-8926-453F-ADAF-E7042976AFE0}"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282713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A513D-8926-453F-ADAF-E7042976AFE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202713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A513D-8926-453F-ADAF-E7042976AFE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647C8-7352-4EBF-B834-A8A8FEF0D799}" type="slidenum">
              <a:rPr lang="en-US" smtClean="0"/>
              <a:t>‹#›</a:t>
            </a:fld>
            <a:endParaRPr lang="en-US"/>
          </a:p>
        </p:txBody>
      </p:sp>
    </p:spTree>
    <p:extLst>
      <p:ext uri="{BB962C8B-B14F-4D97-AF65-F5344CB8AC3E}">
        <p14:creationId xmlns:p14="http://schemas.microsoft.com/office/powerpoint/2010/main" val="60284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A513D-8926-453F-ADAF-E7042976AFE0}" type="datetimeFigureOut">
              <a:rPr lang="en-US" smtClean="0"/>
              <a:t>3/24/2024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647C8-7352-4EBF-B834-A8A8FEF0D799}" type="slidenum">
              <a:rPr lang="en-US" smtClean="0"/>
              <a:t>‹#›</a:t>
            </a:fld>
            <a:endParaRPr lang="en-US"/>
          </a:p>
        </p:txBody>
      </p:sp>
    </p:spTree>
    <p:extLst>
      <p:ext uri="{BB962C8B-B14F-4D97-AF65-F5344CB8AC3E}">
        <p14:creationId xmlns:p14="http://schemas.microsoft.com/office/powerpoint/2010/main" val="25862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chemocare.com/chemotherapy/side-effects/fatigue-and-cancer.aspx" TargetMode="External"/><Relationship Id="rId2" Type="http://schemas.openxmlformats.org/officeDocument/2006/relationships/hyperlink" Target="http://www.chemocare.com/chemotherapy/side-effects/flulike-syndrome.aspx" TargetMode="External"/><Relationship Id="rId1" Type="http://schemas.openxmlformats.org/officeDocument/2006/relationships/slideLayout" Target="../slideLayouts/slideLayout2.xml"/><Relationship Id="rId4" Type="http://schemas.openxmlformats.org/officeDocument/2006/relationships/hyperlink" Target="http://www.chemocare.com/chemotherapy/side-effects/low-blood-counts.aspx"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ANTI-VIRAL DRUGS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By;</a:t>
            </a:r>
          </a:p>
          <a:p>
            <a:r>
              <a:rPr lang="en-US" dirty="0" smtClean="0">
                <a:latin typeface="Times New Roman" panose="02020603050405020304" pitchFamily="18" charset="0"/>
                <a:cs typeface="Times New Roman" panose="02020603050405020304" pitchFamily="18" charset="0"/>
              </a:rPr>
              <a:t>Aloysius Okadapaoo</a:t>
            </a:r>
          </a:p>
          <a:p>
            <a:r>
              <a:rPr lang="en-US" dirty="0" smtClean="0">
                <a:latin typeface="Times New Roman" panose="02020603050405020304" pitchFamily="18" charset="0"/>
                <a:cs typeface="Times New Roman" panose="02020603050405020304" pitchFamily="18" charset="0"/>
              </a:rPr>
              <a:t>Health Tutor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7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57" y="244444"/>
            <a:ext cx="11688024" cy="6464174"/>
          </a:xfrm>
        </p:spPr>
        <p:txBody>
          <a:bodyPr/>
          <a:lstStyle/>
          <a:p>
            <a:pPr marL="0" indent="0" algn="just">
              <a:buNone/>
            </a:pPr>
            <a:r>
              <a:rPr lang="en-US" dirty="0">
                <a:latin typeface="Times New Roman" panose="02020603050405020304" pitchFamily="18" charset="0"/>
                <a:cs typeface="Times New Roman" panose="02020603050405020304" pitchFamily="18" charset="0"/>
              </a:rPr>
              <a:t>HIV belongs to a group of viruses called Retro viruses. It is an RNA Virus. RNA viruses are also called retro viruses because they replicate in a backward manner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going from RNA to DNA. Normally RNA is transcribed from DNA. The DNA produced (provirus) becomes integrated in the DNA of the infected cell ensuring a permanent infection and replication of the virus.</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MODE </a:t>
            </a:r>
            <a:r>
              <a:rPr lang="en-US" b="1" dirty="0">
                <a:latin typeface="Times New Roman" panose="02020603050405020304" pitchFamily="18" charset="0"/>
                <a:cs typeface="Times New Roman" panose="02020603050405020304" pitchFamily="18" charset="0"/>
              </a:rPr>
              <a:t>OF ACTION OF ARVs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Antiviral drugs share the common property of being virustatic; they are active only against replicating viruses and do not affect latent virus.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ARVs act on the virus by interfering with its reproductive/ replication cycle.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5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245" y="289710"/>
            <a:ext cx="11552221" cy="638269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Life cycle/replication of HIV</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Like all viruses, HIV reproduces itself rapidly the moment it enters the body; reproducing over a million copies a day at one stage.</a:t>
            </a:r>
          </a:p>
          <a:p>
            <a:pPr algn="just"/>
            <a:r>
              <a:rPr lang="en-US" dirty="0">
                <a:latin typeface="Times New Roman" panose="02020603050405020304" pitchFamily="18" charset="0"/>
                <a:cs typeface="Times New Roman" panose="02020603050405020304" pitchFamily="18" charset="0"/>
              </a:rPr>
              <a:t>HIV infects a wide range of body cells which express/ possess CD4 Proteins on their surfaces especially monocytes, T-Lymphocytes and tissue macrophage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the CXC chemokine receptor 4 (CXCR4) and the chemokine receptor 5 (CCR5)) </a:t>
            </a:r>
            <a:r>
              <a:rPr lang="en-US" dirty="0">
                <a:latin typeface="Times New Roman" panose="02020603050405020304" pitchFamily="18" charset="0"/>
                <a:cs typeface="Times New Roman" panose="02020603050405020304" pitchFamily="18" charset="0"/>
              </a:rPr>
              <a:t>s. These cells are found throughout the body including the brain, GIT, the bone marrow and lymph nodes.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91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190122"/>
            <a:ext cx="11624650" cy="6482281"/>
          </a:xfrm>
        </p:spPr>
        <p:txBody>
          <a:bodyPr>
            <a:normAutofit fontScale="92500" lnSpcReduction="10000"/>
          </a:bodyPr>
          <a:lstStyle/>
          <a:p>
            <a:pPr marL="0" indent="0" algn="just">
              <a:buNone/>
            </a:pPr>
            <a:r>
              <a:rPr lang="en-US" b="1" dirty="0" smtClean="0">
                <a:latin typeface="Times New Roman" panose="02020603050405020304" pitchFamily="18" charset="0"/>
                <a:cs typeface="Times New Roman" panose="02020603050405020304" pitchFamily="18" charset="0"/>
              </a:rPr>
              <a:t>HIV replicates as follows;</a:t>
            </a:r>
            <a:endParaRPr lang="en-US" dirty="0" smtClean="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After entry into the body, HIV binds to the CD4 protein on the cell membranes followed by </a:t>
            </a:r>
            <a:r>
              <a:rPr lang="en-US" b="1" dirty="0" err="1" smtClean="0">
                <a:latin typeface="Times New Roman" panose="02020603050405020304" pitchFamily="18" charset="0"/>
                <a:cs typeface="Times New Roman" panose="02020603050405020304" pitchFamily="18" charset="0"/>
              </a:rPr>
              <a:t>fussion</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the virus membrane and then penetrate the host cell.</a:t>
            </a:r>
          </a:p>
          <a:p>
            <a:pPr lvl="0" algn="just"/>
            <a:r>
              <a:rPr lang="en-US" dirty="0" smtClean="0">
                <a:latin typeface="Times New Roman" panose="02020603050405020304" pitchFamily="18" charset="0"/>
                <a:cs typeface="Times New Roman" panose="02020603050405020304" pitchFamily="18" charset="0"/>
              </a:rPr>
              <a:t>After penetration, the virus looses its coat (removes its </a:t>
            </a:r>
            <a:r>
              <a:rPr lang="en-US" dirty="0" err="1" smtClean="0">
                <a:latin typeface="Times New Roman" panose="02020603050405020304" pitchFamily="18" charset="0"/>
                <a:cs typeface="Times New Roman" panose="02020603050405020304" pitchFamily="18" charset="0"/>
              </a:rPr>
              <a:t>evelop</a:t>
            </a:r>
            <a:r>
              <a:rPr lang="en-US" dirty="0" smtClean="0">
                <a:latin typeface="Times New Roman" panose="02020603050405020304" pitchFamily="18" charset="0"/>
                <a:cs typeface="Times New Roman" panose="02020603050405020304" pitchFamily="18" charset="0"/>
              </a:rPr>
              <a:t>) to expose its viral core which contains enzymes for example </a:t>
            </a:r>
            <a:r>
              <a:rPr lang="en-US" b="1" dirty="0" smtClean="0">
                <a:latin typeface="Times New Roman" panose="02020603050405020304" pitchFamily="18" charset="0"/>
                <a:cs typeface="Times New Roman" panose="02020603050405020304" pitchFamily="18" charset="0"/>
              </a:rPr>
              <a:t>Reverse Transcriptase enzyme, Protease enzyme and </a:t>
            </a:r>
            <a:r>
              <a:rPr lang="en-US" b="1" dirty="0" err="1" smtClean="0">
                <a:latin typeface="Times New Roman" panose="02020603050405020304" pitchFamily="18" charset="0"/>
                <a:cs typeface="Times New Roman" panose="02020603050405020304" pitchFamily="18" charset="0"/>
              </a:rPr>
              <a:t>Intergrase</a:t>
            </a:r>
            <a:r>
              <a:rPr lang="en-US" b="1" dirty="0" smtClean="0">
                <a:latin typeface="Times New Roman" panose="02020603050405020304" pitchFamily="18" charset="0"/>
                <a:cs typeface="Times New Roman" panose="02020603050405020304" pitchFamily="18" charset="0"/>
              </a:rPr>
              <a:t> enzyme.</a:t>
            </a:r>
            <a:endParaRPr lang="en-US" dirty="0" smtClean="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Reverse Transcriptase enzyme</a:t>
            </a:r>
            <a:r>
              <a:rPr lang="en-US" dirty="0" smtClean="0">
                <a:latin typeface="Times New Roman" panose="02020603050405020304" pitchFamily="18" charset="0"/>
                <a:cs typeface="Times New Roman" panose="02020603050405020304" pitchFamily="18" charset="0"/>
              </a:rPr>
              <a:t> converts the single strand viral RNA to a double strand pro-viral DNA.</a:t>
            </a:r>
          </a:p>
          <a:p>
            <a:pPr lvl="0" algn="just"/>
            <a:r>
              <a:rPr lang="en-US" dirty="0" smtClean="0">
                <a:latin typeface="Times New Roman" panose="02020603050405020304" pitchFamily="18" charset="0"/>
                <a:cs typeface="Times New Roman" panose="02020603050405020304" pitchFamily="18" charset="0"/>
              </a:rPr>
              <a:t>The viral RNA as part of the </a:t>
            </a:r>
            <a:r>
              <a:rPr lang="en-US" dirty="0" err="1" smtClean="0">
                <a:latin typeface="Times New Roman" panose="02020603050405020304" pitchFamily="18" charset="0"/>
                <a:cs typeface="Times New Roman" panose="02020603050405020304" pitchFamily="18" charset="0"/>
              </a:rPr>
              <a:t>proviral</a:t>
            </a:r>
            <a:r>
              <a:rPr lang="en-US" dirty="0" smtClean="0">
                <a:latin typeface="Times New Roman" panose="02020603050405020304" pitchFamily="18" charset="0"/>
                <a:cs typeface="Times New Roman" panose="02020603050405020304" pitchFamily="18" charset="0"/>
              </a:rPr>
              <a:t> DNA is conveyed into the nucleus and is </a:t>
            </a:r>
            <a:r>
              <a:rPr lang="en-US" b="1" dirty="0" smtClean="0">
                <a:latin typeface="Times New Roman" panose="02020603050405020304" pitchFamily="18" charset="0"/>
                <a:cs typeface="Times New Roman" panose="02020603050405020304" pitchFamily="18" charset="0"/>
              </a:rPr>
              <a:t>integrated</a:t>
            </a:r>
            <a:r>
              <a:rPr lang="en-US" dirty="0" smtClean="0">
                <a:latin typeface="Times New Roman" panose="02020603050405020304" pitchFamily="18" charset="0"/>
                <a:cs typeface="Times New Roman" panose="02020603050405020304" pitchFamily="18" charset="0"/>
              </a:rPr>
              <a:t> into the host cellular DNA using the </a:t>
            </a:r>
            <a:r>
              <a:rPr lang="en-US" b="1" dirty="0" err="1" smtClean="0">
                <a:latin typeface="Times New Roman" panose="02020603050405020304" pitchFamily="18" charset="0"/>
                <a:cs typeface="Times New Roman" panose="02020603050405020304" pitchFamily="18" charset="0"/>
              </a:rPr>
              <a:t>Intergrase</a:t>
            </a:r>
            <a:r>
              <a:rPr lang="en-US" b="1" dirty="0" smtClean="0">
                <a:latin typeface="Times New Roman" panose="02020603050405020304" pitchFamily="18" charset="0"/>
                <a:cs typeface="Times New Roman" panose="02020603050405020304" pitchFamily="18" charset="0"/>
              </a:rPr>
              <a:t> enzyme.</a:t>
            </a:r>
            <a:endParaRPr lang="en-US"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HIV DNA pro-virus in </a:t>
            </a:r>
            <a:r>
              <a:rPr lang="en-US" b="1" dirty="0">
                <a:latin typeface="Times New Roman" panose="02020603050405020304" pitchFamily="18" charset="0"/>
                <a:cs typeface="Times New Roman" panose="02020603050405020304" pitchFamily="18" charset="0"/>
              </a:rPr>
              <a:t>transcribed</a:t>
            </a:r>
            <a:r>
              <a:rPr lang="en-US" dirty="0">
                <a:latin typeface="Times New Roman" panose="02020603050405020304" pitchFamily="18" charset="0"/>
                <a:cs typeface="Times New Roman" panose="02020603050405020304" pitchFamily="18" charset="0"/>
              </a:rPr>
              <a:t> into RNA copies which are either </a:t>
            </a:r>
            <a:r>
              <a:rPr lang="en-US" dirty="0" err="1">
                <a:latin typeface="Times New Roman" panose="02020603050405020304" pitchFamily="18" charset="0"/>
                <a:cs typeface="Times New Roman" panose="02020603050405020304" pitchFamily="18" charset="0"/>
              </a:rPr>
              <a:t>incoporated</a:t>
            </a:r>
            <a:r>
              <a:rPr lang="en-US" dirty="0">
                <a:latin typeface="Times New Roman" panose="02020603050405020304" pitchFamily="18" charset="0"/>
                <a:cs typeface="Times New Roman" panose="02020603050405020304" pitchFamily="18" charset="0"/>
              </a:rPr>
              <a:t> into a new virus particle or function as mRNA, </a:t>
            </a:r>
            <a:r>
              <a:rPr lang="en-US" dirty="0" err="1">
                <a:latin typeface="Times New Roman" panose="02020603050405020304" pitchFamily="18" charset="0"/>
                <a:cs typeface="Times New Roman" panose="02020603050405020304" pitchFamily="18" charset="0"/>
              </a:rPr>
              <a:t>tRNA</a:t>
            </a:r>
            <a:r>
              <a:rPr lang="en-US" dirty="0">
                <a:latin typeface="Times New Roman" panose="02020603050405020304" pitchFamily="18" charset="0"/>
                <a:cs typeface="Times New Roman" panose="02020603050405020304" pitchFamily="18" charset="0"/>
              </a:rPr>
              <a:t> and are translated into core, envelope or accessory proteins.</a:t>
            </a:r>
          </a:p>
          <a:p>
            <a:pPr lvl="0" algn="just"/>
            <a:r>
              <a:rPr lang="en-US" dirty="0">
                <a:latin typeface="Times New Roman" panose="02020603050405020304" pitchFamily="18" charset="0"/>
                <a:cs typeface="Times New Roman" panose="02020603050405020304" pitchFamily="18" charset="0"/>
              </a:rPr>
              <a:t>The HIV core and coat proteins are processed and assembled to form a new virus particle. This process is uses </a:t>
            </a:r>
            <a:r>
              <a:rPr lang="en-US" b="1" dirty="0">
                <a:latin typeface="Times New Roman" panose="02020603050405020304" pitchFamily="18" charset="0"/>
                <a:cs typeface="Times New Roman" panose="02020603050405020304" pitchFamily="18" charset="0"/>
              </a:rPr>
              <a:t>protease enzyme.</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new virus particle moves out (</a:t>
            </a:r>
            <a:r>
              <a:rPr lang="en-US" dirty="0" err="1">
                <a:latin typeface="Times New Roman" panose="02020603050405020304" pitchFamily="18" charset="0"/>
                <a:cs typeface="Times New Roman" panose="02020603050405020304" pitchFamily="18" charset="0"/>
              </a:rPr>
              <a:t>budout</a:t>
            </a:r>
            <a:r>
              <a:rPr lang="en-US" dirty="0">
                <a:latin typeface="Times New Roman" panose="02020603050405020304" pitchFamily="18" charset="0"/>
                <a:cs typeface="Times New Roman" panose="02020603050405020304" pitchFamily="18" charset="0"/>
              </a:rPr>
              <a:t>) through the altered host cell membrane to infect other cells.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69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337" y="81481"/>
            <a:ext cx="11796665" cy="6609030"/>
          </a:xfrm>
        </p:spPr>
        <p:txBody>
          <a:bodyPr/>
          <a:lstStyle/>
          <a:p>
            <a:pPr marL="0" indent="0" algn="just">
              <a:buNone/>
            </a:pPr>
            <a:r>
              <a:rPr lang="en-US" b="1" dirty="0">
                <a:latin typeface="Times New Roman" panose="02020603050405020304" pitchFamily="18" charset="0"/>
                <a:cs typeface="Times New Roman" panose="02020603050405020304" pitchFamily="18" charset="0"/>
              </a:rPr>
              <a:t>Action of ARVs on the HIV</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main stages where these drugs act to inhibit replication of the virus are </a:t>
            </a:r>
            <a:r>
              <a:rPr lang="en-US" dirty="0" smtClean="0">
                <a:latin typeface="Times New Roman" panose="02020603050405020304" pitchFamily="18" charset="0"/>
                <a:cs typeface="Times New Roman" panose="02020603050405020304" pitchFamily="18" charset="0"/>
              </a:rPr>
              <a:t>summarized </a:t>
            </a:r>
            <a:r>
              <a:rPr lang="en-US" dirty="0">
                <a:latin typeface="Times New Roman" panose="02020603050405020304" pitchFamily="18" charset="0"/>
                <a:cs typeface="Times New Roman" panose="02020603050405020304" pitchFamily="18" charset="0"/>
              </a:rPr>
              <a:t>below;</a:t>
            </a:r>
          </a:p>
          <a:p>
            <a:pPr lvl="0" algn="just"/>
            <a:r>
              <a:rPr lang="en-US" dirty="0" smtClean="0">
                <a:latin typeface="Times New Roman" panose="02020603050405020304" pitchFamily="18" charset="0"/>
                <a:cs typeface="Times New Roman" panose="02020603050405020304" pitchFamily="18" charset="0"/>
              </a:rPr>
              <a:t>Inhibition </a:t>
            </a:r>
            <a:r>
              <a:rPr lang="en-US" dirty="0">
                <a:latin typeface="Times New Roman" panose="02020603050405020304" pitchFamily="18" charset="0"/>
                <a:cs typeface="Times New Roman" panose="02020603050405020304" pitchFamily="18" charset="0"/>
              </a:rPr>
              <a:t>of the reverse transcriptase enzyme to </a:t>
            </a:r>
            <a:r>
              <a:rPr lang="en-US" dirty="0" smtClean="0">
                <a:latin typeface="Times New Roman" panose="02020603050405020304" pitchFamily="18" charset="0"/>
                <a:cs typeface="Times New Roman" panose="02020603050405020304" pitchFamily="18" charset="0"/>
              </a:rPr>
              <a:t>interrupt </a:t>
            </a:r>
            <a:r>
              <a:rPr lang="en-US" dirty="0">
                <a:latin typeface="Times New Roman" panose="02020603050405020304" pitchFamily="18" charset="0"/>
                <a:cs typeface="Times New Roman" panose="02020603050405020304" pitchFamily="18" charset="0"/>
              </a:rPr>
              <a:t>the production of pro-viral DNA, Hence reverse transcriptase inhibitors prevent the formation of pro-viral DNA.</a:t>
            </a:r>
          </a:p>
          <a:p>
            <a:pPr lvl="0" algn="just"/>
            <a:r>
              <a:rPr lang="en-US" dirty="0">
                <a:latin typeface="Times New Roman" panose="02020603050405020304" pitchFamily="18" charset="0"/>
                <a:cs typeface="Times New Roman" panose="02020603050405020304" pitchFamily="18" charset="0"/>
              </a:rPr>
              <a:t>Inhibition of maturation of the virus by interrupting the protein processing and virus assembly by inhibiting the enzyme protease. During this stage, protease enzymes are required and protease inhibitors work here.</a:t>
            </a:r>
          </a:p>
          <a:p>
            <a:pPr lvl="0" algn="just"/>
            <a:r>
              <a:rPr lang="en-US" dirty="0">
                <a:latin typeface="Times New Roman" panose="02020603050405020304" pitchFamily="18" charset="0"/>
                <a:cs typeface="Times New Roman" panose="02020603050405020304" pitchFamily="18" charset="0"/>
              </a:rPr>
              <a:t>Fusion inhibitors; these inhibit attachment and penetration of HIV into CD4 cells of the human body.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39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337" y="244444"/>
            <a:ext cx="11760451" cy="6373639"/>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REVERSE TRANSCRIPTASE INHIBITORS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These are of 2 groups;</a:t>
            </a:r>
          </a:p>
          <a:p>
            <a:pPr lvl="0"/>
            <a:r>
              <a:rPr lang="en-US" dirty="0">
                <a:latin typeface="Times New Roman" panose="02020603050405020304" pitchFamily="18" charset="0"/>
                <a:cs typeface="Times New Roman" panose="02020603050405020304" pitchFamily="18" charset="0"/>
              </a:rPr>
              <a:t>The Nucleoside Reverse Transcriptase Inhibitors (NRTIs)</a:t>
            </a:r>
          </a:p>
          <a:p>
            <a:pPr lvl="0"/>
            <a:r>
              <a:rPr lang="en-US" dirty="0">
                <a:latin typeface="Times New Roman" panose="02020603050405020304" pitchFamily="18" charset="0"/>
                <a:cs typeface="Times New Roman" panose="02020603050405020304" pitchFamily="18" charset="0"/>
              </a:rPr>
              <a:t>The Non-Nucleoside Reverse Transcriptase Inhibitors (NNRTIs)</a:t>
            </a:r>
          </a:p>
          <a:p>
            <a:pPr marL="0" indent="0">
              <a:buNone/>
            </a:pPr>
            <a:r>
              <a:rPr lang="en-US" b="1" dirty="0">
                <a:latin typeface="Times New Roman" panose="02020603050405020304" pitchFamily="18" charset="0"/>
                <a:cs typeface="Times New Roman" panose="02020603050405020304" pitchFamily="18" charset="0"/>
              </a:rPr>
              <a:t>The Nucleoside Reverse Transcriptase Inhibitors (NRTIs) include the following;</a:t>
            </a:r>
          </a:p>
          <a:p>
            <a:pPr lvl="0"/>
            <a:r>
              <a:rPr lang="en-US" dirty="0" err="1">
                <a:latin typeface="Times New Roman" panose="02020603050405020304" pitchFamily="18" charset="0"/>
                <a:cs typeface="Times New Roman" panose="02020603050405020304" pitchFamily="18" charset="0"/>
              </a:rPr>
              <a:t>Abacavir</a:t>
            </a:r>
            <a:r>
              <a:rPr lang="en-US" dirty="0">
                <a:latin typeface="Times New Roman" panose="02020603050405020304" pitchFamily="18" charset="0"/>
                <a:cs typeface="Times New Roman" panose="02020603050405020304" pitchFamily="18" charset="0"/>
              </a:rPr>
              <a:t> (ABC)</a:t>
            </a:r>
          </a:p>
          <a:p>
            <a:pPr lvl="0"/>
            <a:r>
              <a:rPr lang="en-US" dirty="0" err="1">
                <a:latin typeface="Times New Roman" panose="02020603050405020304" pitchFamily="18" charset="0"/>
                <a:cs typeface="Times New Roman" panose="02020603050405020304" pitchFamily="18" charset="0"/>
              </a:rPr>
              <a:t>Didanosine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ddt</a:t>
            </a:r>
            <a:r>
              <a:rPr lang="en-US" dirty="0">
                <a:latin typeface="Times New Roman" panose="02020603050405020304" pitchFamily="18" charset="0"/>
                <a:cs typeface="Times New Roman" panose="02020603050405020304" pitchFamily="18" charset="0"/>
              </a:rPr>
              <a:t> or DDI)</a:t>
            </a:r>
          </a:p>
          <a:p>
            <a:pPr lvl="0"/>
            <a:r>
              <a:rPr lang="en-US" dirty="0" err="1">
                <a:latin typeface="Times New Roman" panose="02020603050405020304" pitchFamily="18" charset="0"/>
                <a:cs typeface="Times New Roman" panose="02020603050405020304" pitchFamily="18" charset="0"/>
              </a:rPr>
              <a:t>Emitricitabine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Lamivudine (3TC)</a:t>
            </a:r>
          </a:p>
          <a:p>
            <a:pPr lvl="0"/>
            <a:r>
              <a:rPr lang="en-US" dirty="0" err="1">
                <a:latin typeface="Times New Roman" panose="02020603050405020304" pitchFamily="18" charset="0"/>
                <a:cs typeface="Times New Roman" panose="02020603050405020304" pitchFamily="18" charset="0"/>
              </a:rPr>
              <a:t>Stavudine</a:t>
            </a:r>
            <a:r>
              <a:rPr lang="en-US" dirty="0">
                <a:latin typeface="Times New Roman" panose="02020603050405020304" pitchFamily="18" charset="0"/>
                <a:cs typeface="Times New Roman" panose="02020603050405020304" pitchFamily="18" charset="0"/>
              </a:rPr>
              <a:t> (4dT)</a:t>
            </a:r>
          </a:p>
          <a:p>
            <a:pPr lvl="0"/>
            <a:r>
              <a:rPr lang="en-US" dirty="0" err="1">
                <a:latin typeface="Times New Roman" panose="02020603050405020304" pitchFamily="18" charset="0"/>
                <a:cs typeface="Times New Roman" panose="02020603050405020304" pitchFamily="18" charset="0"/>
              </a:rPr>
              <a:t>Tenofovir</a:t>
            </a:r>
            <a:r>
              <a:rPr lang="en-US" dirty="0">
                <a:latin typeface="Times New Roman" panose="02020603050405020304" pitchFamily="18" charset="0"/>
                <a:cs typeface="Times New Roman" panose="02020603050405020304" pitchFamily="18" charset="0"/>
              </a:rPr>
              <a:t> (TDF)</a:t>
            </a:r>
          </a:p>
          <a:p>
            <a:pPr lvl="0"/>
            <a:r>
              <a:rPr lang="en-US" dirty="0" err="1">
                <a:latin typeface="Times New Roman" panose="02020603050405020304" pitchFamily="18" charset="0"/>
                <a:cs typeface="Times New Roman" panose="02020603050405020304" pitchFamily="18" charset="0"/>
              </a:rPr>
              <a:t>Zidovudine</a:t>
            </a:r>
            <a:r>
              <a:rPr lang="en-US" dirty="0">
                <a:latin typeface="Times New Roman" panose="02020603050405020304" pitchFamily="18" charset="0"/>
                <a:cs typeface="Times New Roman" panose="02020603050405020304" pitchFamily="18" charset="0"/>
              </a:rPr>
              <a:t> (AZT)</a:t>
            </a:r>
          </a:p>
          <a:p>
            <a:pPr marL="0" indent="0">
              <a:buNone/>
            </a:pPr>
            <a:r>
              <a:rPr lang="en-US" dirty="0">
                <a:latin typeface="Times New Roman" panose="02020603050405020304" pitchFamily="18" charset="0"/>
                <a:cs typeface="Times New Roman" panose="02020603050405020304" pitchFamily="18" charset="0"/>
              </a:rPr>
              <a:t>These drugs lead to premature termination of the production of the HIV  DNA chain. The are active against HIV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(ii). Resistance easily develops if they are given as single drugs.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22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961" y="153908"/>
            <a:ext cx="11805719" cy="6518495"/>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Preparations, Dose, Side effects and contraindications</a:t>
            </a:r>
            <a:endParaRPr lang="en-US"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Abacavir</a:t>
            </a:r>
            <a:r>
              <a:rPr lang="en-US" b="1" dirty="0">
                <a:latin typeface="Times New Roman" panose="02020603050405020304" pitchFamily="18" charset="0"/>
                <a:cs typeface="Times New Roman" panose="02020603050405020304" pitchFamily="18" charset="0"/>
              </a:rPr>
              <a:t> (ABC)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Tablets of </a:t>
            </a:r>
            <a:r>
              <a:rPr lang="en-US" dirty="0" err="1">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300mg</a:t>
            </a:r>
          </a:p>
          <a:p>
            <a:r>
              <a:rPr lang="en-US" dirty="0">
                <a:latin typeface="Times New Roman" panose="02020603050405020304" pitchFamily="18" charset="0"/>
                <a:cs typeface="Times New Roman" panose="02020603050405020304" pitchFamily="18" charset="0"/>
              </a:rPr>
              <a:t>Oral suspension of 20mg/ml in 240ml packs</a:t>
            </a:r>
          </a:p>
          <a:p>
            <a:pPr marL="0" indent="0">
              <a:buNone/>
            </a:pPr>
            <a:r>
              <a:rPr lang="en-US" b="1" i="1" dirty="0">
                <a:latin typeface="Times New Roman" panose="02020603050405020304" pitchFamily="18" charset="0"/>
                <a:cs typeface="Times New Roman" panose="02020603050405020304" pitchFamily="18" charset="0"/>
              </a:rPr>
              <a:t>Dose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600mg in 1 0r 2 divided doses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Child</a:t>
            </a:r>
            <a:r>
              <a:rPr lang="en-US" dirty="0">
                <a:latin typeface="Times New Roman" panose="02020603050405020304" pitchFamily="18" charset="0"/>
                <a:cs typeface="Times New Roman" panose="02020603050405020304" pitchFamily="18" charset="0"/>
              </a:rPr>
              <a:t>; 8mg/kg </a:t>
            </a:r>
            <a:r>
              <a:rPr lang="en-US" dirty="0" err="1">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GIT disturbances like Nausea, Vomiting, Abdominal pain, flatulence and diarrhea</a:t>
            </a:r>
          </a:p>
          <a:p>
            <a:pPr lvl="0"/>
            <a:r>
              <a:rPr lang="en-US" dirty="0">
                <a:latin typeface="Times New Roman" panose="02020603050405020304" pitchFamily="18" charset="0"/>
                <a:cs typeface="Times New Roman" panose="02020603050405020304" pitchFamily="18" charset="0"/>
              </a:rPr>
              <a:t>Hypersensitivity reactions characterized by fever, rash, nausea, vomiting and diarrhea</a:t>
            </a:r>
          </a:p>
          <a:p>
            <a:pPr marL="0" indent="0">
              <a:buNone/>
            </a:pPr>
            <a:r>
              <a:rPr lang="en-US" b="1" i="1" dirty="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Breast feeding mothers</a:t>
            </a:r>
          </a:p>
          <a:p>
            <a:pPr lvl="0"/>
            <a:r>
              <a:rPr lang="en-US" dirty="0">
                <a:latin typeface="Times New Roman" panose="02020603050405020304" pitchFamily="18" charset="0"/>
                <a:cs typeface="Times New Roman" panose="02020603050405020304" pitchFamily="18" charset="0"/>
              </a:rPr>
              <a:t>History of hypersensitivity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2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73" y="217282"/>
            <a:ext cx="11488848" cy="6355533"/>
          </a:xfrm>
        </p:spPr>
        <p:txBody>
          <a:bodyPr/>
          <a:lstStyle/>
          <a:p>
            <a:pPr marL="0" lvl="0" indent="0">
              <a:buNone/>
            </a:pPr>
            <a:r>
              <a:rPr lang="en-US" b="1" dirty="0" err="1" smtClean="0">
                <a:latin typeface="Times New Roman" panose="02020603050405020304" pitchFamily="18" charset="0"/>
                <a:cs typeface="Times New Roman" panose="02020603050405020304" pitchFamily="18" charset="0"/>
              </a:rPr>
              <a:t>Didanosine</a:t>
            </a:r>
            <a:r>
              <a:rPr lang="en-US" b="1" dirty="0" smtClean="0">
                <a:latin typeface="Times New Roman" panose="02020603050405020304" pitchFamily="18" charset="0"/>
                <a:cs typeface="Times New Roman" panose="02020603050405020304" pitchFamily="18" charset="0"/>
              </a:rPr>
              <a:t> (DDI/ </a:t>
            </a:r>
            <a:r>
              <a:rPr lang="en-US" b="1" dirty="0" err="1" smtClean="0">
                <a:latin typeface="Times New Roman" panose="02020603050405020304" pitchFamily="18" charset="0"/>
                <a:cs typeface="Times New Roman" panose="02020603050405020304" pitchFamily="18" charset="0"/>
              </a:rPr>
              <a:t>ddt</a:t>
            </a:r>
            <a:r>
              <a:rPr lang="en-US" b="1" dirty="0" smtClean="0">
                <a:latin typeface="Times New Roman" panose="02020603050405020304" pitchFamily="18" charset="0"/>
                <a:cs typeface="Times New Roman" panose="02020603050405020304" pitchFamily="18" charset="0"/>
              </a:rPr>
              <a:t>)</a:t>
            </a:r>
          </a:p>
          <a:p>
            <a:pPr marL="0" indent="0">
              <a:buNone/>
            </a:pPr>
            <a:r>
              <a:rPr lang="en-US" b="1" i="1" dirty="0" smtClean="0">
                <a:latin typeface="Times New Roman" panose="02020603050405020304" pitchFamily="18" charset="0"/>
                <a:cs typeface="Times New Roman" panose="02020603050405020304" pitchFamily="18" charset="0"/>
              </a:rPr>
              <a:t>Preparations</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Tablets of 25 and 200mg</a:t>
            </a:r>
          </a:p>
          <a:p>
            <a:pPr lvl="0"/>
            <a:r>
              <a:rPr lang="en-US" dirty="0" smtClean="0">
                <a:latin typeface="Times New Roman" panose="02020603050405020304" pitchFamily="18" charset="0"/>
                <a:cs typeface="Times New Roman" panose="02020603050405020304" pitchFamily="18" charset="0"/>
              </a:rPr>
              <a:t>Capsules of 125mg, 200mg, 250mg and 400mg</a:t>
            </a:r>
          </a:p>
          <a:p>
            <a:pPr marL="0" indent="0">
              <a:buNone/>
            </a:pPr>
            <a:r>
              <a:rPr lang="en-US" b="1" i="1" dirty="0" smtClean="0">
                <a:latin typeface="Times New Roman" panose="02020603050405020304" pitchFamily="18" charset="0"/>
                <a:cs typeface="Times New Roman" panose="02020603050405020304" pitchFamily="18" charset="0"/>
              </a:rPr>
              <a:t>Dose: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Adult</a:t>
            </a:r>
          </a:p>
          <a:p>
            <a:r>
              <a:rPr lang="en-US" dirty="0" smtClean="0">
                <a:latin typeface="Times New Roman" panose="02020603050405020304" pitchFamily="18" charset="0"/>
                <a:cs typeface="Times New Roman" panose="02020603050405020304" pitchFamily="18" charset="0"/>
              </a:rPr>
              <a:t>&lt;60kg 250mg in 1-2 divided doses</a:t>
            </a:r>
          </a:p>
          <a:p>
            <a:r>
              <a:rPr lang="en-US" dirty="0" smtClean="0">
                <a:latin typeface="Times New Roman" panose="02020603050405020304" pitchFamily="18" charset="0"/>
                <a:cs typeface="Times New Roman" panose="02020603050405020304" pitchFamily="18" charset="0"/>
              </a:rPr>
              <a:t>60kg and above 400mg in 1-2 divided doses</a:t>
            </a:r>
          </a:p>
          <a:p>
            <a:pPr marL="0" indent="0">
              <a:buNone/>
            </a:pPr>
            <a:r>
              <a:rPr lang="en-US" b="1" dirty="0" smtClean="0">
                <a:latin typeface="Times New Roman" panose="02020603050405020304" pitchFamily="18" charset="0"/>
                <a:cs typeface="Times New Roman" panose="02020603050405020304" pitchFamily="18" charset="0"/>
              </a:rPr>
              <a:t>Child</a:t>
            </a:r>
            <a:r>
              <a:rPr lang="en-US" dirty="0" smtClean="0">
                <a:latin typeface="Times New Roman" panose="02020603050405020304" pitchFamily="18" charset="0"/>
                <a:cs typeface="Times New Roman" panose="02020603050405020304" pitchFamily="18" charset="0"/>
              </a:rPr>
              <a:t>= Not recommended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42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172016"/>
            <a:ext cx="11552222" cy="6527548"/>
          </a:xfrm>
        </p:spPr>
        <p:txBody>
          <a:bodyPr/>
          <a:lstStyle/>
          <a:p>
            <a:pPr marL="0" indent="0">
              <a:buNone/>
            </a:pP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Pancreatitis</a:t>
            </a:r>
          </a:p>
          <a:p>
            <a:pPr lvl="0"/>
            <a:r>
              <a:rPr lang="en-US" dirty="0">
                <a:latin typeface="Times New Roman" panose="02020603050405020304" pitchFamily="18" charset="0"/>
                <a:cs typeface="Times New Roman" panose="02020603050405020304" pitchFamily="18" charset="0"/>
              </a:rPr>
              <a:t>Liver toxicity</a:t>
            </a:r>
          </a:p>
          <a:p>
            <a:pPr lvl="0"/>
            <a:r>
              <a:rPr lang="en-US" dirty="0">
                <a:latin typeface="Times New Roman" panose="02020603050405020304" pitchFamily="18" charset="0"/>
                <a:cs typeface="Times New Roman" panose="02020603050405020304" pitchFamily="18" charset="0"/>
              </a:rPr>
              <a:t>Peripheral Neuropathy</a:t>
            </a:r>
          </a:p>
          <a:p>
            <a:pPr lvl="0"/>
            <a:r>
              <a:rPr lang="en-US" dirty="0">
                <a:latin typeface="Times New Roman" panose="02020603050405020304" pitchFamily="18" charset="0"/>
                <a:cs typeface="Times New Roman" panose="02020603050405020304" pitchFamily="18" charset="0"/>
              </a:rPr>
              <a:t>Dry mouth</a:t>
            </a:r>
          </a:p>
          <a:p>
            <a:pPr lvl="0"/>
            <a:r>
              <a:rPr lang="en-US" dirty="0">
                <a:latin typeface="Times New Roman" panose="02020603050405020304" pitchFamily="18" charset="0"/>
                <a:cs typeface="Times New Roman" panose="02020603050405020304" pitchFamily="18" charset="0"/>
              </a:rPr>
              <a:t>Parotid gland enlargement</a:t>
            </a:r>
          </a:p>
          <a:p>
            <a:pPr lvl="0"/>
            <a:r>
              <a:rPr lang="en-US" dirty="0">
                <a:latin typeface="Times New Roman" panose="02020603050405020304" pitchFamily="18" charset="0"/>
                <a:cs typeface="Times New Roman" panose="02020603050405020304" pitchFamily="18" charset="0"/>
              </a:rPr>
              <a:t>Alopecia</a:t>
            </a:r>
          </a:p>
          <a:p>
            <a:pPr marL="0" indent="0">
              <a:buNone/>
            </a:pPr>
            <a:endParaRPr lang="en-US" b="1" i="1" dirty="0" smtClean="0">
              <a:latin typeface="Times New Roman" panose="02020603050405020304" pitchFamily="18" charset="0"/>
              <a:cs typeface="Times New Roman" panose="02020603050405020304" pitchFamily="18" charset="0"/>
            </a:endParaRPr>
          </a:p>
          <a:p>
            <a:pPr marL="0" indent="0">
              <a:buNone/>
            </a:pPr>
            <a:r>
              <a:rPr lang="en-US" b="1" i="1" dirty="0" smtClean="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Children</a:t>
            </a:r>
          </a:p>
          <a:p>
            <a:pPr lvl="0"/>
            <a:r>
              <a:rPr lang="en-US" dirty="0">
                <a:latin typeface="Times New Roman" panose="02020603050405020304" pitchFamily="18" charset="0"/>
                <a:cs typeface="Times New Roman" panose="02020603050405020304" pitchFamily="18" charset="0"/>
              </a:rPr>
              <a:t>Breast feeding mothers</a:t>
            </a:r>
          </a:p>
          <a:p>
            <a:pPr lvl="0"/>
            <a:r>
              <a:rPr lang="en-US" dirty="0">
                <a:latin typeface="Times New Roman" panose="02020603050405020304" pitchFamily="18" charset="0"/>
                <a:cs typeface="Times New Roman" panose="02020603050405020304" pitchFamily="18" charset="0"/>
              </a:rPr>
              <a:t>History of hypersensitivity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33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1" y="153909"/>
            <a:ext cx="11651810" cy="6527548"/>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EMITRICITABINE</a:t>
            </a: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Capsules 200mg</a:t>
            </a:r>
          </a:p>
          <a:p>
            <a:pPr lvl="0"/>
            <a:r>
              <a:rPr lang="en-US" dirty="0">
                <a:latin typeface="Times New Roman" panose="02020603050405020304" pitchFamily="18" charset="0"/>
                <a:cs typeface="Times New Roman" panose="02020603050405020304" pitchFamily="18" charset="0"/>
              </a:rPr>
              <a:t>Also found in combination with </a:t>
            </a:r>
            <a:r>
              <a:rPr lang="en-US" dirty="0" err="1">
                <a:latin typeface="Times New Roman" panose="02020603050405020304" pitchFamily="18" charset="0"/>
                <a:cs typeface="Times New Roman" panose="02020603050405020304" pitchFamily="18" charset="0"/>
              </a:rPr>
              <a:t>Tenofovir</a:t>
            </a:r>
            <a:r>
              <a:rPr lang="en-US" dirty="0">
                <a:latin typeface="Times New Roman" panose="02020603050405020304" pitchFamily="18" charset="0"/>
                <a:cs typeface="Times New Roman" panose="02020603050405020304" pitchFamily="18" charset="0"/>
              </a:rPr>
              <a:t> (TROVADA)</a:t>
            </a:r>
          </a:p>
          <a:p>
            <a:pPr lvl="0"/>
            <a:r>
              <a:rPr lang="en-US" dirty="0">
                <a:latin typeface="Times New Roman" panose="02020603050405020304" pitchFamily="18" charset="0"/>
                <a:cs typeface="Times New Roman" panose="02020603050405020304" pitchFamily="18" charset="0"/>
              </a:rPr>
              <a:t>Oral suspension of 10mg/ml</a:t>
            </a:r>
          </a:p>
          <a:p>
            <a:pPr marL="0" indent="0">
              <a:buNone/>
            </a:pPr>
            <a:r>
              <a:rPr lang="en-US" b="1" i="1" dirty="0">
                <a:latin typeface="Times New Roman" panose="02020603050405020304" pitchFamily="18" charset="0"/>
                <a:cs typeface="Times New Roman" panose="02020603050405020304" pitchFamily="18" charset="0"/>
              </a:rPr>
              <a:t>Dose:</a:t>
            </a:r>
            <a:r>
              <a:rPr lang="en-US" b="1" dirty="0">
                <a:latin typeface="Times New Roman" panose="02020603050405020304" pitchFamily="18" charset="0"/>
                <a:cs typeface="Times New Roman" panose="02020603050405020304" pitchFamily="18" charset="0"/>
              </a:rPr>
              <a:t> &gt;</a:t>
            </a:r>
            <a:r>
              <a:rPr lang="en-US" dirty="0">
                <a:latin typeface="Times New Roman" panose="02020603050405020304" pitchFamily="18" charset="0"/>
                <a:cs typeface="Times New Roman" panose="02020603050405020304" pitchFamily="18" charset="0"/>
              </a:rPr>
              <a:t>33kg 200mg </a:t>
            </a:r>
            <a:r>
              <a:rPr lang="en-US" dirty="0" err="1">
                <a:latin typeface="Times New Roman" panose="02020603050405020304" pitchFamily="18" charset="0"/>
                <a:cs typeface="Times New Roman" panose="02020603050405020304" pitchFamily="18" charset="0"/>
              </a:rPr>
              <a:t>o.d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&lt;33kg and children 4/12 and </a:t>
            </a:r>
            <a:r>
              <a:rPr lang="en-US" dirty="0" smtClean="0">
                <a:latin typeface="Times New Roman" panose="02020603050405020304" pitchFamily="18" charset="0"/>
                <a:cs typeface="Times New Roman" panose="02020603050405020304" pitchFamily="18" charset="0"/>
              </a:rPr>
              <a:t>more=6mg/kg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Abnormal dreams</a:t>
            </a:r>
          </a:p>
          <a:p>
            <a:pPr lvl="0"/>
            <a:r>
              <a:rPr lang="en-US" dirty="0" err="1">
                <a:latin typeface="Times New Roman" panose="02020603050405020304" pitchFamily="18" charset="0"/>
                <a:cs typeface="Times New Roman" panose="02020603050405020304" pitchFamily="18" charset="0"/>
              </a:rPr>
              <a:t>Pruritis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Hyperpigmentation</a:t>
            </a:r>
          </a:p>
          <a:p>
            <a:pPr lvl="0"/>
            <a:r>
              <a:rPr lang="en-US" dirty="0">
                <a:latin typeface="Times New Roman" panose="02020603050405020304" pitchFamily="18" charset="0"/>
                <a:cs typeface="Times New Roman" panose="02020603050405020304" pitchFamily="18" charset="0"/>
              </a:rPr>
              <a:t>GIT </a:t>
            </a:r>
            <a:r>
              <a:rPr lang="en-US" dirty="0" smtClean="0">
                <a:latin typeface="Times New Roman" panose="02020603050405020304" pitchFamily="18" charset="0"/>
                <a:cs typeface="Times New Roman" panose="02020603050405020304" pitchFamily="18" charset="0"/>
              </a:rPr>
              <a:t>disturbances</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Breast feeding mothers</a:t>
            </a:r>
          </a:p>
          <a:p>
            <a:pPr lvl="0"/>
            <a:r>
              <a:rPr lang="en-US" dirty="0">
                <a:latin typeface="Times New Roman" panose="02020603050405020304" pitchFamily="18" charset="0"/>
                <a:cs typeface="Times New Roman" panose="02020603050405020304" pitchFamily="18" charset="0"/>
              </a:rPr>
              <a:t>History of Hypersensitivity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03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92" y="199176"/>
            <a:ext cx="11516008" cy="6509442"/>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LAMIVUDINE (3TC)</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It is used as chronic oral therapy for hepatitis B and HIV. Oral administration twice daily is well tolerated in hepatitis B patients.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Tablets of 150mg, 300mg</a:t>
            </a:r>
          </a:p>
          <a:p>
            <a:pPr lvl="0"/>
            <a:r>
              <a:rPr lang="en-US" dirty="0">
                <a:latin typeface="Times New Roman" panose="02020603050405020304" pitchFamily="18" charset="0"/>
                <a:cs typeface="Times New Roman" panose="02020603050405020304" pitchFamily="18" charset="0"/>
              </a:rPr>
              <a:t>Oral solution of 50mg/5ml in a 240ml pack</a:t>
            </a:r>
          </a:p>
          <a:p>
            <a:pPr lvl="0"/>
            <a:r>
              <a:rPr lang="en-US" dirty="0">
                <a:latin typeface="Times New Roman" panose="02020603050405020304" pitchFamily="18" charset="0"/>
                <a:cs typeface="Times New Roman" panose="02020603050405020304" pitchFamily="18" charset="0"/>
              </a:rPr>
              <a:t>Tablets of 100mg</a:t>
            </a:r>
          </a:p>
          <a:p>
            <a:pPr lvl="0"/>
            <a:r>
              <a:rPr lang="en-US" dirty="0">
                <a:latin typeface="Times New Roman" panose="02020603050405020304" pitchFamily="18" charset="0"/>
                <a:cs typeface="Times New Roman" panose="02020603050405020304" pitchFamily="18" charset="0"/>
              </a:rPr>
              <a:t>Oral solution of 25mg/5ml</a:t>
            </a:r>
          </a:p>
          <a:p>
            <a:pPr lvl="0"/>
            <a:r>
              <a:rPr lang="en-US" dirty="0">
                <a:latin typeface="Times New Roman" panose="02020603050405020304" pitchFamily="18" charset="0"/>
                <a:cs typeface="Times New Roman" panose="02020603050405020304" pitchFamily="18" charset="0"/>
              </a:rPr>
              <a:t>Also exists in combination as ABC+3TC+AZT called TRIZIVIR</a:t>
            </a:r>
          </a:p>
          <a:p>
            <a:pPr lvl="0"/>
            <a:r>
              <a:rPr lang="en-US" dirty="0">
                <a:latin typeface="Times New Roman" panose="02020603050405020304" pitchFamily="18" charset="0"/>
                <a:cs typeface="Times New Roman" panose="02020603050405020304" pitchFamily="18" charset="0"/>
              </a:rPr>
              <a:t>3TC+ AZT called COMBIVIR</a:t>
            </a:r>
          </a:p>
          <a:p>
            <a:pPr marL="0" indent="0">
              <a:buNone/>
            </a:pPr>
            <a:r>
              <a:rPr lang="en-US" b="1" dirty="0">
                <a:latin typeface="Times New Roman" panose="02020603050405020304" pitchFamily="18" charset="0"/>
                <a:cs typeface="Times New Roman" panose="02020603050405020304" pitchFamily="18" charset="0"/>
              </a:rPr>
              <a:t>Dose: 150mg </a:t>
            </a:r>
            <a:r>
              <a:rPr lang="en-US" b="1" dirty="0" err="1">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Child 4mg/kg</a:t>
            </a: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Peripheral </a:t>
            </a:r>
            <a:r>
              <a:rPr lang="en-US" dirty="0" smtClean="0">
                <a:latin typeface="Times New Roman" panose="02020603050405020304" pitchFamily="18" charset="0"/>
                <a:cs typeface="Times New Roman" panose="02020603050405020304" pitchFamily="18" charset="0"/>
              </a:rPr>
              <a:t>Neuropathy, </a:t>
            </a:r>
            <a:r>
              <a:rPr lang="en-US" dirty="0" err="1" smtClean="0">
                <a:latin typeface="Times New Roman" panose="02020603050405020304" pitchFamily="18" charset="0"/>
                <a:cs typeface="Times New Roman" panose="02020603050405020304" pitchFamily="18" charset="0"/>
              </a:rPr>
              <a:t>Rhabdomyolysis</a:t>
            </a:r>
            <a:r>
              <a:rPr lang="en-US" dirty="0" smtClean="0">
                <a:latin typeface="Times New Roman" panose="02020603050405020304" pitchFamily="18" charset="0"/>
                <a:cs typeface="Times New Roman" panose="02020603050405020304" pitchFamily="18" charset="0"/>
              </a:rPr>
              <a:t>, Alopecia, GIT Disturbances, </a:t>
            </a:r>
            <a:r>
              <a:rPr lang="en-GB" dirty="0" smtClean="0">
                <a:latin typeface="Times New Roman" panose="02020603050405020304" pitchFamily="18" charset="0"/>
                <a:cs typeface="Times New Roman" panose="02020603050405020304" pitchFamily="18" charset="0"/>
              </a:rPr>
              <a:t>worsening </a:t>
            </a:r>
            <a:r>
              <a:rPr lang="en-GB" dirty="0">
                <a:latin typeface="Times New Roman" panose="02020603050405020304" pitchFamily="18" charset="0"/>
                <a:cs typeface="Times New Roman" panose="02020603050405020304" pitchFamily="18" charset="0"/>
              </a:rPr>
              <a:t>hepatic transaminases during and after therapy</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65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351" y="208230"/>
            <a:ext cx="11506955" cy="6391746"/>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Viral infections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Varicella-zoster </a:t>
            </a:r>
            <a:r>
              <a:rPr lang="en-US" b="1" dirty="0">
                <a:latin typeface="Times New Roman" panose="02020603050405020304" pitchFamily="18" charset="0"/>
                <a:cs typeface="Times New Roman" panose="02020603050405020304" pitchFamily="18" charset="0"/>
              </a:rPr>
              <a:t>virus</a:t>
            </a:r>
          </a:p>
          <a:p>
            <a:pPr algn="just"/>
            <a:r>
              <a:rPr lang="en-US" dirty="0">
                <a:latin typeface="Times New Roman" panose="02020603050405020304" pitchFamily="18" charset="0"/>
                <a:cs typeface="Times New Roman" panose="02020603050405020304" pitchFamily="18" charset="0"/>
              </a:rPr>
              <a:t>It is a herpes virus responsible for both chicken pox and herpes zoster. This kind of virus is common among the elderly and </a:t>
            </a:r>
            <a:r>
              <a:rPr lang="en-US" dirty="0" smtClean="0">
                <a:latin typeface="Times New Roman" panose="02020603050405020304" pitchFamily="18" charset="0"/>
                <a:cs typeface="Times New Roman" panose="02020603050405020304" pitchFamily="18" charset="0"/>
              </a:rPr>
              <a:t>immune suppressed </a:t>
            </a:r>
            <a:r>
              <a:rPr lang="en-US" dirty="0">
                <a:latin typeface="Times New Roman" panose="02020603050405020304" pitchFamily="18" charset="0"/>
                <a:cs typeface="Times New Roman" panose="02020603050405020304" pitchFamily="18" charset="0"/>
              </a:rPr>
              <a:t>patients.</a:t>
            </a:r>
          </a:p>
          <a:p>
            <a:pPr marL="0" indent="0" algn="just">
              <a:buNone/>
            </a:pPr>
            <a:r>
              <a:rPr lang="en-US" b="1" dirty="0" smtClean="0">
                <a:latin typeface="Times New Roman" panose="02020603050405020304" pitchFamily="18" charset="0"/>
                <a:cs typeface="Times New Roman" panose="02020603050405020304" pitchFamily="18" charset="0"/>
              </a:rPr>
              <a:t>2. Herpes </a:t>
            </a:r>
            <a:r>
              <a:rPr lang="en-US" b="1" dirty="0">
                <a:latin typeface="Times New Roman" panose="02020603050405020304" pitchFamily="18" charset="0"/>
                <a:cs typeface="Times New Roman" panose="02020603050405020304" pitchFamily="18" charset="0"/>
              </a:rPr>
              <a:t>simplex virus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virus has two forms which </a:t>
            </a:r>
            <a:r>
              <a:rPr lang="en-US" dirty="0" smtClean="0">
                <a:latin typeface="Times New Roman" panose="02020603050405020304" pitchFamily="18" charset="0"/>
                <a:cs typeface="Times New Roman" panose="02020603050405020304" pitchFamily="18" charset="0"/>
              </a:rPr>
              <a:t>are;</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Type 1 and type 2</a:t>
            </a:r>
          </a:p>
          <a:p>
            <a:pPr marL="0" indent="0" algn="just">
              <a:buNone/>
            </a:pPr>
            <a:r>
              <a:rPr lang="en-US" b="1" dirty="0">
                <a:latin typeface="Times New Roman" panose="02020603050405020304" pitchFamily="18" charset="0"/>
                <a:cs typeface="Times New Roman" panose="02020603050405020304" pitchFamily="18" charset="0"/>
              </a:rPr>
              <a:t>Type 1</a:t>
            </a:r>
          </a:p>
          <a:p>
            <a:pPr algn="just"/>
            <a:r>
              <a:rPr lang="en-US" dirty="0">
                <a:latin typeface="Times New Roman" panose="02020603050405020304" pitchFamily="18" charset="0"/>
                <a:cs typeface="Times New Roman" panose="02020603050405020304" pitchFamily="18" charset="0"/>
              </a:rPr>
              <a:t>This type is responsible for causing oral ulcerations(cold sores) </a:t>
            </a:r>
          </a:p>
          <a:p>
            <a:pPr marL="0" indent="0" algn="just">
              <a:buNone/>
            </a:pPr>
            <a:r>
              <a:rPr lang="en-US" b="1" dirty="0">
                <a:latin typeface="Times New Roman" panose="02020603050405020304" pitchFamily="18" charset="0"/>
                <a:cs typeface="Times New Roman" panose="02020603050405020304" pitchFamily="18" charset="0"/>
              </a:rPr>
              <a:t>Type 2</a:t>
            </a:r>
          </a:p>
          <a:p>
            <a:pPr algn="just"/>
            <a:r>
              <a:rPr lang="en-US" dirty="0">
                <a:latin typeface="Times New Roman" panose="02020603050405020304" pitchFamily="18" charset="0"/>
                <a:cs typeface="Times New Roman" panose="02020603050405020304" pitchFamily="18" charset="0"/>
              </a:rPr>
              <a:t>This one is responsible for genital ulcers</a:t>
            </a:r>
          </a:p>
          <a:p>
            <a:pPr marL="0" indent="0" algn="just">
              <a:buNone/>
            </a:pPr>
            <a:r>
              <a:rPr lang="en-US" dirty="0">
                <a:latin typeface="Times New Roman" panose="02020603050405020304" pitchFamily="18" charset="0"/>
                <a:cs typeface="Times New Roman" panose="02020603050405020304" pitchFamily="18" charset="0"/>
              </a:rPr>
              <a:t>Both viruses are due </a:t>
            </a:r>
            <a:r>
              <a:rPr lang="en-US" dirty="0" smtClean="0">
                <a:latin typeface="Times New Roman" panose="02020603050405020304" pitchFamily="18" charset="0"/>
                <a:cs typeface="Times New Roman" panose="02020603050405020304" pitchFamily="18" charset="0"/>
              </a:rPr>
              <a:t>to reactivation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latent </a:t>
            </a:r>
            <a:r>
              <a:rPr lang="en-US" dirty="0">
                <a:latin typeface="Times New Roman" panose="02020603050405020304" pitchFamily="18" charset="0"/>
                <a:cs typeface="Times New Roman" panose="02020603050405020304" pitchFamily="18" charset="0"/>
              </a:rPr>
              <a:t>virus which lies dormant in the dorsal root neural ganglia following previous exposure or may occur during transient immunosuppression.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80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77" y="217283"/>
            <a:ext cx="11597489" cy="6437014"/>
          </a:xfrm>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STAVUDINE (d4T)</a:t>
            </a:r>
            <a:endParaRPr lang="en-US" dirty="0">
              <a:latin typeface="Times New Roman" panose="02020603050405020304" pitchFamily="18" charset="0"/>
              <a:cs typeface="Times New Roman" panose="02020603050405020304" pitchFamily="18" charset="0"/>
            </a:endParaRPr>
          </a:p>
          <a:p>
            <a:pPr marL="0" indent="0" algn="just">
              <a:buNone/>
            </a:pPr>
            <a:r>
              <a:rPr lang="en-US" b="1" i="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Capsules of 15mg, 20mg,30mg and 40mg</a:t>
            </a:r>
          </a:p>
          <a:p>
            <a:pPr lvl="0" algn="just"/>
            <a:r>
              <a:rPr lang="en-US" dirty="0">
                <a:latin typeface="Times New Roman" panose="02020603050405020304" pitchFamily="18" charset="0"/>
                <a:cs typeface="Times New Roman" panose="02020603050405020304" pitchFamily="18" charset="0"/>
              </a:rPr>
              <a:t>Oral suspension of 1mg/ml in 200ml </a:t>
            </a:r>
            <a:r>
              <a:rPr lang="en-US" dirty="0" smtClean="0">
                <a:latin typeface="Times New Roman" panose="02020603050405020304" pitchFamily="18" charset="0"/>
                <a:cs typeface="Times New Roman" panose="02020603050405020304" pitchFamily="18" charset="0"/>
              </a:rPr>
              <a:t>bottle</a:t>
            </a:r>
            <a:endParaRPr lang="en-US" dirty="0">
              <a:latin typeface="Times New Roman" panose="02020603050405020304" pitchFamily="18" charset="0"/>
              <a:cs typeface="Times New Roman" panose="02020603050405020304" pitchFamily="18" charset="0"/>
            </a:endParaRPr>
          </a:p>
          <a:p>
            <a:pPr marL="0" indent="0" algn="just">
              <a:buNone/>
            </a:pPr>
            <a:r>
              <a:rPr lang="en-US" b="1" i="1" dirty="0">
                <a:latin typeface="Times New Roman" panose="02020603050405020304" pitchFamily="18" charset="0"/>
                <a:cs typeface="Times New Roman" panose="02020603050405020304" pitchFamily="18" charset="0"/>
              </a:rPr>
              <a:t>Dose: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&lt;60kg= 30mg </a:t>
            </a:r>
            <a:r>
              <a:rPr lang="en-US" b="1" dirty="0" err="1">
                <a:latin typeface="Times New Roman" panose="02020603050405020304" pitchFamily="18" charset="0"/>
                <a:cs typeface="Times New Roman" panose="02020603050405020304" pitchFamily="18" charset="0"/>
              </a:rPr>
              <a:t>b.d</a:t>
            </a:r>
            <a:r>
              <a:rPr lang="en-US" b="1" dirty="0">
                <a:latin typeface="Times New Roman" panose="02020603050405020304" pitchFamily="18" charset="0"/>
                <a:cs typeface="Times New Roman" panose="02020603050405020304" pitchFamily="18" charset="0"/>
              </a:rPr>
              <a:t> an hour before food</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60mg+ give 40mg </a:t>
            </a:r>
            <a:r>
              <a:rPr lang="en-US" b="1" dirty="0" err="1">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Child: 1mg/kg</a:t>
            </a:r>
            <a:endParaRPr lang="en-US" dirty="0">
              <a:latin typeface="Times New Roman" panose="02020603050405020304" pitchFamily="18" charset="0"/>
              <a:cs typeface="Times New Roman" panose="02020603050405020304" pitchFamily="18" charset="0"/>
            </a:endParaRPr>
          </a:p>
          <a:p>
            <a:pPr marL="0" indent="0" algn="just">
              <a:buNone/>
            </a:pPr>
            <a:r>
              <a:rPr lang="en-US" dirty="0" err="1">
                <a:latin typeface="Times New Roman" panose="02020603050405020304" pitchFamily="18" charset="0"/>
                <a:cs typeface="Times New Roman" panose="02020603050405020304" pitchFamily="18" charset="0"/>
              </a:rPr>
              <a:t>Stavudine</a:t>
            </a:r>
            <a:r>
              <a:rPr lang="en-US" dirty="0">
                <a:latin typeface="Times New Roman" panose="02020603050405020304" pitchFamily="18" charset="0"/>
                <a:cs typeface="Times New Roman" panose="02020603050405020304" pitchFamily="18" charset="0"/>
              </a:rPr>
              <a:t> is also found in combination with 3TC and NVP called TRIOMUNE. They are of 2 strengths; 1. </a:t>
            </a:r>
            <a:r>
              <a:rPr lang="en-US" dirty="0" err="1">
                <a:latin typeface="Times New Roman" panose="02020603050405020304" pitchFamily="18" charset="0"/>
                <a:cs typeface="Times New Roman" panose="02020603050405020304" pitchFamily="18" charset="0"/>
              </a:rPr>
              <a:t>Triomune</a:t>
            </a:r>
            <a:r>
              <a:rPr lang="en-US" dirty="0">
                <a:latin typeface="Times New Roman" panose="02020603050405020304" pitchFamily="18" charset="0"/>
                <a:cs typeface="Times New Roman" panose="02020603050405020304" pitchFamily="18" charset="0"/>
              </a:rPr>
              <a:t> 30 contains 30mg of d4T, </a:t>
            </a:r>
            <a:r>
              <a:rPr lang="en-US" dirty="0" err="1">
                <a:latin typeface="Times New Roman" panose="02020603050405020304" pitchFamily="18" charset="0"/>
                <a:cs typeface="Times New Roman" panose="02020603050405020304" pitchFamily="18" charset="0"/>
              </a:rPr>
              <a:t>Triomune</a:t>
            </a:r>
            <a:r>
              <a:rPr lang="en-US" dirty="0">
                <a:latin typeface="Times New Roman" panose="02020603050405020304" pitchFamily="18" charset="0"/>
                <a:cs typeface="Times New Roman" panose="02020603050405020304" pitchFamily="18" charset="0"/>
              </a:rPr>
              <a:t> 40 contains 40mg of d4T</a:t>
            </a:r>
          </a:p>
          <a:p>
            <a:pPr marL="0" indent="0" algn="just">
              <a:buNone/>
            </a:pPr>
            <a:endParaRPr lang="en-US" b="1" i="1" dirty="0" smtClean="0">
              <a:latin typeface="Times New Roman" panose="02020603050405020304" pitchFamily="18" charset="0"/>
              <a:cs typeface="Times New Roman" panose="02020603050405020304" pitchFamily="18" charset="0"/>
            </a:endParaRPr>
          </a:p>
          <a:p>
            <a:pPr marL="0" indent="0" algn="just">
              <a:buNone/>
            </a:pPr>
            <a:r>
              <a:rPr lang="en-US" b="1" i="1" dirty="0" smtClean="0">
                <a:latin typeface="Times New Roman" panose="02020603050405020304" pitchFamily="18" charset="0"/>
                <a:cs typeface="Times New Roman" panose="02020603050405020304" pitchFamily="18" charset="0"/>
              </a:rPr>
              <a:t>Side </a:t>
            </a:r>
            <a:r>
              <a:rPr lang="en-US" b="1" i="1" dirty="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Peripheral Neuropathy</a:t>
            </a:r>
          </a:p>
          <a:p>
            <a:pPr lvl="0" algn="just"/>
            <a:r>
              <a:rPr lang="en-US" dirty="0" err="1">
                <a:latin typeface="Times New Roman" panose="02020603050405020304" pitchFamily="18" charset="0"/>
                <a:cs typeface="Times New Roman" panose="02020603050405020304" pitchFamily="18" charset="0"/>
              </a:rPr>
              <a:t>Pruritis</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Bad dreams</a:t>
            </a:r>
          </a:p>
          <a:p>
            <a:pPr lvl="0" algn="just"/>
            <a:r>
              <a:rPr lang="en-US" dirty="0" err="1">
                <a:latin typeface="Times New Roman" panose="02020603050405020304" pitchFamily="18" charset="0"/>
                <a:cs typeface="Times New Roman" panose="02020603050405020304" pitchFamily="18" charset="0"/>
              </a:rPr>
              <a:t>Gynacomastia</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GIT disturbances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2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337" y="208230"/>
            <a:ext cx="11796665" cy="6455120"/>
          </a:xfrm>
        </p:spPr>
        <p:txBody>
          <a:bodyPr/>
          <a:lstStyle/>
          <a:p>
            <a:pPr marL="0" indent="0">
              <a:buNone/>
            </a:pPr>
            <a:r>
              <a:rPr lang="en-US" b="1" dirty="0" smtClean="0">
                <a:latin typeface="Times New Roman" panose="02020603050405020304" pitchFamily="18" charset="0"/>
                <a:cs typeface="Times New Roman" panose="02020603050405020304" pitchFamily="18" charset="0"/>
              </a:rPr>
              <a:t>TENOFOVIR (TDF)</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Tablets of 245mg</a:t>
            </a:r>
          </a:p>
          <a:p>
            <a:pPr lvl="0"/>
            <a:r>
              <a:rPr lang="en-US" dirty="0">
                <a:latin typeface="Times New Roman" panose="02020603050405020304" pitchFamily="18" charset="0"/>
                <a:cs typeface="Times New Roman" panose="02020603050405020304" pitchFamily="18" charset="0"/>
              </a:rPr>
              <a:t>In combination with Emtricitabine 280mg and 245mg of TDF called TROVADA</a:t>
            </a:r>
          </a:p>
          <a:p>
            <a:pPr marL="0" indent="0">
              <a:buNone/>
            </a:pPr>
            <a:r>
              <a:rPr lang="en-US" b="1" dirty="0">
                <a:latin typeface="Times New Roman" panose="02020603050405020304" pitchFamily="18" charset="0"/>
                <a:cs typeface="Times New Roman" panose="02020603050405020304" pitchFamily="18" charset="0"/>
              </a:rPr>
              <a:t>Dose: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Adult:245mg </a:t>
            </a:r>
            <a:r>
              <a:rPr lang="en-US" b="1" dirty="0" err="1">
                <a:latin typeface="Times New Roman" panose="02020603050405020304" pitchFamily="18" charset="0"/>
                <a:cs typeface="Times New Roman" panose="02020603050405020304" pitchFamily="18" charset="0"/>
              </a:rPr>
              <a:t>o.d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Child: Not recommended</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Reduced bone density</a:t>
            </a:r>
          </a:p>
          <a:p>
            <a:pPr lvl="0"/>
            <a:r>
              <a:rPr lang="en-US" b="1" dirty="0">
                <a:latin typeface="Times New Roman" panose="02020603050405020304" pitchFamily="18" charset="0"/>
                <a:cs typeface="Times New Roman" panose="02020603050405020304" pitchFamily="18" charset="0"/>
              </a:rPr>
              <a:t>Renal failure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64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162962"/>
            <a:ext cx="11552222" cy="6545656"/>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ZIDOVUDINE</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This was originally synthesized in 1964 in the hope that it would be useful in treating malignancies. These hopes were not fulfilled, but it was the first nucleoside analogue effective in treating HIV-1 infection. ZDV is used in HIV-positive pregnant women as it reduces HIV maternal–</a:t>
            </a:r>
            <a:r>
              <a:rPr lang="en-GB" dirty="0" err="1">
                <a:latin typeface="Times New Roman" panose="02020603050405020304" pitchFamily="18" charset="0"/>
                <a:cs typeface="Times New Roman" panose="02020603050405020304" pitchFamily="18" charset="0"/>
              </a:rPr>
              <a:t>fetal</a:t>
            </a:r>
            <a:r>
              <a:rPr lang="en-GB" dirty="0">
                <a:latin typeface="Times New Roman" panose="02020603050405020304" pitchFamily="18" charset="0"/>
                <a:cs typeface="Times New Roman" panose="02020603050405020304" pitchFamily="18" charset="0"/>
              </a:rPr>
              <a:t> transmission and thus </a:t>
            </a:r>
            <a:r>
              <a:rPr lang="en-GB" dirty="0" err="1">
                <a:latin typeface="Times New Roman" panose="02020603050405020304" pitchFamily="18" charset="0"/>
                <a:cs typeface="Times New Roman" panose="02020603050405020304" pitchFamily="18" charset="0"/>
              </a:rPr>
              <a:t>fetal</a:t>
            </a:r>
            <a:r>
              <a:rPr lang="en-GB" dirty="0">
                <a:latin typeface="Times New Roman" panose="02020603050405020304" pitchFamily="18" charset="0"/>
                <a:cs typeface="Times New Roman" panose="02020603050405020304" pitchFamily="18" charset="0"/>
              </a:rPr>
              <a:t>/neonatal HIV-1 infection and has not been shown to be teratogenic if given to women after the first trimester</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Mechanism of action</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parent drug, ZDV, enters virally infected cells by diffusion and undergoes phosphorylation first to its monophosphate (ZDV-MP) then to the </a:t>
            </a:r>
            <a:r>
              <a:rPr lang="en-GB" dirty="0" err="1">
                <a:latin typeface="Times New Roman" panose="02020603050405020304" pitchFamily="18" charset="0"/>
                <a:cs typeface="Times New Roman" panose="02020603050405020304" pitchFamily="18" charset="0"/>
              </a:rPr>
              <a:t>diphosphate</a:t>
            </a:r>
            <a:r>
              <a:rPr lang="en-GB" dirty="0">
                <a:latin typeface="Times New Roman" panose="02020603050405020304" pitchFamily="18" charset="0"/>
                <a:cs typeface="Times New Roman" panose="02020603050405020304" pitchFamily="18" charset="0"/>
              </a:rPr>
              <a:t> (ZDV-DP), the rate-limiting step, and finally to the triphosphate (ZDV-TP). The intracellular </a:t>
            </a:r>
            <a:r>
              <a:rPr lang="en-GB" i="1" dirty="0">
                <a:latin typeface="Times New Roman" panose="02020603050405020304" pitchFamily="18" charset="0"/>
                <a:cs typeface="Times New Roman" panose="02020603050405020304" pitchFamily="18" charset="0"/>
              </a:rPr>
              <a:t>half-life </a:t>
            </a:r>
            <a:r>
              <a:rPr lang="en-GB" dirty="0">
                <a:latin typeface="Times New Roman" panose="02020603050405020304" pitchFamily="18" charset="0"/>
                <a:cs typeface="Times New Roman" panose="02020603050405020304" pitchFamily="18" charset="0"/>
              </a:rPr>
              <a:t>of ZDV-TP is two to three hours. ZDV-TP is a competitive inhibitor of the HIV-1 reverse transcriptase and when incorporated into nascent viral DNA causes chain termination.</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Human cells lack reverse transcriptase and human nuclear </a:t>
            </a:r>
            <a:r>
              <a:rPr lang="en-GB" dirty="0" smtClean="0">
                <a:latin typeface="Times New Roman" panose="02020603050405020304" pitchFamily="18" charset="0"/>
                <a:cs typeface="Times New Roman" panose="02020603050405020304" pitchFamily="18" charset="0"/>
              </a:rPr>
              <a:t>DNA polymerases </a:t>
            </a:r>
            <a:r>
              <a:rPr lang="en-GB" dirty="0">
                <a:latin typeface="Times New Roman" panose="02020603050405020304" pitchFamily="18" charset="0"/>
                <a:cs typeface="Times New Roman" panose="02020603050405020304" pitchFamily="18" charset="0"/>
              </a:rPr>
              <a:t>are much less sensitive (by at least 100-fold) to inhibition by ZDV-TP, thus producing a selective effect on viral replication.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85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172016"/>
            <a:ext cx="11597489" cy="6491334"/>
          </a:xfrm>
        </p:spPr>
        <p:txBody>
          <a:bodyPr>
            <a:normAutofit fontScale="92500" lnSpcReduction="20000"/>
          </a:bodyPr>
          <a:lstStyle/>
          <a:p>
            <a:pPr marL="0" indent="0">
              <a:buNone/>
            </a:pPr>
            <a:r>
              <a:rPr lang="en-US" b="1" i="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Capsules 100mg, 250mg (RETROVIR)</a:t>
            </a:r>
          </a:p>
          <a:p>
            <a:pPr lvl="0"/>
            <a:r>
              <a:rPr lang="en-US" dirty="0">
                <a:latin typeface="Times New Roman" panose="02020603050405020304" pitchFamily="18" charset="0"/>
                <a:cs typeface="Times New Roman" panose="02020603050405020304" pitchFamily="18" charset="0"/>
              </a:rPr>
              <a:t>Oral solution of 50mg/5ml in 200ml bottle</a:t>
            </a:r>
          </a:p>
          <a:p>
            <a:pPr lvl="0"/>
            <a:r>
              <a:rPr lang="en-US" dirty="0">
                <a:latin typeface="Times New Roman" panose="02020603050405020304" pitchFamily="18" charset="0"/>
                <a:cs typeface="Times New Roman" panose="02020603050405020304" pitchFamily="18" charset="0"/>
              </a:rPr>
              <a:t>AZT combined with 3TC called COMBIVOR</a:t>
            </a:r>
          </a:p>
          <a:p>
            <a:pPr marL="0" indent="0">
              <a:buNone/>
            </a:pPr>
            <a:r>
              <a:rPr lang="en-US" b="1" i="1" dirty="0">
                <a:latin typeface="Times New Roman" panose="02020603050405020304" pitchFamily="18" charset="0"/>
                <a:cs typeface="Times New Roman" panose="02020603050405020304" pitchFamily="18" charset="0"/>
              </a:rPr>
              <a:t>Dose</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Adult : 500-600mg in 2-3 divided doses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Child: 36omg/m</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in 3-4 divided doses</a:t>
            </a:r>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Anemia (most common)</a:t>
            </a:r>
          </a:p>
          <a:p>
            <a:pPr lvl="0"/>
            <a:r>
              <a:rPr lang="en-US" dirty="0" err="1">
                <a:latin typeface="Times New Roman" panose="02020603050405020304" pitchFamily="18" charset="0"/>
                <a:cs typeface="Times New Roman" panose="02020603050405020304" pitchFamily="18" charset="0"/>
              </a:rPr>
              <a:t>Parathesias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Peripheral Neuropathy</a:t>
            </a:r>
          </a:p>
          <a:p>
            <a:pPr lvl="0"/>
            <a:r>
              <a:rPr lang="en-US" dirty="0">
                <a:latin typeface="Times New Roman" panose="02020603050405020304" pitchFamily="18" charset="0"/>
                <a:cs typeface="Times New Roman" panose="02020603050405020304" pitchFamily="18" charset="0"/>
              </a:rPr>
              <a:t>Insomnia</a:t>
            </a:r>
          </a:p>
          <a:p>
            <a:pPr lvl="0"/>
            <a:r>
              <a:rPr lang="en-US" dirty="0" err="1">
                <a:latin typeface="Times New Roman" panose="02020603050405020304" pitchFamily="18" charset="0"/>
                <a:cs typeface="Times New Roman" panose="02020603050405020304" pitchFamily="18" charset="0"/>
              </a:rPr>
              <a:t>Gynacomastia</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Hyperpigmented</a:t>
            </a:r>
            <a:r>
              <a:rPr lang="en-US" dirty="0">
                <a:latin typeface="Times New Roman" panose="02020603050405020304" pitchFamily="18" charset="0"/>
                <a:cs typeface="Times New Roman" panose="02020603050405020304" pitchFamily="18" charset="0"/>
              </a:rPr>
              <a:t> nails and skin</a:t>
            </a:r>
          </a:p>
          <a:p>
            <a:pPr lvl="0"/>
            <a:r>
              <a:rPr lang="en-US" dirty="0" err="1">
                <a:latin typeface="Times New Roman" panose="02020603050405020304" pitchFamily="18" charset="0"/>
                <a:cs typeface="Times New Roman" panose="02020603050405020304" pitchFamily="18" charset="0"/>
              </a:rPr>
              <a:t>Pruritis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99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405" y="135802"/>
            <a:ext cx="11570329" cy="6509442"/>
          </a:xfrm>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Adverse effects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fatigue and headache;</a:t>
            </a:r>
            <a:endParaRPr lang="en-US" dirty="0">
              <a:latin typeface="Times New Roman" panose="02020603050405020304" pitchFamily="18" charset="0"/>
              <a:cs typeface="Times New Roman" panose="02020603050405020304" pitchFamily="18" charset="0"/>
            </a:endParaRPr>
          </a:p>
          <a:p>
            <a:pPr lvl="0" algn="just"/>
            <a:r>
              <a:rPr lang="en-GB" dirty="0" err="1">
                <a:latin typeface="Times New Roman" panose="02020603050405020304" pitchFamily="18" charset="0"/>
                <a:cs typeface="Times New Roman" panose="02020603050405020304" pitchFamily="18" charset="0"/>
              </a:rPr>
              <a:t>melanonychia</a:t>
            </a:r>
            <a:r>
              <a:rPr lang="en-GB" dirty="0">
                <a:latin typeface="Times New Roman" panose="02020603050405020304" pitchFamily="18" charset="0"/>
                <a:cs typeface="Times New Roman" panose="02020603050405020304" pitchFamily="18" charset="0"/>
              </a:rPr>
              <a:t> (blue-grey nail discoloration)</a:t>
            </a:r>
            <a:endParaRPr lang="en-US" dirty="0">
              <a:latin typeface="Times New Roman" panose="02020603050405020304" pitchFamily="18" charset="0"/>
              <a:cs typeface="Times New Roman" panose="02020603050405020304" pitchFamily="18" charset="0"/>
            </a:endParaRPr>
          </a:p>
          <a:p>
            <a:pPr lvl="0" algn="just"/>
            <a:r>
              <a:rPr lang="en-GB" dirty="0" err="1">
                <a:latin typeface="Times New Roman" panose="02020603050405020304" pitchFamily="18" charset="0"/>
                <a:cs typeface="Times New Roman" panose="02020603050405020304" pitchFamily="18" charset="0"/>
              </a:rPr>
              <a:t>lipodystrophy</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mitochondrial myopathy (uncommon)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hepatic </a:t>
            </a:r>
            <a:r>
              <a:rPr lang="en-GB" dirty="0" err="1">
                <a:latin typeface="Times New Roman" panose="02020603050405020304" pitchFamily="18" charset="0"/>
                <a:cs typeface="Times New Roman" panose="02020603050405020304" pitchFamily="18" charset="0"/>
              </a:rPr>
              <a:t>steatosis</a:t>
            </a:r>
            <a:r>
              <a:rPr lang="en-GB" dirty="0">
                <a:latin typeface="Times New Roman" panose="02020603050405020304" pitchFamily="18" charset="0"/>
                <a:cs typeface="Times New Roman" panose="02020603050405020304" pitchFamily="18" charset="0"/>
              </a:rPr>
              <a:t> with lactic acidosis (rarely)</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General pharmacokinetics</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AZT has bioavailability of 65%, food reduces its absorption</a:t>
            </a:r>
          </a:p>
          <a:p>
            <a:pPr lvl="0" algn="just"/>
            <a:r>
              <a:rPr lang="en-US" dirty="0">
                <a:latin typeface="Times New Roman" panose="02020603050405020304" pitchFamily="18" charset="0"/>
                <a:cs typeface="Times New Roman" panose="02020603050405020304" pitchFamily="18" charset="0"/>
              </a:rPr>
              <a:t>AZT and DDI are poorly absorbed if taken with food</a:t>
            </a:r>
          </a:p>
          <a:p>
            <a:pPr lvl="0" algn="just"/>
            <a:r>
              <a:rPr lang="en-US" dirty="0">
                <a:latin typeface="Times New Roman" panose="02020603050405020304" pitchFamily="18" charset="0"/>
                <a:cs typeface="Times New Roman" panose="02020603050405020304" pitchFamily="18" charset="0"/>
              </a:rPr>
              <a:t>NRTIs are metabolized by the liver and excreted by the kidneys in urine.</a:t>
            </a:r>
          </a:p>
          <a:p>
            <a:pPr lvl="0" algn="just"/>
            <a:r>
              <a:rPr lang="en-US" dirty="0">
                <a:latin typeface="Times New Roman" panose="02020603050405020304" pitchFamily="18" charset="0"/>
                <a:cs typeface="Times New Roman" panose="02020603050405020304" pitchFamily="18" charset="0"/>
              </a:rPr>
              <a:t>D4T is excreted unchanged in urine.</a:t>
            </a:r>
          </a:p>
          <a:p>
            <a:pPr marL="0" indent="0" algn="just">
              <a:buNone/>
            </a:pPr>
            <a:r>
              <a:rPr lang="en-US" b="1" dirty="0" smtClean="0">
                <a:latin typeface="Times New Roman" panose="02020603050405020304" pitchFamily="18" charset="0"/>
                <a:cs typeface="Times New Roman" panose="02020603050405020304" pitchFamily="18" charset="0"/>
              </a:rPr>
              <a:t>Drug </a:t>
            </a:r>
            <a:r>
              <a:rPr lang="en-US" b="1" dirty="0">
                <a:latin typeface="Times New Roman" panose="02020603050405020304" pitchFamily="18" charset="0"/>
                <a:cs typeface="Times New Roman" panose="02020603050405020304" pitchFamily="18" charset="0"/>
              </a:rPr>
              <a:t>interactions</a:t>
            </a:r>
            <a:endParaRPr lang="en-US" dirty="0">
              <a:latin typeface="Times New Roman" panose="02020603050405020304" pitchFamily="18" charset="0"/>
              <a:cs typeface="Times New Roman" panose="02020603050405020304" pitchFamily="18" charset="0"/>
            </a:endParaRPr>
          </a:p>
          <a:p>
            <a:pPr lvl="0" algn="just"/>
            <a:r>
              <a:rPr lang="en-US" dirty="0" err="1">
                <a:latin typeface="Times New Roman" panose="02020603050405020304" pitchFamily="18" charset="0"/>
                <a:cs typeface="Times New Roman" panose="02020603050405020304" pitchFamily="18" charset="0"/>
              </a:rPr>
              <a:t>Probenecid</a:t>
            </a:r>
            <a:r>
              <a:rPr lang="en-US" dirty="0">
                <a:latin typeface="Times New Roman" panose="02020603050405020304" pitchFamily="18" charset="0"/>
                <a:cs typeface="Times New Roman" panose="02020603050405020304" pitchFamily="18" charset="0"/>
              </a:rPr>
              <a:t> reduces renal excretion of AZT</a:t>
            </a:r>
          </a:p>
          <a:p>
            <a:pPr lvl="0" algn="just"/>
            <a:r>
              <a:rPr lang="en-US" dirty="0" err="1">
                <a:latin typeface="Times New Roman" panose="02020603050405020304" pitchFamily="18" charset="0"/>
                <a:cs typeface="Times New Roman" panose="02020603050405020304" pitchFamily="18" charset="0"/>
              </a:rPr>
              <a:t>Dexorubicin</a:t>
            </a:r>
            <a:r>
              <a:rPr lang="en-US" dirty="0">
                <a:latin typeface="Times New Roman" panose="02020603050405020304" pitchFamily="18" charset="0"/>
                <a:cs typeface="Times New Roman" panose="02020603050405020304" pitchFamily="18" charset="0"/>
              </a:rPr>
              <a:t> and Ganciclovir may increase AZT Toxicity</a:t>
            </a:r>
          </a:p>
          <a:p>
            <a:pPr lvl="0" algn="just"/>
            <a:r>
              <a:rPr lang="en-US" dirty="0" err="1">
                <a:latin typeface="Times New Roman" panose="02020603050405020304" pitchFamily="18" charset="0"/>
                <a:cs typeface="Times New Roman" panose="02020603050405020304" pitchFamily="18" charset="0"/>
              </a:rPr>
              <a:t>Coccurent</a:t>
            </a:r>
            <a:r>
              <a:rPr lang="en-US" dirty="0">
                <a:latin typeface="Times New Roman" panose="02020603050405020304" pitchFamily="18" charset="0"/>
                <a:cs typeface="Times New Roman" panose="02020603050405020304" pitchFamily="18" charset="0"/>
              </a:rPr>
              <a:t> administration of DDI with Ketoconazole, </a:t>
            </a:r>
            <a:r>
              <a:rPr lang="en-US" dirty="0" err="1">
                <a:latin typeface="Times New Roman" panose="02020603050405020304" pitchFamily="18" charset="0"/>
                <a:cs typeface="Times New Roman" panose="02020603050405020304" pitchFamily="18" charset="0"/>
              </a:rPr>
              <a:t>itraconazole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Dapson</a:t>
            </a:r>
            <a:r>
              <a:rPr lang="en-US" dirty="0">
                <a:latin typeface="Times New Roman" panose="02020603050405020304" pitchFamily="18" charset="0"/>
                <a:cs typeface="Times New Roman" panose="02020603050405020304" pitchFamily="18" charset="0"/>
              </a:rPr>
              <a:t> reduce the bioavailability of DDI because </a:t>
            </a:r>
            <a:r>
              <a:rPr lang="en-US" dirty="0" err="1">
                <a:latin typeface="Times New Roman" panose="02020603050405020304" pitchFamily="18" charset="0"/>
                <a:cs typeface="Times New Roman" panose="02020603050405020304" pitchFamily="18" charset="0"/>
              </a:rPr>
              <a:t>Didanosine</a:t>
            </a:r>
            <a:r>
              <a:rPr lang="en-US" dirty="0">
                <a:latin typeface="Times New Roman" panose="02020603050405020304" pitchFamily="18" charset="0"/>
                <a:cs typeface="Times New Roman" panose="02020603050405020304" pitchFamily="18" charset="0"/>
              </a:rPr>
              <a:t> is an acidic drug and is well absorbed in an acidic medium of the GIT. The antifungals are too well absorbed from the acidic medium, they compete for acid and hence poor absorption of </a:t>
            </a:r>
            <a:r>
              <a:rPr lang="en-US" dirty="0" err="1">
                <a:latin typeface="Times New Roman" panose="02020603050405020304" pitchFamily="18" charset="0"/>
                <a:cs typeface="Times New Roman" panose="02020603050405020304" pitchFamily="18" charset="0"/>
              </a:rPr>
              <a:t>Didanosine</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04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246" y="162962"/>
            <a:ext cx="11543168" cy="6491335"/>
          </a:xfrm>
        </p:spPr>
        <p:txBody>
          <a:bodyPr/>
          <a:lstStyle/>
          <a:p>
            <a:pPr marL="0" indent="0">
              <a:buNone/>
            </a:pPr>
            <a:r>
              <a:rPr lang="en-US" b="1" dirty="0">
                <a:latin typeface="Times New Roman" panose="02020603050405020304" pitchFamily="18" charset="0"/>
                <a:cs typeface="Times New Roman" panose="02020603050405020304" pitchFamily="18" charset="0"/>
              </a:rPr>
              <a:t>NON NUCLEOSIDE REVERSE TRANSCRIPTASE INHIBITORS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They are structurally different compared to NRTIs and bind to different sites on the reverse transcriptase enzyme. They are more potent than </a:t>
            </a:r>
            <a:r>
              <a:rPr lang="en-US" dirty="0" smtClean="0">
                <a:latin typeface="Times New Roman" panose="02020603050405020304" pitchFamily="18" charset="0"/>
                <a:cs typeface="Times New Roman" panose="02020603050405020304" pitchFamily="18" charset="0"/>
              </a:rPr>
              <a:t>NRTIs.</a:t>
            </a:r>
          </a:p>
          <a:p>
            <a:pPr marL="0" indent="0">
              <a:buNone/>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include;</a:t>
            </a:r>
          </a:p>
          <a:p>
            <a:pPr lvl="0"/>
            <a:r>
              <a:rPr lang="en-GB" b="1" dirty="0">
                <a:latin typeface="Times New Roman" panose="02020603050405020304" pitchFamily="18" charset="0"/>
                <a:cs typeface="Times New Roman" panose="02020603050405020304" pitchFamily="18" charset="0"/>
              </a:rPr>
              <a:t>NEVIRAPINE</a:t>
            </a:r>
            <a:endParaRPr lang="en-US" dirty="0">
              <a:latin typeface="Times New Roman" panose="02020603050405020304" pitchFamily="18" charset="0"/>
              <a:cs typeface="Times New Roman" panose="02020603050405020304" pitchFamily="18" charset="0"/>
            </a:endParaRPr>
          </a:p>
          <a:p>
            <a:pPr lvl="0"/>
            <a:r>
              <a:rPr lang="en-GB" b="1" dirty="0">
                <a:latin typeface="Times New Roman" panose="02020603050405020304" pitchFamily="18" charset="0"/>
                <a:cs typeface="Times New Roman" panose="02020603050405020304" pitchFamily="18" charset="0"/>
              </a:rPr>
              <a:t>EFAVIRENZ</a:t>
            </a:r>
            <a:endParaRPr lang="en-US" dirty="0">
              <a:latin typeface="Times New Roman" panose="02020603050405020304" pitchFamily="18" charset="0"/>
              <a:cs typeface="Times New Roman" panose="02020603050405020304" pitchFamily="18" charset="0"/>
            </a:endParaRPr>
          </a:p>
          <a:p>
            <a:pPr lvl="0"/>
            <a:r>
              <a:rPr lang="en-GB" b="1" dirty="0">
                <a:latin typeface="Times New Roman" panose="02020603050405020304" pitchFamily="18" charset="0"/>
                <a:cs typeface="Times New Roman" panose="02020603050405020304" pitchFamily="18" charset="0"/>
              </a:rPr>
              <a:t>DELAVIRDINE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15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924" y="262550"/>
            <a:ext cx="11669917" cy="6409854"/>
          </a:xfrm>
        </p:spPr>
        <p:txBody>
          <a:bodyPr>
            <a:normAutofit lnSpcReduction="10000"/>
          </a:bodyPr>
          <a:lstStyle/>
          <a:p>
            <a:pPr marL="0" indent="0" algn="just">
              <a:buNone/>
            </a:pPr>
            <a:r>
              <a:rPr lang="en-GB" b="1" dirty="0">
                <a:latin typeface="Times New Roman" panose="02020603050405020304" pitchFamily="18" charset="0"/>
                <a:cs typeface="Times New Roman" panose="02020603050405020304" pitchFamily="18" charset="0"/>
              </a:rPr>
              <a:t>NEVIRAPINE</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Tablets of 200mg</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Suspension of 50mg/5ml in a 240ml pack</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Dose:</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Adults 200mg </a:t>
            </a:r>
            <a:r>
              <a:rPr lang="en-GB" dirty="0" err="1">
                <a:latin typeface="Times New Roman" panose="02020603050405020304" pitchFamily="18" charset="0"/>
                <a:cs typeface="Times New Roman" panose="02020603050405020304" pitchFamily="18" charset="0"/>
              </a:rPr>
              <a:t>o.d</a:t>
            </a:r>
            <a:r>
              <a:rPr lang="en-GB" dirty="0">
                <a:latin typeface="Times New Roman" panose="02020603050405020304" pitchFamily="18" charset="0"/>
                <a:cs typeface="Times New Roman" panose="02020603050405020304" pitchFamily="18" charset="0"/>
              </a:rPr>
              <a:t> for the first 14 days, then if no rash appears, give 200mg </a:t>
            </a:r>
            <a:r>
              <a:rPr lang="en-GB" dirty="0" err="1">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Child; 2months-8years 4mg/kg </a:t>
            </a:r>
            <a:r>
              <a:rPr lang="en-GB" dirty="0" err="1">
                <a:latin typeface="Times New Roman" panose="02020603050405020304" pitchFamily="18" charset="0"/>
                <a:cs typeface="Times New Roman" panose="02020603050405020304" pitchFamily="18" charset="0"/>
              </a:rPr>
              <a:t>o.d</a:t>
            </a:r>
            <a:r>
              <a:rPr lang="en-GB" dirty="0">
                <a:latin typeface="Times New Roman" panose="02020603050405020304" pitchFamily="18" charset="0"/>
                <a:cs typeface="Times New Roman" panose="02020603050405020304" pitchFamily="18" charset="0"/>
              </a:rPr>
              <a:t> for the first 14days then if no rash appears, 4mg/kg </a:t>
            </a:r>
            <a:r>
              <a:rPr lang="en-GB" dirty="0" err="1">
                <a:latin typeface="Times New Roman" panose="02020603050405020304" pitchFamily="18" charset="0"/>
                <a:cs typeface="Times New Roman" panose="02020603050405020304" pitchFamily="18" charset="0"/>
              </a:rPr>
              <a:t>b.d</a:t>
            </a:r>
            <a:r>
              <a:rPr lang="en-GB" dirty="0">
                <a:latin typeface="Times New Roman" panose="02020603050405020304" pitchFamily="18" charset="0"/>
                <a:cs typeface="Times New Roman" panose="02020603050405020304" pitchFamily="18" charset="0"/>
              </a:rPr>
              <a:t>. 8-16 years 4mg/kg</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The oral bioavailability of </a:t>
            </a:r>
            <a:r>
              <a:rPr lang="en-GB" dirty="0" err="1">
                <a:latin typeface="Times New Roman" panose="02020603050405020304" pitchFamily="18" charset="0"/>
                <a:cs typeface="Times New Roman" panose="02020603050405020304" pitchFamily="18" charset="0"/>
              </a:rPr>
              <a:t>nevirapine</a:t>
            </a:r>
            <a:r>
              <a:rPr lang="en-GB" dirty="0">
                <a:latin typeface="Times New Roman" panose="02020603050405020304" pitchFamily="18" charset="0"/>
                <a:cs typeface="Times New Roman" panose="02020603050405020304" pitchFamily="18" charset="0"/>
              </a:rPr>
              <a:t> is excellent (&gt; 90%) and is not food-dependent. The drug is highly lipophilic and achieves cerebrospinal fluid levels that are 45% of those in plasma. Serum half-life is 25–30 hours. It is extensively metabolized by the CYP3A isoform to </a:t>
            </a:r>
            <a:r>
              <a:rPr lang="en-GB" dirty="0" err="1">
                <a:latin typeface="Times New Roman" panose="02020603050405020304" pitchFamily="18" charset="0"/>
                <a:cs typeface="Times New Roman" panose="02020603050405020304" pitchFamily="18" charset="0"/>
              </a:rPr>
              <a:t>hydroxylated</a:t>
            </a:r>
            <a:r>
              <a:rPr lang="en-GB" dirty="0">
                <a:latin typeface="Times New Roman" panose="02020603050405020304" pitchFamily="18" charset="0"/>
                <a:cs typeface="Times New Roman" panose="02020603050405020304" pitchFamily="18" charset="0"/>
              </a:rPr>
              <a:t> metabolites and then excreted, primarily in the urine.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681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1" y="181069"/>
            <a:ext cx="11597489" cy="6536602"/>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Rash, usually a </a:t>
            </a:r>
            <a:r>
              <a:rPr lang="en-GB" dirty="0" err="1">
                <a:latin typeface="Times New Roman" panose="02020603050405020304" pitchFamily="18" charset="0"/>
                <a:cs typeface="Times New Roman" panose="02020603050405020304" pitchFamily="18" charset="0"/>
              </a:rPr>
              <a:t>maculo-papular</a:t>
            </a:r>
            <a:r>
              <a:rPr lang="en-GB" dirty="0">
                <a:latin typeface="Times New Roman" panose="02020603050405020304" pitchFamily="18" charset="0"/>
                <a:cs typeface="Times New Roman" panose="02020603050405020304" pitchFamily="18" charset="0"/>
              </a:rPr>
              <a:t> eruption that spares the palms and soles, occurs in up to 20% of patients, usually in the first 4–6 weeks of therapy. Although typically mild and self-limited, rash is dose-limiting in about 7% of patients. Women appear to have an increased incidence of rash. When initiating therapy, gradual dose escalation over 14 days is recommended to decrease the incidence of rash. Severe and life-threatening skin rashes have been rarely reported, including Stevens-Johnson syndrome and toxic epidermal </a:t>
            </a:r>
            <a:r>
              <a:rPr lang="en-GB" dirty="0" err="1">
                <a:latin typeface="Times New Roman" panose="02020603050405020304" pitchFamily="18" charset="0"/>
                <a:cs typeface="Times New Roman" panose="02020603050405020304" pitchFamily="18" charset="0"/>
              </a:rPr>
              <a:t>necrolysis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Nevirapine</a:t>
            </a:r>
            <a:r>
              <a:rPr lang="en-GB" dirty="0">
                <a:latin typeface="Times New Roman" panose="02020603050405020304" pitchFamily="18" charset="0"/>
                <a:cs typeface="Times New Roman" panose="02020603050405020304" pitchFamily="18" charset="0"/>
              </a:rPr>
              <a:t> therapy should be immediately discontinued in patients with severe rash and in those with accompanying constitutional symptoms; since rash may accompany hepatotoxicity</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Hepatitis; Fulminant Life-threatening hepatitis has been reported, typically within the first 18 weeks of therapy.</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Nausea</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Headache</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Abdominal pain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Fever</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Somnolence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40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389" y="199176"/>
            <a:ext cx="11769505" cy="6427961"/>
          </a:xfrm>
        </p:spPr>
        <p:txBody>
          <a:bodyPr/>
          <a:lstStyle/>
          <a:p>
            <a:pPr marL="0" indent="0">
              <a:buNone/>
            </a:pPr>
            <a:r>
              <a:rPr lang="en-GB" b="1" dirty="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Severe hepatic impairment</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In high CD4 cell counts; manufacturers advise to avoid NVP of CD4 count is greater than 400cells/mm</a:t>
            </a:r>
            <a:r>
              <a:rPr lang="en-GB" baseline="30000"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because of greater effect of Hepatic damage.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In patients with Hepatitis B and C (High risk of liver damage).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Pregnancy</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361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337" y="162962"/>
            <a:ext cx="11742344" cy="6482282"/>
          </a:xfrm>
        </p:spPr>
        <p:txBody>
          <a:bodyPr>
            <a:normAutofit/>
          </a:bodyPr>
          <a:lstStyle/>
          <a:p>
            <a:pPr marL="0" indent="0" algn="just">
              <a:buNone/>
            </a:pPr>
            <a:r>
              <a:rPr lang="en-GB" b="1" dirty="0">
                <a:latin typeface="Times New Roman" panose="02020603050405020304" pitchFamily="18" charset="0"/>
                <a:cs typeface="Times New Roman" panose="02020603050405020304" pitchFamily="18" charset="0"/>
              </a:rPr>
              <a:t>EFAVIRENZ</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Capsules 50mg, 100mg, 200mg</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Tablets of 600mg</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Oral solution of 30mg/ml in 180ml bottle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Pharmacokinetics</a:t>
            </a:r>
            <a:r>
              <a:rPr lang="en-GB" b="1"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buNone/>
            </a:pPr>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is moderately well absorbed following oral administration (45%). Since toxicity may increase owing to increased bioavailability after a high-fat meal, </a:t>
            </a:r>
            <a:r>
              <a:rPr lang="en-GB" dirty="0" err="1">
                <a:latin typeface="Times New Roman" panose="02020603050405020304" pitchFamily="18" charset="0"/>
                <a:cs typeface="Times New Roman" panose="02020603050405020304" pitchFamily="18" charset="0"/>
              </a:rPr>
              <a:t>efavirenz</a:t>
            </a:r>
            <a:r>
              <a:rPr lang="en-GB" dirty="0">
                <a:latin typeface="Times New Roman" panose="02020603050405020304" pitchFamily="18" charset="0"/>
                <a:cs typeface="Times New Roman" panose="02020603050405020304" pitchFamily="18" charset="0"/>
              </a:rPr>
              <a:t> should be taken on an empty stomach. </a:t>
            </a:r>
            <a:r>
              <a:rPr lang="en-GB" dirty="0" err="1">
                <a:latin typeface="Times New Roman" panose="02020603050405020304" pitchFamily="18" charset="0"/>
                <a:cs typeface="Times New Roman" panose="02020603050405020304" pitchFamily="18" charset="0"/>
              </a:rPr>
              <a:t>Efavirenz</a:t>
            </a:r>
            <a:r>
              <a:rPr lang="en-GB" dirty="0">
                <a:latin typeface="Times New Roman" panose="02020603050405020304" pitchFamily="18" charset="0"/>
                <a:cs typeface="Times New Roman" panose="02020603050405020304" pitchFamily="18" charset="0"/>
              </a:rPr>
              <a:t> is principally metabolized by CYP3A4 and CYP2B6 to inactive </a:t>
            </a:r>
            <a:r>
              <a:rPr lang="en-GB" dirty="0" err="1">
                <a:latin typeface="Times New Roman" panose="02020603050405020304" pitchFamily="18" charset="0"/>
                <a:cs typeface="Times New Roman" panose="02020603050405020304" pitchFamily="18" charset="0"/>
              </a:rPr>
              <a:t>hydroxylated</a:t>
            </a:r>
            <a:r>
              <a:rPr lang="en-GB" dirty="0">
                <a:latin typeface="Times New Roman" panose="02020603050405020304" pitchFamily="18" charset="0"/>
                <a:cs typeface="Times New Roman" panose="02020603050405020304" pitchFamily="18" charset="0"/>
              </a:rPr>
              <a:t> metabolites; the remainder is eliminated in the </a:t>
            </a:r>
            <a:r>
              <a:rPr lang="en-GB" dirty="0" err="1">
                <a:latin typeface="Times New Roman" panose="02020603050405020304" pitchFamily="18" charset="0"/>
                <a:cs typeface="Times New Roman" panose="02020603050405020304" pitchFamily="18" charset="0"/>
              </a:rPr>
              <a:t>feces</a:t>
            </a:r>
            <a:r>
              <a:rPr lang="en-GB" dirty="0">
                <a:latin typeface="Times New Roman" panose="02020603050405020304" pitchFamily="18" charset="0"/>
                <a:cs typeface="Times New Roman" panose="02020603050405020304" pitchFamily="18" charset="0"/>
              </a:rPr>
              <a:t> as unchanged drug. It is highly bound to albumin (∼ 99%), and cerebrospinal fluid levels range from 0.3% to 1.2% of plasma levels.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87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1" y="232214"/>
            <a:ext cx="11715184" cy="6440189"/>
          </a:xfrm>
        </p:spPr>
        <p:txBody>
          <a:bodyPr>
            <a:normAutofit fontScale="92500" lnSpcReduction="10000"/>
          </a:bodyPr>
          <a:lstStyle/>
          <a:p>
            <a:pPr marL="0" indent="0">
              <a:buNone/>
            </a:pPr>
            <a:r>
              <a:rPr lang="en-US" b="1" dirty="0" err="1">
                <a:latin typeface="Times New Roman" panose="02020603050405020304" pitchFamily="18" charset="0"/>
                <a:cs typeface="Times New Roman" panose="02020603050405020304" pitchFamily="18" charset="0"/>
              </a:rPr>
              <a:t>Cytomelovirus</a:t>
            </a:r>
            <a:r>
              <a:rPr lang="en-US" b="1" dirty="0">
                <a:latin typeface="Times New Roman" panose="02020603050405020304" pitchFamily="18" charset="0"/>
                <a:cs typeface="Times New Roman" panose="02020603050405020304" pitchFamily="18" charset="0"/>
              </a:rPr>
              <a:t> (CMV)</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virus is </a:t>
            </a:r>
            <a:r>
              <a:rPr lang="en-US" dirty="0" smtClean="0">
                <a:latin typeface="Times New Roman" panose="02020603050405020304" pitchFamily="18" charset="0"/>
                <a:cs typeface="Times New Roman" panose="02020603050405020304" pitchFamily="18" charset="0"/>
              </a:rPr>
              <a:t>symptomatic in immune-competent </a:t>
            </a:r>
            <a:r>
              <a:rPr lang="en-US" dirty="0">
                <a:latin typeface="Times New Roman" panose="02020603050405020304" pitchFamily="18" charset="0"/>
                <a:cs typeface="Times New Roman" panose="02020603050405020304" pitchFamily="18" charset="0"/>
              </a:rPr>
              <a:t>patients but very severe in </a:t>
            </a:r>
            <a:r>
              <a:rPr lang="en-US" dirty="0" smtClean="0">
                <a:latin typeface="Times New Roman" panose="02020603050405020304" pitchFamily="18" charset="0"/>
                <a:cs typeface="Times New Roman" panose="02020603050405020304" pitchFamily="18" charset="0"/>
              </a:rPr>
              <a:t>immune </a:t>
            </a:r>
            <a:r>
              <a:rPr lang="en-US" dirty="0" err="1" smtClean="0">
                <a:latin typeface="Times New Roman" panose="02020603050405020304" pitchFamily="18" charset="0"/>
                <a:cs typeface="Times New Roman" panose="02020603050405020304" pitchFamily="18" charset="0"/>
              </a:rPr>
              <a:t>suppred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patients resulting in complications such as </a:t>
            </a:r>
            <a:r>
              <a:rPr lang="en-US" dirty="0" smtClean="0">
                <a:latin typeface="Times New Roman" panose="02020603050405020304" pitchFamily="18" charset="0"/>
                <a:cs typeface="Times New Roman" panose="02020603050405020304" pitchFamily="18" charset="0"/>
              </a:rPr>
              <a:t>rhinitis</a:t>
            </a:r>
            <a:r>
              <a:rPr lang="en-US" dirty="0">
                <a:latin typeface="Times New Roman" panose="02020603050405020304" pitchFamily="18" charset="0"/>
                <a:cs typeface="Times New Roman" panose="02020603050405020304" pitchFamily="18" charset="0"/>
              </a:rPr>
              <a:t>, gastritis, </a:t>
            </a:r>
            <a:r>
              <a:rPr lang="en-US" dirty="0" smtClean="0">
                <a:latin typeface="Times New Roman" panose="02020603050405020304" pitchFamily="18" charset="0"/>
                <a:cs typeface="Times New Roman" panose="02020603050405020304" pitchFamily="18" charset="0"/>
              </a:rPr>
              <a:t>esophagitis </a:t>
            </a:r>
            <a:r>
              <a:rPr lang="en-US" dirty="0">
                <a:latin typeface="Times New Roman" panose="02020603050405020304" pitchFamily="18" charset="0"/>
                <a:cs typeface="Times New Roman" panose="02020603050405020304" pitchFamily="18" charset="0"/>
              </a:rPr>
              <a:t>cholecystitis and pneumonia</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treatment is with IV ganciclovir and oral ganciclovir is used to prevent relapse.</a:t>
            </a:r>
          </a:p>
          <a:p>
            <a:pPr marL="0" indent="0">
              <a:buNone/>
            </a:pPr>
            <a:r>
              <a:rPr lang="en-US" b="1" dirty="0">
                <a:latin typeface="Times New Roman" panose="02020603050405020304" pitchFamily="18" charset="0"/>
                <a:cs typeface="Times New Roman" panose="02020603050405020304" pitchFamily="18" charset="0"/>
              </a:rPr>
              <a:t>List of other antiviral drugs</a:t>
            </a:r>
          </a:p>
          <a:p>
            <a:r>
              <a:rPr lang="en-US" dirty="0">
                <a:latin typeface="Times New Roman" panose="02020603050405020304" pitchFamily="18" charset="0"/>
                <a:cs typeface="Times New Roman" panose="02020603050405020304" pitchFamily="18" charset="0"/>
              </a:rPr>
              <a:t>Acyclovir</a:t>
            </a:r>
          </a:p>
          <a:p>
            <a:r>
              <a:rPr lang="en-US" dirty="0">
                <a:latin typeface="Times New Roman" panose="02020603050405020304" pitchFamily="18" charset="0"/>
                <a:cs typeface="Times New Roman" panose="02020603050405020304" pitchFamily="18" charset="0"/>
              </a:rPr>
              <a:t>Ganciclovir</a:t>
            </a:r>
          </a:p>
          <a:p>
            <a:r>
              <a:rPr lang="en-US" dirty="0" err="1">
                <a:latin typeface="Times New Roman" panose="02020603050405020304" pitchFamily="18" charset="0"/>
                <a:cs typeface="Times New Roman" panose="02020603050405020304" pitchFamily="18" charset="0"/>
              </a:rPr>
              <a:t>Valaciclovir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Aciclovir</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Preparation: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Tablets 200mg, 400mg</a:t>
            </a:r>
          </a:p>
          <a:p>
            <a:r>
              <a:rPr lang="en-US" dirty="0">
                <a:latin typeface="Times New Roman" panose="02020603050405020304" pitchFamily="18" charset="0"/>
                <a:cs typeface="Times New Roman" panose="02020603050405020304" pitchFamily="18" charset="0"/>
              </a:rPr>
              <a:t>Infusion 250mg/10ml</a:t>
            </a:r>
          </a:p>
          <a:p>
            <a:r>
              <a:rPr lang="en-US" dirty="0">
                <a:latin typeface="Times New Roman" panose="02020603050405020304" pitchFamily="18" charset="0"/>
                <a:cs typeface="Times New Roman" panose="02020603050405020304" pitchFamily="18" charset="0"/>
              </a:rPr>
              <a:t>Cream 5%</a:t>
            </a:r>
          </a:p>
          <a:p>
            <a:pPr marL="0" indent="0">
              <a:buNone/>
            </a:pPr>
            <a:r>
              <a:rPr lang="en-US" b="1" dirty="0">
                <a:latin typeface="Times New Roman" panose="02020603050405020304" pitchFamily="18" charset="0"/>
                <a:cs typeface="Times New Roman" panose="02020603050405020304" pitchFamily="18" charset="0"/>
              </a:rPr>
              <a:t>Brands: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herperax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cyclovax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Acivir,lover</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922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30" y="153909"/>
            <a:ext cx="11778558" cy="6473228"/>
          </a:xfrm>
        </p:spPr>
        <p:txBody>
          <a:bodyPr/>
          <a:lstStyle/>
          <a:p>
            <a:pPr marL="0" indent="0" algn="just">
              <a:buNone/>
            </a:pPr>
            <a:r>
              <a:rPr lang="en-GB" b="1" dirty="0">
                <a:latin typeface="Times New Roman" panose="02020603050405020304" pitchFamily="18" charset="0"/>
                <a:cs typeface="Times New Roman" panose="02020603050405020304" pitchFamily="18" charset="0"/>
              </a:rPr>
              <a:t>Adverse </a:t>
            </a:r>
            <a:r>
              <a:rPr lang="en-GB" b="1" dirty="0" smtClean="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principal adverse effects of </a:t>
            </a:r>
            <a:r>
              <a:rPr lang="en-GB" dirty="0" err="1">
                <a:latin typeface="Times New Roman" panose="02020603050405020304" pitchFamily="18" charset="0"/>
                <a:cs typeface="Times New Roman" panose="02020603050405020304" pitchFamily="18" charset="0"/>
              </a:rPr>
              <a:t>Efavirenz</a:t>
            </a:r>
            <a:r>
              <a:rPr lang="en-GB" dirty="0">
                <a:latin typeface="Times New Roman" panose="02020603050405020304" pitchFamily="18" charset="0"/>
                <a:cs typeface="Times New Roman" panose="02020603050405020304" pitchFamily="18" charset="0"/>
              </a:rPr>
              <a:t> involve the </a:t>
            </a:r>
            <a:r>
              <a:rPr lang="en-GB" b="1" dirty="0">
                <a:latin typeface="Times New Roman" panose="02020603050405020304" pitchFamily="18" charset="0"/>
                <a:cs typeface="Times New Roman" panose="02020603050405020304" pitchFamily="18" charset="0"/>
              </a:rPr>
              <a:t>central nervous system</a:t>
            </a:r>
            <a:r>
              <a:rPr lang="en-GB" dirty="0">
                <a:latin typeface="Times New Roman" panose="02020603050405020304" pitchFamily="18" charset="0"/>
                <a:cs typeface="Times New Roman" panose="02020603050405020304" pitchFamily="18" charset="0"/>
              </a:rPr>
              <a:t>. Dizziness, drowsiness, insomnia, nightmares, and headache tend to diminish with continued therapy; dosing at bedtime may also be </a:t>
            </a:r>
            <a:r>
              <a:rPr lang="en-GB" dirty="0" smtClean="0">
                <a:latin typeface="Times New Roman" panose="02020603050405020304" pitchFamily="18" charset="0"/>
                <a:cs typeface="Times New Roman" panose="02020603050405020304" pitchFamily="18" charset="0"/>
              </a:rPr>
              <a:t>helpful.</a:t>
            </a:r>
          </a:p>
          <a:p>
            <a:pPr algn="just"/>
            <a:r>
              <a:rPr lang="en-GB" b="1" dirty="0" smtClean="0">
                <a:latin typeface="Times New Roman" panose="02020603050405020304" pitchFamily="18" charset="0"/>
                <a:cs typeface="Times New Roman" panose="02020603050405020304" pitchFamily="18" charset="0"/>
              </a:rPr>
              <a:t>Psychiatric </a:t>
            </a:r>
            <a:r>
              <a:rPr lang="en-GB" b="1" dirty="0">
                <a:latin typeface="Times New Roman" panose="02020603050405020304" pitchFamily="18" charset="0"/>
                <a:cs typeface="Times New Roman" panose="02020603050405020304" pitchFamily="18" charset="0"/>
              </a:rPr>
              <a:t>symptoms</a:t>
            </a:r>
            <a:r>
              <a:rPr lang="en-GB" dirty="0">
                <a:latin typeface="Times New Roman" panose="02020603050405020304" pitchFamily="18" charset="0"/>
                <a:cs typeface="Times New Roman" panose="02020603050405020304" pitchFamily="18" charset="0"/>
              </a:rPr>
              <a:t> such as depression, mania, and psychosis have been observed and may necessitate </a:t>
            </a:r>
            <a:r>
              <a:rPr lang="en-GB" dirty="0" smtClean="0">
                <a:latin typeface="Times New Roman" panose="02020603050405020304" pitchFamily="18" charset="0"/>
                <a:cs typeface="Times New Roman" panose="02020603050405020304" pitchFamily="18" charset="0"/>
              </a:rPr>
              <a:t>discontinuation.</a:t>
            </a:r>
          </a:p>
          <a:p>
            <a:pPr algn="just"/>
            <a:r>
              <a:rPr lang="en-GB" b="1" dirty="0" smtClean="0">
                <a:latin typeface="Times New Roman" panose="02020603050405020304" pitchFamily="18" charset="0"/>
                <a:cs typeface="Times New Roman" panose="02020603050405020304" pitchFamily="18" charset="0"/>
              </a:rPr>
              <a:t>Skin </a:t>
            </a:r>
            <a:r>
              <a:rPr lang="en-GB" b="1" dirty="0">
                <a:latin typeface="Times New Roman" panose="02020603050405020304" pitchFamily="18" charset="0"/>
                <a:cs typeface="Times New Roman" panose="02020603050405020304" pitchFamily="18" charset="0"/>
              </a:rPr>
              <a:t>rash</a:t>
            </a:r>
            <a:r>
              <a:rPr lang="en-GB" dirty="0">
                <a:latin typeface="Times New Roman" panose="02020603050405020304" pitchFamily="18" charset="0"/>
                <a:cs typeface="Times New Roman" panose="02020603050405020304" pitchFamily="18" charset="0"/>
              </a:rPr>
              <a:t> has also been reported early in therapy in up to 28% of patients; the rash is usually mild to moderate in severity and typically resolves despite continuation. </a:t>
            </a:r>
            <a:r>
              <a:rPr lang="en-GB" b="1" dirty="0">
                <a:latin typeface="Times New Roman" panose="02020603050405020304" pitchFamily="18" charset="0"/>
                <a:cs typeface="Times New Roman" panose="02020603050405020304" pitchFamily="18" charset="0"/>
              </a:rPr>
              <a:t>Rarely, rash</a:t>
            </a:r>
            <a:r>
              <a:rPr lang="en-GB" dirty="0">
                <a:latin typeface="Times New Roman" panose="02020603050405020304" pitchFamily="18" charset="0"/>
                <a:cs typeface="Times New Roman" panose="02020603050405020304" pitchFamily="18" charset="0"/>
              </a:rPr>
              <a:t> has been severe or life-threatening. Other potential adverse reactions are nausea, vomiting, diarrhoea, </a:t>
            </a:r>
            <a:r>
              <a:rPr lang="en-GB" dirty="0" err="1">
                <a:latin typeface="Times New Roman" panose="02020603050405020304" pitchFamily="18" charset="0"/>
                <a:cs typeface="Times New Roman" panose="02020603050405020304" pitchFamily="18" charset="0"/>
              </a:rPr>
              <a:t>crystalluria</a:t>
            </a:r>
            <a:r>
              <a:rPr lang="en-GB" dirty="0">
                <a:latin typeface="Times New Roman" panose="02020603050405020304" pitchFamily="18" charset="0"/>
                <a:cs typeface="Times New Roman" panose="02020603050405020304" pitchFamily="18" charset="0"/>
              </a:rPr>
              <a:t>, elevated liver enzymes, and an increase in total serum cholesterol.</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17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925" y="253497"/>
            <a:ext cx="11597489" cy="6373640"/>
          </a:xfrm>
        </p:spPr>
        <p:txBody>
          <a:bodyPr>
            <a:normAutofit lnSpcReduction="10000"/>
          </a:bodyPr>
          <a:lstStyle/>
          <a:p>
            <a:pPr marL="0" indent="0">
              <a:buNone/>
            </a:pPr>
            <a:r>
              <a:rPr lang="en-GB" b="1" dirty="0" smtClean="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In children less than 3 years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Pregnancy</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Breast feeding</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Severe Hepatic </a:t>
            </a:r>
            <a:r>
              <a:rPr lang="en-GB" dirty="0" smtClean="0">
                <a:latin typeface="Times New Roman" panose="02020603050405020304" pitchFamily="18" charset="0"/>
                <a:cs typeface="Times New Roman" panose="02020603050405020304" pitchFamily="18" charset="0"/>
              </a:rPr>
              <a:t>impairment</a:t>
            </a: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General </a:t>
            </a:r>
            <a:r>
              <a:rPr lang="en-GB" b="1" dirty="0" smtClean="0">
                <a:latin typeface="Times New Roman" panose="02020603050405020304" pitchFamily="18" charset="0"/>
                <a:cs typeface="Times New Roman" panose="02020603050405020304" pitchFamily="18" charset="0"/>
              </a:rPr>
              <a:t>Pharmacokinetics</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All NNRTIs are well absorbed from the GIT and absorption is not affected by food (for most).</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Metabolism takes place in the liver</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Excretion is by kidneys in </a:t>
            </a:r>
            <a:r>
              <a:rPr lang="en-GB" dirty="0" smtClean="0">
                <a:latin typeface="Times New Roman" panose="02020603050405020304" pitchFamily="18" charset="0"/>
                <a:cs typeface="Times New Roman" panose="02020603050405020304" pitchFamily="18" charset="0"/>
              </a:rPr>
              <a:t>urine</a:t>
            </a: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Drug interactions</a:t>
            </a:r>
            <a:endParaRPr lang="en-US" dirty="0">
              <a:latin typeface="Times New Roman" panose="02020603050405020304" pitchFamily="18" charset="0"/>
              <a:cs typeface="Times New Roman" panose="02020603050405020304" pitchFamily="18" charset="0"/>
            </a:endParaRPr>
          </a:p>
          <a:p>
            <a:pPr lvl="0"/>
            <a:r>
              <a:rPr lang="en-GB" dirty="0" smtClean="0">
                <a:latin typeface="Times New Roman" panose="02020603050405020304" pitchFamily="18" charset="0"/>
                <a:cs typeface="Times New Roman" panose="02020603050405020304" pitchFamily="18" charset="0"/>
              </a:rPr>
              <a:t>NVP </a:t>
            </a:r>
            <a:r>
              <a:rPr lang="en-GB" dirty="0">
                <a:latin typeface="Times New Roman" panose="02020603050405020304" pitchFamily="18" charset="0"/>
                <a:cs typeface="Times New Roman" panose="02020603050405020304" pitchFamily="18" charset="0"/>
              </a:rPr>
              <a:t>induces liver Enzymes and may lead to rapid metabolism of drugs that are broken down by similar enzymes for instance Phenytoin and Rifampicin hence reducing its therapeutic use.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5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77" y="199176"/>
            <a:ext cx="11561275" cy="6400800"/>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PROTEASE </a:t>
            </a:r>
            <a:r>
              <a:rPr lang="en-GB" b="1" dirty="0" smtClean="0">
                <a:latin typeface="Times New Roman" panose="02020603050405020304" pitchFamily="18" charset="0"/>
                <a:cs typeface="Times New Roman" panose="02020603050405020304" pitchFamily="18" charset="0"/>
              </a:rPr>
              <a:t>INHIBITORS</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protease enzyme is responsible for processing and assembling the virus polypeptides in the process producing instant viruses.</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Interference with this Enzyme by the PIs leads to significant reduction of the viruses to undetectable levels</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Examples </a:t>
            </a:r>
            <a:r>
              <a:rPr lang="en-GB" b="1" dirty="0">
                <a:latin typeface="Times New Roman" panose="02020603050405020304" pitchFamily="18" charset="0"/>
                <a:cs typeface="Times New Roman" panose="02020603050405020304" pitchFamily="18" charset="0"/>
              </a:rPr>
              <a:t>of protease inhibitors include;</a:t>
            </a:r>
            <a:endParaRPr lang="en-US" b="1" dirty="0">
              <a:latin typeface="Times New Roman" panose="02020603050405020304" pitchFamily="18" charset="0"/>
              <a:cs typeface="Times New Roman" panose="02020603050405020304" pitchFamily="18" charset="0"/>
            </a:endParaRPr>
          </a:p>
          <a:p>
            <a:pPr lvl="0"/>
            <a:r>
              <a:rPr lang="en-GB" dirty="0" err="1">
                <a:latin typeface="Times New Roman" panose="02020603050405020304" pitchFamily="18" charset="0"/>
                <a:cs typeface="Times New Roman" panose="02020603050405020304" pitchFamily="18" charset="0"/>
              </a:rPr>
              <a:t>Amprenavir</a:t>
            </a:r>
            <a:endParaRPr lang="en-US" dirty="0">
              <a:latin typeface="Times New Roman" panose="02020603050405020304" pitchFamily="18" charset="0"/>
              <a:cs typeface="Times New Roman" panose="02020603050405020304" pitchFamily="18" charset="0"/>
            </a:endParaRPr>
          </a:p>
          <a:p>
            <a:pPr lvl="0"/>
            <a:r>
              <a:rPr lang="en-GB" dirty="0" err="1">
                <a:latin typeface="Times New Roman" panose="02020603050405020304" pitchFamily="18" charset="0"/>
                <a:cs typeface="Times New Roman" panose="02020603050405020304" pitchFamily="18" charset="0"/>
              </a:rPr>
              <a:t>Indinavir</a:t>
            </a:r>
            <a:endParaRPr lang="en-US" dirty="0">
              <a:latin typeface="Times New Roman" panose="02020603050405020304" pitchFamily="18" charset="0"/>
              <a:cs typeface="Times New Roman" panose="02020603050405020304" pitchFamily="18" charset="0"/>
            </a:endParaRPr>
          </a:p>
          <a:p>
            <a:pPr lvl="0"/>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Rotonavir</a:t>
            </a:r>
            <a:endParaRPr lang="en-US" dirty="0">
              <a:latin typeface="Times New Roman" panose="02020603050405020304" pitchFamily="18" charset="0"/>
              <a:cs typeface="Times New Roman" panose="02020603050405020304" pitchFamily="18" charset="0"/>
            </a:endParaRPr>
          </a:p>
          <a:p>
            <a:pPr lvl="0"/>
            <a:r>
              <a:rPr lang="en-GB" dirty="0" err="1">
                <a:latin typeface="Times New Roman" panose="02020603050405020304" pitchFamily="18" charset="0"/>
                <a:cs typeface="Times New Roman" panose="02020603050405020304" pitchFamily="18" charset="0"/>
              </a:rPr>
              <a:t>Afazanavir</a:t>
            </a:r>
            <a:endParaRPr lang="en-US" dirty="0">
              <a:latin typeface="Times New Roman" panose="02020603050405020304" pitchFamily="18" charset="0"/>
              <a:cs typeface="Times New Roman" panose="02020603050405020304" pitchFamily="18" charset="0"/>
            </a:endParaRPr>
          </a:p>
          <a:p>
            <a:pPr lvl="0"/>
            <a:r>
              <a:rPr lang="en-GB" dirty="0" err="1">
                <a:latin typeface="Times New Roman" panose="02020603050405020304" pitchFamily="18" charset="0"/>
                <a:cs typeface="Times New Roman" panose="02020603050405020304" pitchFamily="18" charset="0"/>
              </a:rPr>
              <a:t>Saquinavir</a:t>
            </a:r>
            <a:endParaRPr lang="en-US" dirty="0">
              <a:latin typeface="Times New Roman" panose="02020603050405020304" pitchFamily="18" charset="0"/>
              <a:cs typeface="Times New Roman" panose="02020603050405020304" pitchFamily="18" charset="0"/>
            </a:endParaRPr>
          </a:p>
          <a:p>
            <a:pPr lvl="0"/>
            <a:r>
              <a:rPr lang="en-GB" dirty="0" err="1" smtClean="0">
                <a:latin typeface="Times New Roman" panose="02020603050405020304" pitchFamily="18" charset="0"/>
                <a:cs typeface="Times New Roman" panose="02020603050405020304" pitchFamily="18" charset="0"/>
              </a:rPr>
              <a:t>Nelfinavir</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4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217282"/>
            <a:ext cx="11787611" cy="6418907"/>
          </a:xfrm>
        </p:spPr>
        <p:txBody>
          <a:bodyPr>
            <a:normAutofit/>
          </a:bodyPr>
          <a:lstStyle/>
          <a:p>
            <a:pPr marL="0" indent="0" algn="just">
              <a:buNone/>
            </a:pPr>
            <a:r>
              <a:rPr lang="en-GB" b="1" dirty="0" smtClean="0">
                <a:latin typeface="Times New Roman" panose="02020603050405020304" pitchFamily="18" charset="0"/>
                <a:cs typeface="Times New Roman" panose="02020603050405020304" pitchFamily="18" charset="0"/>
              </a:rPr>
              <a:t>INDINAVIR</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Capsules of 200mg and </a:t>
            </a:r>
            <a:r>
              <a:rPr lang="en-GB" dirty="0" smtClean="0">
                <a:latin typeface="Times New Roman" panose="02020603050405020304" pitchFamily="18" charset="0"/>
                <a:cs typeface="Times New Roman" panose="02020603050405020304" pitchFamily="18" charset="0"/>
              </a:rPr>
              <a:t>400mg</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Dose: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Adult </a:t>
            </a:r>
            <a:r>
              <a:rPr lang="en-GB" dirty="0">
                <a:latin typeface="Times New Roman" panose="02020603050405020304" pitchFamily="18" charset="0"/>
                <a:cs typeface="Times New Roman" panose="02020603050405020304" pitchFamily="18" charset="0"/>
              </a:rPr>
              <a:t>800mg 8 hourly</a:t>
            </a:r>
            <a:endParaRPr lang="en-US"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Child</a:t>
            </a:r>
            <a:r>
              <a:rPr lang="en-GB" dirty="0">
                <a:latin typeface="Times New Roman" panose="02020603050405020304" pitchFamily="18" charset="0"/>
                <a:cs typeface="Times New Roman" panose="02020603050405020304" pitchFamily="18" charset="0"/>
              </a:rPr>
              <a:t>; usefulness not yet </a:t>
            </a:r>
            <a:r>
              <a:rPr lang="en-GB" dirty="0" smtClean="0">
                <a:latin typeface="Times New Roman" panose="02020603050405020304" pitchFamily="18" charset="0"/>
                <a:cs typeface="Times New Roman" panose="02020603050405020304" pitchFamily="18" charset="0"/>
              </a:rPr>
              <a:t>established</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marL="0" indent="0" algn="just">
              <a:buNone/>
            </a:pPr>
            <a:r>
              <a:rPr lang="en-GB" dirty="0" err="1" smtClean="0">
                <a:latin typeface="Times New Roman" panose="02020603050405020304" pitchFamily="18" charset="0"/>
                <a:cs typeface="Times New Roman" panose="02020603050405020304" pitchFamily="18" charset="0"/>
              </a:rPr>
              <a:t>Indinavir</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requires an acidic environment for optimum solubility and therefore must be consumed on an empty stomach or with a small, low-fat, low-protein meal for maximal absorption (60–65%). The serum half-life is 1.5–2 hours, protein binding is approximately 60%, and the drug has a high level of cerebrospinal fluid penetration (up to 76% of serum levels). Excretion is primarily faecal.</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48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199176"/>
            <a:ext cx="11706130" cy="6482281"/>
          </a:xfrm>
        </p:spPr>
        <p:txBody>
          <a:bodyPr>
            <a:normAutofit lnSpcReduction="10000"/>
          </a:bodyPr>
          <a:lstStyle/>
          <a:p>
            <a:pPr marL="0" indent="0">
              <a:buNone/>
            </a:pPr>
            <a:r>
              <a:rPr lang="en-GB" b="1" dirty="0">
                <a:latin typeface="Times New Roman" panose="02020603050405020304" pitchFamily="18" charset="0"/>
                <a:cs typeface="Times New Roman" panose="02020603050405020304" pitchFamily="18" charset="0"/>
              </a:rPr>
              <a:t>Adverse </a:t>
            </a:r>
            <a:r>
              <a:rPr lang="en-GB" b="1" dirty="0" smtClean="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The most common adverse effects of </a:t>
            </a:r>
            <a:r>
              <a:rPr lang="en-GB" dirty="0" err="1">
                <a:latin typeface="Times New Roman" panose="02020603050405020304" pitchFamily="18" charset="0"/>
                <a:cs typeface="Times New Roman" panose="02020603050405020304" pitchFamily="18" charset="0"/>
              </a:rPr>
              <a:t>indinavir</a:t>
            </a:r>
            <a:r>
              <a:rPr lang="en-GB" dirty="0">
                <a:latin typeface="Times New Roman" panose="02020603050405020304" pitchFamily="18" charset="0"/>
                <a:cs typeface="Times New Roman" panose="02020603050405020304" pitchFamily="18" charset="0"/>
              </a:rPr>
              <a:t> are </a:t>
            </a:r>
            <a:r>
              <a:rPr lang="en-GB" dirty="0" err="1">
                <a:latin typeface="Times New Roman" panose="02020603050405020304" pitchFamily="18" charset="0"/>
                <a:cs typeface="Times New Roman" panose="02020603050405020304" pitchFamily="18" charset="0"/>
              </a:rPr>
              <a:t>indirect</a:t>
            </a:r>
            <a:r>
              <a:rPr lang="en-GB" b="1" dirty="0" err="1">
                <a:latin typeface="Times New Roman" panose="02020603050405020304" pitchFamily="18" charset="0"/>
                <a:cs typeface="Times New Roman" panose="02020603050405020304" pitchFamily="18" charset="0"/>
              </a:rPr>
              <a:t>hyperbilirubinemia</a:t>
            </a:r>
            <a:r>
              <a:rPr lang="en-GB" b="1" dirty="0">
                <a:latin typeface="Times New Roman" panose="02020603050405020304" pitchFamily="18" charset="0"/>
                <a:cs typeface="Times New Roman" panose="02020603050405020304" pitchFamily="18" charset="0"/>
              </a:rPr>
              <a:t> and nephrolithiasis</a:t>
            </a:r>
            <a:r>
              <a:rPr lang="en-GB" dirty="0">
                <a:latin typeface="Times New Roman" panose="02020603050405020304" pitchFamily="18" charset="0"/>
                <a:cs typeface="Times New Roman" panose="02020603050405020304" pitchFamily="18" charset="0"/>
              </a:rPr>
              <a:t> due to urinary crystallization of the drug. Nephrolithiasis can occur within days after initiating therapy, with an estimated incidence of approximately 10%. Consumption of at least 48 ounces of water daily is important to maintain adequate hydration. </a:t>
            </a:r>
            <a:endParaRPr lang="en-US" dirty="0">
              <a:latin typeface="Times New Roman" panose="02020603050405020304" pitchFamily="18" charset="0"/>
              <a:cs typeface="Times New Roman" panose="02020603050405020304" pitchFamily="18" charset="0"/>
            </a:endParaRPr>
          </a:p>
          <a:p>
            <a:pPr lvl="0"/>
            <a:r>
              <a:rPr lang="en-GB" b="1" dirty="0">
                <a:latin typeface="Times New Roman" panose="02020603050405020304" pitchFamily="18" charset="0"/>
                <a:cs typeface="Times New Roman" panose="02020603050405020304" pitchFamily="18" charset="0"/>
              </a:rPr>
              <a:t>Thrombocytopenia</a:t>
            </a:r>
            <a:r>
              <a:rPr lang="en-GB" dirty="0">
                <a:latin typeface="Times New Roman" panose="02020603050405020304" pitchFamily="18" charset="0"/>
                <a:cs typeface="Times New Roman" panose="02020603050405020304" pitchFamily="18" charset="0"/>
              </a:rPr>
              <a:t>, elevations of serum aminotransferase levels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 Nausea,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Diarrhoea,</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 Insomnia,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Dry throat, dry skin, and indirect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Insulin resistance may be more common with </a:t>
            </a:r>
            <a:r>
              <a:rPr lang="en-GB" dirty="0" err="1">
                <a:latin typeface="Times New Roman" panose="02020603050405020304" pitchFamily="18" charset="0"/>
                <a:cs typeface="Times New Roman" panose="02020603050405020304" pitchFamily="18" charset="0"/>
              </a:rPr>
              <a:t>indinavir</a:t>
            </a:r>
            <a:r>
              <a:rPr lang="en-GB" dirty="0">
                <a:latin typeface="Times New Roman" panose="02020603050405020304" pitchFamily="18" charset="0"/>
                <a:cs typeface="Times New Roman" panose="02020603050405020304" pitchFamily="18" charset="0"/>
              </a:rPr>
              <a:t> than with the other PIs, occurring in 3–5% of patients.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There have also been rare cases of acute </a:t>
            </a:r>
            <a:r>
              <a:rPr lang="en-GB" dirty="0" err="1">
                <a:latin typeface="Times New Roman" panose="02020603050405020304" pitchFamily="18" charset="0"/>
                <a:cs typeface="Times New Roman" panose="02020603050405020304" pitchFamily="18" charset="0"/>
              </a:rPr>
              <a:t>haemolyticanaemia</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077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49" y="162962"/>
            <a:ext cx="11669917" cy="6482282"/>
          </a:xfrm>
        </p:spPr>
        <p:txBody>
          <a:bodyPr>
            <a:normAutofit fontScale="92500" lnSpcReduction="10000"/>
          </a:bodyPr>
          <a:lstStyle/>
          <a:p>
            <a:pPr marL="0" indent="0" algn="just">
              <a:buNone/>
            </a:pPr>
            <a:r>
              <a:rPr lang="en-GB" b="1" dirty="0" smtClean="0">
                <a:latin typeface="Times New Roman" panose="02020603050405020304" pitchFamily="18" charset="0"/>
                <a:cs typeface="Times New Roman" panose="02020603050405020304" pitchFamily="18" charset="0"/>
              </a:rPr>
              <a:t>LOPINAVIR </a:t>
            </a:r>
            <a:r>
              <a:rPr lang="en-GB" b="1" dirty="0">
                <a:latin typeface="Times New Roman" panose="02020603050405020304" pitchFamily="18" charset="0"/>
                <a:cs typeface="Times New Roman" panose="02020603050405020304" pitchFamily="18" charset="0"/>
              </a:rPr>
              <a:t>with </a:t>
            </a:r>
            <a:r>
              <a:rPr lang="en-GB" b="1" dirty="0" smtClean="0">
                <a:latin typeface="Times New Roman" panose="02020603050405020304" pitchFamily="18" charset="0"/>
                <a:cs typeface="Times New Roman" panose="02020603050405020304" pitchFamily="18" charset="0"/>
              </a:rPr>
              <a:t>ROTONAVIR</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is currently formulated only in combination with ritonavir which inhibits the CYP3A-mediated metabolism of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thereby resulting in increased exposure to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In addition to improved patient compliance due to reduced pill burden,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/ritonavir is generally well tolerated.</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Capsules of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133.3mg, </a:t>
            </a:r>
            <a:r>
              <a:rPr lang="en-GB" dirty="0" err="1">
                <a:latin typeface="Times New Roman" panose="02020603050405020304" pitchFamily="18" charset="0"/>
                <a:cs typeface="Times New Roman" panose="02020603050405020304" pitchFamily="18" charset="0"/>
              </a:rPr>
              <a:t>Rotanavir</a:t>
            </a:r>
            <a:r>
              <a:rPr lang="en-GB" dirty="0">
                <a:latin typeface="Times New Roman" panose="02020603050405020304" pitchFamily="18" charset="0"/>
                <a:cs typeface="Times New Roman" panose="02020603050405020304" pitchFamily="18" charset="0"/>
              </a:rPr>
              <a:t> 33.3mg</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Tablets containing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200mg, </a:t>
            </a:r>
            <a:r>
              <a:rPr lang="en-GB" dirty="0" err="1">
                <a:latin typeface="Times New Roman" panose="02020603050405020304" pitchFamily="18" charset="0"/>
                <a:cs typeface="Times New Roman" panose="02020603050405020304" pitchFamily="18" charset="0"/>
              </a:rPr>
              <a:t>Rotanavir</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50mg</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Dose: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buNone/>
            </a:pPr>
            <a:r>
              <a:rPr lang="en-GB" dirty="0" smtClean="0">
                <a:latin typeface="Times New Roman" panose="02020603050405020304" pitchFamily="18" charset="0"/>
                <a:cs typeface="Times New Roman" panose="02020603050405020304" pitchFamily="18" charset="0"/>
              </a:rPr>
              <a:t>Adult </a:t>
            </a:r>
            <a:r>
              <a:rPr lang="en-GB" dirty="0">
                <a:latin typeface="Times New Roman" panose="02020603050405020304" pitchFamily="18" charset="0"/>
                <a:cs typeface="Times New Roman" panose="02020603050405020304" pitchFamily="18" charset="0"/>
              </a:rPr>
              <a:t>and child 40kg and above 2 tablets 12hourly or 3 capsules </a:t>
            </a:r>
            <a:r>
              <a:rPr lang="en-GB" dirty="0" err="1">
                <a:latin typeface="Times New Roman" panose="02020603050405020304" pitchFamily="18" charset="0"/>
                <a:cs typeface="Times New Roman" panose="02020603050405020304" pitchFamily="18" charset="0"/>
              </a:rPr>
              <a:t>b.d</a:t>
            </a:r>
            <a:r>
              <a:rPr lang="en-GB" dirty="0">
                <a:latin typeface="Times New Roman" panose="02020603050405020304" pitchFamily="18" charset="0"/>
                <a:cs typeface="Times New Roman" panose="02020603050405020304" pitchFamily="18" charset="0"/>
              </a:rPr>
              <a:t> with </a:t>
            </a:r>
            <a:r>
              <a:rPr lang="en-GB" dirty="0" smtClean="0">
                <a:latin typeface="Times New Roman" panose="02020603050405020304" pitchFamily="18" charset="0"/>
                <a:cs typeface="Times New Roman" panose="02020603050405020304" pitchFamily="18" charset="0"/>
              </a:rPr>
              <a:t>food</a:t>
            </a:r>
            <a:endParaRPr lang="en-US" dirty="0">
              <a:latin typeface="Times New Roman" panose="02020603050405020304" pitchFamily="18" charset="0"/>
              <a:cs typeface="Times New Roman" panose="02020603050405020304" pitchFamily="18" charset="0"/>
            </a:endParaRPr>
          </a:p>
          <a:p>
            <a:pPr marL="0" lvl="0" indent="0" algn="just">
              <a:buNone/>
            </a:pPr>
            <a:r>
              <a:rPr lang="en-GB" dirty="0">
                <a:latin typeface="Times New Roman" panose="02020603050405020304" pitchFamily="18" charset="0"/>
                <a:cs typeface="Times New Roman" panose="02020603050405020304" pitchFamily="18" charset="0"/>
              </a:rPr>
              <a:t>Oral solution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Rotanavir</a:t>
            </a:r>
            <a:r>
              <a:rPr lang="en-GB" dirty="0">
                <a:latin typeface="Times New Roman" panose="02020603050405020304" pitchFamily="18" charset="0"/>
                <a:cs typeface="Times New Roman" panose="02020603050405020304" pitchFamily="18" charset="0"/>
              </a:rPr>
              <a:t> 100mg/5ml</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Dose: Child 2years and above 2.9ml/m</a:t>
            </a:r>
            <a:r>
              <a:rPr lang="en-GB"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b.d</a:t>
            </a:r>
            <a:r>
              <a:rPr lang="en-GB" dirty="0">
                <a:latin typeface="Times New Roman" panose="02020603050405020304" pitchFamily="18" charset="0"/>
                <a:cs typeface="Times New Roman" panose="02020603050405020304" pitchFamily="18" charset="0"/>
              </a:rPr>
              <a:t> with </a:t>
            </a:r>
            <a:r>
              <a:rPr lang="en-GB" dirty="0" smtClean="0">
                <a:latin typeface="Times New Roman" panose="02020603050405020304" pitchFamily="18" charset="0"/>
                <a:cs typeface="Times New Roman" panose="02020603050405020304" pitchFamily="18" charset="0"/>
              </a:rPr>
              <a:t>food</a:t>
            </a:r>
            <a:r>
              <a:rPr lang="en-US"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Child </a:t>
            </a:r>
            <a:r>
              <a:rPr lang="en-GB" dirty="0">
                <a:latin typeface="Times New Roman" panose="02020603050405020304" pitchFamily="18" charset="0"/>
                <a:cs typeface="Times New Roman" panose="02020603050405020304" pitchFamily="18" charset="0"/>
              </a:rPr>
              <a:t>&lt;2years efficiency not </a:t>
            </a:r>
            <a:r>
              <a:rPr lang="en-GB" dirty="0" smtClean="0">
                <a:latin typeface="Times New Roman" panose="02020603050405020304" pitchFamily="18" charset="0"/>
                <a:cs typeface="Times New Roman" panose="02020603050405020304" pitchFamily="18" charset="0"/>
              </a:rPr>
              <a:t>established</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Note</a:t>
            </a:r>
            <a:r>
              <a:rPr lang="en-GB" dirty="0">
                <a:latin typeface="Times New Roman" panose="02020603050405020304" pitchFamily="18" charset="0"/>
                <a:cs typeface="Times New Roman" panose="02020603050405020304" pitchFamily="18" charset="0"/>
              </a:rPr>
              <a:t>: 5ml Oral solution=3 capsules=2 tablets. Tablets or Capsules may be used instead of the solution if it’s not available</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490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135802"/>
            <a:ext cx="11715184" cy="6464174"/>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Adverse </a:t>
            </a:r>
            <a:r>
              <a:rPr lang="en-GB" b="1" dirty="0" smtClean="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most common adverse effects of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 are;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diarrhoea,</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abdominal pain</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nausea</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vomiting</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Asthenia.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Elevations in serum cholesterol and triglycerides are common.</a:t>
            </a:r>
            <a:endParaRPr lang="en-US" dirty="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Concomitant use of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/ritonavir and </a:t>
            </a:r>
            <a:r>
              <a:rPr lang="en-GB" dirty="0" err="1">
                <a:latin typeface="Times New Roman" panose="02020603050405020304" pitchFamily="18" charset="0"/>
                <a:cs typeface="Times New Roman" panose="02020603050405020304" pitchFamily="18" charset="0"/>
              </a:rPr>
              <a:t>rifampin</a:t>
            </a:r>
            <a:r>
              <a:rPr lang="en-GB" dirty="0">
                <a:latin typeface="Times New Roman" panose="02020603050405020304" pitchFamily="18" charset="0"/>
                <a:cs typeface="Times New Roman" panose="02020603050405020304" pitchFamily="18" charset="0"/>
              </a:rPr>
              <a:t> is contraindicated due to an increased risk for hepatotoxicity.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Since the oral solution of </a:t>
            </a:r>
            <a:r>
              <a:rPr lang="en-GB" dirty="0" err="1">
                <a:latin typeface="Times New Roman" panose="02020603050405020304" pitchFamily="18" charset="0"/>
                <a:cs typeface="Times New Roman" panose="02020603050405020304" pitchFamily="18" charset="0"/>
              </a:rPr>
              <a:t>lopinavir</a:t>
            </a:r>
            <a:r>
              <a:rPr lang="en-GB" dirty="0">
                <a:latin typeface="Times New Roman" panose="02020603050405020304" pitchFamily="18" charset="0"/>
                <a:cs typeface="Times New Roman" panose="02020603050405020304" pitchFamily="18" charset="0"/>
              </a:rPr>
              <a:t>/ritonavir contains alcohol, concurrent </a:t>
            </a:r>
            <a:r>
              <a:rPr lang="en-GB" dirty="0" err="1">
                <a:latin typeface="Times New Roman" panose="02020603050405020304" pitchFamily="18" charset="0"/>
                <a:cs typeface="Times New Roman" panose="02020603050405020304" pitchFamily="18" charset="0"/>
              </a:rPr>
              <a:t>disulfiram</a:t>
            </a:r>
            <a:r>
              <a:rPr lang="en-GB" dirty="0">
                <a:latin typeface="Times New Roman" panose="02020603050405020304" pitchFamily="18" charset="0"/>
                <a:cs typeface="Times New Roman" panose="02020603050405020304" pitchFamily="18" charset="0"/>
              </a:rPr>
              <a:t> and metronidazole are contraindicated</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532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1" y="190122"/>
            <a:ext cx="11624649" cy="6346479"/>
          </a:xfrm>
        </p:spPr>
        <p:txBody>
          <a:bodyPr>
            <a:normAutofit/>
          </a:bodyPr>
          <a:lstStyle/>
          <a:p>
            <a:pPr marL="0" indent="0" algn="just">
              <a:buNone/>
            </a:pPr>
            <a:r>
              <a:rPr lang="en-GB" b="1" dirty="0" smtClean="0">
                <a:latin typeface="Times New Roman" panose="02020603050405020304" pitchFamily="18" charset="0"/>
                <a:cs typeface="Times New Roman" panose="02020603050405020304" pitchFamily="18" charset="0"/>
              </a:rPr>
              <a:t>NELFINAVIR</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Tablets 250mg</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Dose: 750mg </a:t>
            </a:r>
            <a:r>
              <a:rPr lang="en-GB" dirty="0" err="1">
                <a:latin typeface="Times New Roman" panose="02020603050405020304" pitchFamily="18" charset="0"/>
                <a:cs typeface="Times New Roman" panose="02020603050405020304" pitchFamily="18" charset="0"/>
              </a:rPr>
              <a:t>b.d</a:t>
            </a:r>
            <a:r>
              <a:rPr lang="en-GB" dirty="0">
                <a:latin typeface="Times New Roman" panose="02020603050405020304" pitchFamily="18" charset="0"/>
                <a:cs typeface="Times New Roman" panose="02020603050405020304" pitchFamily="18" charset="0"/>
              </a:rPr>
              <a:t> or 1.25mg </a:t>
            </a:r>
            <a:r>
              <a:rPr lang="en-GB" dirty="0" err="1">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Child: 3-13 years </a:t>
            </a:r>
            <a:r>
              <a:rPr lang="en-GB" dirty="0" smtClean="0">
                <a:latin typeface="Times New Roman" panose="02020603050405020304" pitchFamily="18" charset="0"/>
                <a:cs typeface="Times New Roman" panose="02020603050405020304" pitchFamily="18" charset="0"/>
              </a:rPr>
              <a:t>50mg/kg</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Nelfinavir</a:t>
            </a:r>
            <a:r>
              <a:rPr lang="en-GB" dirty="0">
                <a:latin typeface="Times New Roman" panose="02020603050405020304" pitchFamily="18" charset="0"/>
                <a:cs typeface="Times New Roman" panose="02020603050405020304" pitchFamily="18" charset="0"/>
              </a:rPr>
              <a:t> has high absorption in the fed state (70–80%), undergoes metabolism by CYP3A, and is excreted primarily in the faeces. The plasma half-life in humans is 3.5–5 hours, and the drug is more than 98% protein-bound</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74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190123"/>
            <a:ext cx="11669916" cy="6527548"/>
          </a:xfrm>
        </p:spPr>
        <p:txBody>
          <a:bodyPr/>
          <a:lstStyle/>
          <a:p>
            <a:pPr marL="0" indent="0">
              <a:buNone/>
            </a:pPr>
            <a:endParaRPr lang="en-GB" b="1" dirty="0" smtClean="0">
              <a:latin typeface="Times New Roman" panose="02020603050405020304" pitchFamily="18" charset="0"/>
              <a:cs typeface="Times New Roman" panose="02020603050405020304" pitchFamily="18" charset="0"/>
            </a:endParaRPr>
          </a:p>
          <a:p>
            <a:pPr marL="0" indent="0" algn="just">
              <a:buNone/>
            </a:pPr>
            <a:r>
              <a:rPr lang="en-GB" b="1" dirty="0" smtClean="0">
                <a:latin typeface="Times New Roman" panose="02020603050405020304" pitchFamily="18" charset="0"/>
                <a:cs typeface="Times New Roman" panose="02020603050405020304" pitchFamily="18" charset="0"/>
              </a:rPr>
              <a:t>Adverse effects</a:t>
            </a:r>
            <a:endParaRPr lang="en-US"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The most common adverse effects associated with </a:t>
            </a:r>
            <a:r>
              <a:rPr lang="en-GB" dirty="0" err="1" smtClean="0">
                <a:latin typeface="Times New Roman" panose="02020603050405020304" pitchFamily="18" charset="0"/>
                <a:cs typeface="Times New Roman" panose="02020603050405020304" pitchFamily="18" charset="0"/>
              </a:rPr>
              <a:t>nelfinavir</a:t>
            </a:r>
            <a:r>
              <a:rPr lang="en-GB" dirty="0" smtClean="0">
                <a:latin typeface="Times New Roman" panose="02020603050405020304" pitchFamily="18" charset="0"/>
                <a:cs typeface="Times New Roman" panose="02020603050405020304" pitchFamily="18" charset="0"/>
              </a:rPr>
              <a:t> are diarrhoea and flatulence. Diarrheal often responds to anti diarrheal medications but can be dose-limiting.</a:t>
            </a:r>
            <a:endParaRPr lang="en-US" dirty="0" smtClean="0">
              <a:latin typeface="Times New Roman" panose="02020603050405020304" pitchFamily="18" charset="0"/>
              <a:cs typeface="Times New Roman" panose="02020603050405020304" pitchFamily="18" charset="0"/>
            </a:endParaRPr>
          </a:p>
          <a:p>
            <a:pPr marL="0" indent="0">
              <a:buNone/>
            </a:pPr>
            <a:endParaRPr lang="en-GB" b="1" dirty="0" smtClean="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Interactions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An increased dosage of </a:t>
            </a:r>
            <a:r>
              <a:rPr lang="en-GB" dirty="0" err="1">
                <a:latin typeface="Times New Roman" panose="02020603050405020304" pitchFamily="18" charset="0"/>
                <a:cs typeface="Times New Roman" panose="02020603050405020304" pitchFamily="18" charset="0"/>
              </a:rPr>
              <a:t>nelfinavir</a:t>
            </a:r>
            <a:r>
              <a:rPr lang="en-GB" dirty="0">
                <a:latin typeface="Times New Roman" panose="02020603050405020304" pitchFamily="18" charset="0"/>
                <a:cs typeface="Times New Roman" panose="02020603050405020304" pitchFamily="18" charset="0"/>
              </a:rPr>
              <a:t> is recommended when co-administered with </a:t>
            </a:r>
            <a:r>
              <a:rPr lang="en-GB" dirty="0" err="1">
                <a:latin typeface="Times New Roman" panose="02020603050405020304" pitchFamily="18" charset="0"/>
                <a:cs typeface="Times New Roman" panose="02020603050405020304" pitchFamily="18" charset="0"/>
              </a:rPr>
              <a:t>rifabutin</a:t>
            </a:r>
            <a:r>
              <a:rPr lang="en-GB" dirty="0">
                <a:latin typeface="Times New Roman" panose="02020603050405020304" pitchFamily="18" charset="0"/>
                <a:cs typeface="Times New Roman" panose="02020603050405020304" pitchFamily="18" charset="0"/>
              </a:rPr>
              <a:t> (with a decreased dose of </a:t>
            </a:r>
            <a:r>
              <a:rPr lang="en-GB" dirty="0" err="1">
                <a:latin typeface="Times New Roman" panose="02020603050405020304" pitchFamily="18" charset="0"/>
                <a:cs typeface="Times New Roman" panose="02020603050405020304" pitchFamily="18" charset="0"/>
              </a:rPr>
              <a:t>rifabutin</a:t>
            </a:r>
            <a:r>
              <a:rPr lang="en-GB" dirty="0">
                <a:latin typeface="Times New Roman" panose="02020603050405020304" pitchFamily="18" charset="0"/>
                <a:cs typeface="Times New Roman" panose="02020603050405020304" pitchFamily="18" charset="0"/>
              </a:rPr>
              <a:t>), whereas a decrease in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dose is suggested with concurrent </a:t>
            </a:r>
            <a:r>
              <a:rPr lang="en-GB" dirty="0" err="1">
                <a:latin typeface="Times New Roman" panose="02020603050405020304" pitchFamily="18" charset="0"/>
                <a:cs typeface="Times New Roman" panose="02020603050405020304" pitchFamily="18" charset="0"/>
              </a:rPr>
              <a:t>nelfinavir</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Co-administration with </a:t>
            </a:r>
            <a:r>
              <a:rPr lang="en-GB" dirty="0" err="1">
                <a:latin typeface="Times New Roman" panose="02020603050405020304" pitchFamily="18" charset="0"/>
                <a:cs typeface="Times New Roman" panose="02020603050405020304" pitchFamily="18" charset="0"/>
              </a:rPr>
              <a:t>efavirenz</a:t>
            </a:r>
            <a:r>
              <a:rPr lang="en-GB" dirty="0">
                <a:latin typeface="Times New Roman" panose="02020603050405020304" pitchFamily="18" charset="0"/>
                <a:cs typeface="Times New Roman" panose="02020603050405020304" pitchFamily="18" charset="0"/>
              </a:rPr>
              <a:t> should be avoided due to decreased </a:t>
            </a:r>
            <a:r>
              <a:rPr lang="en-GB" dirty="0" err="1">
                <a:latin typeface="Times New Roman" panose="02020603050405020304" pitchFamily="18" charset="0"/>
                <a:cs typeface="Times New Roman" panose="02020603050405020304" pitchFamily="18" charset="0"/>
              </a:rPr>
              <a:t>nelfinavir</a:t>
            </a:r>
            <a:r>
              <a:rPr lang="en-GB" dirty="0">
                <a:latin typeface="Times New Roman" panose="02020603050405020304" pitchFamily="18" charset="0"/>
                <a:cs typeface="Times New Roman" panose="02020603050405020304" pitchFamily="18" charset="0"/>
              </a:rPr>
              <a:t> levels.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76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299" y="144854"/>
            <a:ext cx="11461687" cy="6464175"/>
          </a:xfrm>
        </p:spPr>
        <p:txBody>
          <a:bodyPr>
            <a:normAutofit/>
          </a:bodyPr>
          <a:lstStyle/>
          <a:p>
            <a:pPr marL="0" indent="0" algn="just">
              <a:buNone/>
            </a:pPr>
            <a:r>
              <a:rPr lang="en-GB" b="1" dirty="0" smtClean="0">
                <a:latin typeface="Times New Roman" panose="02020603050405020304" pitchFamily="18" charset="0"/>
                <a:cs typeface="Times New Roman" panose="02020603050405020304" pitchFamily="18" charset="0"/>
              </a:rPr>
              <a:t>SAQUINAVIR</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its original formulation as a hard gel capsule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-H; </a:t>
            </a:r>
            <a:r>
              <a:rPr lang="en-GB" dirty="0" err="1">
                <a:latin typeface="Times New Roman" panose="02020603050405020304" pitchFamily="18" charset="0"/>
                <a:cs typeface="Times New Roman" panose="02020603050405020304" pitchFamily="18" charset="0"/>
              </a:rPr>
              <a:t>Invirase</a:t>
            </a:r>
            <a:r>
              <a:rPr lang="en-GB" dirty="0" smtClean="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GB" b="1" i="1" dirty="0" smtClean="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Preparations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Capsules of 200mg</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Tablets of 500mg</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Dose: Adult and child over 16 years 1g </a:t>
            </a:r>
            <a:r>
              <a:rPr lang="en-GB" b="1" dirty="0" err="1" smtClean="0">
                <a:latin typeface="Times New Roman" panose="02020603050405020304" pitchFamily="18" charset="0"/>
                <a:cs typeface="Times New Roman" panose="02020603050405020304" pitchFamily="18" charset="0"/>
              </a:rPr>
              <a:t>b.d</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Pharmacokinetics</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should be taken within 2 hours after a fatty meal for enhanced absorption.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is 97% protein-bound, and serum half-life is approximately 2 hours.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has a large volume of distribution, but penetration into the cerebrospinal fluid is negligible. Excretion is primarily in the faeces.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17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18" y="226336"/>
            <a:ext cx="11606542" cy="6437013"/>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Mode of action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inhibits viral replication by suppressing synthesis of viral DNA after being activated.</a:t>
            </a:r>
          </a:p>
          <a:p>
            <a:r>
              <a:rPr lang="en-US" dirty="0">
                <a:latin typeface="Times New Roman" panose="02020603050405020304" pitchFamily="18" charset="0"/>
                <a:cs typeface="Times New Roman" panose="02020603050405020304" pitchFamily="18" charset="0"/>
              </a:rPr>
              <a:t>Following </a:t>
            </a:r>
            <a:r>
              <a:rPr lang="en-US" dirty="0" err="1">
                <a:latin typeface="Times New Roman" panose="02020603050405020304" pitchFamily="18" charset="0"/>
                <a:cs typeface="Times New Roman" panose="02020603050405020304" pitchFamily="18" charset="0"/>
              </a:rPr>
              <a:t>phosphorylaation</a:t>
            </a:r>
            <a:r>
              <a:rPr lang="en-US" dirty="0">
                <a:latin typeface="Times New Roman" panose="02020603050405020304" pitchFamily="18" charset="0"/>
                <a:cs typeface="Times New Roman" panose="02020603050405020304" pitchFamily="18" charset="0"/>
              </a:rPr>
              <a:t> by viral and cellular </a:t>
            </a:r>
            <a:r>
              <a:rPr lang="en-US" dirty="0" err="1">
                <a:latin typeface="Times New Roman" panose="02020603050405020304" pitchFamily="18" charset="0"/>
                <a:cs typeface="Times New Roman" panose="02020603050405020304" pitchFamily="18" charset="0"/>
              </a:rPr>
              <a:t>enzymes,acyclovir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inihibits</a:t>
            </a:r>
            <a:r>
              <a:rPr lang="en-US" dirty="0">
                <a:latin typeface="Times New Roman" panose="02020603050405020304" pitchFamily="18" charset="0"/>
                <a:cs typeface="Times New Roman" panose="02020603050405020304" pitchFamily="18" charset="0"/>
              </a:rPr>
              <a:t> viral DNA polymerase and DNA synthesis.</a:t>
            </a:r>
          </a:p>
          <a:p>
            <a:pPr marL="0" indent="0">
              <a:buNone/>
            </a:pPr>
            <a:r>
              <a:rPr lang="en-US" b="1" dirty="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Acyclovir is poorly absorbed with bioavailability of 15-30% when taken orally.it is widely distributed to body tissues and fluids, mucosae and hepatic vascular fluid and is eliminated unchanged by the kidneys.</a:t>
            </a:r>
          </a:p>
          <a:p>
            <a:pPr marL="0" indent="0">
              <a:buNone/>
            </a:pPr>
            <a:r>
              <a:rPr lang="en-US" b="1" dirty="0">
                <a:latin typeface="Times New Roman" panose="02020603050405020304" pitchFamily="18" charset="0"/>
                <a:cs typeface="Times New Roman" panose="02020603050405020304" pitchFamily="18" charset="0"/>
              </a:rPr>
              <a:t>Indications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Herpes Zoster </a:t>
            </a:r>
          </a:p>
          <a:p>
            <a:r>
              <a:rPr lang="en-US" dirty="0">
                <a:latin typeface="Times New Roman" panose="02020603050405020304" pitchFamily="18" charset="0"/>
                <a:cs typeface="Times New Roman" panose="02020603050405020304" pitchFamily="18" charset="0"/>
              </a:rPr>
              <a:t>Suppression of recurrent herpes simplex</a:t>
            </a:r>
          </a:p>
          <a:p>
            <a:r>
              <a:rPr lang="en-US" dirty="0">
                <a:latin typeface="Times New Roman" panose="02020603050405020304" pitchFamily="18" charset="0"/>
                <a:cs typeface="Times New Roman" panose="02020603050405020304" pitchFamily="18" charset="0"/>
              </a:rPr>
              <a:t>Herpetic stomatitis</a:t>
            </a:r>
          </a:p>
          <a:p>
            <a:r>
              <a:rPr lang="en-US" dirty="0">
                <a:latin typeface="Times New Roman" panose="02020603050405020304" pitchFamily="18" charset="0"/>
                <a:cs typeface="Times New Roman" panose="02020603050405020304" pitchFamily="18" charset="0"/>
              </a:rPr>
              <a:t>Herpetic eye infections(eye ointment)</a:t>
            </a:r>
          </a:p>
          <a:p>
            <a:r>
              <a:rPr lang="en-US" dirty="0">
                <a:latin typeface="Times New Roman" panose="02020603050405020304" pitchFamily="18" charset="0"/>
                <a:cs typeface="Times New Roman" panose="02020603050405020304" pitchFamily="18" charset="0"/>
              </a:rPr>
              <a:t>Herpetic stomatitis</a:t>
            </a:r>
          </a:p>
          <a:p>
            <a:r>
              <a:rPr lang="en-US" dirty="0">
                <a:latin typeface="Times New Roman" panose="02020603050405020304" pitchFamily="18" charset="0"/>
                <a:cs typeface="Times New Roman" panose="02020603050405020304" pitchFamily="18" charset="0"/>
              </a:rPr>
              <a:t>Acute chicken pox</a:t>
            </a:r>
          </a:p>
          <a:p>
            <a:r>
              <a:rPr lang="en-US" dirty="0">
                <a:latin typeface="Times New Roman" panose="02020603050405020304" pitchFamily="18" charset="0"/>
                <a:cs typeface="Times New Roman" panose="02020603050405020304" pitchFamily="18" charset="0"/>
              </a:rPr>
              <a:t>Labial herpes simplex(cold sores)</a:t>
            </a:r>
          </a:p>
          <a:p>
            <a:r>
              <a:rPr lang="en-US" dirty="0">
                <a:latin typeface="Times New Roman" panose="02020603050405020304" pitchFamily="18" charset="0"/>
                <a:cs typeface="Times New Roman" panose="02020603050405020304" pitchFamily="18" charset="0"/>
              </a:rPr>
              <a:t>Prophylaxis of herpes simplex in immunocompromised patients.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922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181068"/>
            <a:ext cx="11561275" cy="6427961"/>
          </a:xfrm>
        </p:spPr>
        <p:txBody>
          <a:bodyPr>
            <a:normAutofit fontScale="92500" lnSpcReduction="10000"/>
          </a:bodyPr>
          <a:lstStyle/>
          <a:p>
            <a:pPr marL="0" indent="0" algn="just">
              <a:buNone/>
            </a:pPr>
            <a:r>
              <a:rPr lang="en-GB" b="1" i="1" dirty="0">
                <a:latin typeface="Times New Roman" panose="02020603050405020304" pitchFamily="18" charset="0"/>
                <a:cs typeface="Times New Roman" panose="02020603050405020304" pitchFamily="18" charset="0"/>
              </a:rPr>
              <a:t>Adverse </a:t>
            </a:r>
            <a:r>
              <a:rPr lang="en-GB" b="1" i="1" dirty="0" smtClean="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Gastrointestinal discomfort (nausea, diarrhoea, abdominal discomfort, dyspepsia) and rhinitis.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When administered in combination with low-dose ritonavir, there appears to be less dyslipidaemia or gastrointestinal toxicity than with some of the other boosted PI regimens</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endParaRPr lang="en-GB" b="1" i="1" dirty="0" smtClean="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Drug Interactions</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is subject to extensive </a:t>
            </a:r>
            <a:r>
              <a:rPr lang="en-GB" b="1" dirty="0">
                <a:latin typeface="Times New Roman" panose="02020603050405020304" pitchFamily="18" charset="0"/>
                <a:cs typeface="Times New Roman" panose="02020603050405020304" pitchFamily="18" charset="0"/>
              </a:rPr>
              <a:t>first-pass metabolism</a:t>
            </a:r>
            <a:r>
              <a:rPr lang="en-GB" dirty="0">
                <a:latin typeface="Times New Roman" panose="02020603050405020304" pitchFamily="18" charset="0"/>
                <a:cs typeface="Times New Roman" panose="02020603050405020304" pitchFamily="18" charset="0"/>
              </a:rPr>
              <a:t> by CYP3A4 and functions as a CYP3A4 inhibitor as well as a substrate; thus, there are many potential drug-drug interactions; A decreased dose of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is recommended when co-administered with </a:t>
            </a:r>
            <a:r>
              <a:rPr lang="en-GB" dirty="0" err="1">
                <a:latin typeface="Times New Roman" panose="02020603050405020304" pitchFamily="18" charset="0"/>
                <a:cs typeface="Times New Roman" panose="02020603050405020304" pitchFamily="18" charset="0"/>
              </a:rPr>
              <a:t>nelfinavir</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Increased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levels when co-administered with omeprazole necessitate close monitoring for toxicities.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 Digoxin levels may increase if co-administered with </a:t>
            </a:r>
            <a:r>
              <a:rPr lang="en-GB" dirty="0" err="1">
                <a:latin typeface="Times New Roman" panose="02020603050405020304" pitchFamily="18" charset="0"/>
                <a:cs typeface="Times New Roman" panose="02020603050405020304" pitchFamily="18" charset="0"/>
              </a:rPr>
              <a:t>saquinavir</a:t>
            </a:r>
            <a:r>
              <a:rPr lang="en-GB" dirty="0">
                <a:latin typeface="Times New Roman" panose="02020603050405020304" pitchFamily="18" charset="0"/>
                <a:cs typeface="Times New Roman" panose="02020603050405020304" pitchFamily="18" charset="0"/>
              </a:rPr>
              <a:t> and should therefore be monitored.</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516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033" y="135802"/>
            <a:ext cx="11452632" cy="6509442"/>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FUSION </a:t>
            </a:r>
            <a:r>
              <a:rPr lang="en-GB" b="1" dirty="0" smtClean="0">
                <a:latin typeface="Times New Roman" panose="02020603050405020304" pitchFamily="18" charset="0"/>
                <a:cs typeface="Times New Roman" panose="02020603050405020304" pitchFamily="18" charset="0"/>
              </a:rPr>
              <a:t>INHIBITORS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These drugs inhibit fusion of viral and host cellular membrane be and prevents penetration of HIV into the defence cells (CD4 Cells). Viral replication is totally impeded</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dirty="0" smtClean="0">
                <a:latin typeface="Times New Roman" panose="02020603050405020304" pitchFamily="18" charset="0"/>
                <a:cs typeface="Times New Roman" panose="02020603050405020304" pitchFamily="18" charset="0"/>
              </a:rPr>
              <a:t>ENFUVIRTIDE</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Enfuvirtide</a:t>
            </a:r>
            <a:r>
              <a:rPr lang="en-GB" dirty="0">
                <a:latin typeface="Times New Roman" panose="02020603050405020304" pitchFamily="18" charset="0"/>
                <a:cs typeface="Times New Roman" panose="02020603050405020304" pitchFamily="18" charset="0"/>
              </a:rPr>
              <a:t> binds to the gp41 subunit of the viral envelope glycoprotein, preventing the conformational changes required for the fusion of the viral and cellular membranes.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It is used in combination with other ARVs for resistant infections or for patients intolerant to other ARVs. </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Enfuvirtide</a:t>
            </a:r>
            <a:r>
              <a:rPr lang="en-GB" dirty="0">
                <a:latin typeface="Times New Roman" panose="02020603050405020304" pitchFamily="18" charset="0"/>
                <a:cs typeface="Times New Roman" panose="02020603050405020304" pitchFamily="18" charset="0"/>
              </a:rPr>
              <a:t>, which must be administered by subcutaneous injection, is the only parentally administered antiretroviral agent. Metabolism appears to be by </a:t>
            </a:r>
            <a:r>
              <a:rPr lang="en-GB" dirty="0" err="1">
                <a:latin typeface="Times New Roman" panose="02020603050405020304" pitchFamily="18" charset="0"/>
                <a:cs typeface="Times New Roman" panose="02020603050405020304" pitchFamily="18" charset="0"/>
              </a:rPr>
              <a:t>proteolytic</a:t>
            </a:r>
            <a:r>
              <a:rPr lang="en-GB" dirty="0">
                <a:latin typeface="Times New Roman" panose="02020603050405020304" pitchFamily="18" charset="0"/>
                <a:cs typeface="Times New Roman" panose="02020603050405020304" pitchFamily="18" charset="0"/>
              </a:rPr>
              <a:t> hydrolysis without involvement of the CYP450 system. Elimination half-life is 3.8 hours.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898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18" y="162962"/>
            <a:ext cx="11651810" cy="6455121"/>
          </a:xfrm>
        </p:spPr>
        <p:txBody>
          <a:bodyPr>
            <a:normAutofit/>
          </a:bodyPr>
          <a:lstStyle/>
          <a:p>
            <a:pPr marL="0" indent="0" algn="just">
              <a:buNone/>
            </a:pPr>
            <a:r>
              <a:rPr lang="en-GB" b="1" i="1" dirty="0">
                <a:latin typeface="Times New Roman" panose="02020603050405020304" pitchFamily="18" charset="0"/>
                <a:cs typeface="Times New Roman" panose="02020603050405020304" pitchFamily="18" charset="0"/>
              </a:rPr>
              <a:t>Adverse effects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Most common adverse effects associated with </a:t>
            </a:r>
            <a:r>
              <a:rPr lang="en-GB" dirty="0" err="1">
                <a:latin typeface="Times New Roman" panose="02020603050405020304" pitchFamily="18" charset="0"/>
                <a:cs typeface="Times New Roman" panose="02020603050405020304" pitchFamily="18" charset="0"/>
              </a:rPr>
              <a:t>enfuvirtide</a:t>
            </a:r>
            <a:r>
              <a:rPr lang="en-GB" dirty="0">
                <a:latin typeface="Times New Roman" panose="02020603050405020304" pitchFamily="18" charset="0"/>
                <a:cs typeface="Times New Roman" panose="02020603050405020304" pitchFamily="18" charset="0"/>
              </a:rPr>
              <a:t> therapy are local injection site reactions, consisting of painful erythematous nodules</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Symptomatic side effects</a:t>
            </a:r>
            <a:r>
              <a:rPr lang="en-GB" dirty="0">
                <a:latin typeface="Times New Roman" panose="02020603050405020304" pitchFamily="18" charset="0"/>
                <a:cs typeface="Times New Roman" panose="02020603050405020304" pitchFamily="18" charset="0"/>
              </a:rPr>
              <a:t> may include insomnia, headache, dizziness, and nausea. Hypersensitivity reactions may rarely </a:t>
            </a:r>
            <a:r>
              <a:rPr lang="en-GB" dirty="0" smtClean="0">
                <a:latin typeface="Times New Roman" panose="02020603050405020304" pitchFamily="18" charset="0"/>
                <a:cs typeface="Times New Roman" panose="02020603050405020304" pitchFamily="18" charset="0"/>
              </a:rPr>
              <a:t>occur</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dirty="0" smtClean="0">
                <a:latin typeface="Times New Roman" panose="02020603050405020304" pitchFamily="18" charset="0"/>
                <a:cs typeface="Times New Roman" panose="02020603050405020304" pitchFamily="18" charset="0"/>
              </a:rPr>
              <a:t>Others;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Pancreatitis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Anorexia</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Weight loss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Peripheral Neuropathy</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Night mares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Vertigo</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Enfuvirtide</a:t>
            </a:r>
            <a:r>
              <a:rPr lang="en-GB" dirty="0">
                <a:latin typeface="Times New Roman" panose="02020603050405020304" pitchFamily="18" charset="0"/>
                <a:cs typeface="Times New Roman" panose="02020603050405020304" pitchFamily="18" charset="0"/>
              </a:rPr>
              <a:t> is not currently available in Uganda and is very expensive.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342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85" y="244444"/>
            <a:ext cx="11534115" cy="6418906"/>
          </a:xfrm>
        </p:spPr>
        <p:txBody>
          <a:bodyPr>
            <a:normAutofit fontScale="92500" lnSpcReduction="20000"/>
          </a:bodyPr>
          <a:lstStyle/>
          <a:p>
            <a:pPr marL="0" indent="0" algn="just">
              <a:buNone/>
            </a:pPr>
            <a:r>
              <a:rPr lang="en-GB" b="1" dirty="0">
                <a:latin typeface="Times New Roman" panose="02020603050405020304" pitchFamily="18" charset="0"/>
                <a:cs typeface="Times New Roman" panose="02020603050405020304" pitchFamily="18" charset="0"/>
              </a:rPr>
              <a:t>MARAVIROC</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binds specifically and selectively to the host protein</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is approved for adults with HIV-1 infection who are experiencing </a:t>
            </a:r>
            <a:r>
              <a:rPr lang="en-GB" dirty="0" err="1">
                <a:latin typeface="Times New Roman" panose="02020603050405020304" pitchFamily="18" charset="0"/>
                <a:cs typeface="Times New Roman" panose="02020603050405020304" pitchFamily="18" charset="0"/>
              </a:rPr>
              <a:t>virologic</a:t>
            </a:r>
            <a:r>
              <a:rPr lang="en-GB" dirty="0">
                <a:latin typeface="Times New Roman" panose="02020603050405020304" pitchFamily="18" charset="0"/>
                <a:cs typeface="Times New Roman" panose="02020603050405020304" pitchFamily="18" charset="0"/>
              </a:rPr>
              <a:t> failure due to resistance to other antiretroviral agents.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Clinical experience with the use of </a:t>
            </a:r>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in treatment-naive patients is limited</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absorption of </a:t>
            </a:r>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is rapid but variable, with the time to maximum absorption generally being 1–4 hours after ingestion of the drug. Most of the drug (≥ 75%) is excreted in </a:t>
            </a:r>
            <a:r>
              <a:rPr lang="en-GB" dirty="0"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feces</a:t>
            </a:r>
            <a:r>
              <a:rPr lang="en-GB" dirty="0">
                <a:latin typeface="Times New Roman" panose="02020603050405020304" pitchFamily="18" charset="0"/>
                <a:cs typeface="Times New Roman" panose="02020603050405020304" pitchFamily="18" charset="0"/>
              </a:rPr>
              <a:t>, whereas approximately 20% is excreted in urine. </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pPr lvl="0" algn="just"/>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is contraindicated in patients with severe or end-stage renal impairment who are taking concurrent CYP3A inhibitors or inducers, and caution is advised when used in patients with pre-existing hepatic impairment and in those co-infected with HBV </a:t>
            </a:r>
            <a:r>
              <a:rPr lang="en-GB" dirty="0" err="1">
                <a:latin typeface="Times New Roman" panose="02020603050405020304" pitchFamily="18" charset="0"/>
                <a:cs typeface="Times New Roman" panose="02020603050405020304" pitchFamily="18" charset="0"/>
              </a:rPr>
              <a:t>orHCV</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has been shown to have excellent penetration into the </a:t>
            </a:r>
            <a:r>
              <a:rPr lang="en-GB" dirty="0" err="1">
                <a:latin typeface="Times New Roman" panose="02020603050405020304" pitchFamily="18" charset="0"/>
                <a:cs typeface="Times New Roman" panose="02020603050405020304" pitchFamily="18" charset="0"/>
              </a:rPr>
              <a:t>cervicovaginal</a:t>
            </a:r>
            <a:r>
              <a:rPr lang="en-GB" dirty="0">
                <a:latin typeface="Times New Roman" panose="02020603050405020304" pitchFamily="18" charset="0"/>
                <a:cs typeface="Times New Roman" panose="02020603050405020304" pitchFamily="18" charset="0"/>
              </a:rPr>
              <a:t> fluid, with levels almost four times </a:t>
            </a:r>
            <a:r>
              <a:rPr lang="en-GB" dirty="0" err="1">
                <a:latin typeface="Times New Roman" panose="02020603050405020304" pitchFamily="18" charset="0"/>
                <a:cs typeface="Times New Roman" panose="02020603050405020304" pitchFamily="18" charset="0"/>
              </a:rPr>
              <a:t>higherthan</a:t>
            </a:r>
            <a:r>
              <a:rPr lang="en-GB" dirty="0">
                <a:latin typeface="Times New Roman" panose="02020603050405020304" pitchFamily="18" charset="0"/>
                <a:cs typeface="Times New Roman" panose="02020603050405020304" pitchFamily="18" charset="0"/>
              </a:rPr>
              <a:t> the corresponding concentrations in blood plasma.</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121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17" y="172016"/>
            <a:ext cx="11570329" cy="6310265"/>
          </a:xfrm>
        </p:spPr>
        <p:txBody>
          <a:bodyPr>
            <a:normAutofit fontScale="92500" lnSpcReduction="20000"/>
          </a:bodyPr>
          <a:lstStyle/>
          <a:p>
            <a:pPr marL="0" indent="0" algn="just">
              <a:buNone/>
            </a:pPr>
            <a:r>
              <a:rPr lang="en-GB" b="1" dirty="0">
                <a:latin typeface="Times New Roman" panose="02020603050405020304" pitchFamily="18" charset="0"/>
                <a:cs typeface="Times New Roman" panose="02020603050405020304" pitchFamily="18" charset="0"/>
              </a:rPr>
              <a:t>Drug Interactions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It is also a substrate for P-glycoprotein, which limits intracellular concentrations of the drug. The dosage of </a:t>
            </a:r>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must be decreased if it is co-administered with strong </a:t>
            </a:r>
            <a:r>
              <a:rPr lang="en-GB" b="1" dirty="0">
                <a:latin typeface="Times New Roman" panose="02020603050405020304" pitchFamily="18" charset="0"/>
                <a:cs typeface="Times New Roman" panose="02020603050405020304" pitchFamily="18" charset="0"/>
              </a:rPr>
              <a:t>CYP3A</a:t>
            </a:r>
            <a:r>
              <a:rPr lang="en-GB" dirty="0">
                <a:latin typeface="Times New Roman" panose="02020603050405020304" pitchFamily="18" charset="0"/>
                <a:cs typeface="Times New Roman" panose="02020603050405020304" pitchFamily="18" charset="0"/>
              </a:rPr>
              <a:t> inhibitors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delavirdine</a:t>
            </a:r>
            <a:r>
              <a:rPr lang="en-GB" dirty="0">
                <a:latin typeface="Times New Roman" panose="02020603050405020304" pitchFamily="18" charset="0"/>
                <a:cs typeface="Times New Roman" panose="02020603050405020304" pitchFamily="18" charset="0"/>
              </a:rPr>
              <a:t>, ketoconazole, </a:t>
            </a:r>
            <a:r>
              <a:rPr lang="en-GB" dirty="0" err="1">
                <a:latin typeface="Times New Roman" panose="02020603050405020304" pitchFamily="18" charset="0"/>
                <a:cs typeface="Times New Roman" panose="02020603050405020304" pitchFamily="18" charset="0"/>
              </a:rPr>
              <a:t>itraconazole</a:t>
            </a:r>
            <a:r>
              <a:rPr lang="en-GB" dirty="0">
                <a:latin typeface="Times New Roman" panose="02020603050405020304" pitchFamily="18" charset="0"/>
                <a:cs typeface="Times New Roman" panose="02020603050405020304" pitchFamily="18" charset="0"/>
              </a:rPr>
              <a:t>, clarithromycin, or any protease inhibitor other than </a:t>
            </a:r>
            <a:r>
              <a:rPr lang="en-GB" dirty="0" err="1">
                <a:latin typeface="Times New Roman" panose="02020603050405020304" pitchFamily="18" charset="0"/>
                <a:cs typeface="Times New Roman" panose="02020603050405020304" pitchFamily="18" charset="0"/>
              </a:rPr>
              <a:t>tipranavir</a:t>
            </a:r>
            <a:r>
              <a:rPr lang="en-GB" dirty="0">
                <a:latin typeface="Times New Roman" panose="02020603050405020304" pitchFamily="18" charset="0"/>
                <a:cs typeface="Times New Roman" panose="02020603050405020304" pitchFamily="18" charset="0"/>
              </a:rPr>
              <a:t>) and must be increased if co-administered with </a:t>
            </a:r>
            <a:r>
              <a:rPr lang="en-GB" b="1" dirty="0">
                <a:latin typeface="Times New Roman" panose="02020603050405020304" pitchFamily="18" charset="0"/>
                <a:cs typeface="Times New Roman" panose="02020603050405020304" pitchFamily="18" charset="0"/>
              </a:rPr>
              <a:t>CYP3A inducers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efavirenz</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etravirine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rifampin</a:t>
            </a:r>
            <a:r>
              <a:rPr lang="en-GB" dirty="0">
                <a:latin typeface="Times New Roman" panose="02020603050405020304" pitchFamily="18" charset="0"/>
                <a:cs typeface="Times New Roman" panose="02020603050405020304" pitchFamily="18" charset="0"/>
              </a:rPr>
              <a:t>, carbamazepine, phenytoin, or St. John’s </a:t>
            </a:r>
            <a:r>
              <a:rPr lang="en-GB" dirty="0" err="1">
                <a:latin typeface="Times New Roman" panose="02020603050405020304" pitchFamily="18" charset="0"/>
                <a:cs typeface="Times New Roman" panose="02020603050405020304" pitchFamily="18" charset="0"/>
              </a:rPr>
              <a:t>wort</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Adverse </a:t>
            </a:r>
            <a:r>
              <a:rPr lang="en-GB" b="1" dirty="0" smtClean="0">
                <a:latin typeface="Times New Roman" panose="02020603050405020304" pitchFamily="18" charset="0"/>
                <a:cs typeface="Times New Roman" panose="02020603050405020304" pitchFamily="18" charset="0"/>
              </a:rPr>
              <a:t>effects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Cough and upper respiratory tract infections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postural hypotension (particularly in the setting of renal insufficiency)</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muscle and joint pain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Abdominal pain, diarrhoea, and sleep disturbance.</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Due to reports of hepatotoxicity, which may be preceded by evidence of a systemic allergic reaction (</a:t>
            </a:r>
            <a:r>
              <a:rPr lang="en-GB" dirty="0" err="1">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pruritic rash, eosinophilia, or elevated </a:t>
            </a:r>
            <a:r>
              <a:rPr lang="en-GB" dirty="0" err="1">
                <a:latin typeface="Times New Roman" panose="02020603050405020304" pitchFamily="18" charset="0"/>
                <a:cs typeface="Times New Roman" panose="02020603050405020304" pitchFamily="18" charset="0"/>
              </a:rPr>
              <a:t>IgE</a:t>
            </a:r>
            <a:r>
              <a:rPr lang="en-GB" dirty="0">
                <a:latin typeface="Times New Roman" panose="02020603050405020304" pitchFamily="18" charset="0"/>
                <a:cs typeface="Times New Roman" panose="02020603050405020304" pitchFamily="18" charset="0"/>
              </a:rPr>
              <a:t>), discontinuation of </a:t>
            </a:r>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should be considered promptly if this constellation of signs occurs.</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Myocardial ischemia and infarction have been observed in patients receiving </a:t>
            </a:r>
            <a:r>
              <a:rPr lang="en-GB" dirty="0" err="1">
                <a:latin typeface="Times New Roman" panose="02020603050405020304" pitchFamily="18" charset="0"/>
                <a:cs typeface="Times New Roman" panose="02020603050405020304" pitchFamily="18" charset="0"/>
              </a:rPr>
              <a:t>maraviroc</a:t>
            </a:r>
            <a:r>
              <a:rPr lang="en-GB" dirty="0">
                <a:latin typeface="Times New Roman" panose="02020603050405020304" pitchFamily="18" charset="0"/>
                <a:cs typeface="Times New Roman" panose="02020603050405020304" pitchFamily="18" charset="0"/>
              </a:rPr>
              <a:t>; therefore caution is advised in patients at increased cardiovascular risk.</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006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78" y="217282"/>
            <a:ext cx="11615596" cy="6391747"/>
          </a:xfrm>
        </p:spPr>
        <p:txBody>
          <a:bodyPr>
            <a:normAutofit/>
          </a:bodyPr>
          <a:lstStyle/>
          <a:p>
            <a:pPr marL="0" indent="0" algn="just">
              <a:buNone/>
            </a:pPr>
            <a:r>
              <a:rPr lang="en-GB" b="1" dirty="0">
                <a:latin typeface="Times New Roman" panose="02020603050405020304" pitchFamily="18" charset="0"/>
                <a:cs typeface="Times New Roman" panose="02020603050405020304" pitchFamily="18" charset="0"/>
              </a:rPr>
              <a:t>INTEGRASE STRAND TRANSFER INHIBITORS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RALTEGRAVIR</a:t>
            </a:r>
            <a:endParaRPr lang="en-US" dirty="0">
              <a:latin typeface="Times New Roman" panose="02020603050405020304" pitchFamily="18" charset="0"/>
              <a:cs typeface="Times New Roman" panose="02020603050405020304" pitchFamily="18" charset="0"/>
            </a:endParaRPr>
          </a:p>
          <a:p>
            <a:pPr marL="0" indent="0" algn="just">
              <a:buNone/>
            </a:pPr>
            <a:r>
              <a:rPr lang="en-GB" dirty="0" err="1" smtClean="0">
                <a:latin typeface="Times New Roman" panose="02020603050405020304" pitchFamily="18" charset="0"/>
                <a:cs typeface="Times New Roman" panose="02020603050405020304" pitchFamily="18" charset="0"/>
              </a:rPr>
              <a:t>Raltegravir</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 </a:t>
            </a:r>
            <a:r>
              <a:rPr lang="en-GB" dirty="0" err="1">
                <a:latin typeface="Times New Roman" panose="02020603050405020304" pitchFamily="18" charset="0"/>
                <a:cs typeface="Times New Roman" panose="02020603050405020304" pitchFamily="18" charset="0"/>
              </a:rPr>
              <a:t>pyrimidinone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analog</a:t>
            </a:r>
            <a:r>
              <a:rPr lang="en-GB" dirty="0">
                <a:latin typeface="Times New Roman" panose="02020603050405020304" pitchFamily="18" charset="0"/>
                <a:cs typeface="Times New Roman" panose="02020603050405020304" pitchFamily="18" charset="0"/>
              </a:rPr>
              <a:t> that binds </a:t>
            </a:r>
            <a:r>
              <a:rPr lang="en-GB" dirty="0" err="1">
                <a:latin typeface="Times New Roman" panose="02020603050405020304" pitchFamily="18" charset="0"/>
                <a:cs typeface="Times New Roman" panose="02020603050405020304" pitchFamily="18" charset="0"/>
              </a:rPr>
              <a:t>integrase</a:t>
            </a:r>
            <a:r>
              <a:rPr lang="en-GB" dirty="0">
                <a:latin typeface="Times New Roman" panose="02020603050405020304" pitchFamily="18" charset="0"/>
                <a:cs typeface="Times New Roman" panose="02020603050405020304" pitchFamily="18" charset="0"/>
              </a:rPr>
              <a:t>, a viral enzyme essential to the replication of both HIV-1 and HIV-2. By doing so, it inhibits strand transfer, the third and final step of provirus integration, thus interfering with the integration of reverse-transcribed HIV DNA into the chromosomes of host cells. It was initially licensed for use in treatment-experienced adult patients infected with strains of HIV-1 resistant to multiple other agents, but more recently has received approval for use in initial therapy as well. However, clinical experience is limited in treatment-naive patients</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smtClean="0">
                <a:latin typeface="Times New Roman" panose="02020603050405020304" pitchFamily="18" charset="0"/>
                <a:cs typeface="Times New Roman" panose="02020603050405020304" pitchFamily="18" charset="0"/>
              </a:rPr>
              <a:t>Pharmacokinetics</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Absolute bioavailability of </a:t>
            </a:r>
            <a:r>
              <a:rPr lang="en-GB" dirty="0" err="1">
                <a:latin typeface="Times New Roman" panose="02020603050405020304" pitchFamily="18" charset="0"/>
                <a:cs typeface="Times New Roman" panose="02020603050405020304" pitchFamily="18" charset="0"/>
              </a:rPr>
              <a:t>raltegravir</a:t>
            </a:r>
            <a:r>
              <a:rPr lang="en-GB" dirty="0">
                <a:latin typeface="Times New Roman" panose="02020603050405020304" pitchFamily="18" charset="0"/>
                <a:cs typeface="Times New Roman" panose="02020603050405020304" pitchFamily="18" charset="0"/>
              </a:rPr>
              <a:t> has not been established but does not appear to be food-dependent. The drug is metabolized by </a:t>
            </a:r>
            <a:r>
              <a:rPr lang="en-GB" dirty="0" err="1">
                <a:latin typeface="Times New Roman" panose="02020603050405020304" pitchFamily="18" charset="0"/>
                <a:cs typeface="Times New Roman" panose="02020603050405020304" pitchFamily="18" charset="0"/>
              </a:rPr>
              <a:t>glucuronidation</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601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031" y="199176"/>
            <a:ext cx="11452633" cy="6464174"/>
          </a:xfrm>
        </p:spPr>
        <p:txBody>
          <a:bodyPr>
            <a:normAutofit fontScale="92500" lnSpcReduction="10000"/>
          </a:bodyPr>
          <a:lstStyle/>
          <a:p>
            <a:pPr marL="0" indent="0" algn="just">
              <a:buNone/>
            </a:pPr>
            <a:r>
              <a:rPr lang="en-GB" b="1" i="1" dirty="0">
                <a:latin typeface="Times New Roman" panose="02020603050405020304" pitchFamily="18" charset="0"/>
                <a:cs typeface="Times New Roman" panose="02020603050405020304" pitchFamily="18" charset="0"/>
              </a:rPr>
              <a:t>Drug Interactions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It does not interact with the cytochrome P450 system; therefore, it is expected to have fewer drug-drug interactions than many of the other antiretroviral agents. However, in combination with </a:t>
            </a:r>
            <a:r>
              <a:rPr lang="en-GB" dirty="0" err="1">
                <a:latin typeface="Times New Roman" panose="02020603050405020304" pitchFamily="18" charset="0"/>
                <a:cs typeface="Times New Roman" panose="02020603050405020304" pitchFamily="18" charset="0"/>
              </a:rPr>
              <a:t>rifampin</a:t>
            </a:r>
            <a:r>
              <a:rPr lang="en-GB" dirty="0">
                <a:latin typeface="Times New Roman" panose="02020603050405020304" pitchFamily="18" charset="0"/>
                <a:cs typeface="Times New Roman" panose="02020603050405020304" pitchFamily="18" charset="0"/>
              </a:rPr>
              <a:t>, a strong inducer of UDP-</a:t>
            </a:r>
            <a:r>
              <a:rPr lang="en-GB" dirty="0" err="1">
                <a:latin typeface="Times New Roman" panose="02020603050405020304" pitchFamily="18" charset="0"/>
                <a:cs typeface="Times New Roman" panose="02020603050405020304" pitchFamily="18" charset="0"/>
              </a:rPr>
              <a:t>glucuronosyl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transferase</a:t>
            </a:r>
            <a:r>
              <a:rPr lang="en-GB" dirty="0">
                <a:latin typeface="Times New Roman" panose="02020603050405020304" pitchFamily="18" charset="0"/>
                <a:cs typeface="Times New Roman" panose="02020603050405020304" pitchFamily="18" charset="0"/>
              </a:rPr>
              <a:t> 1A1 (UGT1A1),</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Dose</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RalteRravir</a:t>
            </a:r>
            <a:r>
              <a:rPr lang="en-GB" dirty="0">
                <a:latin typeface="Times New Roman" panose="02020603050405020304" pitchFamily="18" charset="0"/>
                <a:cs typeface="Times New Roman" panose="02020603050405020304" pitchFamily="18" charset="0"/>
              </a:rPr>
              <a:t> should be increased from 400 mg twice daily to 800 mg twice daily. Since polyvalent </a:t>
            </a:r>
            <a:r>
              <a:rPr lang="en-GB" dirty="0" err="1">
                <a:latin typeface="Times New Roman" panose="02020603050405020304" pitchFamily="18" charset="0"/>
                <a:cs typeface="Times New Roman" panose="02020603050405020304" pitchFamily="18" charset="0"/>
              </a:rPr>
              <a:t>cations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magnesium, calcium, and iron) may bind </a:t>
            </a:r>
            <a:r>
              <a:rPr lang="en-GB" dirty="0" err="1">
                <a:latin typeface="Times New Roman" panose="02020603050405020304" pitchFamily="18" charset="0"/>
                <a:cs typeface="Times New Roman" panose="02020603050405020304" pitchFamily="18" charset="0"/>
              </a:rPr>
              <a:t>integrase</a:t>
            </a:r>
            <a:r>
              <a:rPr lang="en-GB" dirty="0">
                <a:latin typeface="Times New Roman" panose="02020603050405020304" pitchFamily="18" charset="0"/>
                <a:cs typeface="Times New Roman" panose="02020603050405020304" pitchFamily="18" charset="0"/>
              </a:rPr>
              <a:t> inhibitors and interfere with their activity, antacids should be used cautiously and taken separately </a:t>
            </a:r>
            <a:r>
              <a:rPr lang="en-GB" dirty="0" smtClean="0">
                <a:latin typeface="Times New Roman" panose="02020603050405020304" pitchFamily="18" charset="0"/>
                <a:cs typeface="Times New Roman" panose="02020603050405020304" pitchFamily="18" charset="0"/>
              </a:rPr>
              <a:t>from</a:t>
            </a:r>
            <a:r>
              <a:rPr lang="en-US"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raltegravir</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Although </a:t>
            </a:r>
            <a:r>
              <a:rPr lang="en-GB" dirty="0" err="1">
                <a:latin typeface="Times New Roman" panose="02020603050405020304" pitchFamily="18" charset="0"/>
                <a:cs typeface="Times New Roman" panose="02020603050405020304" pitchFamily="18" charset="0"/>
              </a:rPr>
              <a:t>virologic</a:t>
            </a:r>
            <a:r>
              <a:rPr lang="en-GB" dirty="0">
                <a:latin typeface="Times New Roman" panose="02020603050405020304" pitchFamily="18" charset="0"/>
                <a:cs typeface="Times New Roman" panose="02020603050405020304" pitchFamily="18" charset="0"/>
              </a:rPr>
              <a:t> failure has been un common in clinical trials of </a:t>
            </a:r>
            <a:r>
              <a:rPr lang="en-GB" dirty="0" err="1">
                <a:latin typeface="Times New Roman" panose="02020603050405020304" pitchFamily="18" charset="0"/>
                <a:cs typeface="Times New Roman" panose="02020603050405020304" pitchFamily="18" charset="0"/>
              </a:rPr>
              <a:t>raltegravir</a:t>
            </a:r>
            <a:r>
              <a:rPr lang="en-GB" dirty="0">
                <a:latin typeface="Times New Roman" panose="02020603050405020304" pitchFamily="18" charset="0"/>
                <a:cs typeface="Times New Roman" panose="02020603050405020304" pitchFamily="18" charset="0"/>
              </a:rPr>
              <a:t> to date.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low genetic barrier to resistance emphasizes the importance of combination therapies and of adherence. </a:t>
            </a:r>
            <a:r>
              <a:rPr lang="en-GB" dirty="0" err="1">
                <a:latin typeface="Times New Roman" panose="02020603050405020304" pitchFamily="18" charset="0"/>
                <a:cs typeface="Times New Roman" panose="02020603050405020304" pitchFamily="18" charset="0"/>
              </a:rPr>
              <a:t>Integrase</a:t>
            </a:r>
            <a:r>
              <a:rPr lang="en-GB" dirty="0">
                <a:latin typeface="Times New Roman" panose="02020603050405020304" pitchFamily="18" charset="0"/>
                <a:cs typeface="Times New Roman" panose="02020603050405020304" pitchFamily="18" charset="0"/>
              </a:rPr>
              <a:t> mutations are not expected to affect sensitivity to other classes of antiretroviral agents.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421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181069"/>
            <a:ext cx="11615596" cy="6310266"/>
          </a:xfrm>
        </p:spPr>
        <p:txBody>
          <a:bodyPr/>
          <a:lstStyle/>
          <a:p>
            <a:pPr marL="0" indent="0">
              <a:buNone/>
            </a:pPr>
            <a:r>
              <a:rPr lang="en-GB" b="1" dirty="0"/>
              <a:t>Potential adverse effects of </a:t>
            </a:r>
            <a:r>
              <a:rPr lang="en-GB" b="1" dirty="0" err="1"/>
              <a:t>raltegravir</a:t>
            </a:r>
            <a:endParaRPr lang="en-US" dirty="0"/>
          </a:p>
          <a:p>
            <a:r>
              <a:rPr lang="en-GB" dirty="0" smtClean="0"/>
              <a:t>Insomnia</a:t>
            </a:r>
          </a:p>
          <a:p>
            <a:r>
              <a:rPr lang="en-GB" dirty="0" smtClean="0"/>
              <a:t>Headache</a:t>
            </a:r>
          </a:p>
          <a:p>
            <a:r>
              <a:rPr lang="en-GB" dirty="0" err="1" smtClean="0"/>
              <a:t>Diarrhea</a:t>
            </a:r>
            <a:endParaRPr lang="en-GB" dirty="0" smtClean="0"/>
          </a:p>
          <a:p>
            <a:r>
              <a:rPr lang="en-GB" dirty="0" smtClean="0"/>
              <a:t>Nausea</a:t>
            </a:r>
          </a:p>
          <a:p>
            <a:r>
              <a:rPr lang="en-GB" dirty="0"/>
              <a:t>D</a:t>
            </a:r>
            <a:r>
              <a:rPr lang="en-GB" dirty="0" smtClean="0"/>
              <a:t>izziness</a:t>
            </a:r>
            <a:r>
              <a:rPr lang="en-GB" dirty="0"/>
              <a:t>, and fatigue.</a:t>
            </a:r>
            <a:endParaRPr lang="en-US" dirty="0"/>
          </a:p>
          <a:p>
            <a:pPr marL="0" indent="0">
              <a:buNone/>
            </a:pPr>
            <a:endParaRPr lang="en-US" dirty="0"/>
          </a:p>
        </p:txBody>
      </p:sp>
    </p:spTree>
    <p:extLst>
      <p:ext uri="{BB962C8B-B14F-4D97-AF65-F5344CB8AC3E}">
        <p14:creationId xmlns:p14="http://schemas.microsoft.com/office/powerpoint/2010/main" val="2284464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406" y="226336"/>
            <a:ext cx="11506954" cy="6437013"/>
          </a:xfrm>
        </p:spPr>
        <p:txBody>
          <a:bodyPr/>
          <a:lstStyle/>
          <a:p>
            <a:pPr marL="0" indent="0">
              <a:buNone/>
            </a:pPr>
            <a:r>
              <a:rPr lang="en-GB" b="1" dirty="0">
                <a:latin typeface="Times New Roman" panose="02020603050405020304" pitchFamily="18" charset="0"/>
                <a:cs typeface="Times New Roman" panose="02020603050405020304" pitchFamily="18" charset="0"/>
              </a:rPr>
              <a:t>NEW &amp; INVESTIGATIONAL ANTIRETROVIRAL </a:t>
            </a:r>
            <a:r>
              <a:rPr lang="en-GB" b="1" dirty="0" smtClean="0">
                <a:latin typeface="Times New Roman" panose="02020603050405020304" pitchFamily="18" charset="0"/>
                <a:cs typeface="Times New Roman" panose="02020603050405020304" pitchFamily="18" charset="0"/>
              </a:rPr>
              <a:t>AGENTS</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New therapies are continually being sought that exploit </a:t>
            </a:r>
            <a:r>
              <a:rPr lang="en-GB" dirty="0" smtClean="0">
                <a:latin typeface="Times New Roman" panose="02020603050405020304" pitchFamily="18" charset="0"/>
                <a:cs typeface="Times New Roman" panose="02020603050405020304" pitchFamily="18" charset="0"/>
              </a:rPr>
              <a:t>other</a:t>
            </a:r>
            <a:r>
              <a:rPr lang="en-US"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HIV </a:t>
            </a:r>
            <a:r>
              <a:rPr lang="en-GB" dirty="0">
                <a:latin typeface="Times New Roman" panose="02020603050405020304" pitchFamily="18" charset="0"/>
                <a:cs typeface="Times New Roman" panose="02020603050405020304" pitchFamily="18" charset="0"/>
              </a:rPr>
              <a:t>targets, have activity against resistant viral strains, have a lower incidence of adverse effects, and offer convenient </a:t>
            </a:r>
            <a:r>
              <a:rPr lang="en-GB" dirty="0" smtClean="0">
                <a:latin typeface="Times New Roman" panose="02020603050405020304" pitchFamily="18" charset="0"/>
                <a:cs typeface="Times New Roman" panose="02020603050405020304" pitchFamily="18" charset="0"/>
              </a:rPr>
              <a:t>dosing.</a:t>
            </a:r>
          </a:p>
          <a:p>
            <a:pPr marL="0" indent="0">
              <a:buNone/>
            </a:pPr>
            <a:r>
              <a:rPr lang="en-GB" dirty="0" smtClean="0">
                <a:latin typeface="Times New Roman" panose="02020603050405020304" pitchFamily="18" charset="0"/>
                <a:cs typeface="Times New Roman" panose="02020603050405020304" pitchFamily="18" charset="0"/>
              </a:rPr>
              <a:t>Newly </a:t>
            </a:r>
            <a:r>
              <a:rPr lang="en-GB" dirty="0">
                <a:latin typeface="Times New Roman" panose="02020603050405020304" pitchFamily="18" charset="0"/>
                <a:cs typeface="Times New Roman" panose="02020603050405020304" pitchFamily="18" charset="0"/>
              </a:rPr>
              <a:t>approved agents and those currently in advanced stages of clinical development </a:t>
            </a:r>
            <a:r>
              <a:rPr lang="en-GB" dirty="0" smtClean="0">
                <a:latin typeface="Times New Roman" panose="02020603050405020304" pitchFamily="18" charset="0"/>
                <a:cs typeface="Times New Roman" panose="02020603050405020304" pitchFamily="18" charset="0"/>
              </a:rPr>
              <a:t>include;</a:t>
            </a:r>
          </a:p>
          <a:p>
            <a:r>
              <a:rPr lang="en-GB" dirty="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he </a:t>
            </a:r>
            <a:r>
              <a:rPr lang="en-GB" dirty="0">
                <a:latin typeface="Times New Roman" panose="02020603050405020304" pitchFamily="18" charset="0"/>
                <a:cs typeface="Times New Roman" panose="02020603050405020304" pitchFamily="18" charset="0"/>
              </a:rPr>
              <a:t>NRTI agents </a:t>
            </a:r>
            <a:r>
              <a:rPr lang="en-GB" b="1" dirty="0" err="1">
                <a:latin typeface="Times New Roman" panose="02020603050405020304" pitchFamily="18" charset="0"/>
                <a:cs typeface="Times New Roman" panose="02020603050405020304" pitchFamily="18" charset="0"/>
              </a:rPr>
              <a:t>elvucitabine</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racivir</a:t>
            </a: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and </a:t>
            </a:r>
            <a:r>
              <a:rPr lang="en-GB" b="1" dirty="0" err="1">
                <a:latin typeface="Times New Roman" panose="02020603050405020304" pitchFamily="18" charset="0"/>
                <a:cs typeface="Times New Roman" panose="02020603050405020304" pitchFamily="18" charset="0"/>
              </a:rPr>
              <a:t>apricitabine</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NNRTI agent </a:t>
            </a:r>
            <a:r>
              <a:rPr lang="en-GB" b="1" dirty="0" err="1" smtClean="0">
                <a:latin typeface="Times New Roman" panose="02020603050405020304" pitchFamily="18" charset="0"/>
                <a:cs typeface="Times New Roman" panose="02020603050405020304" pitchFamily="18" charset="0"/>
              </a:rPr>
              <a:t>rilpivirine</a:t>
            </a:r>
            <a:r>
              <a:rPr lang="en-GB" b="1" dirty="0" smtClean="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E</a:t>
            </a:r>
            <a:r>
              <a:rPr lang="en-GB" dirty="0" smtClean="0">
                <a:latin typeface="Times New Roman" panose="02020603050405020304" pitchFamily="18" charset="0"/>
                <a:cs typeface="Times New Roman" panose="02020603050405020304" pitchFamily="18" charset="0"/>
              </a:rPr>
              <a:t>ntry </a:t>
            </a:r>
            <a:r>
              <a:rPr lang="en-GB" dirty="0">
                <a:latin typeface="Times New Roman" panose="02020603050405020304" pitchFamily="18" charset="0"/>
                <a:cs typeface="Times New Roman" panose="02020603050405020304" pitchFamily="18" charset="0"/>
              </a:rPr>
              <a:t>inhibitors such as the CCR5 receptor antagonists </a:t>
            </a:r>
            <a:r>
              <a:rPr lang="en-GB" b="1" dirty="0" err="1">
                <a:latin typeface="Times New Roman" panose="02020603050405020304" pitchFamily="18" charset="0"/>
                <a:cs typeface="Times New Roman" panose="02020603050405020304" pitchFamily="18" charset="0"/>
              </a:rPr>
              <a:t>vicriviroc</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PRO </a:t>
            </a:r>
            <a:r>
              <a:rPr lang="en-GB" b="1" dirty="0" smtClean="0">
                <a:latin typeface="Times New Roman" panose="02020603050405020304" pitchFamily="18" charset="0"/>
                <a:cs typeface="Times New Roman" panose="02020603050405020304" pitchFamily="18" charset="0"/>
              </a:rPr>
              <a:t>140.</a:t>
            </a:r>
          </a:p>
          <a:p>
            <a:r>
              <a:rPr lang="en-GB" dirty="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he </a:t>
            </a:r>
            <a:r>
              <a:rPr lang="en-GB" dirty="0">
                <a:latin typeface="Times New Roman" panose="02020603050405020304" pitchFamily="18" charset="0"/>
                <a:cs typeface="Times New Roman" panose="02020603050405020304" pitchFamily="18" charset="0"/>
              </a:rPr>
              <a:t>fusion inhibitor </a:t>
            </a:r>
            <a:r>
              <a:rPr lang="en-GB" b="1" dirty="0">
                <a:latin typeface="Times New Roman" panose="02020603050405020304" pitchFamily="18" charset="0"/>
                <a:cs typeface="Times New Roman" panose="02020603050405020304" pitchFamily="18" charset="0"/>
              </a:rPr>
              <a:t>TNX-355 ( </a:t>
            </a:r>
            <a:r>
              <a:rPr lang="en-GB" b="1" dirty="0" err="1">
                <a:latin typeface="Times New Roman" panose="02020603050405020304" pitchFamily="18" charset="0"/>
                <a:cs typeface="Times New Roman" panose="02020603050405020304" pitchFamily="18" charset="0"/>
              </a:rPr>
              <a:t>ibalizumab</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endParaRPr lang="en-GB" dirty="0" smtClean="0">
              <a:latin typeface="Times New Roman" panose="02020603050405020304" pitchFamily="18" charset="0"/>
              <a:cs typeface="Times New Roman" panose="02020603050405020304" pitchFamily="18" charset="0"/>
            </a:endParaRPr>
          </a:p>
          <a:p>
            <a:r>
              <a:rPr lang="en-GB" dirty="0" err="1" smtClean="0">
                <a:latin typeface="Times New Roman" panose="02020603050405020304" pitchFamily="18" charset="0"/>
                <a:cs typeface="Times New Roman" panose="02020603050405020304" pitchFamily="18" charset="0"/>
              </a:rPr>
              <a:t>Integrase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inhibitors such as </a:t>
            </a:r>
            <a:r>
              <a:rPr lang="en-GB" b="1" dirty="0" err="1">
                <a:latin typeface="Times New Roman" panose="02020603050405020304" pitchFamily="18" charset="0"/>
                <a:cs typeface="Times New Roman" panose="02020603050405020304" pitchFamily="18" charset="0"/>
              </a:rPr>
              <a:t>elvitegravir</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In addition new </a:t>
            </a:r>
            <a:r>
              <a:rPr lang="en-GB" dirty="0">
                <a:latin typeface="Times New Roman" panose="02020603050405020304" pitchFamily="18" charset="0"/>
                <a:cs typeface="Times New Roman" panose="02020603050405020304" pitchFamily="18" charset="0"/>
              </a:rPr>
              <a:t>drug classes such as maturation inhibitors </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bevirimat</a:t>
            </a: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are under investigation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11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162962"/>
            <a:ext cx="11760451" cy="6518495"/>
          </a:xfrm>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RECOMMENDED FIRST-LINE REGIMEN (UGANDA</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TDF+3TC+EFV: All HIV-infected adults and adolescents aged 10 years and above should be initiated on </a:t>
            </a:r>
            <a:r>
              <a:rPr lang="en-US" dirty="0" err="1">
                <a:latin typeface="Times New Roman" panose="02020603050405020304" pitchFamily="18" charset="0"/>
                <a:cs typeface="Times New Roman" panose="02020603050405020304" pitchFamily="18" charset="0"/>
              </a:rPr>
              <a:t>Tenofovir</a:t>
            </a:r>
            <a:r>
              <a:rPr lang="en-US" dirty="0">
                <a:latin typeface="Times New Roman" panose="02020603050405020304" pitchFamily="18" charset="0"/>
                <a:cs typeface="Times New Roman" panose="02020603050405020304" pitchFamily="18" charset="0"/>
              </a:rPr>
              <a:t>, Lamivudine and </a:t>
            </a:r>
            <a:r>
              <a:rPr lang="en-US" dirty="0" err="1">
                <a:latin typeface="Times New Roman" panose="02020603050405020304" pitchFamily="18" charset="0"/>
                <a:cs typeface="Times New Roman" panose="02020603050405020304" pitchFamily="18" charset="0"/>
              </a:rPr>
              <a:t>Efavirenz</a:t>
            </a:r>
            <a:r>
              <a:rPr lang="en-US" dirty="0">
                <a:latin typeface="Times New Roman" panose="02020603050405020304" pitchFamily="18" charset="0"/>
                <a:cs typeface="Times New Roman" panose="02020603050405020304" pitchFamily="18" charset="0"/>
              </a:rPr>
              <a:t> (TDF+3TC+EFV600mg) as a once-daily fixed dose combination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When to use alternative first line regimens </a:t>
            </a:r>
            <a:endParaRPr lang="en-US"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When to use TDF+3TC+DTG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Adults and adolescents aged 12 years and above should only be initiated on TDF+3TC+DTG if they have a condition where EFV is contraindicated like;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Severe clinical depression, psychosis or suicidal tendencies.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Ongoing complications of neurological disease that block the prescriber’s ability to assess side effects of EFV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Those using Anxiolytics especially, Benzodiazepines or Carbamazepine.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In severe hepatic impairment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In HIV/TB Co-infected PLHIV using </a:t>
            </a:r>
            <a:r>
              <a:rPr lang="en-GB" dirty="0" err="1">
                <a:latin typeface="Times New Roman" panose="02020603050405020304" pitchFamily="18" charset="0"/>
                <a:cs typeface="Times New Roman" panose="02020603050405020304" pitchFamily="18" charset="0"/>
              </a:rPr>
              <a:t>Bedaquiline</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In situations where the only available FP method is hormonal contraception containing </a:t>
            </a:r>
            <a:r>
              <a:rPr lang="en-GB" dirty="0" err="1">
                <a:latin typeface="Times New Roman" panose="02020603050405020304" pitchFamily="18" charset="0"/>
                <a:cs typeface="Times New Roman" panose="02020603050405020304" pitchFamily="18" charset="0"/>
              </a:rPr>
              <a:t>Levonorgestrel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Ethinyl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Estradiol</a:t>
            </a:r>
            <a:r>
              <a:rPr lang="en-GB" dirty="0">
                <a:latin typeface="Times New Roman" panose="02020603050405020304" pitchFamily="18" charset="0"/>
                <a:cs typeface="Times New Roman" panose="02020603050405020304" pitchFamily="18" charset="0"/>
              </a:rPr>
              <a:t>, or </a:t>
            </a:r>
            <a:r>
              <a:rPr lang="en-GB" dirty="0" err="1">
                <a:latin typeface="Times New Roman" panose="02020603050405020304" pitchFamily="18" charset="0"/>
                <a:cs typeface="Times New Roman" panose="02020603050405020304" pitchFamily="18" charset="0"/>
              </a:rPr>
              <a:t>Etonogestrel</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69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497" y="153908"/>
            <a:ext cx="11769505" cy="6554709"/>
          </a:xfrm>
        </p:spPr>
        <p:txBody>
          <a:bodyPr>
            <a:normAutofit fontScale="92500" lnSpcReduction="20000"/>
          </a:bodyPr>
          <a:lstStyle/>
          <a:p>
            <a:pPr marL="0" indent="0">
              <a:buNone/>
            </a:pPr>
            <a:r>
              <a:rPr lang="en-US" b="1" i="1" dirty="0">
                <a:latin typeface="Times New Roman" panose="02020603050405020304" pitchFamily="18" charset="0"/>
                <a:cs typeface="Times New Roman" panose="02020603050405020304" pitchFamily="18" charset="0"/>
              </a:rPr>
              <a:t>Contraindications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Known hypersensitivity to acyclovir</a:t>
            </a:r>
          </a:p>
          <a:p>
            <a:r>
              <a:rPr lang="en-US" dirty="0">
                <a:latin typeface="Times New Roman" panose="02020603050405020304" pitchFamily="18" charset="0"/>
                <a:cs typeface="Times New Roman" panose="02020603050405020304" pitchFamily="18" charset="0"/>
              </a:rPr>
              <a:t>Rapid or bolus injection</a:t>
            </a:r>
          </a:p>
          <a:p>
            <a:pPr marL="0" indent="0">
              <a:buNone/>
            </a:pPr>
            <a:r>
              <a:rPr lang="en-US" b="1" i="1" dirty="0">
                <a:latin typeface="Times New Roman" panose="02020603050405020304" pitchFamily="18" charset="0"/>
                <a:cs typeface="Times New Roman" panose="02020603050405020304" pitchFamily="18" charset="0"/>
              </a:rPr>
              <a:t>Dose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Herpes zoster/chicken pox: 800mg five times daily for 7 days</a:t>
            </a:r>
          </a:p>
          <a:p>
            <a:pPr marL="0" indent="0">
              <a:buNone/>
            </a:pPr>
            <a:r>
              <a:rPr lang="en-US" b="1" dirty="0">
                <a:latin typeface="Times New Roman" panose="02020603050405020304" pitchFamily="18" charset="0"/>
                <a:cs typeface="Times New Roman" panose="02020603050405020304" pitchFamily="18" charset="0"/>
              </a:rPr>
              <a:t>Children: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 6 yrs: 800mg 4 times daily</a:t>
            </a:r>
          </a:p>
          <a:p>
            <a:r>
              <a:rPr lang="en-US" dirty="0">
                <a:latin typeface="Times New Roman" panose="02020603050405020304" pitchFamily="18" charset="0"/>
                <a:cs typeface="Times New Roman" panose="02020603050405020304" pitchFamily="18" charset="0"/>
              </a:rPr>
              <a:t>2-5yrs: 400mg 4 times daily</a:t>
            </a:r>
          </a:p>
          <a:p>
            <a:r>
              <a:rPr lang="en-US" dirty="0">
                <a:latin typeface="Times New Roman" panose="02020603050405020304" pitchFamily="18" charset="0"/>
                <a:cs typeface="Times New Roman" panose="02020603050405020304" pitchFamily="18" charset="0"/>
              </a:rPr>
              <a:t>Under 2yrs: 200mg 4 times daily</a:t>
            </a:r>
          </a:p>
          <a:p>
            <a:pPr marL="0" indent="0">
              <a:buNone/>
            </a:pPr>
            <a:r>
              <a:rPr lang="en-US" b="1" dirty="0">
                <a:latin typeface="Times New Roman" panose="02020603050405020304" pitchFamily="18" charset="0"/>
                <a:cs typeface="Times New Roman" panose="02020603050405020304" pitchFamily="18" charset="0"/>
              </a:rPr>
              <a:t>Rx of primary genital herpes</a:t>
            </a:r>
          </a:p>
          <a:p>
            <a:pPr marL="0" indent="0">
              <a:buNone/>
            </a:pPr>
            <a:r>
              <a:rPr lang="en-US" b="1" dirty="0">
                <a:latin typeface="Times New Roman" panose="02020603050405020304" pitchFamily="18" charset="0"/>
                <a:cs typeface="Times New Roman" panose="02020603050405020304" pitchFamily="18" charset="0"/>
              </a:rPr>
              <a:t>Adult: </a:t>
            </a:r>
            <a:r>
              <a:rPr lang="en-US" dirty="0">
                <a:latin typeface="Times New Roman" panose="02020603050405020304" pitchFamily="18" charset="0"/>
                <a:cs typeface="Times New Roman" panose="02020603050405020304" pitchFamily="18" charset="0"/>
              </a:rPr>
              <a:t>400mg 5 times daily for 5-10 days occasionally up ton800mg 5 times daily.</a:t>
            </a:r>
          </a:p>
          <a:p>
            <a:r>
              <a:rPr lang="en-US" dirty="0">
                <a:latin typeface="Times New Roman" panose="02020603050405020304" pitchFamily="18" charset="0"/>
                <a:cs typeface="Times New Roman" panose="02020603050405020304" pitchFamily="18" charset="0"/>
              </a:rPr>
              <a:t>Prevention of genital herpes: 400mg twice daily </a:t>
            </a:r>
          </a:p>
          <a:p>
            <a:r>
              <a:rPr lang="en-US" dirty="0">
                <a:latin typeface="Times New Roman" panose="02020603050405020304" pitchFamily="18" charset="0"/>
                <a:cs typeface="Times New Roman" panose="02020603050405020304" pitchFamily="18" charset="0"/>
              </a:rPr>
              <a:t>Herpes simplex prophylaxis: 200mg-400mg 4 times daily</a:t>
            </a:r>
          </a:p>
          <a:p>
            <a:r>
              <a:rPr lang="en-US" dirty="0" smtClean="0">
                <a:latin typeface="Times New Roman" panose="02020603050405020304" pitchFamily="18" charset="0"/>
                <a:cs typeface="Times New Roman" panose="02020603050405020304" pitchFamily="18" charset="0"/>
              </a:rPr>
              <a:t>Children under </a:t>
            </a:r>
            <a:r>
              <a:rPr lang="en-US" dirty="0">
                <a:latin typeface="Times New Roman" panose="02020603050405020304" pitchFamily="18" charset="0"/>
                <a:cs typeface="Times New Roman" panose="02020603050405020304" pitchFamily="18" charset="0"/>
              </a:rPr>
              <a:t>2 yrs: 100-200mg 4 times daily</a:t>
            </a:r>
          </a:p>
          <a:p>
            <a:pPr marL="0" indent="0">
              <a:buNone/>
            </a:pPr>
            <a:r>
              <a:rPr lang="en-US" dirty="0">
                <a:latin typeface="Times New Roman" panose="02020603050405020304" pitchFamily="18" charset="0"/>
                <a:cs typeface="Times New Roman" panose="02020603050405020304" pitchFamily="18" charset="0"/>
              </a:rPr>
              <a:t>By IV infusion</a:t>
            </a:r>
          </a:p>
          <a:p>
            <a:r>
              <a:rPr lang="en-US" dirty="0">
                <a:latin typeface="Times New Roman" panose="02020603050405020304" pitchFamily="18" charset="0"/>
                <a:cs typeface="Times New Roman" panose="02020603050405020304" pitchFamily="18" charset="0"/>
              </a:rPr>
              <a:t>5mg/kg 8hrly for 5 days, double the dose in immunocompromised patients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196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299" y="181068"/>
            <a:ext cx="11516008" cy="6518495"/>
          </a:xfrm>
        </p:spPr>
        <p:txBody>
          <a:bodyPr/>
          <a:lstStyle/>
          <a:p>
            <a:pPr marL="0" indent="0">
              <a:buNone/>
            </a:pPr>
            <a:r>
              <a:rPr lang="en-GB" b="1" dirty="0">
                <a:latin typeface="Times New Roman" panose="02020603050405020304" pitchFamily="18" charset="0"/>
                <a:cs typeface="Times New Roman" panose="02020603050405020304" pitchFamily="18" charset="0"/>
              </a:rPr>
              <a:t>Rationale for using Dolutegravir (DTG) </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Dolutegravir has a low potential for drug interactions, shorter mean time to viral suppression, higher genetic resistance barrier, a long half-life and low cost. However, efficacy/safety during pregnancy and in TB/HIV is still limited.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When to use ABC+3TC+DTG </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Adults and adolescents aged 10 years and above should only be initiated on ABC+3TC+DTG if TDF is contra-indicated, for example: </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1. Kidney disease and estimated glomerular filtration rate (GFR) below 60 ml/min </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2. Adolescents below 35kg of weight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376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1" y="208230"/>
            <a:ext cx="11497901" cy="6545655"/>
          </a:xfrm>
        </p:spPr>
        <p:txBody>
          <a:bodyPr/>
          <a:lstStyle/>
          <a:p>
            <a:pPr marL="0" indent="0">
              <a:buNone/>
            </a:pPr>
            <a:r>
              <a:rPr lang="en-GB" b="1" dirty="0">
                <a:latin typeface="Times New Roman" panose="02020603050405020304" pitchFamily="18" charset="0"/>
                <a:cs typeface="Times New Roman" panose="02020603050405020304" pitchFamily="18" charset="0"/>
              </a:rPr>
              <a:t>PREFERRED FIRST-LINE REGIMEN IN PREGNANT AND LACTATING </a:t>
            </a:r>
            <a:r>
              <a:rPr lang="en-GB" b="1" dirty="0" smtClean="0">
                <a:latin typeface="Times New Roman" panose="02020603050405020304" pitchFamily="18" charset="0"/>
                <a:cs typeface="Times New Roman" panose="02020603050405020304" pitchFamily="18" charset="0"/>
              </a:rPr>
              <a:t>MOTHERS</a:t>
            </a:r>
            <a:endParaRPr lang="en-US"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TDF+3TC+EFV600mg </a:t>
            </a:r>
            <a:endParaRPr lang="en-US"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All HIV-infected pregnant, and breastfeeding women should be initiated on Tenofovir, Lamivudine, and </a:t>
            </a:r>
            <a:r>
              <a:rPr lang="en-GB" b="1" dirty="0" err="1">
                <a:latin typeface="Times New Roman" panose="02020603050405020304" pitchFamily="18" charset="0"/>
                <a:cs typeface="Times New Roman" panose="02020603050405020304" pitchFamily="18" charset="0"/>
              </a:rPr>
              <a:t>Efavirenz</a:t>
            </a:r>
            <a:r>
              <a:rPr lang="en-GB" b="1" dirty="0">
                <a:latin typeface="Times New Roman" panose="02020603050405020304" pitchFamily="18" charset="0"/>
                <a:cs typeface="Times New Roman" panose="02020603050405020304" pitchFamily="18" charset="0"/>
              </a:rPr>
              <a:t> (TDF+3TC+EFV600mg) </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rationale for using TDF+3TC+EFV600mg in pregnant and breastfeeding women is the same as in adults and </a:t>
            </a:r>
            <a:r>
              <a:rPr lang="en-GB" dirty="0" smtClean="0">
                <a:latin typeface="Times New Roman" panose="02020603050405020304" pitchFamily="18" charset="0"/>
                <a:cs typeface="Times New Roman" panose="02020603050405020304" pitchFamily="18" charset="0"/>
              </a:rPr>
              <a:t>adolescents.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GB" b="1" i="1" dirty="0" smtClean="0">
                <a:latin typeface="Times New Roman" panose="02020603050405020304" pitchFamily="18" charset="0"/>
                <a:cs typeface="Times New Roman" panose="02020603050405020304" pitchFamily="18" charset="0"/>
              </a:rPr>
              <a:t>When </a:t>
            </a:r>
            <a:r>
              <a:rPr lang="en-GB" b="1" i="1" dirty="0">
                <a:latin typeface="Times New Roman" panose="02020603050405020304" pitchFamily="18" charset="0"/>
                <a:cs typeface="Times New Roman" panose="02020603050405020304" pitchFamily="18" charset="0"/>
              </a:rPr>
              <a:t>to use alternative first line regimens </a:t>
            </a:r>
            <a:endParaRPr lang="en-US"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AZT+3TC+ATV/r </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Pregnant and breastfeeding women should be initiated on AZT+3TC+ATV/r only when TDF or EFV are contraindicated</a:t>
            </a:r>
            <a:endParaRPr lang="en-US"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45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139" y="181068"/>
            <a:ext cx="11561275" cy="6455121"/>
          </a:xfrm>
        </p:spPr>
        <p:txBody>
          <a:bodyPr>
            <a:normAutofit fontScale="85000" lnSpcReduction="20000"/>
          </a:bodyPr>
          <a:lstStyle/>
          <a:p>
            <a:pPr marL="0" indent="0" algn="just">
              <a:buNone/>
            </a:pPr>
            <a:r>
              <a:rPr lang="en-GB" b="1" dirty="0">
                <a:latin typeface="Times New Roman" panose="02020603050405020304" pitchFamily="18" charset="0"/>
                <a:cs typeface="Times New Roman" panose="02020603050405020304" pitchFamily="18" charset="0"/>
              </a:rPr>
              <a:t>RECOMMENDED FIRST-LINE REGIMEN FOR INITIATING ART IN CHILDREN 3 to 9.9 YEARS OF AGE </a:t>
            </a:r>
            <a:endParaRPr lang="en-US" dirty="0">
              <a:latin typeface="Times New Roman" panose="02020603050405020304" pitchFamily="18" charset="0"/>
              <a:cs typeface="Times New Roman" panose="02020603050405020304" pitchFamily="18" charset="0"/>
            </a:endParaRPr>
          </a:p>
          <a:p>
            <a:pPr algn="just"/>
            <a:r>
              <a:rPr lang="en-GB" b="1" i="1" dirty="0">
                <a:latin typeface="Times New Roman" panose="02020603050405020304" pitchFamily="18" charset="0"/>
                <a:cs typeface="Times New Roman" panose="02020603050405020304" pitchFamily="18" charset="0"/>
              </a:rPr>
              <a:t>The recommended first line regimen</a:t>
            </a:r>
            <a:r>
              <a:rPr lang="en-GB" b="1" dirty="0">
                <a:latin typeface="Times New Roman" panose="02020603050405020304" pitchFamily="18" charset="0"/>
                <a:cs typeface="Times New Roman" panose="02020603050405020304" pitchFamily="18" charset="0"/>
              </a:rPr>
              <a:t>: ABC+3TC+EFV </a:t>
            </a:r>
            <a:endParaRPr lang="en-US"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All HIV-infected children aged 3 to 9.9 years of age should be initiated on </a:t>
            </a:r>
            <a:r>
              <a:rPr lang="en-GB" b="1" dirty="0" err="1">
                <a:latin typeface="Times New Roman" panose="02020603050405020304" pitchFamily="18" charset="0"/>
                <a:cs typeface="Times New Roman" panose="02020603050405020304" pitchFamily="18" charset="0"/>
              </a:rPr>
              <a:t>Abacavir</a:t>
            </a:r>
            <a:r>
              <a:rPr lang="en-GB" b="1" dirty="0">
                <a:latin typeface="Times New Roman" panose="02020603050405020304" pitchFamily="18" charset="0"/>
                <a:cs typeface="Times New Roman" panose="02020603050405020304" pitchFamily="18" charset="0"/>
              </a:rPr>
              <a:t> + Lamivudine+ </a:t>
            </a:r>
            <a:r>
              <a:rPr lang="en-GB" b="1" dirty="0" err="1">
                <a:latin typeface="Times New Roman" panose="02020603050405020304" pitchFamily="18" charset="0"/>
                <a:cs typeface="Times New Roman" panose="02020603050405020304" pitchFamily="18" charset="0"/>
              </a:rPr>
              <a:t>Efavirenz</a:t>
            </a:r>
            <a:r>
              <a:rPr lang="en-GB" b="1" dirty="0">
                <a:latin typeface="Times New Roman" panose="02020603050405020304" pitchFamily="18" charset="0"/>
                <a:cs typeface="Times New Roman" panose="02020603050405020304" pitchFamily="18" charset="0"/>
              </a:rPr>
              <a:t> (ABC+3TC+EFV).</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Rationale for using ABC-based regimen as recommended 1st line regimen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Using ABC in first-line regimens spares AZT for use in 2nd line. Also, ABC+3TC+EFV can now be given as once a day dosing which may improve adherence. </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When to use alternative first line regimens </a:t>
            </a:r>
            <a:endParaRPr lang="en-US"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ABC + 3TC+NVP </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Children aged 3-9.9 years should only be initiated on ABC+3TC+NVP if EFV is contraindicated like in the following conditions;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1. A child diagnosed with severe clinical depression or psychosis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2. A child with ongoing complications of neurological disease that block ability to assess side effects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3. A child using Benzodiazepines or Carbamazepine’s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871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78" y="162962"/>
            <a:ext cx="11552222" cy="6518495"/>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RECOMMENDED FIRST LINE REGIMEN FOR INITIATION OF ART IN CHILDREN UNDER 3 YEARS OF AGE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GB" b="1" i="1" dirty="0">
                <a:latin typeface="Times New Roman" panose="02020603050405020304" pitchFamily="18" charset="0"/>
                <a:cs typeface="Times New Roman" panose="02020603050405020304" pitchFamily="18" charset="0"/>
              </a:rPr>
              <a:t>Recommended first-line regimen</a:t>
            </a:r>
            <a:r>
              <a:rPr lang="en-GB" b="1" dirty="0">
                <a:latin typeface="Times New Roman" panose="02020603050405020304" pitchFamily="18" charset="0"/>
                <a:cs typeface="Times New Roman" panose="02020603050405020304" pitchFamily="18" charset="0"/>
              </a:rPr>
              <a:t>: ABC+3TC+LPV/r </a:t>
            </a:r>
            <a:endParaRPr lang="en-US"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All HIV-infected children under 3 years should be initiated on </a:t>
            </a:r>
            <a:r>
              <a:rPr lang="en-GB" b="1" dirty="0" err="1">
                <a:latin typeface="Times New Roman" panose="02020603050405020304" pitchFamily="18" charset="0"/>
                <a:cs typeface="Times New Roman" panose="02020603050405020304" pitchFamily="18" charset="0"/>
              </a:rPr>
              <a:t>Abacavir</a:t>
            </a:r>
            <a:r>
              <a:rPr lang="en-GB" b="1" dirty="0">
                <a:latin typeface="Times New Roman" panose="02020603050405020304" pitchFamily="18" charset="0"/>
                <a:cs typeface="Times New Roman" panose="02020603050405020304" pitchFamily="18" charset="0"/>
              </a:rPr>
              <a:t> + Lamivudine+ Ritonavir-boosted </a:t>
            </a:r>
            <a:r>
              <a:rPr lang="en-GB" b="1" dirty="0" err="1">
                <a:latin typeface="Times New Roman" panose="02020603050405020304" pitchFamily="18" charset="0"/>
                <a:cs typeface="Times New Roman" panose="02020603050405020304" pitchFamily="18" charset="0"/>
              </a:rPr>
              <a:t>Lopinavir</a:t>
            </a:r>
            <a:r>
              <a:rPr lang="en-GB" b="1" dirty="0">
                <a:latin typeface="Times New Roman" panose="02020603050405020304" pitchFamily="18" charset="0"/>
                <a:cs typeface="Times New Roman" panose="02020603050405020304" pitchFamily="18" charset="0"/>
              </a:rPr>
              <a:t> (ABC+3TC+LPV/r)</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Rationale for LPV/r based regimen as recommended first line </a:t>
            </a:r>
            <a:endParaRPr lang="en-US"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Children younger than 36 months have a reduced risk of discontinuing treatment, viral failure or death if they start on LPV/r based regimen instead of the NVP-based regimen. Also, surveillance of drug resistance among vertically infected children younger than 18 months in Uganda has revealed high levels of resistance to NNRTIs. Furthermore, LPV/r is known to have a high barrier to resistance. The other potential advantage is the considerable reduction in the incidence of malaria among children receiving LPV/r based ART, as demonstrated by a study among children in Uganda.</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Assignment: Read and make notes on Dolutegravir</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6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78" y="208230"/>
            <a:ext cx="11660864" cy="6455120"/>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INTERFERONS AND ANTIVIRAL HEPATITIS </a:t>
            </a:r>
            <a:r>
              <a:rPr lang="en-GB" b="1" dirty="0" smtClean="0">
                <a:latin typeface="Times New Roman" panose="02020603050405020304" pitchFamily="18" charset="0"/>
                <a:cs typeface="Times New Roman" panose="02020603050405020304" pitchFamily="18" charset="0"/>
              </a:rPr>
              <a:t>THERAPY</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Chronic hepatitis B is caused by a persistent infection with the hepatitis B virus (HBV), but the level of disease activity as well as the frequency of response to antiviral therapy are strongly influenced by host immune responses. It has both </a:t>
            </a:r>
            <a:r>
              <a:rPr lang="en-US" dirty="0" err="1">
                <a:latin typeface="Times New Roman" panose="02020603050405020304" pitchFamily="18" charset="0"/>
                <a:cs typeface="Times New Roman" panose="02020603050405020304" pitchFamily="18" charset="0"/>
              </a:rPr>
              <a:t>immunomodulatory</a:t>
            </a:r>
            <a:r>
              <a:rPr lang="en-US" dirty="0">
                <a:latin typeface="Times New Roman" panose="02020603050405020304" pitchFamily="18" charset="0"/>
                <a:cs typeface="Times New Roman" panose="02020603050405020304" pitchFamily="18" charset="0"/>
              </a:rPr>
              <a:t> and antiviral activity against HBV. Currently, interferon is infrequently used for hepatitis B, having been replaced by the oral nucleoside analogs, which have potent activity against HBV and fewer side effect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r>
              <a:rPr lang="en-GB" dirty="0" err="1">
                <a:latin typeface="Times New Roman" panose="02020603050405020304" pitchFamily="18" charset="0"/>
                <a:cs typeface="Times New Roman" panose="02020603050405020304" pitchFamily="18" charset="0"/>
              </a:rPr>
              <a:t>Interferons</a:t>
            </a:r>
            <a:r>
              <a:rPr lang="en-GB" dirty="0">
                <a:latin typeface="Times New Roman" panose="02020603050405020304" pitchFamily="18" charset="0"/>
                <a:cs typeface="Times New Roman" panose="02020603050405020304" pitchFamily="18" charset="0"/>
              </a:rPr>
              <a:t> are cytokines (mediators of cell growth and function).They are glycoproteins secreted by cells infected with viruses or foreign double-stranded DNA. They are </a:t>
            </a:r>
            <a:r>
              <a:rPr lang="en-GB" dirty="0" smtClean="0">
                <a:latin typeface="Times New Roman" panose="02020603050405020304" pitchFamily="18" charset="0"/>
                <a:cs typeface="Times New Roman" panose="02020603050405020304" pitchFamily="18" charset="0"/>
              </a:rPr>
              <a:t>non antigen and </a:t>
            </a:r>
            <a:r>
              <a:rPr lang="en-GB" dirty="0">
                <a:latin typeface="Times New Roman" panose="02020603050405020304" pitchFamily="18" charset="0"/>
                <a:cs typeface="Times New Roman" panose="02020603050405020304" pitchFamily="18" charset="0"/>
              </a:rPr>
              <a:t>are active against a wide range of viruses, but unfortunately they are relatively species specific. Thus, it is necessary to produce human interferon to act on human cells. Interferon production is triggered not only by viruses but also by tumour cells or previously encountered foreign antigens. </a:t>
            </a:r>
            <a:r>
              <a:rPr lang="en-GB" dirty="0" err="1">
                <a:latin typeface="Times New Roman" panose="02020603050405020304" pitchFamily="18" charset="0"/>
                <a:cs typeface="Times New Roman" panose="02020603050405020304" pitchFamily="18" charset="0"/>
              </a:rPr>
              <a:t>Interferons</a:t>
            </a:r>
            <a:r>
              <a:rPr lang="en-GB" dirty="0">
                <a:latin typeface="Times New Roman" panose="02020603050405020304" pitchFamily="18" charset="0"/>
                <a:cs typeface="Times New Roman" panose="02020603050405020304" pitchFamily="18" charset="0"/>
              </a:rPr>
              <a:t> are important in immune regulation</a:t>
            </a:r>
            <a:r>
              <a:rPr lang="en-GB"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Potential advantages of interferon compared to nucleoside analogs include a lack of drug resistance, a finite and defined treatment course, and a higher likelihood for hepatitis B surface antigen (</a:t>
            </a:r>
            <a:r>
              <a:rPr lang="en-US" dirty="0" err="1">
                <a:latin typeface="Times New Roman" panose="02020603050405020304" pitchFamily="18" charset="0"/>
                <a:cs typeface="Times New Roman" panose="02020603050405020304" pitchFamily="18" charset="0"/>
              </a:rPr>
              <a:t>HBsAg</a:t>
            </a:r>
            <a:r>
              <a:rPr lang="en-US" dirty="0">
                <a:latin typeface="Times New Roman" panose="02020603050405020304" pitchFamily="18" charset="0"/>
                <a:cs typeface="Times New Roman" panose="02020603050405020304" pitchFamily="18" charset="0"/>
              </a:rPr>
              <a:t>) clearance.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807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139" y="181069"/>
            <a:ext cx="11579382" cy="6536602"/>
          </a:xfrm>
        </p:spPr>
        <p:txBody>
          <a:bodyPr>
            <a:normAutofit fontScale="92500"/>
          </a:bodyPr>
          <a:lstStyle/>
          <a:p>
            <a:pPr marL="0" indent="0" algn="just">
              <a:buNone/>
            </a:pPr>
            <a:r>
              <a:rPr lang="en-GB" b="1" dirty="0">
                <a:latin typeface="Times New Roman" panose="02020603050405020304" pitchFamily="18" charset="0"/>
                <a:cs typeface="Times New Roman" panose="02020603050405020304" pitchFamily="18" charset="0"/>
              </a:rPr>
              <a:t>INTERFERON ALFA</a:t>
            </a:r>
            <a:endParaRPr lang="en-US"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Interferon-α </a:t>
            </a:r>
            <a:r>
              <a:rPr lang="en-GB" dirty="0">
                <a:latin typeface="Times New Roman" panose="02020603050405020304" pitchFamily="18" charset="0"/>
                <a:cs typeface="Times New Roman" panose="02020603050405020304" pitchFamily="18" charset="0"/>
              </a:rPr>
              <a:t>when combined with  </a:t>
            </a:r>
            <a:r>
              <a:rPr lang="en-GB" b="1" dirty="0">
                <a:latin typeface="Times New Roman" panose="02020603050405020304" pitchFamily="18" charset="0"/>
                <a:cs typeface="Times New Roman" panose="02020603050405020304" pitchFamily="18" charset="0"/>
              </a:rPr>
              <a:t>Ribavirin </a:t>
            </a:r>
            <a:r>
              <a:rPr lang="en-GB" dirty="0">
                <a:latin typeface="Times New Roman" panose="02020603050405020304" pitchFamily="18" charset="0"/>
                <a:cs typeface="Times New Roman" panose="02020603050405020304" pitchFamily="18" charset="0"/>
              </a:rPr>
              <a:t>provides effective therapy for chronic hepatitis C infection</a:t>
            </a:r>
            <a:endParaRPr lang="en-US" dirty="0">
              <a:latin typeface="Times New Roman" panose="02020603050405020304" pitchFamily="18" charset="0"/>
              <a:cs typeface="Times New Roman" panose="02020603050405020304" pitchFamily="18" charset="0"/>
            </a:endParaRPr>
          </a:p>
          <a:p>
            <a:pPr marL="0" indent="0" algn="just">
              <a:buNone/>
            </a:pPr>
            <a:endParaRPr lang="en-US" b="1" i="1" dirty="0" smtClean="0">
              <a:latin typeface="Times New Roman" panose="02020603050405020304" pitchFamily="18" charset="0"/>
              <a:cs typeface="Times New Roman" panose="02020603050405020304" pitchFamily="18" charset="0"/>
            </a:endParaRPr>
          </a:p>
          <a:p>
            <a:pPr marL="0" indent="0" algn="just">
              <a:buNone/>
            </a:pPr>
            <a:r>
              <a:rPr lang="en-US" b="1" i="1" dirty="0" smtClean="0">
                <a:latin typeface="Times New Roman" panose="02020603050405020304" pitchFamily="18" charset="0"/>
                <a:cs typeface="Times New Roman" panose="02020603050405020304" pitchFamily="18" charset="0"/>
              </a:rPr>
              <a:t>Mode </a:t>
            </a:r>
            <a:r>
              <a:rPr lang="en-US" b="1" i="1" dirty="0">
                <a:latin typeface="Times New Roman" panose="02020603050405020304" pitchFamily="18" charset="0"/>
                <a:cs typeface="Times New Roman" panose="02020603050405020304" pitchFamily="18" charset="0"/>
              </a:rPr>
              <a:t>of Action</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Interferon </a:t>
            </a:r>
            <a:r>
              <a:rPr lang="en-US" dirty="0" err="1">
                <a:latin typeface="Times New Roman" panose="02020603050405020304" pitchFamily="18" charset="0"/>
                <a:cs typeface="Times New Roman" panose="02020603050405020304" pitchFamily="18" charset="0"/>
              </a:rPr>
              <a:t>alfa</a:t>
            </a:r>
            <a:r>
              <a:rPr lang="en-US" dirty="0">
                <a:latin typeface="Times New Roman" panose="02020603050405020304" pitchFamily="18" charset="0"/>
                <a:cs typeface="Times New Roman" panose="02020603050405020304" pitchFamily="18" charset="0"/>
              </a:rPr>
              <a:t> belongs to the category of therapies called biologic response modifiers (BRM), also called immunotherapy. This is a type of treatment that mobilizes the body's immune system to fight cancer or viruses. The therapy mainly consists of stimulating the immune system to help it do its job more </a:t>
            </a:r>
            <a:r>
              <a:rPr lang="en-US" dirty="0" smtClean="0">
                <a:latin typeface="Times New Roman" panose="02020603050405020304" pitchFamily="18" charset="0"/>
                <a:cs typeface="Times New Roman" panose="02020603050405020304" pitchFamily="18" charset="0"/>
              </a:rPr>
              <a:t>effectively.</a:t>
            </a:r>
          </a:p>
          <a:p>
            <a:pPr marL="0" indent="0" algn="just">
              <a:buNone/>
            </a:pPr>
            <a:r>
              <a:rPr lang="en-US" dirty="0" smtClean="0">
                <a:latin typeface="Times New Roman" panose="02020603050405020304" pitchFamily="18" charset="0"/>
                <a:cs typeface="Times New Roman" panose="02020603050405020304" pitchFamily="18" charset="0"/>
              </a:rPr>
              <a:t>Interferon </a:t>
            </a:r>
            <a:r>
              <a:rPr lang="en-US" dirty="0" err="1">
                <a:latin typeface="Times New Roman" panose="02020603050405020304" pitchFamily="18" charset="0"/>
                <a:cs typeface="Times New Roman" panose="02020603050405020304" pitchFamily="18" charset="0"/>
              </a:rPr>
              <a:t>alfa</a:t>
            </a:r>
            <a:r>
              <a:rPr lang="en-US" dirty="0">
                <a:latin typeface="Times New Roman" panose="02020603050405020304" pitchFamily="18" charset="0"/>
                <a:cs typeface="Times New Roman" panose="02020603050405020304" pitchFamily="18" charset="0"/>
              </a:rPr>
              <a:t> is part of a family of proteins called </a:t>
            </a:r>
            <a:r>
              <a:rPr lang="en-US" b="1" i="1" dirty="0">
                <a:latin typeface="Times New Roman" panose="02020603050405020304" pitchFamily="18" charset="0"/>
                <a:cs typeface="Times New Roman" panose="02020603050405020304" pitchFamily="18" charset="0"/>
              </a:rPr>
              <a:t>cytokines</a:t>
            </a:r>
            <a:r>
              <a:rPr lang="en-US" dirty="0">
                <a:latin typeface="Times New Roman" panose="02020603050405020304" pitchFamily="18" charset="0"/>
                <a:cs typeface="Times New Roman" panose="02020603050405020304" pitchFamily="18" charset="0"/>
              </a:rPr>
              <a:t>. Cytokines act primarily by communicating between the various cells of the body's immune system. Interferon </a:t>
            </a:r>
            <a:r>
              <a:rPr lang="en-US" dirty="0" err="1">
                <a:latin typeface="Times New Roman" panose="02020603050405020304" pitchFamily="18" charset="0"/>
                <a:cs typeface="Times New Roman" panose="02020603050405020304" pitchFamily="18" charset="0"/>
              </a:rPr>
              <a:t>alfa</a:t>
            </a:r>
            <a:r>
              <a:rPr lang="en-US" dirty="0">
                <a:latin typeface="Times New Roman" panose="02020603050405020304" pitchFamily="18" charset="0"/>
                <a:cs typeface="Times New Roman" panose="02020603050405020304" pitchFamily="18" charset="0"/>
              </a:rPr>
              <a:t> interacts with receptors on the surface of cells. </a:t>
            </a:r>
            <a:r>
              <a:rPr lang="en-GB" dirty="0">
                <a:latin typeface="Times New Roman" panose="02020603050405020304" pitchFamily="18" charset="0"/>
                <a:cs typeface="Times New Roman" panose="02020603050405020304" pitchFamily="18" charset="0"/>
              </a:rPr>
              <a:t>Interferon also increases the presentation of viral antigens in infected cells and </a:t>
            </a:r>
            <a:r>
              <a:rPr lang="en-GB" dirty="0" err="1">
                <a:latin typeface="Times New Roman" panose="02020603050405020304" pitchFamily="18" charset="0"/>
                <a:cs typeface="Times New Roman" panose="02020603050405020304" pitchFamily="18" charset="0"/>
              </a:rPr>
              <a:t>upregulates</a:t>
            </a:r>
            <a:r>
              <a:rPr lang="en-GB" dirty="0">
                <a:latin typeface="Times New Roman" panose="02020603050405020304" pitchFamily="18" charset="0"/>
                <a:cs typeface="Times New Roman" panose="02020603050405020304" pitchFamily="18" charset="0"/>
              </a:rPr>
              <a:t> macrophage activation and T cell and natural killer cell cytotoxicity, thereby increasing viral elimination. The interferon concentrations needed to produce antiviral effects are lower than those required for their </a:t>
            </a:r>
            <a:r>
              <a:rPr lang="en-GB" dirty="0" err="1">
                <a:latin typeface="Times New Roman" panose="02020603050405020304" pitchFamily="18" charset="0"/>
                <a:cs typeface="Times New Roman" panose="02020603050405020304" pitchFamily="18" charset="0"/>
              </a:rPr>
              <a:t>antiproliferative</a:t>
            </a:r>
            <a:r>
              <a:rPr lang="en-GB" dirty="0">
                <a:latin typeface="Times New Roman" panose="02020603050405020304" pitchFamily="18" charset="0"/>
                <a:cs typeface="Times New Roman" panose="02020603050405020304" pitchFamily="18" charset="0"/>
              </a:rPr>
              <a:t> effects.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749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139" y="244444"/>
            <a:ext cx="11552221" cy="6437013"/>
          </a:xfrm>
        </p:spPr>
        <p:txBody>
          <a:bodyPr>
            <a:normAutofit fontScale="92500" lnSpcReduction="10000"/>
          </a:bodyPr>
          <a:lstStyle/>
          <a:p>
            <a:pPr marL="0" indent="0" algn="just">
              <a:buNone/>
            </a:pPr>
            <a:r>
              <a:rPr lang="en-GB" b="1" i="1" dirty="0">
                <a:latin typeface="Times New Roman" panose="02020603050405020304" pitchFamily="18" charset="0"/>
                <a:cs typeface="Times New Roman" panose="02020603050405020304" pitchFamily="18" charset="0"/>
              </a:rPr>
              <a:t>Pharmacokinetics</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Most clinical experience has been gained with </a:t>
            </a:r>
            <a:r>
              <a:rPr lang="en-GB" b="1" dirty="0">
                <a:latin typeface="Times New Roman" panose="02020603050405020304" pitchFamily="18" charset="0"/>
                <a:cs typeface="Times New Roman" panose="02020603050405020304" pitchFamily="18" charset="0"/>
              </a:rPr>
              <a:t>interferon-α</a:t>
            </a:r>
            <a:r>
              <a:rPr lang="en-GB" dirty="0">
                <a:latin typeface="Times New Roman" panose="02020603050405020304" pitchFamily="18" charset="0"/>
                <a:cs typeface="Times New Roman" panose="02020603050405020304" pitchFamily="18" charset="0"/>
              </a:rPr>
              <a:t>, administered subcutaneously. Following subcutaneous administration, peak plasma concentrations occur at between four and eight hours and decline over one to two days. The mean elimination </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1/2 is three to five hours. Polyethylene glycol (PEG)-conjugated (PEG-</a:t>
            </a:r>
            <a:r>
              <a:rPr lang="en-GB" dirty="0" err="1">
                <a:latin typeface="Times New Roman" panose="02020603050405020304" pitchFamily="18" charset="0"/>
                <a:cs typeface="Times New Roman" panose="02020603050405020304" pitchFamily="18" charset="0"/>
              </a:rPr>
              <a:t>ylated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interferons</a:t>
            </a:r>
            <a:r>
              <a:rPr lang="en-GB" dirty="0">
                <a:latin typeface="Times New Roman" panose="02020603050405020304" pitchFamily="18" charset="0"/>
                <a:cs typeface="Times New Roman" panose="02020603050405020304" pitchFamily="18" charset="0"/>
              </a:rPr>
              <a:t> are now used clinically, have protracted half-lives and may be administered weekly. Elimination of </a:t>
            </a:r>
            <a:r>
              <a:rPr lang="en-GB" dirty="0" err="1">
                <a:latin typeface="Times New Roman" panose="02020603050405020304" pitchFamily="18" charset="0"/>
                <a:cs typeface="Times New Roman" panose="02020603050405020304" pitchFamily="18" charset="0"/>
              </a:rPr>
              <a:t>interferons</a:t>
            </a:r>
            <a:r>
              <a:rPr lang="en-GB" dirty="0">
                <a:latin typeface="Times New Roman" panose="02020603050405020304" pitchFamily="18" charset="0"/>
                <a:cs typeface="Times New Roman" panose="02020603050405020304" pitchFamily="18" charset="0"/>
              </a:rPr>
              <a:t> is complex. Inactivation occurs in the liver, lung and kidney, but </a:t>
            </a:r>
            <a:r>
              <a:rPr lang="en-GB" dirty="0" err="1">
                <a:latin typeface="Times New Roman" panose="02020603050405020304" pitchFamily="18" charset="0"/>
                <a:cs typeface="Times New Roman" panose="02020603050405020304" pitchFamily="18" charset="0"/>
              </a:rPr>
              <a:t>interferons</a:t>
            </a:r>
            <a:r>
              <a:rPr lang="en-GB" dirty="0">
                <a:latin typeface="Times New Roman" panose="02020603050405020304" pitchFamily="18" charset="0"/>
                <a:cs typeface="Times New Roman" panose="02020603050405020304" pitchFamily="18" charset="0"/>
              </a:rPr>
              <a:t> are also excreted in the urine</a:t>
            </a:r>
            <a:r>
              <a:rPr lang="en-GB"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Formulations</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Generic Name and Formulations:</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Interferon alfa-2b, recombinant; 10 million, 18 million, or 50 million IU per vial; powder for injection after reconstitution/dilution; preservative-free; contains albumin.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By injection under the skin (subcutaneous, </a:t>
            </a:r>
            <a:r>
              <a:rPr lang="en-GB" dirty="0" err="1">
                <a:latin typeface="Times New Roman" panose="02020603050405020304" pitchFamily="18" charset="0"/>
                <a:cs typeface="Times New Roman" panose="02020603050405020304" pitchFamily="18" charset="0"/>
              </a:rPr>
              <a:t>SubQ</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By injection through a vein (intravenously, by IV)</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By injection into a muscle (intramuscular, IM)</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There is no oral (by mouth) form of interferon </a:t>
            </a:r>
            <a:r>
              <a:rPr lang="en-GB" dirty="0" err="1">
                <a:latin typeface="Times New Roman" panose="02020603050405020304" pitchFamily="18" charset="0"/>
                <a:cs typeface="Times New Roman" panose="02020603050405020304" pitchFamily="18" charset="0"/>
              </a:rPr>
              <a:t>alfa</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369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71475" y="144463"/>
            <a:ext cx="11569700" cy="6510337"/>
          </a:xfrm>
        </p:spPr>
        <p:txBody>
          <a:bodyPr>
            <a:normAutofit fontScale="85000" lnSpcReduction="20000"/>
          </a:bodyPr>
          <a:lstStyle/>
          <a:p>
            <a:pPr marL="0" indent="0">
              <a:buNone/>
            </a:pPr>
            <a:r>
              <a:rPr lang="en-GB" b="1" dirty="0" smtClean="0">
                <a:latin typeface="Times New Roman" panose="02020603050405020304" pitchFamily="18" charset="0"/>
                <a:cs typeface="Times New Roman" panose="02020603050405020304" pitchFamily="18" charset="0"/>
              </a:rPr>
              <a:t>Dose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30-35 million Units SC/IM per week, either as 5 million Units/Day or 10 million Units 3 times/week for 16 weeks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Reduce 50%: WBC &lt;1.5 x 10^9/L; Granulocyte &lt;0.75 x 10^9/L; platelets &lt;50 x 10^9/L</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Discontinue permanently: WBC &lt; 1.0 x 10^9/L; Granulocyte &lt;0.5 x 10^9/L; platelet &lt; 25 x 10^9/L</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If severe adverse reactions develop reduce dose by 50% or temporarily withhold until adverse reaction abate If intolerance persists discontinue </a:t>
            </a:r>
            <a:r>
              <a:rPr lang="en-GB" dirty="0" smtClean="0">
                <a:latin typeface="Times New Roman" panose="02020603050405020304" pitchFamily="18" charset="0"/>
                <a:cs typeface="Times New Roman" panose="02020603050405020304" pitchFamily="18" charset="0"/>
              </a:rPr>
              <a:t>permanently</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following side effects are </a:t>
            </a:r>
            <a:r>
              <a:rPr lang="en-GB" u="sng" dirty="0">
                <a:latin typeface="Times New Roman" panose="02020603050405020304" pitchFamily="18" charset="0"/>
                <a:cs typeface="Times New Roman" panose="02020603050405020304" pitchFamily="18" charset="0"/>
              </a:rPr>
              <a:t>common</a:t>
            </a:r>
            <a:r>
              <a:rPr lang="en-GB" dirty="0">
                <a:latin typeface="Times New Roman" panose="02020603050405020304" pitchFamily="18" charset="0"/>
                <a:cs typeface="Times New Roman" panose="02020603050405020304" pitchFamily="18" charset="0"/>
              </a:rPr>
              <a:t> (occurring in greater than 30%) for patients taking interferon </a:t>
            </a:r>
            <a:r>
              <a:rPr lang="en-GB" dirty="0" err="1">
                <a:latin typeface="Times New Roman" panose="02020603050405020304" pitchFamily="18" charset="0"/>
                <a:cs typeface="Times New Roman" panose="02020603050405020304" pitchFamily="18" charset="0"/>
              </a:rPr>
              <a:t>alfa</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GB" b="1" dirty="0">
                <a:latin typeface="Times New Roman" panose="02020603050405020304" pitchFamily="18" charset="0"/>
                <a:cs typeface="Times New Roman" panose="02020603050405020304" pitchFamily="18" charset="0"/>
              </a:rPr>
              <a:t>Early:</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hlinkClick r:id="rId2"/>
              </a:rPr>
              <a:t>Flu-like syndrome</a:t>
            </a:r>
            <a:r>
              <a:rPr lang="en-GB" dirty="0">
                <a:latin typeface="Times New Roman" panose="02020603050405020304" pitchFamily="18" charset="0"/>
                <a:cs typeface="Times New Roman" panose="02020603050405020304" pitchFamily="18" charset="0"/>
              </a:rPr>
              <a:t> : Fever, chills, generalized aches and pains, headache, poor appetite. Occurs within 1-2 hours of treatment, may last up to 24 hours (over time the intensity of these symptoms decreases depending on the dose, how it is given, and the schedule of administration).</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hlinkClick r:id="rId3"/>
              </a:rPr>
              <a:t>Fatigue</a:t>
            </a:r>
            <a:r>
              <a:rPr lang="en-GB" dirty="0">
                <a:latin typeface="Times New Roman" panose="02020603050405020304" pitchFamily="18" charset="0"/>
                <a:cs typeface="Times New Roman" panose="02020603050405020304" pitchFamily="18" charset="0"/>
              </a:rPr>
              <a:t> , drowsiness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hlinkClick r:id="rId4"/>
              </a:rPr>
              <a:t>Low blood counts</a:t>
            </a:r>
            <a:r>
              <a:rPr lang="en-GB" dirty="0">
                <a:latin typeface="Times New Roman" panose="02020603050405020304" pitchFamily="18" charset="0"/>
                <a:cs typeface="Times New Roman" panose="02020603050405020304" pitchFamily="18" charset="0"/>
              </a:rPr>
              <a:t> . Your white and red blood cells and platelets may temporarily decrease. This can put you at increased risk for infection, anaemia and/or bleeding. Decreases are dose dependent.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12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925" y="135802"/>
            <a:ext cx="11597489" cy="6545655"/>
          </a:xfrm>
        </p:spPr>
        <p:txBody>
          <a:bodyPr>
            <a:normAutofit lnSpcReduction="10000"/>
          </a:bodyPr>
          <a:lstStyle/>
          <a:p>
            <a:pPr marL="0" indent="0">
              <a:buNone/>
            </a:pPr>
            <a:r>
              <a:rPr lang="en-GB" b="1" dirty="0">
                <a:latin typeface="Times New Roman" panose="02020603050405020304" pitchFamily="18" charset="0"/>
                <a:cs typeface="Times New Roman" panose="02020603050405020304" pitchFamily="18" charset="0"/>
              </a:rPr>
              <a:t>Contraindications to interferon </a:t>
            </a:r>
            <a:r>
              <a:rPr lang="en-GB" b="1" dirty="0" err="1">
                <a:latin typeface="Times New Roman" panose="02020603050405020304" pitchFamily="18" charset="0"/>
                <a:cs typeface="Times New Roman" panose="02020603050405020304" pitchFamily="18" charset="0"/>
              </a:rPr>
              <a:t>alfa</a:t>
            </a:r>
            <a:r>
              <a:rPr lang="en-GB" b="1" dirty="0">
                <a:latin typeface="Times New Roman" panose="02020603050405020304" pitchFamily="18" charset="0"/>
                <a:cs typeface="Times New Roman" panose="02020603050405020304" pitchFamily="18" charset="0"/>
              </a:rPr>
              <a:t> therapy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hepatic </a:t>
            </a:r>
            <a:r>
              <a:rPr lang="en-GB" dirty="0" err="1">
                <a:latin typeface="Times New Roman" panose="02020603050405020304" pitchFamily="18" charset="0"/>
                <a:cs typeface="Times New Roman" panose="02020603050405020304" pitchFamily="18" charset="0"/>
              </a:rPr>
              <a:t>decompensation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autoimmune disease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History of cardiac arrhythmia.</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Caution is advised in the setting of psychiatric disease, epilepsy,</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thyroid disease, ischemic cardiac disease, severe renal insufficiency,</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Should not be administered in pregnancy.</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History of Hypersensitivity </a:t>
            </a:r>
            <a:r>
              <a:rPr lang="en-GB" dirty="0" smtClean="0">
                <a:latin typeface="Times New Roman" panose="02020603050405020304" pitchFamily="18" charset="0"/>
                <a:cs typeface="Times New Roman" panose="02020603050405020304" pitchFamily="18" charset="0"/>
              </a:rPr>
              <a:t>reactions</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Drug </a:t>
            </a:r>
            <a:r>
              <a:rPr lang="en-GB" b="1" dirty="0" smtClean="0">
                <a:latin typeface="Times New Roman" panose="02020603050405020304" pitchFamily="18" charset="0"/>
                <a:cs typeface="Times New Roman" panose="02020603050405020304" pitchFamily="18" charset="0"/>
              </a:rPr>
              <a:t>Interactions</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Increased theophylline and methadone levels.</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Co-administration with </a:t>
            </a:r>
            <a:r>
              <a:rPr lang="en-GB" dirty="0" err="1">
                <a:latin typeface="Times New Roman" panose="02020603050405020304" pitchFamily="18" charset="0"/>
                <a:cs typeface="Times New Roman" panose="02020603050405020304" pitchFamily="18" charset="0"/>
              </a:rPr>
              <a:t>didanosine</a:t>
            </a:r>
            <a:r>
              <a:rPr lang="en-GB" dirty="0">
                <a:latin typeface="Times New Roman" panose="02020603050405020304" pitchFamily="18" charset="0"/>
                <a:cs typeface="Times New Roman" panose="02020603050405020304" pitchFamily="18" charset="0"/>
              </a:rPr>
              <a:t> is not recommended because of a risk of hepatic failure, and co-administration with </a:t>
            </a:r>
            <a:r>
              <a:rPr lang="en-GB" dirty="0" err="1">
                <a:latin typeface="Times New Roman" panose="02020603050405020304" pitchFamily="18" charset="0"/>
                <a:cs typeface="Times New Roman" panose="02020603050405020304" pitchFamily="18" charset="0"/>
              </a:rPr>
              <a:t>zidovudine</a:t>
            </a:r>
            <a:r>
              <a:rPr lang="en-GB" dirty="0">
                <a:latin typeface="Times New Roman" panose="02020603050405020304" pitchFamily="18" charset="0"/>
                <a:cs typeface="Times New Roman" panose="02020603050405020304" pitchFamily="18" charset="0"/>
              </a:rPr>
              <a:t> may exacerbate </a:t>
            </a:r>
            <a:r>
              <a:rPr lang="en-GB" dirty="0" err="1">
                <a:latin typeface="Times New Roman" panose="02020603050405020304" pitchFamily="18" charset="0"/>
                <a:cs typeface="Times New Roman" panose="02020603050405020304" pitchFamily="18" charset="0"/>
              </a:rPr>
              <a:t>cytopenias</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34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57" y="217283"/>
            <a:ext cx="11669917" cy="6437014"/>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Children: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3months- 12yrs: 250mg/m 8hrly for 5 days </a:t>
            </a:r>
            <a:r>
              <a:rPr lang="en-US" dirty="0" err="1">
                <a:latin typeface="Times New Roman" panose="02020603050405020304" pitchFamily="18" charset="0"/>
                <a:cs typeface="Times New Roman" panose="02020603050405020304" pitchFamily="18" charset="0"/>
              </a:rPr>
              <a:t>increasedto</a:t>
            </a:r>
            <a:r>
              <a:rPr lang="en-US" dirty="0">
                <a:latin typeface="Times New Roman" panose="02020603050405020304" pitchFamily="18" charset="0"/>
                <a:cs typeface="Times New Roman" panose="02020603050405020304" pitchFamily="18" charset="0"/>
              </a:rPr>
              <a:t> 500mg/m in herpes zoster in immunocompromised patients.</a:t>
            </a:r>
          </a:p>
          <a:p>
            <a:r>
              <a:rPr lang="en-US" dirty="0">
                <a:latin typeface="Times New Roman" panose="02020603050405020304" pitchFamily="18" charset="0"/>
                <a:cs typeface="Times New Roman" panose="02020603050405020304" pitchFamily="18" charset="0"/>
              </a:rPr>
              <a:t>1-3 months: 10-20mg/kg 8hrly for 7days</a:t>
            </a:r>
          </a:p>
          <a:p>
            <a:r>
              <a:rPr lang="en-US" dirty="0">
                <a:latin typeface="Times New Roman" panose="02020603050405020304" pitchFamily="18" charset="0"/>
                <a:cs typeface="Times New Roman" panose="02020603050405020304" pitchFamily="18" charset="0"/>
              </a:rPr>
              <a:t>Neonates: 10-20mg/kg 3times daily for 7days</a:t>
            </a:r>
          </a:p>
          <a:p>
            <a:pPr marL="0" indent="0">
              <a:buNone/>
            </a:pPr>
            <a:r>
              <a:rPr lang="en-US" b="1" dirty="0">
                <a:latin typeface="Times New Roman" panose="02020603050405020304" pitchFamily="18" charset="0"/>
                <a:cs typeface="Times New Roman" panose="02020603050405020304" pitchFamily="18" charset="0"/>
              </a:rPr>
              <a:t>Topical application</a:t>
            </a:r>
          </a:p>
          <a:p>
            <a:r>
              <a:rPr lang="en-US" dirty="0">
                <a:latin typeface="Times New Roman" panose="02020603050405020304" pitchFamily="18" charset="0"/>
                <a:cs typeface="Times New Roman" panose="02020603050405020304" pitchFamily="18" charset="0"/>
              </a:rPr>
              <a:t>Apply the cream 5 times daily for5days</a:t>
            </a:r>
          </a:p>
          <a:p>
            <a:pPr marL="0" indent="0">
              <a:buNone/>
            </a:pP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Side effects</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Diarrhea</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Vomiting</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Fatigue</a:t>
            </a:r>
          </a:p>
          <a:p>
            <a:pPr lvl="0"/>
            <a:r>
              <a:rPr lang="en-US" dirty="0">
                <a:latin typeface="Times New Roman" panose="02020603050405020304" pitchFamily="18" charset="0"/>
                <a:cs typeface="Times New Roman" panose="02020603050405020304" pitchFamily="18" charset="0"/>
              </a:rPr>
              <a:t>Photosensitivity</a:t>
            </a:r>
          </a:p>
          <a:p>
            <a:pPr lvl="0"/>
            <a:r>
              <a:rPr lang="en-US" dirty="0">
                <a:latin typeface="Times New Roman" panose="02020603050405020304" pitchFamily="18" charset="0"/>
                <a:cs typeface="Times New Roman" panose="02020603050405020304" pitchFamily="18" charset="0"/>
              </a:rPr>
              <a:t>Confusion</a:t>
            </a:r>
          </a:p>
          <a:p>
            <a:pPr lvl="0"/>
            <a:r>
              <a:rPr lang="en-US" dirty="0">
                <a:latin typeface="Times New Roman" panose="02020603050405020304" pitchFamily="18" charset="0"/>
                <a:cs typeface="Times New Roman" panose="02020603050405020304" pitchFamily="18" charset="0"/>
              </a:rPr>
              <a:t>Nausea</a:t>
            </a:r>
          </a:p>
          <a:p>
            <a:pPr lvl="0"/>
            <a:r>
              <a:rPr lang="en-US" dirty="0" err="1">
                <a:latin typeface="Times New Roman" panose="02020603050405020304" pitchFamily="18" charset="0"/>
                <a:cs typeface="Times New Roman" panose="02020603050405020304" pitchFamily="18" charset="0"/>
              </a:rPr>
              <a:t>Urticaria</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Abdominal pain</a:t>
            </a:r>
          </a:p>
          <a:p>
            <a:pPr lvl="0"/>
            <a:r>
              <a:rPr lang="en-US" dirty="0">
                <a:latin typeface="Times New Roman" panose="02020603050405020304" pitchFamily="18" charset="0"/>
                <a:cs typeface="Times New Roman" panose="02020603050405020304" pitchFamily="18" charset="0"/>
              </a:rPr>
              <a:t>Headache</a:t>
            </a:r>
          </a:p>
          <a:p>
            <a:pPr lvl="0"/>
            <a:r>
              <a:rPr lang="en-US" dirty="0">
                <a:latin typeface="Times New Roman" panose="02020603050405020304" pitchFamily="18" charset="0"/>
                <a:cs typeface="Times New Roman" panose="02020603050405020304" pitchFamily="18" charset="0"/>
              </a:rPr>
              <a:t>Skin rashes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7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57" y="181068"/>
            <a:ext cx="11715185" cy="6482281"/>
          </a:xfrm>
        </p:spPr>
        <p:txBody>
          <a:bodyPr/>
          <a:lstStyle/>
          <a:p>
            <a:pPr marL="0" indent="0">
              <a:buNone/>
            </a:pPr>
            <a:r>
              <a:rPr lang="en-US" b="1" dirty="0">
                <a:latin typeface="Times New Roman" panose="02020603050405020304" pitchFamily="18" charset="0"/>
                <a:cs typeface="Times New Roman" panose="02020603050405020304" pitchFamily="18" charset="0"/>
              </a:rPr>
              <a:t>Drug interaction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Probenecid</a:t>
            </a:r>
            <a:r>
              <a:rPr lang="en-US" dirty="0">
                <a:latin typeface="Times New Roman" panose="02020603050405020304" pitchFamily="18" charset="0"/>
                <a:cs typeface="Times New Roman" panose="02020603050405020304" pitchFamily="18" charset="0"/>
              </a:rPr>
              <a:t> increases the levels of acyclovir</a:t>
            </a:r>
          </a:p>
          <a:p>
            <a:pPr marL="0" indent="0">
              <a:buNone/>
            </a:pPr>
            <a:r>
              <a:rPr lang="en-US" b="1" dirty="0" smtClean="0">
                <a:latin typeface="Times New Roman" panose="02020603050405020304" pitchFamily="18" charset="0"/>
                <a:cs typeface="Times New Roman" panose="02020603050405020304" pitchFamily="18" charset="0"/>
              </a:rPr>
              <a:t>Precaution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Advise the patient to drink </a:t>
            </a:r>
            <a:r>
              <a:rPr lang="en-US" dirty="0" smtClean="0">
                <a:latin typeface="Times New Roman" panose="02020603050405020304" pitchFamily="18" charset="0"/>
                <a:cs typeface="Times New Roman" panose="02020603050405020304" pitchFamily="18" charset="0"/>
              </a:rPr>
              <a:t>plenty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5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91" y="129735"/>
            <a:ext cx="10515600" cy="57643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ANTIRETROVIRAL </a:t>
            </a:r>
            <a:r>
              <a:rPr lang="en-US" b="1" dirty="0">
                <a:latin typeface="Times New Roman" panose="02020603050405020304" pitchFamily="18" charset="0"/>
                <a:cs typeface="Times New Roman" panose="02020603050405020304" pitchFamily="18" charset="0"/>
              </a:rPr>
              <a:t>DRUGS (ARVs)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3085" y="706170"/>
            <a:ext cx="11543168" cy="6047715"/>
          </a:xfrm>
        </p:spPr>
        <p:txBody>
          <a:bodyPr/>
          <a:lstStyle/>
          <a:p>
            <a:pPr algn="just"/>
            <a:r>
              <a:rPr lang="en-US" dirty="0">
                <a:latin typeface="Times New Roman" panose="02020603050405020304" pitchFamily="18" charset="0"/>
                <a:cs typeface="Times New Roman" panose="02020603050405020304" pitchFamily="18" charset="0"/>
              </a:rPr>
              <a:t>ARVs are drugs that step down or suppress the reproduction or replication of the Human </a:t>
            </a:r>
            <a:r>
              <a:rPr lang="en-US" dirty="0" err="1">
                <a:latin typeface="Times New Roman" panose="02020603050405020304" pitchFamily="18" charset="0"/>
                <a:cs typeface="Times New Roman" panose="02020603050405020304" pitchFamily="18" charset="0"/>
              </a:rPr>
              <a:t>Immunideficiency</a:t>
            </a:r>
            <a:r>
              <a:rPr lang="en-US" dirty="0">
                <a:latin typeface="Times New Roman" panose="02020603050405020304" pitchFamily="18" charset="0"/>
                <a:cs typeface="Times New Roman" panose="02020603050405020304" pitchFamily="18" charset="0"/>
              </a:rPr>
              <a:t> virus (HIV).</a:t>
            </a:r>
            <a:r>
              <a:rPr lang="en-GB" dirty="0">
                <a:latin typeface="Times New Roman" panose="02020603050405020304" pitchFamily="18" charset="0"/>
                <a:cs typeface="Times New Roman" panose="02020603050405020304" pitchFamily="18" charset="0"/>
              </a:rPr>
              <a:t>The accepted standard for HIV treatment is that combination </a:t>
            </a:r>
            <a:r>
              <a:rPr lang="en-GB" dirty="0" smtClean="0">
                <a:latin typeface="Times New Roman" panose="02020603050405020304" pitchFamily="18" charset="0"/>
                <a:cs typeface="Times New Roman" panose="02020603050405020304" pitchFamily="18" charset="0"/>
              </a:rPr>
              <a:t>of highly </a:t>
            </a:r>
            <a:r>
              <a:rPr lang="en-GB" dirty="0">
                <a:latin typeface="Times New Roman" panose="02020603050405020304" pitchFamily="18" charset="0"/>
                <a:cs typeface="Times New Roman" panose="02020603050405020304" pitchFamily="18" charset="0"/>
              </a:rPr>
              <a:t>active antiretroviral therapy (HAART) </a:t>
            </a:r>
            <a:r>
              <a:rPr lang="en-GB" dirty="0" smtClean="0">
                <a:latin typeface="Times New Roman" panose="02020603050405020304" pitchFamily="18" charset="0"/>
                <a:cs typeface="Times New Roman" panose="02020603050405020304" pitchFamily="18" charset="0"/>
              </a:rPr>
              <a:t>that should </a:t>
            </a:r>
            <a:r>
              <a:rPr lang="en-GB" dirty="0">
                <a:latin typeface="Times New Roman" panose="02020603050405020304" pitchFamily="18" charset="0"/>
                <a:cs typeface="Times New Roman" panose="02020603050405020304" pitchFamily="18" charset="0"/>
              </a:rPr>
              <a:t>be administered before substantial immunodeficiency intervenes.</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primary aim of treating patients with HIV infection is maximal suppression of HIV replication for as long as possible. This improves </a:t>
            </a:r>
            <a:r>
              <a:rPr lang="en-GB" dirty="0" smtClean="0">
                <a:latin typeface="Times New Roman" panose="02020603050405020304" pitchFamily="18" charset="0"/>
                <a:cs typeface="Times New Roman" panose="02020603050405020304" pitchFamily="18" charset="0"/>
              </a:rPr>
              <a:t>survival.</a:t>
            </a:r>
          </a:p>
          <a:p>
            <a:pPr algn="just"/>
            <a:r>
              <a:rPr lang="en-GB" dirty="0" smtClean="0">
                <a:latin typeface="Times New Roman" panose="02020603050405020304" pitchFamily="18" charset="0"/>
                <a:cs typeface="Times New Roman" panose="02020603050405020304" pitchFamily="18" charset="0"/>
              </a:rPr>
              <a:t>HAART </a:t>
            </a:r>
            <a:r>
              <a:rPr lang="en-GB" dirty="0">
                <a:latin typeface="Times New Roman" panose="02020603050405020304" pitchFamily="18" charset="0"/>
                <a:cs typeface="Times New Roman" panose="02020603050405020304" pitchFamily="18" charset="0"/>
              </a:rPr>
              <a:t>comprises two nucleoside analogues plus either a boosted protease inhibitor or a non-nucleoside reverse transcriptase inhibitor and reduces viral load to 500 copies of HIV RNA/mL in 80% of patients after 12 months treatment</a:t>
            </a:r>
            <a:r>
              <a:rPr lang="en-GB"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ART </a:t>
            </a:r>
            <a:r>
              <a:rPr lang="en-US" dirty="0">
                <a:latin typeface="Times New Roman" panose="02020603050405020304" pitchFamily="18" charset="0"/>
                <a:cs typeface="Times New Roman" panose="02020603050405020304" pitchFamily="18" charset="0"/>
              </a:rPr>
              <a:t>should be initiated at the earliest opportunity in all people with confirmed infection regardless of clinical stage and CD4 count. (Test and treat policy in Uganda).</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97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1" y="144854"/>
            <a:ext cx="11633703" cy="6563763"/>
          </a:xfrm>
        </p:spPr>
        <p:txBody>
          <a:bodyPr/>
          <a:lstStyle/>
          <a:p>
            <a:pPr marL="0" indent="0" algn="just">
              <a:buNone/>
            </a:pPr>
            <a:r>
              <a:rPr lang="en-US" dirty="0">
                <a:latin typeface="Times New Roman" panose="02020603050405020304" pitchFamily="18" charset="0"/>
                <a:cs typeface="Times New Roman" panose="02020603050405020304" pitchFamily="18" charset="0"/>
              </a:rPr>
              <a:t>Standard antiretroviral therapy (ART) consists of the combination of antiretroviral (ARV) drugs to maximally suppress the HIV virus and stop the progression of HIV </a:t>
            </a:r>
            <a:r>
              <a:rPr lang="en-US" dirty="0" smtClean="0">
                <a:latin typeface="Times New Roman" panose="02020603050405020304" pitchFamily="18" charset="0"/>
                <a:cs typeface="Times New Roman" panose="02020603050405020304" pitchFamily="18" charset="0"/>
              </a:rPr>
              <a:t>disease.</a:t>
            </a:r>
          </a:p>
          <a:p>
            <a:pPr marL="0" indent="0" algn="just">
              <a:buNone/>
            </a:pPr>
            <a:r>
              <a:rPr lang="en-US" dirty="0" smtClean="0">
                <a:latin typeface="Times New Roman" panose="02020603050405020304" pitchFamily="18" charset="0"/>
                <a:cs typeface="Times New Roman" panose="02020603050405020304" pitchFamily="18" charset="0"/>
              </a:rPr>
              <a:t>ART </a:t>
            </a:r>
            <a:r>
              <a:rPr lang="en-US" dirty="0">
                <a:latin typeface="Times New Roman" panose="02020603050405020304" pitchFamily="18" charset="0"/>
                <a:cs typeface="Times New Roman" panose="02020603050405020304" pitchFamily="18" charset="0"/>
              </a:rPr>
              <a:t>also prevents onward transmission of HIV. Huge reductions have been seen in rates of death and infections when use is made of a potent ARV regimen, particularly in early stages of the disease.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recommends ART for all people with HIV as soon as possible after diagnosis without any restrictions of CD4 </a:t>
            </a:r>
            <a:r>
              <a:rPr lang="en-US" dirty="0" smtClean="0">
                <a:latin typeface="Times New Roman" panose="02020603050405020304" pitchFamily="18" charset="0"/>
                <a:cs typeface="Times New Roman" panose="02020603050405020304" pitchFamily="18" charset="0"/>
              </a:rPr>
              <a:t>counts.</a:t>
            </a:r>
          </a:p>
          <a:p>
            <a:pPr marL="0" indent="0" algn="just">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also recommends offer of pre-exposure prophylaxis to people at substantial risk of HIV infection as an additional prevention choice as part of comprehensive </a:t>
            </a:r>
            <a:r>
              <a:rPr lang="en-US" dirty="0" smtClean="0">
                <a:latin typeface="Times New Roman" panose="02020603050405020304" pitchFamily="18" charset="0"/>
                <a:cs typeface="Times New Roman" panose="02020603050405020304" pitchFamily="18" charset="0"/>
              </a:rPr>
              <a:t>prevention.</a:t>
            </a:r>
          </a:p>
          <a:p>
            <a:pPr marL="0" indent="0" algn="just">
              <a:buNone/>
            </a:pPr>
            <a:r>
              <a:rPr lang="en-US" dirty="0" smtClean="0">
                <a:latin typeface="Times New Roman" panose="02020603050405020304" pitchFamily="18" charset="0"/>
                <a:cs typeface="Times New Roman" panose="02020603050405020304" pitchFamily="18" charset="0"/>
              </a:rPr>
              <a:t>Countries </a:t>
            </a:r>
            <a:r>
              <a:rPr lang="en-US" dirty="0">
                <a:latin typeface="Times New Roman" panose="02020603050405020304" pitchFamily="18" charset="0"/>
                <a:cs typeface="Times New Roman" panose="02020603050405020304" pitchFamily="18" charset="0"/>
              </a:rPr>
              <a:t>are now following to adapt and implement these recommendations within own epidemiological settings.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797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4298</Words>
  <Application>Microsoft Office PowerPoint</Application>
  <PresentationFormat>Widescreen</PresentationFormat>
  <Paragraphs>534</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Times New Roman</vt:lpstr>
      <vt:lpstr>Office Theme</vt:lpstr>
      <vt:lpstr>ANTI-VIRAL DRUGS </vt:lpstr>
      <vt:lpstr>PowerPoint Presentation</vt:lpstr>
      <vt:lpstr>PowerPoint Presentation</vt:lpstr>
      <vt:lpstr>PowerPoint Presentation</vt:lpstr>
      <vt:lpstr>PowerPoint Presentation</vt:lpstr>
      <vt:lpstr>PowerPoint Presentation</vt:lpstr>
      <vt:lpstr>PowerPoint Presentation</vt:lpstr>
      <vt:lpstr> ANTIRETROVIRAL DRUGS (ARVs)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ANTI-VIRAL DRUGS</dc:title>
  <dc:creator>DELL</dc:creator>
  <cp:lastModifiedBy>DELL</cp:lastModifiedBy>
  <cp:revision>22</cp:revision>
  <dcterms:created xsi:type="dcterms:W3CDTF">2024-03-24T10:07:39Z</dcterms:created>
  <dcterms:modified xsi:type="dcterms:W3CDTF">2024-03-24T19:08:16Z</dcterms:modified>
</cp:coreProperties>
</file>