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998D48-3FF1-4EB0-A6B7-E633041F1115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7192CC-9483-4B06-A9B9-AFE02BBFD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98D48-3FF1-4EB0-A6B7-E633041F1115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192CC-9483-4B06-A9B9-AFE02BBFD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98D48-3FF1-4EB0-A6B7-E633041F1115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192CC-9483-4B06-A9B9-AFE02BBFD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98D48-3FF1-4EB0-A6B7-E633041F1115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192CC-9483-4B06-A9B9-AFE02BBFD2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98D48-3FF1-4EB0-A6B7-E633041F1115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192CC-9483-4B06-A9B9-AFE02BBFD2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98D48-3FF1-4EB0-A6B7-E633041F1115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192CC-9483-4B06-A9B9-AFE02BBFD2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98D48-3FF1-4EB0-A6B7-E633041F1115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192CC-9483-4B06-A9B9-AFE02BBFD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98D48-3FF1-4EB0-A6B7-E633041F1115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192CC-9483-4B06-A9B9-AFE02BBFD2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98D48-3FF1-4EB0-A6B7-E633041F1115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192CC-9483-4B06-A9B9-AFE02BBFD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998D48-3FF1-4EB0-A6B7-E633041F1115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7192CC-9483-4B06-A9B9-AFE02BBFD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998D48-3FF1-4EB0-A6B7-E633041F1115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7192CC-9483-4B06-A9B9-AFE02BBFD2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998D48-3FF1-4EB0-A6B7-E633041F1115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97192CC-9483-4B06-A9B9-AFE02BBFD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Anti-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anginal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drugs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okumu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peter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4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table angina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β-blockers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calcium channel blockers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organic nitrates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sodium channel–blockers</a:t>
            </a:r>
            <a:endParaRPr lang="en-US" sz="2400" b="0" i="1" u="none" strike="noStrike" baseline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400" b="0" i="0" u="none" strike="noStrike" baseline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24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gents balance cardiac oxygen supply and demand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Affect BP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Venous return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z="24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eart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Heart </a:t>
            </a:r>
            <a:r>
              <a:rPr lang="en-GB" sz="24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contractility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Angina treatment strategy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ecrease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18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yocardial oxygen demand (β1 receptors blockade), decrease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z="18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eart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Contractility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18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ardiac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BP </a:t>
            </a:r>
          </a:p>
          <a:p>
            <a:pPr marL="457200" lvl="1" indent="0">
              <a:buNone/>
            </a:pPr>
            <a:endParaRPr lang="en-GB" sz="1800" b="0" i="0" u="none" strike="noStrike" baseline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Affect both exercise and </a:t>
            </a:r>
            <a:r>
              <a:rPr lang="en-GB" sz="18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rest states</a:t>
            </a:r>
          </a:p>
          <a:p>
            <a:r>
              <a:rPr lang="en-GB" sz="18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Reduce frequency and severity of attacks</a:t>
            </a: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8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ncrease exercise duration and tolerance in typical angina.</a:t>
            </a: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z="18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ecommended as initial </a:t>
            </a:r>
            <a:r>
              <a:rPr lang="en-GB" sz="18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antianginal</a:t>
            </a:r>
            <a:endParaRPr lang="en-GB" sz="1800" b="0" i="0" u="none" strike="noStrike" baseline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8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Ineffective in </a:t>
            </a:r>
            <a:r>
              <a:rPr lang="en-GB" sz="18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vasospastic</a:t>
            </a:r>
            <a:r>
              <a:rPr lang="en-GB" sz="18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 angina </a:t>
            </a:r>
            <a:r>
              <a:rPr lang="en-GB" sz="1800" b="0" i="0" u="none" strike="noStrike" baseline="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GB" sz="18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 may worsen symptoms</a:t>
            </a:r>
          </a:p>
          <a:p>
            <a:r>
              <a:rPr lang="en-GB" sz="1800" b="0" i="0" u="none" strike="noStrike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Partial agonists e.g., </a:t>
            </a:r>
            <a:r>
              <a:rPr lang="en-GB" sz="1800" b="0" u="none" strike="noStrike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pindolol</a:t>
            </a:r>
            <a:r>
              <a:rPr lang="en-GB" sz="1800" b="0" i="1" u="none" strike="noStrike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b="0" i="0" u="none" strike="noStrike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should be avoided.</a:t>
            </a:r>
          </a:p>
          <a:p>
            <a:r>
              <a:rPr lang="en-GB" sz="1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1800" b="0" u="none" strike="noStrike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etoprolol</a:t>
            </a:r>
            <a:r>
              <a:rPr lang="en-GB" sz="1800" b="0" i="1" u="none" strike="noStrike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b="0" i="0" u="none" strike="noStrike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sz="1800" b="0" u="none" strike="noStrike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atenolol</a:t>
            </a:r>
            <a:r>
              <a:rPr lang="en-GB" sz="1800" b="0" i="0" u="none" strike="noStrike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are preferred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β1 receptors blockers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Calcium is essential for muscular contraction. Calcium influx is increased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ischemia because of the membrane depolarization that hypoxia produces.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turn, this promotes the activity of several ATP-consuming  enzymes, thereby depleting energy stores and worsening the ischemia.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calcium channel blockers protect the tissue by inhibiting the entrance  of calcium into cardiac and smooth muscle cells of the coronary and systemic arterial beds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Calcium channel </a:t>
            </a:r>
            <a:r>
              <a:rPr lang="en-GB" b="1" i="0" u="none" strike="noStrike" baseline="0" dirty="0" smtClean="0">
                <a:latin typeface="Times New Roman" pitchFamily="18" charset="0"/>
                <a:cs typeface="Times New Roman" pitchFamily="18" charset="0"/>
              </a:rPr>
              <a:t>blockers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calcium channel blockers are therefore, arteriolar vasodilators that cause a decrease in smooth muscle tone and vascular resistance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agents primarily affect the resistance of peripheral and coronary arteriolar smooth muscle.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treatment of effort-induced angina, calcium channel blockers reduce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myocardial oxygen consumption by decreasing vascular resistance, thereby decreasing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afterload</a:t>
            </a:r>
            <a:r>
              <a:rPr lang="en-US" dirty="0" smtClean="0"/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Calcium channel </a:t>
            </a:r>
            <a:r>
              <a:rPr lang="en-GB" b="1" i="0" u="none" strike="noStrike" baseline="0" dirty="0" smtClean="0">
                <a:latin typeface="Times New Roman" pitchFamily="18" charset="0"/>
                <a:cs typeface="Times New Roman" pitchFamily="18" charset="0"/>
              </a:rPr>
              <a:t>blockers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Their efficacy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vasospastic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angina is due to relaxation of the coronary arteries.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Verapamil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mainly affects the myocardium, whereas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amlodipine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exerts a greater effect on smooth muscle in the peripheral vasculature.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Diltiazemis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intermediate in its actions. All calcium channel blockers lower blood pressure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Calcium channel </a:t>
            </a:r>
            <a:r>
              <a:rPr lang="en-GB" b="1" i="0" u="none" strike="noStrike" baseline="0" dirty="0" smtClean="0">
                <a:latin typeface="Times New Roman" pitchFamily="18" charset="0"/>
                <a:cs typeface="Times New Roman" pitchFamily="18" charset="0"/>
              </a:rPr>
              <a:t>blockers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i="0" u="none" strike="noStrike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Dihydropyridines</a:t>
            </a:r>
            <a:endParaRPr lang="en-US" sz="1800" b="1" i="0" u="none" strike="noStrike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u="none" strike="noStrike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Amlodipine</a:t>
            </a:r>
            <a:endParaRPr lang="en-US" sz="1800" b="0" u="none" strike="noStrike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800" b="0" u="none" strike="noStrike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rteriolar</a:t>
            </a:r>
            <a:r>
              <a:rPr lang="en-GB" sz="1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vasodilator with minimal cardiac conduction effect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of angina from spontaneous coronary spasm</a:t>
            </a:r>
          </a:p>
          <a:p>
            <a:r>
              <a:rPr lang="en-GB" sz="1800" b="0" u="none" strike="noStrike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Nifedipine</a:t>
            </a:r>
            <a:r>
              <a:rPr lang="en-GB" sz="1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: usually administered as extended-release oral formulation</a:t>
            </a:r>
          </a:p>
          <a:p>
            <a:pPr marL="0" indent="0">
              <a:buNone/>
            </a:pPr>
            <a:endParaRPr lang="en-GB" sz="1800" b="0" i="0" u="none" strike="noStrike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1800" b="1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Nondihydropyridine</a:t>
            </a:r>
          </a:p>
          <a:p>
            <a:r>
              <a:rPr lang="pt-BR" sz="1800" b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Verapamil</a:t>
            </a:r>
            <a:r>
              <a:rPr lang="pt-BR" sz="1800" b="0" i="1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1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lows AV conduction</a:t>
            </a:r>
            <a:r>
              <a:rPr lang="en-GB" sz="1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decreasing heart rate, contractility, BP, O</a:t>
            </a:r>
            <a:r>
              <a:rPr lang="en-GB" sz="1800" b="0" i="0" u="none" strike="noStrike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demand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1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ontraindicated in depressed cardiac function </a:t>
            </a:r>
          </a:p>
          <a:p>
            <a:r>
              <a:rPr lang="en-GB" sz="1800" b="0" u="none" strike="noStrike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Diltiazem</a:t>
            </a:r>
            <a:r>
              <a:rPr lang="en-GB" sz="1800" b="0" i="1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b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1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lows AV conduction, decreases the rate of firing of the sinus node pacemaker, and is also a coronary artery vasodilator.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Relieves coronary artery spasm, useful in variant </a:t>
            </a:r>
            <a:r>
              <a:rPr lang="en-US" sz="1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angina </a:t>
            </a:r>
            <a:endParaRPr lang="en-GB" sz="1800" b="0" i="0" u="none" strike="noStrike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E;includes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cardiac arrest,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bradycardia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atrioventricular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block, and heart failure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Calcium channel </a:t>
            </a:r>
            <a:r>
              <a:rPr lang="en-GB" b="1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blockers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GB" sz="2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Reduces myocardial O</a:t>
            </a:r>
            <a:r>
              <a:rPr lang="en-GB" sz="2600" b="0" i="0" u="none" strike="noStrike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 demand relieving symptoms.</a:t>
            </a:r>
          </a:p>
          <a:p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Indications: </a:t>
            </a:r>
            <a:r>
              <a:rPr lang="en-GB" sz="2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stable, unstable, and </a:t>
            </a:r>
            <a:r>
              <a:rPr lang="en-US" sz="2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variant angina.</a:t>
            </a:r>
          </a:p>
          <a:p>
            <a:pPr marL="0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b="1" i="0" u="none" strike="noStrike" baseline="0" dirty="0" smtClean="0">
                <a:latin typeface="Times New Roman" pitchFamily="18" charset="0"/>
                <a:cs typeface="Times New Roman" pitchFamily="18" charset="0"/>
              </a:rPr>
              <a:t>MOA</a:t>
            </a:r>
          </a:p>
          <a:p>
            <a:r>
              <a:rPr lang="en-GB" sz="2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GB" sz="26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600" b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itroglycerin</a:t>
            </a:r>
            <a:r>
              <a:rPr lang="en-GB" sz="2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 dilate large veins, reducing preload (venous return to the heart) and reducing the work of the heart. </a:t>
            </a:r>
          </a:p>
          <a:p>
            <a:r>
              <a:rPr lang="en-GB" sz="2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Dilate the coronary vasculature, increasing blood supply to the heart muscle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organic nitrates</a:t>
            </a:r>
            <a:r>
              <a:rPr lang="en-GB" b="1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b="1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CFDF524-4C89-458E-A266-2C8BBAD592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5334000"/>
            <a:ext cx="8267971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itroglycerin and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isosorbide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dinitrate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nitroglycerin is prototype.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sublingual route, which avoids the first-pass effect that reduces oral bioavailability typically &lt; 10–20%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Duration of 15-30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mins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Amyl nitrite and related nitrites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are highly volatile liquids.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half-lives of only 2–8 minutes given by inhalation.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A/Es; orthostatic hypotension, tachycardia, and throbbing headache.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organic nitrates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i="0" u="none" strike="noStrike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Ranolazine</a:t>
            </a:r>
            <a:endParaRPr lang="en-GB" sz="1800" b="1" i="0" u="none" strike="noStrike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i="0" u="none" strike="noStrike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80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nhibits late phase of Na current improving </a:t>
            </a:r>
            <a:r>
              <a:rPr lang="en-GB" sz="1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sz="1800" b="0" i="0" u="none" strike="noStrike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supply and demand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80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educes intracellular Na and Ca overload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80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mproves diastolic function</a:t>
            </a:r>
          </a:p>
          <a:p>
            <a:pPr marL="457200" lvl="1" indent="0">
              <a:buNone/>
            </a:pPr>
            <a:endParaRPr lang="en-GB" sz="1800" i="0" u="none" strike="noStrike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800" i="0" u="none" strike="noStrike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ntianginal</a:t>
            </a:r>
            <a:r>
              <a:rPr lang="en-GB" sz="180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800" i="0" u="none" strike="noStrike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antiarrhythmic</a:t>
            </a:r>
            <a:endParaRPr lang="en-GB" sz="1800" i="0" u="none" strike="noStrike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80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ndications: chronic angina, prior failed </a:t>
            </a:r>
            <a:r>
              <a:rPr lang="en-GB" sz="1800" i="0" u="none" strike="noStrike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antianginal</a:t>
            </a:r>
            <a:r>
              <a:rPr lang="en-GB" sz="180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therapies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sodium channel blocker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8BEADD2-1A94-4170-B02F-21AF491CEEF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304800"/>
            <a:ext cx="8991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Cardiac anatomy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Thank for listening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>
                <a:latin typeface="Algerian" pitchFamily="82" charset="0"/>
              </a:rPr>
              <a:t> </a:t>
            </a:r>
            <a:r>
              <a:rPr lang="en-US" dirty="0" smtClean="0">
                <a:latin typeface="Algerian" pitchFamily="82" charset="0"/>
              </a:rPr>
              <a:t>                               any question??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Edwardian Script ITC" pitchFamily="66" charset="0"/>
              </a:rPr>
              <a:t>Enjoy </a:t>
            </a:r>
            <a:endParaRPr lang="en-US" sz="6000" b="1" dirty="0">
              <a:latin typeface="Edwardian Script ITC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1" y="1600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Diaphragmatic surface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Ischemic heart disease is the most common cardiovascular disease in developed countries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Agina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pectoris is the most common condition involving tissue ischemia in which vasodilator drugs are used.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name denotes chest pain caused by accumulation of metabolites resulting from myocardial ischemia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Angina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most common cause of angina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atheromatous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obstruction of the large coronary vessels.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primary cause of angina pectoris is an imbalance between the oxygen requirement of the heart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the oxygen supplied to it via the coronary vessels.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PATHOPHYSIOLOGY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theory, imbalance between oxygen delivery and myocardial oxygen demand can be corrected by decreasing oxygen demand or by increasing delivery(by increasing coronary flow).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Angina pectoris types - YouTube">
            <a:extLst>
              <a:ext uri="{FF2B5EF4-FFF2-40B4-BE49-F238E27FC236}">
                <a16:creationId xmlns="" xmlns:a16="http://schemas.microsoft.com/office/drawing/2014/main" id="{EFFD6A2F-EB85-47F5-AFC4-C25BEBBCD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4444" b="16667"/>
          <a:stretch/>
        </p:blipFill>
        <p:spPr bwMode="auto">
          <a:xfrm>
            <a:off x="2438400" y="3962400"/>
            <a:ext cx="5735783" cy="2667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b="1" i="0" u="none" strike="noStrike" baseline="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7400" b="1" i="0" u="none" strike="noStrike" baseline="0" dirty="0" smtClean="0">
                <a:latin typeface="Times New Roman" pitchFamily="18" charset="0"/>
                <a:cs typeface="Times New Roman" pitchFamily="18" charset="0"/>
              </a:rPr>
              <a:t>Stable / effort-induced / classic / typical angina</a:t>
            </a:r>
          </a:p>
          <a:p>
            <a:r>
              <a:rPr lang="en-GB" sz="74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74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ost common</a:t>
            </a:r>
            <a:r>
              <a:rPr lang="en-GB" sz="7400" b="0" i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imbalance occurs when the myocardial oxygen requirement increases, as during exercise, and coronary blood flow does not increase proportionately</a:t>
            </a:r>
          </a:p>
          <a:p>
            <a:pPr>
              <a:buNone/>
            </a:pPr>
            <a:r>
              <a:rPr lang="en-GB" sz="7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74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haracteristics: short-lasting burning, heavy, or squeezing feeling in the chest. </a:t>
            </a:r>
          </a:p>
          <a:p>
            <a:pPr>
              <a:buNone/>
            </a:pPr>
            <a:r>
              <a:rPr lang="en-GB" sz="7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7400" b="0" u="none" strike="noStrike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romptly relieved by </a:t>
            </a:r>
            <a:r>
              <a:rPr lang="en-GB" sz="7400" b="0" u="sng" strike="noStrike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rest</a:t>
            </a:r>
            <a:r>
              <a:rPr lang="en-GB" sz="7400" b="0" u="none" strike="noStrike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GB" sz="7400" b="0" u="sng" strike="noStrike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nitroglycerin</a:t>
            </a:r>
            <a:endParaRPr lang="en-GB" sz="7400" b="0" u="sng" strike="noStrike" baseline="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74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Clinical symptoms</a:t>
            </a:r>
          </a:p>
          <a:p>
            <a:r>
              <a:rPr lang="en-GB" sz="74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Extreme fatigue,</a:t>
            </a:r>
          </a:p>
          <a:p>
            <a:r>
              <a:rPr lang="en-GB" sz="74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Nausea</a:t>
            </a:r>
          </a:p>
          <a:p>
            <a:r>
              <a:rPr lang="en-GB" sz="74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74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ay not be associated with any symptoms (silent angina)</a:t>
            </a:r>
          </a:p>
          <a:p>
            <a:pP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Subtypes of angina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60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GB" sz="8000" b="1" dirty="0" smtClean="0">
                <a:latin typeface="Times New Roman" pitchFamily="18" charset="0"/>
                <a:cs typeface="Times New Roman" pitchFamily="18" charset="0"/>
              </a:rPr>
              <a:t>Unstable angina</a:t>
            </a:r>
          </a:p>
          <a:p>
            <a:r>
              <a:rPr lang="en-GB" sz="8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80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lassified between stable angina and MI.</a:t>
            </a:r>
          </a:p>
          <a:p>
            <a:pPr marL="0" indent="0">
              <a:buNone/>
            </a:pPr>
            <a:endParaRPr lang="en-GB" sz="8000" b="1" i="0" u="none" strike="noStrike" baseline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8000" b="1" i="0" u="none" strike="noStrike" baseline="0" dirty="0" smtClean="0">
                <a:latin typeface="Times New Roman" pitchFamily="18" charset="0"/>
                <a:cs typeface="Times New Roman" pitchFamily="18" charset="0"/>
              </a:rPr>
              <a:t>Clinical symptoms</a:t>
            </a:r>
          </a:p>
          <a:p>
            <a:r>
              <a:rPr lang="en-GB" sz="8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80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ncreased frequency, duration, and intensity of chest pains and can be precipitated by progressively less effort. </a:t>
            </a:r>
          </a:p>
          <a:p>
            <a:r>
              <a:rPr lang="en-GB" sz="80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Episodes longer than 20 minutes</a:t>
            </a:r>
          </a:p>
          <a:p>
            <a:r>
              <a:rPr lang="en-GB" sz="8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80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ew-onset angina </a:t>
            </a:r>
          </a:p>
          <a:p>
            <a:r>
              <a:rPr lang="en-GB" sz="8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80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ncreasing angina</a:t>
            </a:r>
          </a:p>
          <a:p>
            <a:r>
              <a:rPr lang="en-GB" sz="8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80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udden shortness of breath</a:t>
            </a:r>
          </a:p>
          <a:p>
            <a:pPr>
              <a:buNone/>
            </a:pPr>
            <a:r>
              <a:rPr lang="en-GB" sz="8000" b="0" i="0" u="none" strike="noStrike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Symptoms not relieved by </a:t>
            </a:r>
            <a:r>
              <a:rPr lang="en-GB" sz="8000" b="0" i="0" u="sng" strike="noStrike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rest</a:t>
            </a:r>
            <a:r>
              <a:rPr lang="en-GB" sz="8000" b="0" i="0" u="none" strike="noStrike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GB" sz="8000" b="0" u="sng" strike="noStrike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nitroglycerin</a:t>
            </a:r>
            <a:r>
              <a:rPr lang="en-GB" sz="8000" b="0" i="0" u="none" strike="noStrike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GB" sz="8000" b="0" i="0" u="none" strike="noStrike" baseline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80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Hospital admission and more aggressive therapy to prevent MI and death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Subtypes of angina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sz="3600" b="1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Prinzmetal</a:t>
            </a:r>
            <a:r>
              <a:rPr lang="en-GB" sz="3600" b="1" i="0" u="none" strike="noStrike" baseline="0" dirty="0" smtClean="0">
                <a:latin typeface="Times New Roman" pitchFamily="18" charset="0"/>
                <a:cs typeface="Times New Roman" pitchFamily="18" charset="0"/>
              </a:rPr>
              <a:t> / variant / </a:t>
            </a:r>
            <a:r>
              <a:rPr lang="en-GB" sz="3600" b="1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vasospastic</a:t>
            </a:r>
            <a:r>
              <a:rPr lang="en-GB" sz="3600" b="1" i="0" u="none" strike="noStrike" baseline="0" dirty="0" smtClean="0">
                <a:latin typeface="Times New Roman" pitchFamily="18" charset="0"/>
                <a:cs typeface="Times New Roman" pitchFamily="18" charset="0"/>
              </a:rPr>
              <a:t>/  rest angina</a:t>
            </a:r>
          </a:p>
          <a:p>
            <a:r>
              <a:rPr lang="en-GB" sz="3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Uncommon pattern of episodic angina</a:t>
            </a:r>
          </a:p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Occ</a:t>
            </a:r>
            <a:r>
              <a:rPr lang="en-GB" sz="3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urs at rest due to </a:t>
            </a:r>
            <a:r>
              <a:rPr lang="en-GB" sz="3600" b="0" i="0" u="sng" strike="noStrike" baseline="0" dirty="0" smtClean="0">
                <a:latin typeface="Times New Roman" pitchFamily="18" charset="0"/>
                <a:cs typeface="Times New Roman" pitchFamily="18" charset="0"/>
              </a:rPr>
              <a:t>coronary artery spasm</a:t>
            </a:r>
            <a:r>
              <a:rPr lang="en-GB" sz="3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GB" sz="3600" b="1" i="0" u="none" strike="noStrike" baseline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3600" b="1" i="0" u="none" strike="noStrike" baseline="0" dirty="0" smtClean="0">
                <a:latin typeface="Times New Roman" pitchFamily="18" charset="0"/>
                <a:cs typeface="Times New Roman" pitchFamily="18" charset="0"/>
              </a:rPr>
              <a:t>Clinical symptoms</a:t>
            </a:r>
          </a:p>
          <a:p>
            <a:r>
              <a:rPr lang="en-GB" sz="3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Decreased blood flow to the heart muscle </a:t>
            </a:r>
          </a:p>
          <a:p>
            <a:r>
              <a:rPr lang="en-GB" sz="3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Attacks not related to physical activity, heart rate or BP</a:t>
            </a:r>
          </a:p>
          <a:p>
            <a:r>
              <a:rPr lang="en-GB" sz="3600" b="0" i="0" u="none" strike="noStrike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Responds to vasodilators: </a:t>
            </a:r>
            <a:r>
              <a:rPr lang="en-GB" sz="3600" b="0" u="none" strike="noStrike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nitroglycerin</a:t>
            </a:r>
            <a:r>
              <a:rPr lang="en-GB" sz="3600" b="0" i="1" u="none" strike="noStrike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0" i="0" u="none" strike="noStrike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calcium channel blockers</a:t>
            </a:r>
          </a:p>
          <a:p>
            <a:pPr marL="0" indent="0">
              <a:buNone/>
            </a:pPr>
            <a:endParaRPr lang="en-GB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4. Acute coronary syndrome</a:t>
            </a:r>
          </a:p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3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isrupted atherosclerotic lesion </a:t>
            </a:r>
            <a:r>
              <a:rPr lang="en-GB" sz="3600" b="0" i="0" u="none" strike="noStrike" baseline="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p</a:t>
            </a:r>
            <a:r>
              <a:rPr lang="en-GB" sz="3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latelet activation of the coagulation </a:t>
            </a:r>
            <a:br>
              <a:rPr lang="en-GB" sz="3600" b="0" i="0" u="none" strike="noStrike" baseline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cascade and vasoconstriction </a:t>
            </a:r>
          </a:p>
          <a:p>
            <a:r>
              <a:rPr lang="en-GB" sz="3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36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ntraluminal</a:t>
            </a:r>
            <a:r>
              <a:rPr lang="en-GB" sz="3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 thrombosis and vascular occlusion </a:t>
            </a:r>
          </a:p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3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ecrosis of the cardiac muscle may result </a:t>
            </a:r>
          </a:p>
          <a:p>
            <a:r>
              <a:rPr lang="en-GB" sz="3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Serum biomarker increase e.g., </a:t>
            </a:r>
            <a:r>
              <a:rPr lang="en-GB" sz="36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troponins</a:t>
            </a:r>
            <a:r>
              <a:rPr lang="en-GB" sz="3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36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creatine</a:t>
            </a:r>
            <a:r>
              <a:rPr lang="en-GB" sz="3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kinase</a:t>
            </a:r>
            <a:r>
              <a:rPr lang="en-GB" sz="36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 increase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Subtypes of angina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</TotalTime>
  <Words>865</Words>
  <Application>Microsoft Office PowerPoint</Application>
  <PresentationFormat>On-screen Show (4:3)</PresentationFormat>
  <Paragraphs>130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Anti-anginal drugs</vt:lpstr>
      <vt:lpstr>Cardiac anatomy</vt:lpstr>
      <vt:lpstr>Diaphragmatic surface</vt:lpstr>
      <vt:lpstr>Angina </vt:lpstr>
      <vt:lpstr>PATHOPHYSIOLOGY</vt:lpstr>
      <vt:lpstr>continues</vt:lpstr>
      <vt:lpstr>Subtypes of angina </vt:lpstr>
      <vt:lpstr>Subtypes of angina </vt:lpstr>
      <vt:lpstr>Subtypes of angina </vt:lpstr>
      <vt:lpstr>Angina treatment strategy </vt:lpstr>
      <vt:lpstr>β1 receptors blockers</vt:lpstr>
      <vt:lpstr>Calcium channel blockers</vt:lpstr>
      <vt:lpstr>Calcium channel blockers</vt:lpstr>
      <vt:lpstr>Calcium channel blockers</vt:lpstr>
      <vt:lpstr>Calcium channel blockers</vt:lpstr>
      <vt:lpstr>organic nitrates   </vt:lpstr>
      <vt:lpstr>organic nitrates</vt:lpstr>
      <vt:lpstr>sodium channel blocker</vt:lpstr>
      <vt:lpstr>Slide 19</vt:lpstr>
      <vt:lpstr>Thank for listening                                 any question??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Anti-anginal drugs</dc:title>
  <dc:creator>PETER OKUMU</dc:creator>
  <cp:lastModifiedBy>PETER OKUMU</cp:lastModifiedBy>
  <cp:revision>21</cp:revision>
  <dcterms:created xsi:type="dcterms:W3CDTF">2021-10-09T20:52:03Z</dcterms:created>
  <dcterms:modified xsi:type="dcterms:W3CDTF">2021-10-14T00:03:31Z</dcterms:modified>
</cp:coreProperties>
</file>