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type="screen4x3" cy="6858000" cx="9144000"/>
  <p:notesSz cx="6858000" cy="9144000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5620"/>
    <p:restoredTop sz="94660"/>
  </p:normalViewPr>
  <p:slideViewPr>
    <p:cSldViewPr showGuides="0" snapToGrid="1" snapToObjects="0">
      <p:cViewPr varScale="1">
        <p:scale>
          <a:sx n="68" d="100"/>
          <a:sy n="68" d="100"/>
        </p:scale>
        <p:origin x="-576" y="-96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tableStyles" Target="tableStyle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eaLnBrk="1" hangingPunct="1" latinLnBrk="1"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eaLnBrk="1" hangingPunct="1" latinLnBrk="1"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eaLnBrk="1" hangingPunct="1" latinLnBrk="1"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eaLnBrk="1" hangingPunct="1" latinLnBrk="1"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1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eaLnBrk="1" hangingPunct="1" latinLnBrk="1"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eaLnBrk="1" hangingPunct="1" latinLnBrk="1"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eaLnBrk="1" hangingPunct="1" latinLnBrk="1"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eaLnBrk="1" hangingPunct="1" latinLnBrk="1"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eaLnBrk="1" hangingPunct="1" latinLnBrk="1"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eaLnBrk="1" hangingPunct="1" latinLnBrk="1"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4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t" anchorCtr="0" bIns="45720" compatLnSpc="1" lIns="91440" numCol="1" rIns="91440" rtlCol="0" tIns="45720" vert="horz" wrap="square">
            <a:prstTxWarp prst="textNoShape"/>
            <a:normAutofit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endParaRPr baseline="0" b="0" cap="none" sz="32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4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eaLnBrk="1" hangingPunct="1" latinLnBrk="1"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77" name="Text Placeholder 2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eaLnBrk="1" hangingPunct="1" latinLnBrk="1"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ctr" eaLnBrk="0" fontAlgn="base" hangingPunct="0" rtl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1" name="Rectangle 2"/>
          <p:cNvSpPr/>
          <p:nvPr>
            <p:ph type="ctrTitle" sz="full" idx="0"/>
          </p:nvPr>
        </p:nvSpPr>
        <p:spPr>
          <a:xfrm rot="0">
            <a:off x="685800" y="2130425"/>
            <a:ext cx="7772400" cy="14700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>
              <a:defRPr sz="4400"/>
            </a:lvl1pPr>
          </a:lstStyle>
          <a:p>
            <a:pPr eaLnBrk="1" hangingPunct="1" latinLnBrk="1" lvl="0"/>
            <a:r>
              <a:rPr altLang="en-US" lang="en-US"/>
              <a:t>Drugs for diarrhoea and constipation</a:t>
            </a:r>
          </a:p>
        </p:txBody>
      </p:sp>
      <p:sp>
        <p:nvSpPr>
          <p:cNvPr id="1048582" name="Rectangle 3"/>
          <p:cNvSpPr/>
          <p:nvPr>
            <p:ph type="subTitle" sz="full" idx="1"/>
          </p:nvPr>
        </p:nvSpPr>
        <p:spPr>
          <a:xfrm rot="0">
            <a:off x="1371600" y="3886200"/>
            <a:ext cx="6400800" cy="1752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eaLnBrk="1" hangingPunct="1" latinLnBrk="1" lvl="0"/>
            <a:r>
              <a:rPr altLang="en-US" lang="en-US"/>
              <a:t>Dr. Rishi Pal</a:t>
            </a:r>
          </a:p>
          <a:p>
            <a:pPr eaLnBrk="1" hangingPunct="1" latinLnBrk="1" lvl="0"/>
            <a:r>
              <a:rPr altLang="en-US" lang="en-US"/>
              <a:t>Asstt. Professor</a:t>
            </a: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3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Pharmacotherapy of IBD</a:t>
            </a:r>
          </a:p>
        </p:txBody>
      </p:sp>
      <p:sp>
        <p:nvSpPr>
          <p:cNvPr id="1048604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sz="2400" lang="en-US"/>
              <a:t>IBD includes crohn’s disease and ulcerative colitis , characterized by diarrhoea, bleeding, abdominal discomfort, anaemia and weight loss.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b="1" sz="2400" lang="en-US"/>
              <a:t>Aminosalicylates:</a:t>
            </a:r>
            <a:r>
              <a:rPr altLang="en-US" sz="2400" lang="en-US"/>
              <a:t> sulphasalazine, mesalamine, olsalazine, balsalazide.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b="1" sz="2400" lang="en-US"/>
              <a:t>Antibiotics:</a:t>
            </a:r>
            <a:r>
              <a:rPr altLang="en-US" sz="2400" lang="en-US"/>
              <a:t> metronidazole, ciprofloxacin, clarithromycin.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b="1" sz="2400" lang="en-US"/>
              <a:t>Glucocorticoids:</a:t>
            </a:r>
            <a:r>
              <a:rPr altLang="en-US" sz="2400" lang="en-US"/>
              <a:t> prednisolone, methylprednisolone, hydrocortisone, budesonide.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b="1" sz="2400" lang="en-US"/>
              <a:t>Immunomodulators:</a:t>
            </a:r>
            <a:r>
              <a:rPr altLang="en-US" sz="2400" lang="en-US"/>
              <a:t> azathioprine, 6-mercaptopurine, methotrexate.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b="1" sz="2400" lang="en-US"/>
              <a:t>Biological response modifiers:</a:t>
            </a:r>
            <a:r>
              <a:rPr altLang="en-US" sz="2400" lang="en-US"/>
              <a:t> infliximab.</a:t>
            </a:r>
          </a:p>
        </p:txBody>
      </p:sp>
      <p:cxnSp>
        <p:nvCxnSpPr>
          <p:cNvPr id="3145736" name="Straight Connector 3"/>
          <p:cNvCxnSpPr>
            <a:cxnSpLocks/>
          </p:cNvCxnSpPr>
          <p:nvPr/>
        </p:nvCxn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rgbClr val="4A7EBB">
                <a:alpha val="100000"/>
              </a:srgbClr>
            </a:solidFill>
            <a:prstDash val="solid"/>
            <a:round/>
          </a:ln>
        </p:spPr>
      </p:cxn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5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Pharmacotherapy of IBD…</a:t>
            </a:r>
          </a:p>
        </p:txBody>
      </p:sp>
      <p:sp>
        <p:nvSpPr>
          <p:cNvPr id="1048606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1" lang="en-US"/>
              <a:t>Sulphasalazine: </a:t>
            </a:r>
            <a:r>
              <a:rPr altLang="en-US" lang="en-US"/>
              <a:t>prodrug composed of sulphapyridine and 5- aminosalicylic acid (5-ASA), acts locally by inhibiting production of inflammatory mediators.</a:t>
            </a:r>
          </a:p>
          <a:p>
            <a:pPr eaLnBrk="1" hangingPunct="1" latinLnBrk="1" lvl="0"/>
            <a:r>
              <a:rPr altLang="en-US" lang="en-US"/>
              <a:t>Sulphapyridine get absorbed and causes side effects like nausea, vomiting, skin rashes, headache, fever, pancreatitis, pneumonitis, etc.</a:t>
            </a:r>
          </a:p>
        </p:txBody>
      </p:sp>
      <p:cxnSp>
        <p:nvCxnSpPr>
          <p:cNvPr id="3145737" name="Straight Connector 3"/>
          <p:cNvCxnSpPr>
            <a:cxnSpLocks/>
          </p:cNvCxnSpPr>
          <p:nvPr/>
        </p:nvCxn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rgbClr val="4A7EBB">
                <a:alpha val="100000"/>
              </a:srgbClr>
            </a:solidFill>
            <a:prstDash val="solid"/>
            <a:round/>
          </a:ln>
        </p:spPr>
      </p:cxn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7" name="Title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Pharmacotherapy of IBD…</a:t>
            </a:r>
          </a:p>
        </p:txBody>
      </p:sp>
      <p:sp>
        <p:nvSpPr>
          <p:cNvPr id="1048608" name="Content Placeholder 2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1" lang="en-US"/>
              <a:t>Mesalamine: </a:t>
            </a:r>
            <a:r>
              <a:rPr altLang="en-US" lang="en-US"/>
              <a:t>5-ASA, can administerd as suppository and enema. </a:t>
            </a:r>
          </a:p>
          <a:p>
            <a:pPr eaLnBrk="1" hangingPunct="1" latinLnBrk="1" lvl="0"/>
            <a:r>
              <a:rPr altLang="en-US" b="1" lang="en-US"/>
              <a:t>Osalazine: </a:t>
            </a:r>
            <a:r>
              <a:rPr altLang="en-US" lang="en-US"/>
              <a:t>2 molecule of 5-ASA with azo linkage, poorly absorbed after oral administration; in colon it cleaved into 2 molecules of 5-ASA by colonic bacteria.</a:t>
            </a:r>
          </a:p>
          <a:p>
            <a:pPr eaLnBrk="1" hangingPunct="1" latinLnBrk="1" lvl="0"/>
            <a:r>
              <a:rPr altLang="en-US" b="1" lang="en-US"/>
              <a:t>Basalazide: </a:t>
            </a:r>
            <a:r>
              <a:rPr altLang="en-US" lang="en-US"/>
              <a:t>split into 5-ASA and metabolized in colon.</a:t>
            </a:r>
          </a:p>
        </p:txBody>
      </p:sp>
      <p:cxnSp>
        <p:nvCxnSpPr>
          <p:cNvPr id="3145738" name="Straight Connector 3"/>
          <p:cNvCxnSpPr>
            <a:cxnSpLocks/>
          </p:cNvCxnSpPr>
          <p:nvPr/>
        </p:nvCxn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rgbClr val="4A7EBB">
                <a:alpha val="100000"/>
              </a:srgbClr>
            </a:solidFill>
            <a:prstDash val="solid"/>
            <a:round/>
          </a:ln>
        </p:spPr>
      </p:cxn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9" name="Title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Mechanism of Drugs for IBD</a:t>
            </a:r>
          </a:p>
        </p:txBody>
      </p:sp>
      <p:pic>
        <p:nvPicPr>
          <p:cNvPr id="2097153" name="Picture 2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577975" y="1600200"/>
            <a:ext cx="5988050" cy="4525962"/>
          </a:xfrm>
          <a:prstGeom prst="rect"/>
          <a:noFill/>
          <a:ln>
            <a:noFill/>
          </a:ln>
        </p:spPr>
      </p:pic>
      <p:cxnSp>
        <p:nvCxnSpPr>
          <p:cNvPr id="3145739" name="Straight Connector 3"/>
          <p:cNvCxnSpPr>
            <a:cxnSpLocks/>
          </p:cNvCxnSpPr>
          <p:nvPr/>
        </p:nvCxn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rgbClr val="4A7EBB">
                <a:alpha val="100000"/>
              </a:srgbClr>
            </a:solidFill>
            <a:prstDash val="solid"/>
            <a:round/>
          </a:ln>
        </p:spPr>
      </p:cxn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0" name="Title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Pharmacotherapy of IBD…</a:t>
            </a:r>
          </a:p>
        </p:txBody>
      </p:sp>
      <p:sp>
        <p:nvSpPr>
          <p:cNvPr id="1048611" name="Content Placeholder 2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1" lang="en-US"/>
              <a:t>Glucocorticoids: </a:t>
            </a:r>
            <a:r>
              <a:rPr altLang="en-US" lang="en-US"/>
              <a:t>used in moderate to severe IBD, prolong use can leads to adrenal suppression and numerous systemic side effects.</a:t>
            </a:r>
          </a:p>
          <a:p>
            <a:pPr eaLnBrk="1" hangingPunct="1" latinLnBrk="1" lvl="0"/>
            <a:r>
              <a:rPr altLang="en-US" b="1" lang="en-US"/>
              <a:t>Antibiotics: </a:t>
            </a:r>
            <a:r>
              <a:rPr altLang="en-US" lang="en-US"/>
              <a:t>metranidazole, ciprofloxacin, clarithromycin.</a:t>
            </a:r>
          </a:p>
          <a:p>
            <a:pPr eaLnBrk="1" hangingPunct="1" latinLnBrk="1" lvl="0"/>
            <a:r>
              <a:rPr altLang="en-US" b="1" lang="en-US"/>
              <a:t>Immunosuppressants:</a:t>
            </a:r>
          </a:p>
          <a:p>
            <a:pPr eaLnBrk="1" hangingPunct="1" latinLnBrk="1" lvl="0"/>
            <a:r>
              <a:rPr altLang="en-US" b="1" lang="en-US"/>
              <a:t>Biological response modefier:</a:t>
            </a:r>
          </a:p>
        </p:txBody>
      </p:sp>
      <p:cxnSp>
        <p:nvCxnSpPr>
          <p:cNvPr id="3145740" name="Straight Connector 3"/>
          <p:cNvCxnSpPr>
            <a:cxnSpLocks/>
          </p:cNvCxnSpPr>
          <p:nvPr/>
        </p:nvCxn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rgbClr val="4A7EBB">
                <a:alpha val="100000"/>
              </a:srgbClr>
            </a:solidFill>
            <a:prstDash val="solid"/>
            <a:round/>
          </a:ln>
        </p:spPr>
      </p:cxnSp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2" name="Title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Laxatives (purgatives, cathartics)</a:t>
            </a:r>
          </a:p>
        </p:txBody>
      </p:sp>
      <p:sp>
        <p:nvSpPr>
          <p:cNvPr id="1048613" name="Content Placeholder 2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b="1" sz="2700" lang="en-US"/>
              <a:t>Classification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b="1" sz="2700" lang="en-US"/>
              <a:t>1. </a:t>
            </a:r>
            <a:r>
              <a:rPr altLang="en-US" b="1" sz="2700" i="1" lang="en-US"/>
              <a:t>Bulk laxatives: </a:t>
            </a:r>
            <a:r>
              <a:rPr altLang="en-US" sz="2700" lang="en-US"/>
              <a:t>dietary fiber- bran, methgylcellulose, isapagula.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b="1" sz="2700" lang="en-US"/>
              <a:t>2. </a:t>
            </a:r>
            <a:r>
              <a:rPr altLang="en-US" b="1" sz="2700" i="1" lang="en-US"/>
              <a:t>Stool softeners: </a:t>
            </a:r>
            <a:r>
              <a:rPr altLang="en-US" sz="2700" lang="en-US"/>
              <a:t>docusates, liquid paraffin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b="1" sz="2700" lang="en-US"/>
              <a:t>3. </a:t>
            </a:r>
            <a:r>
              <a:rPr altLang="en-US" b="1" sz="2700" i="1" lang="en-US"/>
              <a:t>Stimulants (irritant): </a:t>
            </a:r>
            <a:r>
              <a:rPr altLang="en-US" sz="2700" lang="en-US"/>
              <a:t>bisacodyl, sodium picosulphate, phenophthelein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2700" lang="en-US"/>
              <a:t>  Anthraquinone derivatives- senna, cascara sagrada.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b="1" sz="2700" lang="en-US"/>
              <a:t>4. </a:t>
            </a:r>
            <a:r>
              <a:rPr altLang="en-US" b="1" sz="2700" i="1" lang="en-US"/>
              <a:t>Osmotic laxatives: </a:t>
            </a:r>
            <a:r>
              <a:rPr altLang="en-US" sz="2700" lang="en-US"/>
              <a:t>MgSO</a:t>
            </a:r>
            <a:r>
              <a:rPr altLang="en-US" baseline="-25000" sz="2700" lang="en-US"/>
              <a:t>4</a:t>
            </a:r>
            <a:r>
              <a:rPr altLang="en-US" baseline="30000" sz="2700" lang="en-US"/>
              <a:t>-</a:t>
            </a:r>
            <a:r>
              <a:rPr altLang="en-US" sz="2700" lang="en-US"/>
              <a:t>, MgOH, NaPO4</a:t>
            </a:r>
            <a:r>
              <a:rPr altLang="en-US" baseline="30000" sz="2700" lang="en-US"/>
              <a:t>-</a:t>
            </a:r>
            <a:r>
              <a:rPr altLang="en-US" sz="2700" lang="en-US"/>
              <a:t>, NaSO</a:t>
            </a:r>
            <a:r>
              <a:rPr altLang="en-US" baseline="-25000" sz="2700" lang="en-US"/>
              <a:t>4</a:t>
            </a:r>
            <a:r>
              <a:rPr altLang="en-US" sz="2700" lang="en-US"/>
              <a:t>, sodium potasium tartarate, lectulose, PEG.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b="1" sz="2700" lang="en-US"/>
              <a:t>5. 5-HT4 agonist: </a:t>
            </a:r>
            <a:r>
              <a:rPr altLang="en-US" sz="2700" lang="en-US"/>
              <a:t>Prucalopride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2700" lang="en-US"/>
              <a:t>  </a:t>
            </a:r>
          </a:p>
        </p:txBody>
      </p:sp>
      <p:cxnSp>
        <p:nvCxnSpPr>
          <p:cNvPr id="3145741" name="Straight Connector 3"/>
          <p:cNvCxnSpPr>
            <a:cxnSpLocks/>
          </p:cNvCxnSpPr>
          <p:nvPr/>
        </p:nvCxn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rgbClr val="4A7EBB">
                <a:alpha val="100000"/>
              </a:srgbClr>
            </a:solidFill>
            <a:prstDash val="solid"/>
            <a:round/>
          </a:ln>
        </p:spPr>
      </p:cxnSp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4" name="Title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Bulk forming laxatives</a:t>
            </a:r>
          </a:p>
        </p:txBody>
      </p:sp>
      <p:sp>
        <p:nvSpPr>
          <p:cNvPr id="1048615" name="Content Placeholder 2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/>
              <a:t>Indigestible, hydrophilic substances like bran, agar, methylcellulose, ispaghula etc.</a:t>
            </a:r>
          </a:p>
          <a:p>
            <a:pPr eaLnBrk="1" hangingPunct="1" latinLnBrk="1" lvl="0"/>
            <a:r>
              <a:rPr altLang="en-US" lang="en-US"/>
              <a:t>Absorb water, swell up and increase the bulk of stools.</a:t>
            </a:r>
          </a:p>
          <a:p>
            <a:pPr eaLnBrk="1" hangingPunct="1" latinLnBrk="1" lvl="0"/>
            <a:r>
              <a:rPr altLang="en-US" lang="en-US"/>
              <a:t>Cause mechanical distension so stimulate peristalsis and promote defaecation.</a:t>
            </a:r>
          </a:p>
          <a:p>
            <a:pPr eaLnBrk="1" hangingPunct="1" latinLnBrk="1" lvl="0"/>
            <a:r>
              <a:rPr altLang="en-US" lang="en-US"/>
              <a:t>Large amount of water should be taken with bulk laxatives to avoid intestinal obstruction.</a:t>
            </a:r>
          </a:p>
        </p:txBody>
      </p:sp>
      <p:cxnSp>
        <p:nvCxnSpPr>
          <p:cNvPr id="3145742" name="Straight Connector 3"/>
          <p:cNvCxnSpPr>
            <a:cxnSpLocks/>
          </p:cNvCxnSpPr>
          <p:nvPr/>
        </p:nvCxn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rgbClr val="4A7EBB">
                <a:alpha val="100000"/>
              </a:srgbClr>
            </a:solidFill>
            <a:prstDash val="solid"/>
            <a:round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6" name="Title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Stool softeners</a:t>
            </a:r>
          </a:p>
        </p:txBody>
      </p:sp>
      <p:sp>
        <p:nvSpPr>
          <p:cNvPr id="1048617" name="Content Placeholder 2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/>
              <a:t>Docusates: dioctyl sodium sulphosuccinate, dioctyl calcium sulphosuccinate and dioctyl potassium sulphosuccinate.</a:t>
            </a:r>
          </a:p>
          <a:p>
            <a:pPr eaLnBrk="1" hangingPunct="1" latinLnBrk="1" lvl="0"/>
            <a:r>
              <a:rPr altLang="en-US" lang="en-US"/>
              <a:t>Anionic detergents, lower surface tension of stool, accumulates fluids and fatty substance thus softening the stool.</a:t>
            </a:r>
          </a:p>
          <a:p>
            <a:pPr eaLnBrk="1" hangingPunct="1" latinLnBrk="1" lvl="0"/>
            <a:r>
              <a:rPr altLang="en-US" lang="en-US"/>
              <a:t>Administered orally or as retention enema.</a:t>
            </a:r>
          </a:p>
          <a:p>
            <a:pPr eaLnBrk="1" hangingPunct="1" latinLnBrk="1" lvl="0"/>
            <a:r>
              <a:rPr altLang="en-US" lang="en-US"/>
              <a:t>Should not be given with liquid paraffin, because increase absorption of it.</a:t>
            </a:r>
          </a:p>
        </p:txBody>
      </p:sp>
      <p:cxnSp>
        <p:nvCxnSpPr>
          <p:cNvPr id="3145743" name="Straight Connector 3"/>
          <p:cNvCxnSpPr>
            <a:cxnSpLocks/>
          </p:cNvCxnSpPr>
          <p:nvPr/>
        </p:nvCxn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rgbClr val="4A7EBB">
                <a:alpha val="100000"/>
              </a:srgbClr>
            </a:solidFill>
            <a:prstDash val="solid"/>
            <a:round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8" name="Title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Stool softeners</a:t>
            </a:r>
          </a:p>
        </p:txBody>
      </p:sp>
      <p:sp>
        <p:nvSpPr>
          <p:cNvPr id="1048619" name="Content Placeholder 2"/>
          <p:cNvSpPr/>
          <p:nvPr>
            <p:ph sz="full" idx="1"/>
          </p:nvPr>
        </p:nvSpPr>
        <p:spPr>
          <a:xfrm rot="0">
            <a:off x="457200" y="1600200"/>
            <a:ext cx="86868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/>
              <a:t>Liquid paraffin is a mineral oil, administered orally.</a:t>
            </a:r>
          </a:p>
          <a:p>
            <a:pPr eaLnBrk="1" hangingPunct="1" latinLnBrk="1" lvl="0"/>
            <a:r>
              <a:rPr altLang="en-US" lang="en-US"/>
              <a:t>Soften stools.</a:t>
            </a:r>
          </a:p>
          <a:p>
            <a:pPr eaLnBrk="1" hangingPunct="1" latinLnBrk="1" lvl="0"/>
            <a:r>
              <a:rPr altLang="en-US" lang="en-US"/>
              <a:t>Has lubricant effects.</a:t>
            </a:r>
          </a:p>
          <a:p>
            <a:pPr eaLnBrk="1" hangingPunct="1" latinLnBrk="1" lvl="0"/>
            <a:r>
              <a:rPr altLang="en-US" lang="en-US"/>
              <a:t>Useful in patients with cardiac disease, because it prevent straining.</a:t>
            </a:r>
          </a:p>
          <a:p>
            <a:pPr eaLnBrk="1" hangingPunct="1" latinLnBrk="1" lvl="0"/>
            <a:r>
              <a:rPr altLang="en-US" lang="en-US"/>
              <a:t>Adverse effects: lipid pneumonia, so avoided at bed time and in laying position.</a:t>
            </a:r>
          </a:p>
          <a:p>
            <a:pPr eaLnBrk="1" hangingPunct="1" latinLnBrk="1" lvl="0"/>
            <a:r>
              <a:rPr altLang="en-US" lang="en-US"/>
              <a:t>Long term use cause malabsorption of vitamins.</a:t>
            </a:r>
          </a:p>
        </p:txBody>
      </p:sp>
      <p:cxnSp>
        <p:nvCxnSpPr>
          <p:cNvPr id="3145744" name="Straight Connector 3"/>
          <p:cNvCxnSpPr>
            <a:cxnSpLocks/>
          </p:cNvCxnSpPr>
          <p:nvPr/>
        </p:nvCxn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rgbClr val="4A7EBB">
                <a:alpha val="100000"/>
              </a:srgbClr>
            </a:solidFill>
            <a:prstDash val="solid"/>
            <a:round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0" name="Title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Stimulant laxatives</a:t>
            </a:r>
          </a:p>
        </p:txBody>
      </p:sp>
      <p:sp>
        <p:nvSpPr>
          <p:cNvPr id="1048621" name="Content Placeholder 2"/>
          <p:cNvSpPr/>
          <p:nvPr>
            <p:ph sz="full" idx="1"/>
          </p:nvPr>
        </p:nvSpPr>
        <p:spPr>
          <a:xfrm rot="0">
            <a:off x="457200" y="1600200"/>
            <a:ext cx="86868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/>
              <a:t>Phenophtaelein, bisacodyl, sodium picosulfate, anthraquinone derivatives,</a:t>
            </a:r>
          </a:p>
          <a:p>
            <a:pPr eaLnBrk="1" hangingPunct="1" latinLnBrk="1" lvl="0"/>
            <a:r>
              <a:rPr altLang="en-US" lang="en-US"/>
              <a:t>These agents have direct action on enteric neurons and GI mucosa.</a:t>
            </a:r>
          </a:p>
          <a:p>
            <a:pPr eaLnBrk="1" hangingPunct="1" latinLnBrk="1" lvl="0"/>
            <a:r>
              <a:rPr altLang="en-US" lang="en-US"/>
              <a:t>Increase prostaglandin and  cAMP levels, inhibit Na</a:t>
            </a:r>
            <a:r>
              <a:rPr altLang="en-US" baseline="30000" lang="en-US"/>
              <a:t>+</a:t>
            </a:r>
            <a:r>
              <a:rPr altLang="en-US" lang="en-US"/>
              <a:t>, K</a:t>
            </a:r>
            <a:r>
              <a:rPr altLang="en-US" baseline="30000" lang="en-US"/>
              <a:t>+</a:t>
            </a:r>
            <a:r>
              <a:rPr altLang="en-US" lang="en-US"/>
              <a:t>-ATPase activity in intestinal mucosa.</a:t>
            </a:r>
          </a:p>
          <a:p>
            <a:pPr eaLnBrk="1" hangingPunct="1" latinLnBrk="1" lvl="0"/>
            <a:r>
              <a:rPr altLang="en-US" lang="en-US"/>
              <a:t>Increase secretion of water and electrolytes by intestinal (colon) mucosa thus stimulating peristalsis.</a:t>
            </a:r>
          </a:p>
          <a:p>
            <a:pPr eaLnBrk="1" hangingPunct="1" latinLnBrk="1" lvl="0"/>
            <a:r>
              <a:rPr altLang="en-US" lang="en-US"/>
              <a:t>Contraindicated in pregnancy.</a:t>
            </a:r>
          </a:p>
          <a:p>
            <a:pPr eaLnBrk="1" hangingPunct="1" latinLnBrk="1" lvl="0"/>
            <a:endParaRPr altLang="en-US" lang="en-US"/>
          </a:p>
        </p:txBody>
      </p:sp>
      <p:cxnSp>
        <p:nvCxnSpPr>
          <p:cNvPr id="3145745" name="Straight Connector 3"/>
          <p:cNvCxnSpPr>
            <a:cxnSpLocks/>
          </p:cNvCxnSpPr>
          <p:nvPr/>
        </p:nvCxn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rgbClr val="4A7EBB">
                <a:alpha val="100000"/>
              </a:srgbClr>
            </a:solidFill>
            <a:prstDash val="solid"/>
            <a:round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5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Anti-diarrhoeal agents</a:t>
            </a:r>
          </a:p>
        </p:txBody>
      </p:sp>
      <p:sp>
        <p:nvSpPr>
          <p:cNvPr id="1048586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1" sz="2800" lang="en-US"/>
              <a:t>Diarrhoea: </a:t>
            </a:r>
            <a:r>
              <a:rPr altLang="en-US" sz="2800" lang="en-US"/>
              <a:t>frequent passage of liquid or semisolid stools is called diarrhoea.</a:t>
            </a:r>
          </a:p>
          <a:p>
            <a:pPr eaLnBrk="1" hangingPunct="1" latinLnBrk="1" lvl="0"/>
            <a:r>
              <a:rPr altLang="en-US" b="1" sz="2800" lang="en-US"/>
              <a:t>Causes: </a:t>
            </a:r>
            <a:r>
              <a:rPr altLang="en-US" sz="2800" lang="en-US"/>
              <a:t>enteric infection, food toxins, malnutrition, inflammation, drugs like reserpine, prostaglandins, metoclopramide, domperidome, cholinergic drugs, quinidine and purgatives.</a:t>
            </a:r>
          </a:p>
          <a:p>
            <a:pPr eaLnBrk="1" hangingPunct="1" latinLnBrk="1" lvl="0"/>
            <a:r>
              <a:rPr altLang="en-US" b="1" sz="2800" lang="en-US"/>
              <a:t>Dysentery: </a:t>
            </a:r>
            <a:r>
              <a:rPr altLang="en-US" sz="2800" lang="en-US"/>
              <a:t>abdominal pain and passage of bloody stools and mucous due to infection or inflammation.</a:t>
            </a:r>
          </a:p>
        </p:txBody>
      </p:sp>
      <p:cxnSp>
        <p:nvCxnSpPr>
          <p:cNvPr id="3145728" name="Straight Connector 4"/>
          <p:cNvCxnSpPr>
            <a:cxnSpLocks/>
          </p:cNvCxnSpPr>
          <p:nvPr/>
        </p:nvCxn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rgbClr val="4A7EBB">
                <a:alpha val="100000"/>
              </a:srgbClr>
            </a:solidFill>
            <a:prstDash val="solid"/>
            <a:round/>
          </a:ln>
        </p:spPr>
      </p:cxn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2" name="Title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Osmotic/saline laxatives</a:t>
            </a:r>
          </a:p>
        </p:txBody>
      </p:sp>
      <p:sp>
        <p:nvSpPr>
          <p:cNvPr id="1048623" name="Content Placeholder 2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/>
              <a:t>Most powerful and rapid acting laxatives.</a:t>
            </a:r>
          </a:p>
          <a:p>
            <a:pPr eaLnBrk="1" hangingPunct="1" latinLnBrk="1" lvl="0"/>
            <a:r>
              <a:rPr altLang="en-US" lang="en-US"/>
              <a:t>Salts of magnesium, sodium or potassium.</a:t>
            </a:r>
          </a:p>
          <a:p>
            <a:pPr eaLnBrk="1" hangingPunct="1" latinLnBrk="1" lvl="0"/>
            <a:r>
              <a:rPr altLang="en-US" lang="en-US"/>
              <a:t>Given orally, not absorbed from gut, remain in lumen and exert osmotic effect, draw water in lumen, distend the bowel, stimulates peristalsis.</a:t>
            </a:r>
          </a:p>
          <a:p>
            <a:pPr eaLnBrk="1" hangingPunct="1" latinLnBrk="1" lvl="0"/>
            <a:r>
              <a:rPr altLang="en-US" lang="en-US"/>
              <a:t>Sodium phosphate used in enema before surgery.</a:t>
            </a:r>
          </a:p>
          <a:p>
            <a:pPr eaLnBrk="1" hangingPunct="1" latinLnBrk="1" lvl="0"/>
            <a:r>
              <a:rPr altLang="en-US" lang="en-US"/>
              <a:t>Should be avoided in cardiac patients.</a:t>
            </a:r>
          </a:p>
        </p:txBody>
      </p:sp>
      <p:cxnSp>
        <p:nvCxnSpPr>
          <p:cNvPr id="3145746" name="Straight Connector 3"/>
          <p:cNvCxnSpPr>
            <a:cxnSpLocks/>
          </p:cNvCxnSpPr>
          <p:nvPr/>
        </p:nvCxn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rgbClr val="4A7EBB">
                <a:alpha val="100000"/>
              </a:srgbClr>
            </a:solidFill>
            <a:prstDash val="solid"/>
            <a:round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4" name="Title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Osmotic laxatives/purgatives mechanism</a:t>
            </a:r>
          </a:p>
        </p:txBody>
      </p:sp>
      <p:pic>
        <p:nvPicPr>
          <p:cNvPr id="2097154" name="Picture 2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57200" y="2133600"/>
            <a:ext cx="8229600" cy="2801937"/>
          </a:xfrm>
          <a:prstGeom prst="rect"/>
          <a:noFill/>
          <a:ln>
            <a:noFill/>
          </a:ln>
        </p:spPr>
      </p:pic>
      <p:cxnSp>
        <p:nvCxnSpPr>
          <p:cNvPr id="3145747" name="Straight Connector 3"/>
          <p:cNvCxnSpPr>
            <a:cxnSpLocks/>
          </p:cNvCxnSpPr>
          <p:nvPr/>
        </p:nvCxnSpPr>
        <p:spPr>
          <a:xfrm rot="0">
            <a:off x="0" y="1447800"/>
            <a:ext cx="9144000" cy="0"/>
          </a:xfrm>
          <a:prstGeom prst="line"/>
          <a:noFill/>
          <a:ln w="9525" cap="flat" cmpd="sng">
            <a:solidFill>
              <a:srgbClr val="4A7EBB">
                <a:alpha val="100000"/>
              </a:srgbClr>
            </a:solidFill>
            <a:prstDash val="solid"/>
            <a:round/>
          </a:ln>
        </p:spPr>
      </p:cxnSp>
    </p:spTree>
  </p:cSld>
  <p:clrMapOvr>
    <a:masterClrMapping/>
  </p:clrMapOvr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5" name="Title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Mechanism of lactulose</a:t>
            </a:r>
          </a:p>
        </p:txBody>
      </p:sp>
      <p:pic>
        <p:nvPicPr>
          <p:cNvPr id="2097155" name="Picture 2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57200" y="2482850"/>
            <a:ext cx="8229600" cy="2760662"/>
          </a:xfrm>
          <a:prstGeom prst="rect"/>
          <a:noFill/>
          <a:ln>
            <a:noFill/>
          </a:ln>
        </p:spPr>
      </p:pic>
      <p:cxnSp>
        <p:nvCxnSpPr>
          <p:cNvPr id="3145748" name="Straight Connector 3"/>
          <p:cNvCxnSpPr>
            <a:cxnSpLocks/>
          </p:cNvCxnSpPr>
          <p:nvPr/>
        </p:nvCxn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rgbClr val="4A7EBB">
                <a:alpha val="100000"/>
              </a:srgbClr>
            </a:solidFill>
            <a:prstDash val="solid"/>
            <a:round/>
          </a:ln>
        </p:spPr>
      </p:cxnSp>
    </p:spTree>
  </p:cSld>
  <p:clrMapOvr>
    <a:masterClrMapping/>
  </p:clrMapOvr>
  <p:timing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6" name="Title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Uses of laxatives</a:t>
            </a:r>
          </a:p>
        </p:txBody>
      </p:sp>
      <p:sp>
        <p:nvSpPr>
          <p:cNvPr id="1048627" name="Content Placeholder 2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/>
              <a:t>Acute functional constipation-bulk laxatives</a:t>
            </a:r>
          </a:p>
          <a:p>
            <a:pPr eaLnBrk="1" hangingPunct="1" latinLnBrk="1" lvl="0"/>
            <a:r>
              <a:rPr altLang="en-US" lang="en-US"/>
              <a:t>To avoid straining during defecation-bulk laxatives</a:t>
            </a:r>
          </a:p>
          <a:p>
            <a:pPr eaLnBrk="1" hangingPunct="1" latinLnBrk="1" lvl="0"/>
            <a:r>
              <a:rPr altLang="en-US" lang="en-US"/>
              <a:t>Hepatic comma, to reduce NH</a:t>
            </a:r>
            <a:r>
              <a:rPr altLang="en-US" baseline="-14000" lang="en-US"/>
              <a:t>3 </a:t>
            </a:r>
            <a:r>
              <a:rPr altLang="en-US" lang="en-US"/>
              <a:t>levels-lactulose</a:t>
            </a:r>
          </a:p>
          <a:p>
            <a:pPr eaLnBrk="1" hangingPunct="1" latinLnBrk="1" lvl="0"/>
            <a:r>
              <a:rPr altLang="en-US" lang="en-US"/>
              <a:t>Surgery/x-ray, colonoscopy-osmotic laxatives</a:t>
            </a:r>
          </a:p>
          <a:p>
            <a:pPr eaLnBrk="1" hangingPunct="1" latinLnBrk="1" lvl="0"/>
            <a:r>
              <a:rPr altLang="en-US" lang="en-US"/>
              <a:t>Anthelmintics-osmotic laxatives</a:t>
            </a:r>
          </a:p>
          <a:p>
            <a:pPr eaLnBrk="1" hangingPunct="1" latinLnBrk="1" lvl="0"/>
            <a:r>
              <a:rPr altLang="en-US" lang="en-US"/>
              <a:t>Drug poisoning-osmotic laxatives</a:t>
            </a:r>
          </a:p>
          <a:p>
            <a:pPr eaLnBrk="1" hangingPunct="1" latinLnBrk="1" lvl="0"/>
            <a:r>
              <a:rPr altLang="en-US" lang="en-US"/>
              <a:t>Pregnant women/ children-lactulose.</a:t>
            </a:r>
          </a:p>
          <a:p>
            <a:pPr eaLnBrk="1" hangingPunct="1" latinLnBrk="1" lvl="0"/>
            <a:endParaRPr altLang="en-US" lang="en-US"/>
          </a:p>
        </p:txBody>
      </p:sp>
      <p:cxnSp>
        <p:nvCxnSpPr>
          <p:cNvPr id="3145749" name="Straight Connector 3"/>
          <p:cNvCxnSpPr>
            <a:cxnSpLocks/>
          </p:cNvCxnSpPr>
          <p:nvPr/>
        </p:nvCxn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rgbClr val="4A7EBB">
                <a:alpha val="100000"/>
              </a:srgbClr>
            </a:solidFill>
            <a:prstDash val="solid"/>
            <a:round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8" name="Title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br/>
            <a:r>
              <a:rPr altLang="en-US" b="1" sz="4000" lang="en-US"/>
              <a:t>Uses of laxatives</a:t>
            </a:r>
            <a:br/>
            <a:endParaRPr altLang="en-US" b="1" sz="4000" lang="en-US"/>
          </a:p>
        </p:txBody>
      </p:sp>
      <p:sp>
        <p:nvSpPr>
          <p:cNvPr id="1048629" name="Content Placeholder 2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/>
              <a:t>Constipation, surgery, hernia.</a:t>
            </a:r>
          </a:p>
          <a:p>
            <a:pPr eaLnBrk="1" hangingPunct="1" latinLnBrk="1" lvl="0"/>
            <a:r>
              <a:rPr altLang="en-US" lang="en-US"/>
              <a:t>Hepatic coma</a:t>
            </a:r>
          </a:p>
          <a:p>
            <a:pPr eaLnBrk="1" hangingPunct="1" latinLnBrk="1" lvl="0"/>
            <a:r>
              <a:rPr altLang="en-US" lang="en-US"/>
              <a:t>Preoperatively in bowel surgery, colonoscopy, abdominal x-ray</a:t>
            </a:r>
          </a:p>
          <a:p>
            <a:pPr eaLnBrk="1" hangingPunct="1" latinLnBrk="1" lvl="0"/>
            <a:r>
              <a:rPr altLang="en-US" lang="en-US"/>
              <a:t>Drug poisoning </a:t>
            </a:r>
          </a:p>
          <a:p>
            <a:pPr eaLnBrk="1" hangingPunct="1" latinLnBrk="1" lvl="0"/>
            <a:endParaRPr altLang="en-US" lang="en-US"/>
          </a:p>
        </p:txBody>
      </p:sp>
      <p:cxnSp>
        <p:nvCxnSpPr>
          <p:cNvPr id="3145750" name="Straight Connector 3"/>
          <p:cNvCxnSpPr>
            <a:cxnSpLocks/>
          </p:cNvCxnSpPr>
          <p:nvPr/>
        </p:nvCxn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rgbClr val="4A7EBB">
                <a:alpha val="100000"/>
              </a:srgbClr>
            </a:solidFill>
            <a:prstDash val="solid"/>
            <a:round/>
          </a:ln>
        </p:spPr>
      </p:cxn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9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Agents can cause diarrhoea</a:t>
            </a:r>
          </a:p>
        </p:txBody>
      </p:sp>
      <p:sp>
        <p:nvSpPr>
          <p:cNvPr id="1048590" name="Rectangle 3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indent="-609600" latinLnBrk="1" lvl="0" marL="609600">
              <a:buNone/>
            </a:pPr>
            <a:r>
              <a:rPr altLang="en-US" b="1" lang="en-US"/>
              <a:t>Non specific agents:</a:t>
            </a:r>
          </a:p>
          <a:p>
            <a:pPr eaLnBrk="1" hangingPunct="1" indent="-609600" latinLnBrk="1" lvl="0" marL="609600">
              <a:buFontTx/>
              <a:buAutoNum type="arabicPeriod" startAt="1"/>
            </a:pPr>
            <a:r>
              <a:rPr altLang="en-US" lang="en-US"/>
              <a:t>Fear</a:t>
            </a:r>
          </a:p>
          <a:p>
            <a:pPr eaLnBrk="1" hangingPunct="1" indent="-609600" latinLnBrk="1" lvl="0" marL="609600">
              <a:buFontTx/>
              <a:buAutoNum type="arabicPeriod" startAt="1"/>
            </a:pPr>
            <a:r>
              <a:rPr altLang="en-US" lang="en-US"/>
              <a:t>Anxiety or apprehension</a:t>
            </a:r>
          </a:p>
          <a:p>
            <a:pPr eaLnBrk="1" hangingPunct="1" indent="-609600" latinLnBrk="1" lvl="0" marL="609600">
              <a:buFontTx/>
              <a:buAutoNum type="arabicPeriod" startAt="1"/>
            </a:pPr>
            <a:r>
              <a:rPr altLang="en-US" lang="en-US"/>
              <a:t>Ingestion</a:t>
            </a:r>
          </a:p>
          <a:p>
            <a:pPr eaLnBrk="1" hangingPunct="1" indent="-609600" latinLnBrk="1" lvl="0" marL="609600">
              <a:buFontTx/>
              <a:buAutoNum type="arabicPeriod" startAt="1"/>
            </a:pPr>
            <a:r>
              <a:rPr altLang="en-US" lang="en-US"/>
              <a:t>Traveling</a:t>
            </a:r>
          </a:p>
          <a:p>
            <a:pPr eaLnBrk="1" hangingPunct="1" indent="-609600" latinLnBrk="1" lvl="0" marL="609600"/>
            <a:r>
              <a:rPr altLang="en-US" b="1" lang="en-US"/>
              <a:t>Acute diarrhoea</a:t>
            </a:r>
          </a:p>
          <a:p>
            <a:pPr eaLnBrk="1" hangingPunct="1" indent="-609600" latinLnBrk="1" lvl="0" marL="609600"/>
            <a:r>
              <a:rPr altLang="en-US" b="1" lang="en-US"/>
              <a:t>Chronic diarrhoea</a:t>
            </a:r>
          </a:p>
          <a:p>
            <a:pPr eaLnBrk="1" hangingPunct="1" indent="-609600" latinLnBrk="1" lvl="0" marL="609600">
              <a:buFontTx/>
              <a:buNone/>
            </a:pPr>
            <a:endParaRPr altLang="en-US" lang="en-US"/>
          </a:p>
          <a:p>
            <a:pPr eaLnBrk="1" hangingPunct="1" indent="-609600" latinLnBrk="1" lvl="0" marL="609600">
              <a:buFontTx/>
              <a:buAutoNum type="arabicPeriod" startAt="1"/>
            </a:pPr>
            <a:endParaRPr altLang="en-US" lang="en-US"/>
          </a:p>
        </p:txBody>
      </p:sp>
      <p:cxnSp>
        <p:nvCxnSpPr>
          <p:cNvPr id="3145729" name="Straight Connector 3"/>
          <p:cNvCxnSpPr>
            <a:cxnSpLocks/>
          </p:cNvCxnSpPr>
          <p:nvPr/>
        </p:nvCxn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rgbClr val="4A7EBB">
                <a:alpha val="100000"/>
              </a:srgbClr>
            </a:solidFill>
            <a:prstDash val="solid"/>
            <a:round/>
          </a:ln>
        </p:spPr>
      </p:cxn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1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Management of diarrhoea</a:t>
            </a:r>
          </a:p>
        </p:txBody>
      </p:sp>
      <p:sp>
        <p:nvSpPr>
          <p:cNvPr id="1048592" name="Rectangle 3"/>
          <p:cNvSpPr/>
          <p:nvPr>
            <p:ph sz="full" idx="1"/>
          </p:nvPr>
        </p:nvSpPr>
        <p:spPr>
          <a:xfrm rot="0">
            <a:off x="609600" y="14478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indent="-609600" latinLnBrk="1" lvl="0" marL="609600">
              <a:buNone/>
            </a:pPr>
            <a:r>
              <a:rPr altLang="en-US" b="1" sz="2800" lang="en-US"/>
              <a:t>1. Non-specific therapy:</a:t>
            </a:r>
          </a:p>
          <a:p>
            <a:pPr eaLnBrk="1" hangingPunct="1" indent="-609600" latinLnBrk="1" lvl="0" marL="609600">
              <a:buFontTx/>
              <a:buNone/>
            </a:pPr>
            <a:r>
              <a:rPr altLang="en-US" sz="2800" lang="el-GR"/>
              <a:t>   a) Oral and parenteral rehydration</a:t>
            </a:r>
          </a:p>
          <a:p>
            <a:pPr eaLnBrk="1" hangingPunct="1" indent="-609600" latinLnBrk="1" lvl="0" marL="609600">
              <a:buFontTx/>
              <a:buNone/>
            </a:pPr>
            <a:r>
              <a:rPr altLang="en-US" sz="2800" lang="el-GR"/>
              <a:t>   b) Anti-motility and anti-secretory agents:</a:t>
            </a:r>
          </a:p>
          <a:p>
            <a:pPr eaLnBrk="1" hangingPunct="1" indent="-609600" latinLnBrk="1" lvl="0" marL="609600">
              <a:buFontTx/>
              <a:buNone/>
            </a:pPr>
            <a:r>
              <a:rPr altLang="en-US" sz="2800" lang="el-GR"/>
              <a:t>      i) Opioids: codeine, diphenoxylate,   loperaminde</a:t>
            </a:r>
          </a:p>
          <a:p>
            <a:pPr eaLnBrk="1" hangingPunct="1" indent="-609600" latinLnBrk="1" lvl="0" marL="609600">
              <a:buFontTx/>
              <a:buNone/>
            </a:pPr>
            <a:r>
              <a:rPr altLang="en-US" sz="2800" lang="el-GR"/>
              <a:t>     ii) α</a:t>
            </a:r>
            <a:r>
              <a:rPr altLang="en-US" sz="2800" lang="en-US"/>
              <a:t>-adrenergic receptor agonist: clonidine</a:t>
            </a:r>
          </a:p>
          <a:p>
            <a:pPr eaLnBrk="1" hangingPunct="1" indent="-609600" latinLnBrk="1" lvl="0" marL="609600">
              <a:buFontTx/>
              <a:buNone/>
            </a:pPr>
            <a:r>
              <a:rPr altLang="en-US" sz="2800" lang="en-US"/>
              <a:t>    iii) Octreotide.</a:t>
            </a:r>
          </a:p>
          <a:p>
            <a:pPr eaLnBrk="1" hangingPunct="1" indent="-609600" latinLnBrk="1" lvl="0" marL="609600">
              <a:buFontTx/>
              <a:buNone/>
            </a:pPr>
            <a:r>
              <a:rPr altLang="en-US" b="1" sz="2800" lang="en-US"/>
              <a:t>2. Specific therapy: </a:t>
            </a:r>
            <a:r>
              <a:rPr altLang="en-US" sz="2800" lang="en-US"/>
              <a:t>Antimicrobial agents</a:t>
            </a:r>
          </a:p>
          <a:p>
            <a:pPr eaLnBrk="1" hangingPunct="1" indent="-609600" latinLnBrk="1" lvl="0" marL="609600">
              <a:buFontTx/>
              <a:buNone/>
            </a:pPr>
            <a:r>
              <a:rPr altLang="en-US" b="1" sz="2800" lang="en-US"/>
              <a:t>3. Antispasmodics: </a:t>
            </a:r>
            <a:r>
              <a:rPr altLang="en-US" sz="2800" lang="en-US"/>
              <a:t>Atropine &amp; oxyphenonium (antrenyl)</a:t>
            </a:r>
          </a:p>
          <a:p>
            <a:pPr eaLnBrk="1" hangingPunct="1" indent="-609600" latinLnBrk="1" lvl="0" marL="609600">
              <a:buFontTx/>
              <a:buNone/>
            </a:pPr>
            <a:r>
              <a:rPr altLang="en-US" b="1" sz="2800" lang="en-US"/>
              <a:t>4. Adsorbants:  </a:t>
            </a:r>
            <a:r>
              <a:rPr altLang="en-US" sz="2800" lang="en-US"/>
              <a:t>Kaolin, pectin and chalk, bismuth subsalicylate</a:t>
            </a:r>
          </a:p>
        </p:txBody>
      </p:sp>
      <p:cxnSp>
        <p:nvCxnSpPr>
          <p:cNvPr id="3145730" name="Straight Connector 3"/>
          <p:cNvCxnSpPr>
            <a:cxnSpLocks/>
          </p:cNvCxnSpPr>
          <p:nvPr/>
        </p:nvCxn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rgbClr val="4A7EBB">
                <a:alpha val="100000"/>
              </a:srgbClr>
            </a:solidFill>
            <a:prstDash val="solid"/>
            <a:round/>
          </a:ln>
        </p:spPr>
      </p:cxn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3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Non-specific therapy</a:t>
            </a:r>
          </a:p>
        </p:txBody>
      </p:sp>
      <p:sp>
        <p:nvSpPr>
          <p:cNvPr id="1048594" name="Rectangle 3"/>
          <p:cNvSpPr/>
          <p:nvPr>
            <p:ph type="body" sz="full" idx="4294967295"/>
          </p:nvPr>
        </p:nvSpPr>
        <p:spPr>
          <a:xfrm rot="0">
            <a:off x="914400" y="1752600"/>
            <a:ext cx="76200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>
              <a:buNone/>
            </a:pPr>
            <a:r>
              <a:rPr altLang="en-US" b="1" lang="en-US"/>
              <a:t>Oral rehydration solution (ORS):</a:t>
            </a:r>
          </a:p>
          <a:p>
            <a:pPr eaLnBrk="1" hangingPunct="1" latinLnBrk="1" lvl="0">
              <a:buFontTx/>
              <a:buNone/>
            </a:pPr>
            <a:r>
              <a:rPr altLang="en-US" lang="en-US"/>
              <a:t>    2.6 g NaCl, 1.5 g KCl,  2.9 g sodium citrate, 13.5 g glucose dissolved in 1 liter of water.</a:t>
            </a:r>
          </a:p>
          <a:p>
            <a:pPr eaLnBrk="1" hangingPunct="1" latinLnBrk="1" lvl="0">
              <a:buFontTx/>
              <a:buNone/>
            </a:pPr>
            <a:r>
              <a:rPr altLang="en-US" b="1" lang="en-US"/>
              <a:t>Super ORS:</a:t>
            </a:r>
            <a:r>
              <a:rPr altLang="en-US" lang="en-US"/>
              <a:t> </a:t>
            </a:r>
          </a:p>
          <a:p>
            <a:pPr eaLnBrk="1" hangingPunct="1" latinLnBrk="1" lvl="0">
              <a:buFontTx/>
              <a:buNone/>
            </a:pPr>
            <a:r>
              <a:rPr altLang="en-US" lang="en-US"/>
              <a:t>   (boiled rice powder used instead of glucose)-also decreases frequency of diarrhoea along with rehydration.</a:t>
            </a:r>
          </a:p>
          <a:p>
            <a:pPr eaLnBrk="1" hangingPunct="1" latinLnBrk="1" lvl="0">
              <a:buFontTx/>
              <a:buNone/>
            </a:pPr>
            <a:endParaRPr altLang="en-US" lang="en-US"/>
          </a:p>
        </p:txBody>
      </p:sp>
      <p:cxnSp>
        <p:nvCxnSpPr>
          <p:cNvPr id="3145731" name="Straight Connector 3"/>
          <p:cNvCxnSpPr>
            <a:cxnSpLocks/>
          </p:cNvCxnSpPr>
          <p:nvPr/>
        </p:nvCxn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rgbClr val="4A7EBB">
                <a:alpha val="100000"/>
              </a:srgbClr>
            </a:solidFill>
            <a:prstDash val="solid"/>
            <a:round/>
          </a:ln>
        </p:spPr>
      </p:cxn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6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4000" lang="en-US"/>
              <a:t>Antimotility and antisecretory agents</a:t>
            </a:r>
          </a:p>
        </p:txBody>
      </p:sp>
      <p:sp>
        <p:nvSpPr>
          <p:cNvPr id="1048597" name="Rectangle 3"/>
          <p:cNvSpPr/>
          <p:nvPr>
            <p:ph sz="full" idx="1"/>
          </p:nvPr>
        </p:nvSpPr>
        <p:spPr>
          <a:xfrm rot="0">
            <a:off x="457200" y="1600200"/>
            <a:ext cx="83058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>
              <a:lnSpc>
                <a:spcPct val="70000"/>
              </a:lnSpc>
            </a:pPr>
            <a:r>
              <a:rPr altLang="en-US" b="1" sz="2800" lang="en-US"/>
              <a:t>Codeine: </a:t>
            </a:r>
            <a:r>
              <a:rPr altLang="en-US" sz="2800" lang="en-US"/>
              <a:t>opium alkaloid, reduces GI motility, also have antisecretory effects.</a:t>
            </a:r>
          </a:p>
          <a:p>
            <a:pPr eaLnBrk="1" hangingPunct="1" latinLnBrk="1" lvl="0">
              <a:lnSpc>
                <a:spcPct val="70000"/>
              </a:lnSpc>
              <a:buNone/>
            </a:pPr>
            <a:endParaRPr altLang="en-US" b="1" sz="2400" lang="en-US"/>
          </a:p>
          <a:p>
            <a:pPr eaLnBrk="1" hangingPunct="1" latinLnBrk="1" lvl="0">
              <a:lnSpc>
                <a:spcPct val="70000"/>
              </a:lnSpc>
            </a:pPr>
            <a:r>
              <a:rPr altLang="en-US" b="1" sz="2800" lang="en-US"/>
              <a:t>Diphenoxylate:</a:t>
            </a:r>
            <a:r>
              <a:rPr altLang="en-US" sz="2800" lang="en-US"/>
              <a:t> structurally related to pethidine, combined with small doses with atropine, side effects are constipation, paralytic ileus, banned in many countries.</a:t>
            </a:r>
          </a:p>
          <a:p>
            <a:pPr eaLnBrk="1" hangingPunct="1" latinLnBrk="1" lvl="0">
              <a:lnSpc>
                <a:spcPct val="70000"/>
              </a:lnSpc>
              <a:buNone/>
            </a:pPr>
            <a:endParaRPr altLang="en-US" sz="2800" lang="en-US"/>
          </a:p>
          <a:p>
            <a:pPr eaLnBrk="1" hangingPunct="1" latinLnBrk="1" lvl="0">
              <a:lnSpc>
                <a:spcPct val="70000"/>
              </a:lnSpc>
            </a:pPr>
            <a:r>
              <a:rPr altLang="en-US" b="1" sz="2800" lang="en-US"/>
              <a:t>Loperamide:</a:t>
            </a:r>
            <a:r>
              <a:rPr altLang="en-US" sz="2800" lang="en-US"/>
              <a:t> opiate analogue and importantant antidiarroeal than morphine.</a:t>
            </a:r>
          </a:p>
          <a:p>
            <a:pPr eaLnBrk="1" hangingPunct="1" latinLnBrk="1" lvl="0">
              <a:lnSpc>
                <a:spcPct val="70000"/>
              </a:lnSpc>
              <a:buNone/>
            </a:pPr>
            <a:endParaRPr altLang="en-US" sz="2800" lang="en-US"/>
          </a:p>
          <a:p>
            <a:pPr eaLnBrk="1" hangingPunct="1" latinLnBrk="1" lvl="0">
              <a:lnSpc>
                <a:spcPct val="70000"/>
              </a:lnSpc>
            </a:pPr>
            <a:r>
              <a:rPr altLang="en-US" sz="2800" lang="en-US"/>
              <a:t>Interact with µ-receptor in the gut, reduces GI motility and increase anal sphincter tone.</a:t>
            </a:r>
          </a:p>
          <a:p>
            <a:pPr eaLnBrk="1" hangingPunct="1" latinLnBrk="1" lvl="0">
              <a:lnSpc>
                <a:spcPct val="70000"/>
              </a:lnSpc>
              <a:buNone/>
            </a:pPr>
            <a:endParaRPr altLang="en-US" sz="2400" lang="en-US"/>
          </a:p>
        </p:txBody>
      </p:sp>
      <p:cxnSp>
        <p:nvCxnSpPr>
          <p:cNvPr id="3145732" name="Straight Connector 3"/>
          <p:cNvCxnSpPr>
            <a:cxnSpLocks/>
          </p:cNvCxnSpPr>
          <p:nvPr/>
        </p:nvCxn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rgbClr val="4A7EBB">
                <a:alpha val="100000"/>
              </a:srgbClr>
            </a:solidFill>
            <a:prstDash val="solid"/>
            <a:round/>
          </a:ln>
        </p:spPr>
      </p:cxn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8" name="Title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Antimotility and antisecretory….</a:t>
            </a:r>
          </a:p>
        </p:txBody>
      </p:sp>
      <p:sp>
        <p:nvSpPr>
          <p:cNvPr id="1048599" name="Content Placeholder 2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>
              <a:lnSpc>
                <a:spcPct val="80000"/>
              </a:lnSpc>
            </a:pPr>
            <a:r>
              <a:rPr altLang="en-US" lang="en-US"/>
              <a:t>loperamide poorly penetrates BBB and has no abuse potential. Can use in acute and chronic and traveller’s diarrhoea.</a:t>
            </a:r>
          </a:p>
          <a:p>
            <a:pPr eaLnBrk="1" hangingPunct="1" latinLnBrk="1" lvl="0">
              <a:lnSpc>
                <a:spcPct val="80000"/>
              </a:lnSpc>
            </a:pPr>
            <a:endParaRPr altLang="en-US" lang="en-US"/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b="1" lang="en-US"/>
              <a:t>Adverse reactions:</a:t>
            </a:r>
          </a:p>
          <a:p>
            <a:pPr eaLnBrk="1" hangingPunct="1" latinLnBrk="1" lvl="0">
              <a:lnSpc>
                <a:spcPct val="80000"/>
              </a:lnSpc>
            </a:pPr>
            <a:r>
              <a:rPr altLang="en-US" lang="en-US"/>
              <a:t>Skin rashes, headache, and paralytic ileus, should not be used in children &lt;4 years of age. Should be avoided in infectious diarrhoeas, avoided in IBD.</a:t>
            </a:r>
          </a:p>
          <a:p>
            <a:pPr eaLnBrk="1" hangingPunct="1" latinLnBrk="1" lvl="0"/>
            <a:endParaRPr altLang="en-US" lang="en-US"/>
          </a:p>
        </p:txBody>
      </p:sp>
      <p:cxnSp>
        <p:nvCxnSpPr>
          <p:cNvPr id="3145733" name="Straight Connector 3"/>
          <p:cNvCxnSpPr>
            <a:cxnSpLocks/>
          </p:cNvCxnSpPr>
          <p:nvPr/>
        </p:nvCxn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rgbClr val="4A7EBB">
                <a:alpha val="100000"/>
              </a:srgbClr>
            </a:solidFill>
            <a:prstDash val="solid"/>
            <a:round/>
          </a:ln>
        </p:spPr>
      </p:cxn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0" name="Rectangle 4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Antimotility and antisecretory…</a:t>
            </a:r>
          </a:p>
        </p:txBody>
      </p:sp>
      <p:sp>
        <p:nvSpPr>
          <p:cNvPr id="1048601" name="Rectangle 3"/>
          <p:cNvSpPr/>
          <p:nvPr>
            <p:ph type="body" sz="full" idx="4294967295"/>
          </p:nvPr>
        </p:nvSpPr>
        <p:spPr>
          <a:xfrm rot="0">
            <a:off x="533400" y="1828800"/>
            <a:ext cx="83820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1" sz="2800" lang="en-US"/>
              <a:t>Clonidine: </a:t>
            </a:r>
            <a:r>
              <a:rPr altLang="en-US" sz="2800" lang="en-US"/>
              <a:t>it has antimotility and antisecretory activities, used in diabetics with autonomic neuropathy,</a:t>
            </a:r>
          </a:p>
          <a:p>
            <a:pPr eaLnBrk="1" hangingPunct="1" latinLnBrk="1" lvl="0"/>
            <a:r>
              <a:rPr altLang="en-US" b="1" sz="2800" lang="en-US"/>
              <a:t>Octreotide: </a:t>
            </a:r>
            <a:r>
              <a:rPr altLang="en-US" sz="2800" lang="en-US"/>
              <a:t>analogue of somatostatin, inhibits 5-HT &amp; VIP, gastrin, used in refractory diarrhoea in patients with AIDS.</a:t>
            </a:r>
          </a:p>
          <a:p>
            <a:pPr eaLnBrk="1" hangingPunct="1" latinLnBrk="1" lvl="0"/>
            <a:r>
              <a:rPr altLang="en-US" b="1" sz="2800" lang="en-US"/>
              <a:t>Racecadotril: </a:t>
            </a:r>
            <a:r>
              <a:rPr altLang="en-US" sz="2800" lang="en-US"/>
              <a:t>inhibits degradation of enkephalins, used in acute secretory diarrhoeas.</a:t>
            </a:r>
          </a:p>
          <a:p>
            <a:pPr eaLnBrk="1" hangingPunct="1" latinLnBrk="1" lvl="0"/>
            <a:r>
              <a:rPr altLang="en-US" b="1" sz="2800" lang="en-US"/>
              <a:t>Side effects: </a:t>
            </a:r>
            <a:r>
              <a:rPr altLang="en-US" sz="2800" lang="en-US"/>
              <a:t>nausea, vomiting, drowsiness.</a:t>
            </a:r>
          </a:p>
        </p:txBody>
      </p:sp>
      <p:cxnSp>
        <p:nvCxnSpPr>
          <p:cNvPr id="3145734" name="Straight Connector 3"/>
          <p:cNvCxnSpPr>
            <a:cxnSpLocks/>
          </p:cNvCxnSpPr>
          <p:nvPr/>
        </p:nvCxn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rgbClr val="4A7EBB">
                <a:alpha val="100000"/>
              </a:srgbClr>
            </a:solidFill>
            <a:prstDash val="solid"/>
            <a:round/>
          </a:ln>
        </p:spPr>
      </p:cxn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2" name="Title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Infective antidiarrhoeal drugs</a:t>
            </a:r>
          </a:p>
        </p:txBody>
      </p:sp>
      <p:pic>
        <p:nvPicPr>
          <p:cNvPr id="2097152" name="Picture 2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85800" y="2057400"/>
            <a:ext cx="7848600" cy="4133850"/>
          </a:xfrm>
          <a:prstGeom prst="rect"/>
          <a:noFill/>
          <a:ln>
            <a:noFill/>
          </a:ln>
        </p:spPr>
      </p:pic>
      <p:cxnSp>
        <p:nvCxnSpPr>
          <p:cNvPr id="3145735" name="Straight Connector 3"/>
          <p:cNvCxnSpPr>
            <a:cxnSpLocks/>
          </p:cNvCxnSpPr>
          <p:nvPr/>
        </p:nvCxn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rgbClr val="4A7EBB">
                <a:alpha val="100000"/>
              </a:srgbClr>
            </a:solidFill>
            <a:prstDash val="solid"/>
            <a:round/>
          </a:ln>
        </p:spPr>
      </p:cxn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Drugs for constipation and diarrhoea</dc:title>
  <dc:creator>Rishipal</dc:creator>
  <cp:lastModifiedBy>oem</cp:lastModifiedBy>
  <dcterms:created xsi:type="dcterms:W3CDTF">2014-01-14T07:01:26Z</dcterms:created>
  <dcterms:modified xsi:type="dcterms:W3CDTF">2022-05-06T00:17:20Z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b44e25761029488185445e16bd5cba0e</vt:lpwstr>
  </property>
</Properties>
</file>