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68" r:id="rId2"/>
    <p:sldId id="300" r:id="rId3"/>
    <p:sldId id="257" r:id="rId4"/>
    <p:sldId id="301" r:id="rId5"/>
    <p:sldId id="258" r:id="rId6"/>
    <p:sldId id="259" r:id="rId7"/>
    <p:sldId id="297" r:id="rId8"/>
    <p:sldId id="298" r:id="rId9"/>
    <p:sldId id="261" r:id="rId10"/>
    <p:sldId id="262" r:id="rId11"/>
    <p:sldId id="286" r:id="rId12"/>
    <p:sldId id="263" r:id="rId13"/>
    <p:sldId id="264" r:id="rId14"/>
    <p:sldId id="265" r:id="rId15"/>
    <p:sldId id="266" r:id="rId16"/>
    <p:sldId id="269" r:id="rId17"/>
    <p:sldId id="270" r:id="rId18"/>
    <p:sldId id="271" r:id="rId19"/>
    <p:sldId id="275" r:id="rId20"/>
    <p:sldId id="274" r:id="rId21"/>
    <p:sldId id="276" r:id="rId22"/>
    <p:sldId id="277" r:id="rId23"/>
    <p:sldId id="278" r:id="rId24"/>
    <p:sldId id="279" r:id="rId25"/>
    <p:sldId id="282" r:id="rId26"/>
    <p:sldId id="280" r:id="rId27"/>
    <p:sldId id="288" r:id="rId28"/>
    <p:sldId id="285" r:id="rId29"/>
    <p:sldId id="283" r:id="rId30"/>
    <p:sldId id="284" r:id="rId31"/>
    <p:sldId id="289" r:id="rId32"/>
    <p:sldId id="290" r:id="rId33"/>
    <p:sldId id="292" r:id="rId34"/>
    <p:sldId id="293" r:id="rId35"/>
    <p:sldId id="294" r:id="rId36"/>
    <p:sldId id="295" r:id="rId37"/>
    <p:sldId id="296"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1E718E-EF41-449E-B1EA-11F46385B48D}" type="datetimeFigureOut">
              <a:rPr lang="en-US" smtClean="0"/>
              <a:t>9/1/2021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61B8E8-FF99-48CA-A7AC-8F2F225E95A6}" type="slidenum">
              <a:rPr lang="en-US" smtClean="0"/>
              <a:t>‹#›</a:t>
            </a:fld>
            <a:endParaRPr lang="en-US"/>
          </a:p>
        </p:txBody>
      </p:sp>
    </p:spTree>
    <p:extLst>
      <p:ext uri="{BB962C8B-B14F-4D97-AF65-F5344CB8AC3E}">
        <p14:creationId xmlns:p14="http://schemas.microsoft.com/office/powerpoint/2010/main" val="3995322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E5C1938-0AC3-4326-9B7A-F1D97EB56160}" type="slidenum">
              <a:rPr lang="en-US" smtClean="0"/>
              <a:pPr>
                <a:spcBef>
                  <a:spcPct val="0"/>
                </a:spcBef>
              </a:pPr>
              <a:t>1</a:t>
            </a:fld>
            <a:endParaRPr lang="en-US" smtClean="0"/>
          </a:p>
        </p:txBody>
      </p:sp>
    </p:spTree>
    <p:extLst>
      <p:ext uri="{BB962C8B-B14F-4D97-AF65-F5344CB8AC3E}">
        <p14:creationId xmlns:p14="http://schemas.microsoft.com/office/powerpoint/2010/main" val="1417182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F25DBFC-4AE4-4D88-9AD3-58DB4092D4BD}" type="slidenum">
              <a:rPr lang="en-US" smtClean="0"/>
              <a:pPr>
                <a:spcBef>
                  <a:spcPct val="0"/>
                </a:spcBef>
              </a:pPr>
              <a:t>2</a:t>
            </a:fld>
            <a:endParaRPr lang="en-US" smtClean="0"/>
          </a:p>
        </p:txBody>
      </p:sp>
      <p:sp>
        <p:nvSpPr>
          <p:cNvPr id="614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4267630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8D07547-166B-4100-AC10-91142D8BDE4D}" type="datetimeFigureOut">
              <a:rPr lang="en-US" smtClean="0"/>
              <a:t>9/1/2021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5ED631-DF74-49FC-8405-BEF8CC7007FD}" type="slidenum">
              <a:rPr lang="en-US" smtClean="0"/>
              <a:t>‹#›</a:t>
            </a:fld>
            <a:endParaRPr lang="en-US"/>
          </a:p>
        </p:txBody>
      </p:sp>
    </p:spTree>
    <p:extLst>
      <p:ext uri="{BB962C8B-B14F-4D97-AF65-F5344CB8AC3E}">
        <p14:creationId xmlns:p14="http://schemas.microsoft.com/office/powerpoint/2010/main" val="2905575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D07547-166B-4100-AC10-91142D8BDE4D}" type="datetimeFigureOut">
              <a:rPr lang="en-US" smtClean="0"/>
              <a:t>9/1/2021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5ED631-DF74-49FC-8405-BEF8CC7007FD}" type="slidenum">
              <a:rPr lang="en-US" smtClean="0"/>
              <a:t>‹#›</a:t>
            </a:fld>
            <a:endParaRPr lang="en-US"/>
          </a:p>
        </p:txBody>
      </p:sp>
    </p:spTree>
    <p:extLst>
      <p:ext uri="{BB962C8B-B14F-4D97-AF65-F5344CB8AC3E}">
        <p14:creationId xmlns:p14="http://schemas.microsoft.com/office/powerpoint/2010/main" val="4185189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D07547-166B-4100-AC10-91142D8BDE4D}" type="datetimeFigureOut">
              <a:rPr lang="en-US" smtClean="0"/>
              <a:t>9/1/2021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5ED631-DF74-49FC-8405-BEF8CC7007FD}" type="slidenum">
              <a:rPr lang="en-US" smtClean="0"/>
              <a:t>‹#›</a:t>
            </a:fld>
            <a:endParaRPr lang="en-US"/>
          </a:p>
        </p:txBody>
      </p:sp>
    </p:spTree>
    <p:extLst>
      <p:ext uri="{BB962C8B-B14F-4D97-AF65-F5344CB8AC3E}">
        <p14:creationId xmlns:p14="http://schemas.microsoft.com/office/powerpoint/2010/main" val="1439070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D07547-166B-4100-AC10-91142D8BDE4D}" type="datetimeFigureOut">
              <a:rPr lang="en-US" smtClean="0"/>
              <a:t>9/1/2021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5ED631-DF74-49FC-8405-BEF8CC7007FD}" type="slidenum">
              <a:rPr lang="en-US" smtClean="0"/>
              <a:t>‹#›</a:t>
            </a:fld>
            <a:endParaRPr lang="en-US"/>
          </a:p>
        </p:txBody>
      </p:sp>
    </p:spTree>
    <p:extLst>
      <p:ext uri="{BB962C8B-B14F-4D97-AF65-F5344CB8AC3E}">
        <p14:creationId xmlns:p14="http://schemas.microsoft.com/office/powerpoint/2010/main" val="1206110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8D07547-166B-4100-AC10-91142D8BDE4D}" type="datetimeFigureOut">
              <a:rPr lang="en-US" smtClean="0"/>
              <a:t>9/1/2021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5ED631-DF74-49FC-8405-BEF8CC7007FD}" type="slidenum">
              <a:rPr lang="en-US" smtClean="0"/>
              <a:t>‹#›</a:t>
            </a:fld>
            <a:endParaRPr lang="en-US"/>
          </a:p>
        </p:txBody>
      </p:sp>
    </p:spTree>
    <p:extLst>
      <p:ext uri="{BB962C8B-B14F-4D97-AF65-F5344CB8AC3E}">
        <p14:creationId xmlns:p14="http://schemas.microsoft.com/office/powerpoint/2010/main" val="3157208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8D07547-166B-4100-AC10-91142D8BDE4D}" type="datetimeFigureOut">
              <a:rPr lang="en-US" smtClean="0"/>
              <a:t>9/1/2021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5ED631-DF74-49FC-8405-BEF8CC7007FD}" type="slidenum">
              <a:rPr lang="en-US" smtClean="0"/>
              <a:t>‹#›</a:t>
            </a:fld>
            <a:endParaRPr lang="en-US"/>
          </a:p>
        </p:txBody>
      </p:sp>
    </p:spTree>
    <p:extLst>
      <p:ext uri="{BB962C8B-B14F-4D97-AF65-F5344CB8AC3E}">
        <p14:creationId xmlns:p14="http://schemas.microsoft.com/office/powerpoint/2010/main" val="2166941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8D07547-166B-4100-AC10-91142D8BDE4D}" type="datetimeFigureOut">
              <a:rPr lang="en-US" smtClean="0"/>
              <a:t>9/1/2021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5ED631-DF74-49FC-8405-BEF8CC7007FD}" type="slidenum">
              <a:rPr lang="en-US" smtClean="0"/>
              <a:t>‹#›</a:t>
            </a:fld>
            <a:endParaRPr lang="en-US"/>
          </a:p>
        </p:txBody>
      </p:sp>
    </p:spTree>
    <p:extLst>
      <p:ext uri="{BB962C8B-B14F-4D97-AF65-F5344CB8AC3E}">
        <p14:creationId xmlns:p14="http://schemas.microsoft.com/office/powerpoint/2010/main" val="1971740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8D07547-166B-4100-AC10-91142D8BDE4D}" type="datetimeFigureOut">
              <a:rPr lang="en-US" smtClean="0"/>
              <a:t>9/1/2021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5ED631-DF74-49FC-8405-BEF8CC7007FD}" type="slidenum">
              <a:rPr lang="en-US" smtClean="0"/>
              <a:t>‹#›</a:t>
            </a:fld>
            <a:endParaRPr lang="en-US"/>
          </a:p>
        </p:txBody>
      </p:sp>
    </p:spTree>
    <p:extLst>
      <p:ext uri="{BB962C8B-B14F-4D97-AF65-F5344CB8AC3E}">
        <p14:creationId xmlns:p14="http://schemas.microsoft.com/office/powerpoint/2010/main" val="3098813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D07547-166B-4100-AC10-91142D8BDE4D}" type="datetimeFigureOut">
              <a:rPr lang="en-US" smtClean="0"/>
              <a:t>9/1/2021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5ED631-DF74-49FC-8405-BEF8CC7007FD}" type="slidenum">
              <a:rPr lang="en-US" smtClean="0"/>
              <a:t>‹#›</a:t>
            </a:fld>
            <a:endParaRPr lang="en-US"/>
          </a:p>
        </p:txBody>
      </p:sp>
    </p:spTree>
    <p:extLst>
      <p:ext uri="{BB962C8B-B14F-4D97-AF65-F5344CB8AC3E}">
        <p14:creationId xmlns:p14="http://schemas.microsoft.com/office/powerpoint/2010/main" val="407382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D07547-166B-4100-AC10-91142D8BDE4D}" type="datetimeFigureOut">
              <a:rPr lang="en-US" smtClean="0"/>
              <a:t>9/1/2021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5ED631-DF74-49FC-8405-BEF8CC7007FD}" type="slidenum">
              <a:rPr lang="en-US" smtClean="0"/>
              <a:t>‹#›</a:t>
            </a:fld>
            <a:endParaRPr lang="en-US"/>
          </a:p>
        </p:txBody>
      </p:sp>
    </p:spTree>
    <p:extLst>
      <p:ext uri="{BB962C8B-B14F-4D97-AF65-F5344CB8AC3E}">
        <p14:creationId xmlns:p14="http://schemas.microsoft.com/office/powerpoint/2010/main" val="2433522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D07547-166B-4100-AC10-91142D8BDE4D}" type="datetimeFigureOut">
              <a:rPr lang="en-US" smtClean="0"/>
              <a:t>9/1/2021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5ED631-DF74-49FC-8405-BEF8CC7007FD}" type="slidenum">
              <a:rPr lang="en-US" smtClean="0"/>
              <a:t>‹#›</a:t>
            </a:fld>
            <a:endParaRPr lang="en-US"/>
          </a:p>
        </p:txBody>
      </p:sp>
    </p:spTree>
    <p:extLst>
      <p:ext uri="{BB962C8B-B14F-4D97-AF65-F5344CB8AC3E}">
        <p14:creationId xmlns:p14="http://schemas.microsoft.com/office/powerpoint/2010/main" val="2308821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D07547-166B-4100-AC10-91142D8BDE4D}" type="datetimeFigureOut">
              <a:rPr lang="en-US" smtClean="0"/>
              <a:t>9/1/2021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5ED631-DF74-49FC-8405-BEF8CC7007FD}" type="slidenum">
              <a:rPr lang="en-US" smtClean="0"/>
              <a:t>‹#›</a:t>
            </a:fld>
            <a:endParaRPr lang="en-US"/>
          </a:p>
        </p:txBody>
      </p:sp>
    </p:spTree>
    <p:extLst>
      <p:ext uri="{BB962C8B-B14F-4D97-AF65-F5344CB8AC3E}">
        <p14:creationId xmlns:p14="http://schemas.microsoft.com/office/powerpoint/2010/main" val="28252938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2514601" y="-20638"/>
            <a:ext cx="7407275" cy="1471613"/>
          </a:xfrm>
        </p:spPr>
        <p:txBody>
          <a:bodyPr>
            <a:normAutofit fontScale="90000"/>
          </a:bodyPr>
          <a:lstStyle/>
          <a:p>
            <a:pPr>
              <a:defRPr/>
            </a:pPr>
            <a:r>
              <a:rPr lang="en-US" dirty="0" smtClean="0">
                <a:solidFill>
                  <a:schemeClr val="tx2">
                    <a:satMod val="130000"/>
                  </a:schemeClr>
                </a:solidFill>
              </a:rPr>
              <a:t>    INTRODUCTION TO        </a:t>
            </a:r>
            <a:br>
              <a:rPr lang="en-US" dirty="0" smtClean="0">
                <a:solidFill>
                  <a:schemeClr val="tx2">
                    <a:satMod val="130000"/>
                  </a:schemeClr>
                </a:solidFill>
              </a:rPr>
            </a:br>
            <a:r>
              <a:rPr lang="en-US" dirty="0" smtClean="0">
                <a:solidFill>
                  <a:schemeClr val="tx2">
                    <a:satMod val="130000"/>
                  </a:schemeClr>
                </a:solidFill>
              </a:rPr>
              <a:t>         PATHOLOGY</a:t>
            </a:r>
            <a:br>
              <a:rPr lang="en-US" dirty="0" smtClean="0">
                <a:solidFill>
                  <a:schemeClr val="tx2">
                    <a:satMod val="130000"/>
                  </a:schemeClr>
                </a:solidFill>
              </a:rPr>
            </a:br>
            <a:r>
              <a:rPr lang="en-US" dirty="0" smtClean="0">
                <a:solidFill>
                  <a:schemeClr val="tx2">
                    <a:satMod val="130000"/>
                  </a:schemeClr>
                </a:solidFill>
              </a:rPr>
              <a:t>           Dr.Kaduyu Dennis</a:t>
            </a:r>
          </a:p>
        </p:txBody>
      </p:sp>
      <p:sp>
        <p:nvSpPr>
          <p:cNvPr id="5123" name="Subtitle 2"/>
          <p:cNvSpPr>
            <a:spLocks noGrp="1"/>
          </p:cNvSpPr>
          <p:nvPr>
            <p:ph type="subTitle" idx="1"/>
          </p:nvPr>
        </p:nvSpPr>
        <p:spPr>
          <a:xfrm>
            <a:off x="2667001" y="1905000"/>
            <a:ext cx="7407275" cy="1752600"/>
          </a:xfrm>
        </p:spPr>
        <p:txBody>
          <a:bodyPr>
            <a:noAutofit/>
          </a:bodyPr>
          <a:lstStyle/>
          <a:p>
            <a:pPr>
              <a:defRPr/>
            </a:pPr>
            <a:r>
              <a:rPr lang="en-US" dirty="0"/>
              <a:t> SUBTOPIC 1CONCEPTS TO PATHOLOGY</a:t>
            </a:r>
          </a:p>
          <a:p>
            <a:pPr>
              <a:defRPr/>
            </a:pPr>
            <a:endParaRPr lang="en-US" dirty="0"/>
          </a:p>
          <a:p>
            <a:pPr>
              <a:defRPr/>
            </a:pPr>
            <a:r>
              <a:rPr lang="en-US" dirty="0">
                <a:solidFill>
                  <a:schemeClr val="tx2">
                    <a:satMod val="130000"/>
                  </a:schemeClr>
                </a:solidFill>
              </a:rPr>
              <a:t> </a:t>
            </a:r>
            <a:r>
              <a:rPr lang="en-US" dirty="0"/>
              <a:t>SUBTOPIC 2CAUSES,CLASSIFICATION  AND PATHOGENICITY  OF DISEASES</a:t>
            </a:r>
          </a:p>
          <a:p>
            <a:pPr>
              <a:defRPr/>
            </a:pPr>
            <a:endParaRPr lang="en-US" dirty="0"/>
          </a:p>
          <a:p>
            <a:pPr>
              <a:defRPr/>
            </a:pPr>
            <a:r>
              <a:rPr lang="en-US" dirty="0"/>
              <a:t>SUBTOPIC 3 PHYSIOLOGIC STRESS AND PATHOLOGICAL  INJURY AND CELLULAR ADAPTATION</a:t>
            </a:r>
          </a:p>
          <a:p>
            <a:pPr>
              <a:defRPr/>
            </a:pPr>
            <a:endParaRPr lang="en-US" dirty="0"/>
          </a:p>
          <a:p>
            <a:pPr>
              <a:defRPr/>
            </a:pPr>
            <a:r>
              <a:rPr lang="en-US" dirty="0">
                <a:solidFill>
                  <a:srgbClr val="FF0000"/>
                </a:solidFill>
              </a:rPr>
              <a:t>SUBTOPIC 4CELL INJURY AND CELL DEATH</a:t>
            </a:r>
          </a:p>
          <a:p>
            <a:pPr>
              <a:defRPr/>
            </a:pPr>
            <a:endParaRPr lang="en-US" dirty="0" smtClean="0">
              <a:solidFill>
                <a:schemeClr val="tx1"/>
              </a:solidFill>
            </a:endParaRPr>
          </a:p>
          <a:p>
            <a:pPr>
              <a:defRPr/>
            </a:pPr>
            <a:endParaRPr lang="en-US" dirty="0" smtClean="0"/>
          </a:p>
        </p:txBody>
      </p:sp>
    </p:spTree>
    <p:extLst>
      <p:ext uri="{BB962C8B-B14F-4D97-AF65-F5344CB8AC3E}">
        <p14:creationId xmlns:p14="http://schemas.microsoft.com/office/powerpoint/2010/main" val="25788565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Types/classifications of cellular injuries </a:t>
            </a:r>
            <a:endParaRPr lang="en-US" b="1" dirty="0"/>
          </a:p>
        </p:txBody>
      </p:sp>
      <p:sp>
        <p:nvSpPr>
          <p:cNvPr id="3" name="Content Placeholder 2"/>
          <p:cNvSpPr>
            <a:spLocks noGrp="1"/>
          </p:cNvSpPr>
          <p:nvPr>
            <p:ph idx="1"/>
          </p:nvPr>
        </p:nvSpPr>
        <p:spPr/>
        <p:txBody>
          <a:bodyPr/>
          <a:lstStyle/>
          <a:p>
            <a:pPr marL="0" indent="0">
              <a:buNone/>
            </a:pPr>
            <a:r>
              <a:rPr lang="en-US" sz="4400" dirty="0" smtClean="0"/>
              <a:t>Reversible cell injury</a:t>
            </a:r>
          </a:p>
          <a:p>
            <a:pPr marL="0" indent="0">
              <a:buNone/>
            </a:pPr>
            <a:r>
              <a:rPr lang="en-US" sz="4400" dirty="0" smtClean="0"/>
              <a:t>Irreversible cell injury</a:t>
            </a:r>
          </a:p>
          <a:p>
            <a:pPr marL="0" indent="0">
              <a:buNone/>
            </a:pPr>
            <a:endParaRPr lang="en-US" sz="4400" dirty="0" smtClean="0"/>
          </a:p>
          <a:p>
            <a:pPr marL="457200" lvl="1" indent="0">
              <a:buNone/>
            </a:pPr>
            <a:r>
              <a:rPr lang="en-US" sz="4400" b="1" dirty="0" smtClean="0">
                <a:solidFill>
                  <a:schemeClr val="accent1"/>
                </a:solidFill>
              </a:rPr>
              <a:t>     </a:t>
            </a:r>
            <a:endParaRPr lang="en-GB" sz="4400" dirty="0" smtClean="0"/>
          </a:p>
          <a:p>
            <a:pPr marL="0" indent="0">
              <a:buNone/>
            </a:pPr>
            <a:endParaRPr lang="en-US" dirty="0"/>
          </a:p>
        </p:txBody>
      </p:sp>
    </p:spTree>
    <p:extLst>
      <p:ext uri="{BB962C8B-B14F-4D97-AF65-F5344CB8AC3E}">
        <p14:creationId xmlns:p14="http://schemas.microsoft.com/office/powerpoint/2010/main" val="1149842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46411" y="350250"/>
            <a:ext cx="8122023" cy="6517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48035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9701" y="100818"/>
            <a:ext cx="10985679" cy="839340"/>
          </a:xfrm>
        </p:spPr>
        <p:txBody>
          <a:bodyPr/>
          <a:lstStyle/>
          <a:p>
            <a:r>
              <a:rPr lang="en-US" b="1" dirty="0" smtClean="0"/>
              <a:t>             Reversible cell injury</a:t>
            </a:r>
            <a:endParaRPr lang="en-US" b="1" dirty="0"/>
          </a:p>
        </p:txBody>
      </p:sp>
      <p:sp>
        <p:nvSpPr>
          <p:cNvPr id="3" name="Content Placeholder 2"/>
          <p:cNvSpPr>
            <a:spLocks noGrp="1"/>
          </p:cNvSpPr>
          <p:nvPr>
            <p:ph idx="1"/>
          </p:nvPr>
        </p:nvSpPr>
        <p:spPr>
          <a:xfrm>
            <a:off x="0" y="940158"/>
            <a:ext cx="11367752" cy="5917842"/>
          </a:xfrm>
        </p:spPr>
        <p:txBody>
          <a:bodyPr>
            <a:normAutofit fontScale="25000" lnSpcReduction="20000"/>
          </a:bodyPr>
          <a:lstStyle/>
          <a:p>
            <a:pPr marL="0" indent="0">
              <a:buNone/>
            </a:pPr>
            <a:r>
              <a:rPr lang="en-US" sz="7200" b="1" dirty="0" smtClean="0">
                <a:solidFill>
                  <a:schemeClr val="accent1"/>
                </a:solidFill>
              </a:rPr>
              <a:t>                      Reversible cell injury </a:t>
            </a:r>
            <a:r>
              <a:rPr lang="en-US" sz="7200" dirty="0" smtClean="0"/>
              <a:t>is when the damaged cell is capable of returning to its normal physiological state when the stress is removed from the cell.</a:t>
            </a:r>
          </a:p>
          <a:p>
            <a:pPr marL="0" indent="0">
              <a:buNone/>
            </a:pPr>
            <a:r>
              <a:rPr lang="en-US" sz="7200" dirty="0"/>
              <a:t> </a:t>
            </a:r>
            <a:r>
              <a:rPr lang="en-US" sz="7200" dirty="0" smtClean="0"/>
              <a:t>   </a:t>
            </a:r>
            <a:r>
              <a:rPr lang="en-US" sz="7200" dirty="0" smtClean="0">
                <a:solidFill>
                  <a:srgbClr val="C00000"/>
                </a:solidFill>
              </a:rPr>
              <a:t>N.B</a:t>
            </a:r>
            <a:r>
              <a:rPr lang="en-US" sz="7200" dirty="0" smtClean="0"/>
              <a:t> Low levels of stress can cause reversible cell injury ,exceeding the</a:t>
            </a:r>
          </a:p>
          <a:p>
            <a:pPr marL="0" indent="0">
              <a:buNone/>
            </a:pPr>
            <a:r>
              <a:rPr lang="en-US" sz="7200" dirty="0"/>
              <a:t>t</a:t>
            </a:r>
            <a:r>
              <a:rPr lang="en-US" sz="7200" dirty="0" smtClean="0"/>
              <a:t>hreshold  results in irreversible injury.</a:t>
            </a:r>
          </a:p>
          <a:p>
            <a:pPr marL="0" indent="0">
              <a:buNone/>
            </a:pPr>
            <a:r>
              <a:rPr lang="en-US" sz="8000" b="1" dirty="0" smtClean="0"/>
              <a:t>                                      </a:t>
            </a:r>
            <a:r>
              <a:rPr lang="en-US" sz="8000" b="1" dirty="0" smtClean="0">
                <a:solidFill>
                  <a:schemeClr val="accent1"/>
                </a:solidFill>
              </a:rPr>
              <a:t>MORPHOLOGY OF REVERSIBLE CELL INJURY</a:t>
            </a:r>
          </a:p>
          <a:p>
            <a:pPr marL="0" indent="0">
              <a:buNone/>
            </a:pPr>
            <a:r>
              <a:rPr lang="en-US" sz="7200" dirty="0" smtClean="0">
                <a:solidFill>
                  <a:srgbClr val="C00000"/>
                </a:solidFill>
              </a:rPr>
              <a:t>LIGHT MICROSCOPY</a:t>
            </a:r>
          </a:p>
          <a:p>
            <a:pPr marL="0" indent="0">
              <a:buNone/>
            </a:pPr>
            <a:r>
              <a:rPr lang="en-US" sz="7200" dirty="0" smtClean="0"/>
              <a:t>Cellular swelling</a:t>
            </a:r>
          </a:p>
          <a:p>
            <a:pPr marL="0" indent="0">
              <a:buNone/>
            </a:pPr>
            <a:r>
              <a:rPr lang="en-US" sz="7200" dirty="0" smtClean="0"/>
              <a:t>Fatty change/ </a:t>
            </a:r>
            <a:r>
              <a:rPr lang="en-US" sz="7200" dirty="0" err="1" smtClean="0"/>
              <a:t>steatosis</a:t>
            </a:r>
            <a:endParaRPr lang="en-US" sz="7200" dirty="0" smtClean="0"/>
          </a:p>
          <a:p>
            <a:pPr marL="0" indent="0">
              <a:buNone/>
            </a:pPr>
            <a:r>
              <a:rPr lang="en-US" sz="7200" dirty="0" smtClean="0"/>
              <a:t>Vacuolar degeneration/ hydropic change </a:t>
            </a:r>
          </a:p>
          <a:p>
            <a:pPr marL="0" indent="0">
              <a:buNone/>
            </a:pPr>
            <a:r>
              <a:rPr lang="en-US" sz="7200" dirty="0" smtClean="0">
                <a:solidFill>
                  <a:srgbClr val="C00000"/>
                </a:solidFill>
              </a:rPr>
              <a:t>ULTRASTRUCTURAL CHANGES(high magnification with electron  microscope)</a:t>
            </a:r>
          </a:p>
          <a:p>
            <a:pPr marL="0" indent="0">
              <a:buNone/>
            </a:pPr>
            <a:r>
              <a:rPr lang="en-US" sz="7200" dirty="0" smtClean="0"/>
              <a:t>Plasma membrane alterations such as blebbing(bulging of the plasma membrane) ,blunting (weakened) and loss of microvilli(microscopic cellular membrane protrusion's that increase surface are for absorption ,secretion ,cellular   adhesion)</a:t>
            </a:r>
          </a:p>
          <a:p>
            <a:pPr marL="0" indent="0">
              <a:buNone/>
            </a:pPr>
            <a:r>
              <a:rPr lang="en-US" sz="7200" dirty="0" smtClean="0"/>
              <a:t>Mitochondrial changes </a:t>
            </a:r>
          </a:p>
          <a:p>
            <a:pPr marL="0" indent="0">
              <a:buNone/>
            </a:pPr>
            <a:r>
              <a:rPr lang="en-US" sz="7200" dirty="0" smtClean="0"/>
              <a:t>Dilatation of endoplasmic retinaculum with detachment of polysomes</a:t>
            </a:r>
          </a:p>
          <a:p>
            <a:pPr marL="0" indent="0">
              <a:buNone/>
            </a:pPr>
            <a:r>
              <a:rPr lang="en-US" sz="7200" dirty="0" smtClean="0"/>
              <a:t>Nuclear alterations with disaggregation of granular and fibrillar elements</a:t>
            </a:r>
          </a:p>
          <a:p>
            <a:pPr marL="0" indent="0">
              <a:buNone/>
            </a:pPr>
            <a:r>
              <a:rPr lang="en-US" sz="7200" dirty="0" smtClean="0">
                <a:solidFill>
                  <a:srgbClr val="C00000"/>
                </a:solidFill>
              </a:rPr>
              <a:t>GROSS APPEARANCE</a:t>
            </a:r>
          </a:p>
          <a:p>
            <a:pPr marL="0" indent="0">
              <a:buNone/>
            </a:pPr>
            <a:r>
              <a:rPr lang="en-US" sz="7200" dirty="0" smtClean="0"/>
              <a:t>Organ pallor</a:t>
            </a:r>
          </a:p>
          <a:p>
            <a:pPr marL="0" indent="0">
              <a:buNone/>
            </a:pPr>
            <a:r>
              <a:rPr lang="en-US" sz="7200" dirty="0" smtClean="0"/>
              <a:t>Organ rigidity</a:t>
            </a:r>
          </a:p>
          <a:p>
            <a:pPr marL="0" indent="0">
              <a:buNone/>
            </a:pPr>
            <a:r>
              <a:rPr lang="en-US" sz="7200" dirty="0" smtClean="0"/>
              <a:t>Increased weight</a:t>
            </a:r>
          </a:p>
          <a:p>
            <a:pPr marL="0" indent="0">
              <a:buNone/>
            </a:pPr>
            <a:endParaRPr lang="en-US" sz="6400" dirty="0" smtClean="0"/>
          </a:p>
          <a:p>
            <a:pPr marL="0" indent="0">
              <a:buNone/>
            </a:pPr>
            <a:r>
              <a:rPr lang="en-US" sz="6400" dirty="0" smtClean="0"/>
              <a:t>                   </a:t>
            </a:r>
          </a:p>
          <a:p>
            <a:pPr marL="0" indent="0">
              <a:buNone/>
            </a:pPr>
            <a:endParaRPr lang="en-US" dirty="0" smtClean="0"/>
          </a:p>
          <a:p>
            <a:pPr marL="0" indent="0">
              <a:buNone/>
            </a:pPr>
            <a:r>
              <a:rPr lang="en-US" dirty="0" smtClean="0"/>
              <a:t>                  </a:t>
            </a:r>
            <a:endParaRPr lang="en-US" dirty="0"/>
          </a:p>
        </p:txBody>
      </p:sp>
    </p:spTree>
    <p:extLst>
      <p:ext uri="{BB962C8B-B14F-4D97-AF65-F5344CB8AC3E}">
        <p14:creationId xmlns:p14="http://schemas.microsoft.com/office/powerpoint/2010/main" val="17056563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smtClean="0"/>
              <a:t>CELLULAR SWELLING</a:t>
            </a:r>
          </a:p>
          <a:p>
            <a:pPr marL="0" indent="0">
              <a:buNone/>
            </a:pPr>
            <a:r>
              <a:rPr lang="en-US" dirty="0" smtClean="0"/>
              <a:t>       This is the first manifestation of almost all forms of cell injury.</a:t>
            </a:r>
          </a:p>
          <a:p>
            <a:pPr marL="0" indent="0">
              <a:buNone/>
            </a:pPr>
            <a:r>
              <a:rPr lang="en-US" dirty="0"/>
              <a:t> </a:t>
            </a:r>
            <a:r>
              <a:rPr lang="en-US" dirty="0" smtClean="0"/>
              <a:t>       It occurs when the cell is unable to maintain ionic and fluid homeostasis as a result of loss of plasma membrane energy- dependent</a:t>
            </a:r>
          </a:p>
          <a:p>
            <a:pPr marL="0" indent="0">
              <a:buNone/>
            </a:pPr>
            <a:r>
              <a:rPr lang="en-US" dirty="0" smtClean="0"/>
              <a:t>Ion pumps.</a:t>
            </a:r>
          </a:p>
          <a:p>
            <a:pPr marL="0" indent="0">
              <a:buNone/>
            </a:pPr>
            <a:r>
              <a:rPr lang="en-US" dirty="0" smtClean="0"/>
              <a:t>FATTY CHANGE/STEATOSIS</a:t>
            </a:r>
          </a:p>
          <a:p>
            <a:pPr marL="0" indent="0">
              <a:buNone/>
            </a:pPr>
            <a:r>
              <a:rPr lang="en-US" dirty="0"/>
              <a:t> </a:t>
            </a:r>
            <a:r>
              <a:rPr lang="en-US" dirty="0" smtClean="0"/>
              <a:t>     This is the abnormal accumulation of triglycerides within parenchymal cells.eg in Alcoholic hepatitis</a:t>
            </a:r>
          </a:p>
          <a:p>
            <a:pPr marL="0" indent="0">
              <a:buNone/>
            </a:pPr>
            <a:r>
              <a:rPr lang="en-US" dirty="0"/>
              <a:t> </a:t>
            </a:r>
            <a:r>
              <a:rPr lang="en-US" dirty="0" smtClean="0"/>
              <a:t>    Fatty change is manifested by the appearance of lipid vacuoles in the cytoplasm </a:t>
            </a:r>
          </a:p>
          <a:p>
            <a:pPr marL="0" indent="0">
              <a:buNone/>
            </a:pPr>
            <a:r>
              <a:rPr lang="en-US" dirty="0"/>
              <a:t> </a:t>
            </a:r>
            <a:r>
              <a:rPr lang="en-US" dirty="0" smtClean="0"/>
              <a:t>     this is mainly seen in cells involved in and dependent on fat metabolism  such as hepatocytes and myocardial cells. </a:t>
            </a:r>
          </a:p>
          <a:p>
            <a:pPr marL="0" indent="0">
              <a:buNone/>
            </a:pPr>
            <a:r>
              <a:rPr lang="en-US" dirty="0"/>
              <a:t> </a:t>
            </a:r>
            <a:r>
              <a:rPr lang="en-US" dirty="0" smtClean="0"/>
              <a:t>     GROSSLY; Liver is enlarge, yellow in color and shiny in appearance because it contains excess fat       </a:t>
            </a:r>
            <a:endParaRPr lang="en-US" dirty="0"/>
          </a:p>
        </p:txBody>
      </p:sp>
    </p:spTree>
    <p:extLst>
      <p:ext uri="{BB962C8B-B14F-4D97-AF65-F5344CB8AC3E}">
        <p14:creationId xmlns:p14="http://schemas.microsoft.com/office/powerpoint/2010/main" val="34117950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620" y="1146219"/>
            <a:ext cx="10515600" cy="4351338"/>
          </a:xfrm>
        </p:spPr>
        <p:txBody>
          <a:bodyPr/>
          <a:lstStyle/>
          <a:p>
            <a:r>
              <a:rPr lang="en-US" dirty="0" smtClean="0"/>
              <a:t>VACUOLAR DEGENERATION /HYDROPIC CHANGE</a:t>
            </a:r>
          </a:p>
          <a:p>
            <a:pPr marL="0" indent="0">
              <a:buNone/>
            </a:pPr>
            <a:r>
              <a:rPr lang="en-US" dirty="0"/>
              <a:t> </a:t>
            </a:r>
            <a:r>
              <a:rPr lang="en-US" dirty="0" smtClean="0"/>
              <a:t>  This is a pattern of non-lethal cell injury where small clear vacuoles are seen within cytoplasm representing distended and pinched off segments of endoplasmic retinaculum.</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414318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IRREVERSIBLE CELL INJURY</a:t>
            </a:r>
            <a:endParaRPr lang="en-US" b="1" dirty="0"/>
          </a:p>
        </p:txBody>
      </p:sp>
      <p:sp>
        <p:nvSpPr>
          <p:cNvPr id="3" name="Content Placeholder 2"/>
          <p:cNvSpPr>
            <a:spLocks noGrp="1"/>
          </p:cNvSpPr>
          <p:nvPr>
            <p:ph idx="1"/>
          </p:nvPr>
        </p:nvSpPr>
        <p:spPr/>
        <p:txBody>
          <a:bodyPr>
            <a:normAutofit fontScale="92500" lnSpcReduction="20000"/>
          </a:bodyPr>
          <a:lstStyle/>
          <a:p>
            <a:pPr marL="0" indent="0">
              <a:buNone/>
            </a:pPr>
            <a:r>
              <a:rPr lang="en-US" b="1" dirty="0">
                <a:solidFill>
                  <a:schemeClr val="accent1"/>
                </a:solidFill>
              </a:rPr>
              <a:t> </a:t>
            </a:r>
            <a:r>
              <a:rPr lang="en-US" b="1" dirty="0" smtClean="0">
                <a:solidFill>
                  <a:schemeClr val="accent1"/>
                </a:solidFill>
              </a:rPr>
              <a:t>    Irreversible cell injury </a:t>
            </a:r>
            <a:r>
              <a:rPr lang="en-US" dirty="0" smtClean="0"/>
              <a:t>is one which occurs when a causative agent persists or if its severe enough from its </a:t>
            </a:r>
            <a:r>
              <a:rPr lang="en-US" dirty="0" smtClean="0"/>
              <a:t>on </a:t>
            </a:r>
            <a:r>
              <a:rPr lang="en-US" dirty="0" smtClean="0"/>
              <a:t>set resulting into cell death.</a:t>
            </a:r>
          </a:p>
          <a:p>
            <a:pPr marL="0" indent="0">
              <a:buNone/>
            </a:pPr>
            <a:endParaRPr lang="en-US" dirty="0"/>
          </a:p>
          <a:p>
            <a:pPr marL="0" indent="0">
              <a:buNone/>
            </a:pPr>
            <a:r>
              <a:rPr lang="en-US" dirty="0" smtClean="0"/>
              <a:t> </a:t>
            </a:r>
            <a:r>
              <a:rPr lang="en-US" b="1" dirty="0" smtClean="0">
                <a:solidFill>
                  <a:schemeClr val="accent1"/>
                </a:solidFill>
              </a:rPr>
              <a:t>TYPES OF CELL DEATH/ CELLULAR CHANGES WHICH ARE IRREVERSIBLE</a:t>
            </a:r>
          </a:p>
          <a:p>
            <a:pPr marL="0" indent="0">
              <a:buNone/>
            </a:pPr>
            <a:r>
              <a:rPr lang="en-US" b="1" dirty="0" smtClean="0"/>
              <a:t> Necrosis</a:t>
            </a:r>
          </a:p>
          <a:p>
            <a:pPr marL="0" indent="0">
              <a:buNone/>
            </a:pPr>
            <a:r>
              <a:rPr lang="en-US" b="1" dirty="0" smtClean="0"/>
              <a:t>Apoptosis</a:t>
            </a:r>
          </a:p>
          <a:p>
            <a:pPr marL="0" indent="0">
              <a:buNone/>
            </a:pPr>
            <a:r>
              <a:rPr lang="en-US" b="1" dirty="0" smtClean="0"/>
              <a:t>N.B </a:t>
            </a:r>
          </a:p>
          <a:p>
            <a:pPr marL="0" indent="0">
              <a:buNone/>
            </a:pPr>
            <a:r>
              <a:rPr lang="en-US" b="1" dirty="0"/>
              <a:t> </a:t>
            </a:r>
            <a:r>
              <a:rPr lang="en-US" b="1" dirty="0" smtClean="0"/>
              <a:t>     </a:t>
            </a:r>
            <a:r>
              <a:rPr lang="en-US" dirty="0" smtClean="0"/>
              <a:t>Historically 2 principles of cell death necrosis and apoptosis which differ in their morphology ,mechanisms and roles in physiology and disease  have been recognized.</a:t>
            </a:r>
            <a:endParaRPr lang="en-US" b="1" dirty="0" smtClean="0"/>
          </a:p>
          <a:p>
            <a:pPr marL="0" indent="0">
              <a:buNone/>
            </a:pPr>
            <a:r>
              <a:rPr lang="en-US" b="1" dirty="0"/>
              <a:t> </a:t>
            </a:r>
            <a:r>
              <a:rPr lang="en-US" b="1" dirty="0" smtClean="0"/>
              <a:t>                 </a:t>
            </a:r>
          </a:p>
          <a:p>
            <a:pPr marL="0" indent="0">
              <a:buNone/>
            </a:pPr>
            <a:endParaRPr lang="en-US" b="1" dirty="0"/>
          </a:p>
        </p:txBody>
      </p:sp>
    </p:spTree>
    <p:extLst>
      <p:ext uri="{BB962C8B-B14F-4D97-AF65-F5344CB8AC3E}">
        <p14:creationId xmlns:p14="http://schemas.microsoft.com/office/powerpoint/2010/main" val="23637860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APOPTOSIS(NECROBIOSIS)</a:t>
            </a:r>
            <a:endParaRPr lang="en-US" b="1" dirty="0"/>
          </a:p>
        </p:txBody>
      </p:sp>
      <p:sp>
        <p:nvSpPr>
          <p:cNvPr id="3" name="Content Placeholder 2"/>
          <p:cNvSpPr>
            <a:spLocks noGrp="1"/>
          </p:cNvSpPr>
          <p:nvPr>
            <p:ph idx="1"/>
          </p:nvPr>
        </p:nvSpPr>
        <p:spPr/>
        <p:txBody>
          <a:bodyPr/>
          <a:lstStyle/>
          <a:p>
            <a:r>
              <a:rPr lang="en-US" dirty="0" smtClean="0"/>
              <a:t>DEFINITION</a:t>
            </a:r>
          </a:p>
          <a:p>
            <a:pPr marL="0" indent="0">
              <a:buNone/>
            </a:pPr>
            <a:r>
              <a:rPr lang="en-US" dirty="0"/>
              <a:t> </a:t>
            </a:r>
            <a:r>
              <a:rPr lang="en-US" dirty="0" smtClean="0"/>
              <a:t>  Apoptosis is a form of coordinated and internally programmed cell death having significance in a variety of physiologic and pathologic conditions</a:t>
            </a:r>
          </a:p>
          <a:p>
            <a:pPr marL="0" indent="0">
              <a:buNone/>
            </a:pPr>
            <a:r>
              <a:rPr lang="en-US" dirty="0" smtClean="0"/>
              <a:t>                                  OR</a:t>
            </a:r>
          </a:p>
          <a:p>
            <a:pPr marL="0" indent="0">
              <a:buNone/>
            </a:pPr>
            <a:r>
              <a:rPr lang="en-US" dirty="0"/>
              <a:t>This is cell death induced by tightly regulated intracellular program (programmed cell </a:t>
            </a:r>
            <a:r>
              <a:rPr lang="en-US" dirty="0" smtClean="0"/>
              <a:t>death)</a:t>
            </a:r>
          </a:p>
          <a:p>
            <a:pPr marL="0" indent="0">
              <a:buNone/>
            </a:pPr>
            <a:r>
              <a:rPr lang="en-US" dirty="0"/>
              <a:t> </a:t>
            </a:r>
            <a:r>
              <a:rPr lang="en-US" dirty="0" smtClean="0"/>
              <a:t>  N.B Apoptosis eliminates cells that are injured beyond repair without eliciting  a host reaction .</a:t>
            </a:r>
            <a:endParaRPr lang="en-US" dirty="0"/>
          </a:p>
        </p:txBody>
      </p:sp>
    </p:spTree>
    <p:extLst>
      <p:ext uri="{BB962C8B-B14F-4D97-AF65-F5344CB8AC3E}">
        <p14:creationId xmlns:p14="http://schemas.microsoft.com/office/powerpoint/2010/main" val="33272261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CAUSES OF APOPTOSIS</a:t>
            </a:r>
            <a:endParaRPr lang="en-US" b="1" dirty="0"/>
          </a:p>
        </p:txBody>
      </p:sp>
      <p:sp>
        <p:nvSpPr>
          <p:cNvPr id="3" name="Content Placeholder 2"/>
          <p:cNvSpPr>
            <a:spLocks noGrp="1"/>
          </p:cNvSpPr>
          <p:nvPr>
            <p:ph idx="1"/>
          </p:nvPr>
        </p:nvSpPr>
        <p:spPr/>
        <p:txBody>
          <a:bodyPr>
            <a:normAutofit lnSpcReduction="10000"/>
          </a:bodyPr>
          <a:lstStyle/>
          <a:p>
            <a:pPr marL="0" indent="0">
              <a:buNone/>
            </a:pPr>
            <a:r>
              <a:rPr lang="en-US" dirty="0" smtClean="0"/>
              <a:t>PHYSIOLOGIC PROCESSES</a:t>
            </a:r>
          </a:p>
          <a:p>
            <a:r>
              <a:rPr lang="en-US" dirty="0" smtClean="0"/>
              <a:t>Organized cell destruction in sculpting of tissues during development of embryo</a:t>
            </a:r>
          </a:p>
          <a:p>
            <a:r>
              <a:rPr lang="en-US" dirty="0" smtClean="0"/>
              <a:t>Physiologic involution of cells in hormone-dependent tissues </a:t>
            </a:r>
            <a:r>
              <a:rPr lang="en-US" dirty="0" err="1" smtClean="0"/>
              <a:t>e.g</a:t>
            </a:r>
            <a:r>
              <a:rPr lang="en-US" dirty="0" smtClean="0"/>
              <a:t> endometrial shedding during menstrual cycle ,regression of lactating breast after withdrawal of breast-feeding</a:t>
            </a:r>
          </a:p>
          <a:p>
            <a:r>
              <a:rPr lang="en-US" dirty="0" smtClean="0"/>
              <a:t>Normal cell destruction followed by replacement proliferation </a:t>
            </a:r>
            <a:r>
              <a:rPr lang="en-US" dirty="0" err="1" smtClean="0"/>
              <a:t>e.g</a:t>
            </a:r>
            <a:r>
              <a:rPr lang="en-US" dirty="0" smtClean="0"/>
              <a:t> intestinal epithelium</a:t>
            </a:r>
          </a:p>
          <a:p>
            <a:r>
              <a:rPr lang="en-US" dirty="0" smtClean="0"/>
              <a:t>Death of cell which have served their usefulness </a:t>
            </a:r>
            <a:r>
              <a:rPr lang="en-US" dirty="0" err="1" smtClean="0"/>
              <a:t>e.g</a:t>
            </a:r>
            <a:r>
              <a:rPr lang="en-US" dirty="0" smtClean="0"/>
              <a:t> neutrophils dying after acute inflammatory response.</a:t>
            </a:r>
            <a:endParaRPr lang="en-US" dirty="0"/>
          </a:p>
        </p:txBody>
      </p:sp>
    </p:spTree>
    <p:extLst>
      <p:ext uri="{BB962C8B-B14F-4D97-AF65-F5344CB8AC3E}">
        <p14:creationId xmlns:p14="http://schemas.microsoft.com/office/powerpoint/2010/main" val="4025071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578224" y="365125"/>
            <a:ext cx="10775576" cy="5811838"/>
          </a:xfrm>
        </p:spPr>
        <p:txBody>
          <a:bodyPr>
            <a:normAutofit lnSpcReduction="10000"/>
          </a:bodyPr>
          <a:lstStyle/>
          <a:p>
            <a:pPr marL="0" indent="0">
              <a:buNone/>
            </a:pPr>
            <a:r>
              <a:rPr lang="en-US" dirty="0" smtClean="0"/>
              <a:t>PATHOLOGIC PROCESSES</a:t>
            </a:r>
          </a:p>
          <a:p>
            <a:r>
              <a:rPr lang="en-US" dirty="0" smtClean="0"/>
              <a:t>Cell death in tumors exposed to chemotherapeutic agents i.e. these cause damage to DNA and if the repair mechanism cannot cope up with the injury the cells die using apoptosis.</a:t>
            </a:r>
          </a:p>
          <a:p>
            <a:r>
              <a:rPr lang="en-US" dirty="0" smtClean="0"/>
              <a:t>Progressive depletion of CD4 T helper cells in the pathogenesis of AIDS</a:t>
            </a:r>
          </a:p>
          <a:p>
            <a:r>
              <a:rPr lang="en-US" dirty="0" smtClean="0"/>
              <a:t>Accumulation of misfolded  proteins</a:t>
            </a:r>
          </a:p>
          <a:p>
            <a:pPr marL="0" indent="0">
              <a:buNone/>
            </a:pPr>
            <a:r>
              <a:rPr lang="en-US" dirty="0" smtClean="0"/>
              <a:t>         improperly folded proteins may arise because of mutations in the genes, excess accumulation in endoplasmic retinaculum leads to ER  stress leading to apoptic cell death.</a:t>
            </a:r>
          </a:p>
          <a:p>
            <a:r>
              <a:rPr lang="en-US" dirty="0"/>
              <a:t> </a:t>
            </a:r>
            <a:r>
              <a:rPr lang="en-US" dirty="0" smtClean="0"/>
              <a:t>Cell death in certain infections particularly viral infections </a:t>
            </a:r>
          </a:p>
          <a:p>
            <a:pPr marL="0" indent="0">
              <a:buNone/>
            </a:pPr>
            <a:r>
              <a:rPr lang="en-US" dirty="0"/>
              <a:t> </a:t>
            </a:r>
            <a:r>
              <a:rPr lang="en-US" dirty="0" smtClean="0"/>
              <a:t>          the body has cytotoxic  T lymphocytes specific for viral proteins which induce apoptosis of infected cells in an attempt to eliminate reservoir of infection.</a:t>
            </a:r>
          </a:p>
          <a:p>
            <a:pPr marL="0" indent="0">
              <a:buNone/>
            </a:pPr>
            <a:r>
              <a:rPr lang="en-US" dirty="0"/>
              <a:t> </a:t>
            </a:r>
            <a:r>
              <a:rPr lang="en-US" dirty="0" smtClean="0"/>
              <a:t>     </a:t>
            </a:r>
            <a:endParaRPr lang="en-US" dirty="0"/>
          </a:p>
          <a:p>
            <a:pPr>
              <a:buFont typeface="Wingdings" panose="05000000000000000000" pitchFamily="2" charset="2"/>
              <a:buNone/>
            </a:pPr>
            <a:endParaRPr lang="en-US" i="1" dirty="0"/>
          </a:p>
          <a:p>
            <a:endParaRPr lang="en-US" dirty="0" smtClean="0"/>
          </a:p>
          <a:p>
            <a:endParaRPr lang="en-US" dirty="0" smtClean="0"/>
          </a:p>
          <a:p>
            <a:pPr marL="0" indent="0">
              <a:buNone/>
            </a:pPr>
            <a:endParaRPr lang="en-US" dirty="0" smtClean="0"/>
          </a:p>
          <a:p>
            <a:endParaRPr lang="en-US" dirty="0" smtClean="0"/>
          </a:p>
          <a:p>
            <a:pPr marL="0" indent="0">
              <a:buNone/>
            </a:pPr>
            <a:endParaRPr lang="en-US" dirty="0"/>
          </a:p>
        </p:txBody>
      </p:sp>
    </p:spTree>
    <p:extLst>
      <p:ext uri="{BB962C8B-B14F-4D97-AF65-F5344CB8AC3E}">
        <p14:creationId xmlns:p14="http://schemas.microsoft.com/office/powerpoint/2010/main" val="9280752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1981200" y="0"/>
            <a:ext cx="8229600" cy="838200"/>
          </a:xfrm>
        </p:spPr>
        <p:txBody>
          <a:bodyPr/>
          <a:lstStyle/>
          <a:p>
            <a:pPr eaLnBrk="1" hangingPunct="1">
              <a:defRPr/>
            </a:pPr>
            <a:r>
              <a:rPr lang="en-US" sz="4000" dirty="0">
                <a:solidFill>
                  <a:srgbClr val="FF0000"/>
                </a:solidFill>
                <a:effectLst>
                  <a:outerShdw blurRad="38100" dist="38100" dir="2700000" algn="tl">
                    <a:srgbClr val="000000">
                      <a:alpha val="43137"/>
                    </a:srgbClr>
                  </a:outerShdw>
                </a:effectLst>
              </a:rPr>
              <a:t>Morphological features of Apoptosis</a:t>
            </a:r>
          </a:p>
        </p:txBody>
      </p:sp>
      <p:sp>
        <p:nvSpPr>
          <p:cNvPr id="45059" name="Content Placeholder 2"/>
          <p:cNvSpPr>
            <a:spLocks noGrp="1"/>
          </p:cNvSpPr>
          <p:nvPr>
            <p:ph idx="1"/>
          </p:nvPr>
        </p:nvSpPr>
        <p:spPr>
          <a:xfrm>
            <a:off x="1524000" y="762000"/>
            <a:ext cx="9144000" cy="6096000"/>
          </a:xfrm>
        </p:spPr>
        <p:txBody>
          <a:bodyPr/>
          <a:lstStyle/>
          <a:p>
            <a:pPr eaLnBrk="1" hangingPunct="1">
              <a:buFont typeface="Arial" panose="020B0604020202020204" pitchFamily="34" charset="0"/>
              <a:buNone/>
            </a:pPr>
            <a:r>
              <a:rPr lang="en-US" dirty="0" smtClean="0"/>
              <a:t>These changes are best demonstrated using electron microscope, they include:</a:t>
            </a:r>
          </a:p>
          <a:p>
            <a:pPr eaLnBrk="1" hangingPunct="1"/>
            <a:r>
              <a:rPr lang="en-US" b="1" i="1" dirty="0" smtClean="0"/>
              <a:t>Cell shrinkage</a:t>
            </a:r>
            <a:r>
              <a:rPr lang="en-US" i="1" dirty="0" smtClean="0"/>
              <a:t>:</a:t>
            </a:r>
            <a:r>
              <a:rPr lang="en-US" dirty="0" smtClean="0"/>
              <a:t> the cells are smaller in size, with dense cytoplasm and organelles are tightly packed.</a:t>
            </a:r>
          </a:p>
          <a:p>
            <a:pPr eaLnBrk="1" hangingPunct="1"/>
            <a:r>
              <a:rPr lang="en-US" b="1" i="1" dirty="0" smtClean="0"/>
              <a:t>Chromatin condensation</a:t>
            </a:r>
            <a:r>
              <a:rPr lang="en-US" i="1" dirty="0" smtClean="0"/>
              <a:t>:</a:t>
            </a:r>
            <a:r>
              <a:rPr lang="en-US" dirty="0" smtClean="0"/>
              <a:t> the most characteristic feature of apoptosis, chromatin aggregate peripherally under nuclear membrane into dense masses of various shapes and sizes.</a:t>
            </a:r>
          </a:p>
          <a:p>
            <a:pPr eaLnBrk="1" hangingPunct="1"/>
            <a:r>
              <a:rPr lang="en-US" b="1" i="1" dirty="0" smtClean="0"/>
              <a:t>Formation of cytoplasmic blebs and apoptotic bodies </a:t>
            </a:r>
            <a:r>
              <a:rPr lang="en-US" dirty="0" smtClean="0"/>
              <a:t>(cytoplasm with tightly packed organelles with or without nuclear fragments.</a:t>
            </a:r>
          </a:p>
          <a:p>
            <a:r>
              <a:rPr lang="en-US" dirty="0"/>
              <a:t>Phagocytosis of apoptotic bodies seen in the macrophages.</a:t>
            </a:r>
          </a:p>
          <a:p>
            <a:pPr eaLnBrk="1" hangingPunct="1"/>
            <a:endParaRPr lang="en-US" dirty="0" smtClean="0"/>
          </a:p>
        </p:txBody>
      </p:sp>
    </p:spTree>
    <p:extLst>
      <p:ext uri="{BB962C8B-B14F-4D97-AF65-F5344CB8AC3E}">
        <p14:creationId xmlns:p14="http://schemas.microsoft.com/office/powerpoint/2010/main" val="21824601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133600" y="381000"/>
            <a:ext cx="7848600" cy="1676400"/>
          </a:xfrm>
        </p:spPr>
        <p:txBody>
          <a:bodyPr>
            <a:normAutofit fontScale="90000"/>
          </a:bodyPr>
          <a:lstStyle/>
          <a:p>
            <a:pPr eaLnBrk="1" hangingPunct="1"/>
            <a:r>
              <a:rPr lang="en-US" smtClean="0"/>
              <a:t>Cellular response to injury</a:t>
            </a:r>
          </a:p>
        </p:txBody>
      </p:sp>
      <p:sp>
        <p:nvSpPr>
          <p:cNvPr id="2051" name="Rectangle 3"/>
          <p:cNvSpPr>
            <a:spLocks noGrp="1" noChangeArrowheads="1"/>
          </p:cNvSpPr>
          <p:nvPr>
            <p:ph type="subTitle" idx="1"/>
          </p:nvPr>
        </p:nvSpPr>
        <p:spPr>
          <a:xfrm>
            <a:off x="2743200" y="3352800"/>
            <a:ext cx="6553200" cy="2667000"/>
          </a:xfrm>
        </p:spPr>
        <p:txBody>
          <a:bodyPr rtlCol="0">
            <a:normAutofit/>
          </a:bodyPr>
          <a:lstStyle/>
          <a:p>
            <a:pPr>
              <a:defRPr/>
            </a:pPr>
            <a:r>
              <a:rPr lang="en-US" dirty="0"/>
              <a:t>LECT</a:t>
            </a:r>
          </a:p>
          <a:p>
            <a:pPr>
              <a:defRPr/>
            </a:pPr>
            <a:r>
              <a:rPr lang="en-US" dirty="0"/>
              <a:t>Dr. Olwa Francis</a:t>
            </a:r>
          </a:p>
        </p:txBody>
      </p:sp>
      <p:pic>
        <p:nvPicPr>
          <p:cNvPr id="512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945342"/>
            <a:ext cx="8077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35509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8229600" cy="533400"/>
          </a:xfrm>
        </p:spPr>
        <p:txBody>
          <a:bodyPr/>
          <a:lstStyle/>
          <a:p>
            <a:pPr eaLnBrk="1" hangingPunct="1">
              <a:defRPr/>
            </a:pPr>
            <a:r>
              <a:rPr lang="en-US" sz="3200" dirty="0">
                <a:solidFill>
                  <a:srgbClr val="C00000"/>
                </a:solidFill>
                <a:effectLst>
                  <a:outerShdw blurRad="38100" dist="38100" dir="2700000" algn="tl">
                    <a:srgbClr val="000000">
                      <a:alpha val="43137"/>
                    </a:srgbClr>
                  </a:outerShdw>
                </a:effectLst>
              </a:rPr>
              <a:t>Significance of apoptosis</a:t>
            </a:r>
          </a:p>
        </p:txBody>
      </p:sp>
      <p:sp>
        <p:nvSpPr>
          <p:cNvPr id="41987" name="Content Placeholder 2"/>
          <p:cNvSpPr>
            <a:spLocks noGrp="1"/>
          </p:cNvSpPr>
          <p:nvPr>
            <p:ph idx="1"/>
          </p:nvPr>
        </p:nvSpPr>
        <p:spPr>
          <a:xfrm>
            <a:off x="1676400" y="762000"/>
            <a:ext cx="8991600" cy="6096000"/>
          </a:xfrm>
        </p:spPr>
        <p:txBody>
          <a:bodyPr/>
          <a:lstStyle/>
          <a:p>
            <a:pPr marL="0" indent="0">
              <a:buNone/>
            </a:pPr>
            <a:endParaRPr lang="en-US" smtClean="0"/>
          </a:p>
          <a:p>
            <a:pPr marL="0" indent="0">
              <a:lnSpc>
                <a:spcPct val="150000"/>
              </a:lnSpc>
              <a:buNone/>
            </a:pPr>
            <a:r>
              <a:rPr lang="en-US" smtClean="0"/>
              <a:t>• Balancing cell proliferation and elimination.</a:t>
            </a:r>
          </a:p>
          <a:p>
            <a:pPr marL="0" indent="0">
              <a:lnSpc>
                <a:spcPct val="150000"/>
              </a:lnSpc>
              <a:buNone/>
            </a:pPr>
            <a:r>
              <a:rPr lang="en-US" smtClean="0"/>
              <a:t>• Maintenance of organ size.</a:t>
            </a:r>
          </a:p>
          <a:p>
            <a:pPr marL="0" indent="0">
              <a:lnSpc>
                <a:spcPct val="150000"/>
              </a:lnSpc>
              <a:buNone/>
            </a:pPr>
            <a:r>
              <a:rPr lang="en-US" smtClean="0"/>
              <a:t>• Organ development and modeling in the embryo</a:t>
            </a:r>
          </a:p>
          <a:p>
            <a:pPr marL="0" indent="0">
              <a:lnSpc>
                <a:spcPct val="150000"/>
              </a:lnSpc>
              <a:buNone/>
            </a:pPr>
            <a:r>
              <a:rPr lang="en-US" smtClean="0"/>
              <a:t>• Physiological atrophy and involution</a:t>
            </a:r>
          </a:p>
        </p:txBody>
      </p:sp>
    </p:spTree>
    <p:extLst>
      <p:ext uri="{BB962C8B-B14F-4D97-AF65-F5344CB8AC3E}">
        <p14:creationId xmlns:p14="http://schemas.microsoft.com/office/powerpoint/2010/main" val="22078111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NECROSIS</a:t>
            </a:r>
            <a:endParaRPr lang="en-US" dirty="0"/>
          </a:p>
        </p:txBody>
      </p:sp>
      <p:sp>
        <p:nvSpPr>
          <p:cNvPr id="3" name="Content Placeholder 2"/>
          <p:cNvSpPr>
            <a:spLocks noGrp="1"/>
          </p:cNvSpPr>
          <p:nvPr>
            <p:ph idx="1"/>
          </p:nvPr>
        </p:nvSpPr>
        <p:spPr/>
        <p:txBody>
          <a:bodyPr/>
          <a:lstStyle/>
          <a:p>
            <a:r>
              <a:rPr lang="en-US" dirty="0" smtClean="0"/>
              <a:t>DEFINITION</a:t>
            </a:r>
          </a:p>
          <a:p>
            <a:pPr marL="0" indent="0">
              <a:buNone/>
            </a:pPr>
            <a:r>
              <a:rPr lang="en-US" dirty="0" smtClean="0"/>
              <a:t>     Necrosis is defined as a localized area of dead tissue followed by degradation of tissue by hydrolytic enzymes liberated from dead cells .</a:t>
            </a:r>
          </a:p>
          <a:p>
            <a:pPr marL="0" indent="0">
              <a:buNone/>
            </a:pPr>
            <a:r>
              <a:rPr lang="en-US" dirty="0"/>
              <a:t> </a:t>
            </a:r>
            <a:r>
              <a:rPr lang="en-US" dirty="0" smtClean="0"/>
              <a:t>   it is invariably(always) followed by inflammation</a:t>
            </a:r>
          </a:p>
          <a:p>
            <a:r>
              <a:rPr lang="en-US" dirty="0" smtClean="0"/>
              <a:t>CAUSES</a:t>
            </a:r>
          </a:p>
          <a:p>
            <a:pPr marL="0" indent="0">
              <a:buNone/>
            </a:pPr>
            <a:r>
              <a:rPr lang="en-US" dirty="0"/>
              <a:t> </a:t>
            </a:r>
            <a:r>
              <a:rPr lang="en-US" dirty="0" smtClean="0"/>
              <a:t>     Can be caused by various agents e.g. hypoxia ,chemical and physical agents, microbial agents ,immunological injury etc.</a:t>
            </a:r>
          </a:p>
          <a:p>
            <a:pPr marL="0" indent="0">
              <a:buNone/>
            </a:pPr>
            <a:r>
              <a:rPr lang="en-US" dirty="0"/>
              <a:t> </a:t>
            </a:r>
            <a:r>
              <a:rPr lang="en-US" dirty="0" smtClean="0"/>
              <a:t> </a:t>
            </a:r>
          </a:p>
          <a:p>
            <a:pPr marL="0" indent="0">
              <a:buNone/>
            </a:pPr>
            <a:endParaRPr lang="en-US" dirty="0"/>
          </a:p>
        </p:txBody>
      </p:sp>
    </p:spTree>
    <p:extLst>
      <p:ext uri="{BB962C8B-B14F-4D97-AF65-F5344CB8AC3E}">
        <p14:creationId xmlns:p14="http://schemas.microsoft.com/office/powerpoint/2010/main" val="13557103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6106"/>
            <a:ext cx="10896600" cy="6551893"/>
          </a:xfrm>
        </p:spPr>
        <p:txBody>
          <a:bodyPr>
            <a:normAutofit fontScale="47500" lnSpcReduction="20000"/>
          </a:bodyPr>
          <a:lstStyle/>
          <a:p>
            <a:pPr marL="0" indent="0">
              <a:buNone/>
            </a:pPr>
            <a:r>
              <a:rPr lang="en-US" sz="6500" dirty="0">
                <a:solidFill>
                  <a:schemeClr val="accent1"/>
                </a:solidFill>
              </a:rPr>
              <a:t>  </a:t>
            </a:r>
            <a:r>
              <a:rPr lang="en-US" sz="6500" dirty="0" smtClean="0">
                <a:solidFill>
                  <a:schemeClr val="accent1"/>
                </a:solidFill>
              </a:rPr>
              <a:t>     Necrosis takes place by 2 concurrent biochemical processes</a:t>
            </a:r>
          </a:p>
          <a:p>
            <a:pPr marL="0" indent="0">
              <a:buNone/>
            </a:pPr>
            <a:endParaRPr lang="en-US" sz="6500" dirty="0">
              <a:solidFill>
                <a:schemeClr val="accent1"/>
              </a:solidFill>
            </a:endParaRPr>
          </a:p>
          <a:p>
            <a:pPr marL="0" indent="0">
              <a:buNone/>
            </a:pPr>
            <a:r>
              <a:rPr lang="en-US" sz="6500" dirty="0" smtClean="0">
                <a:solidFill>
                  <a:schemeClr val="accent1"/>
                </a:solidFill>
              </a:rPr>
              <a:t> </a:t>
            </a:r>
          </a:p>
          <a:p>
            <a:pPr marL="0" indent="0">
              <a:buNone/>
            </a:pPr>
            <a:r>
              <a:rPr lang="en-US" sz="6500" dirty="0"/>
              <a:t> </a:t>
            </a:r>
            <a:r>
              <a:rPr lang="en-US" sz="6500" dirty="0" smtClean="0"/>
              <a:t>        </a:t>
            </a:r>
            <a:r>
              <a:rPr lang="en-US" sz="6500" b="1" dirty="0" smtClean="0"/>
              <a:t>Enzymatic digestion </a:t>
            </a:r>
            <a:r>
              <a:rPr lang="en-US" sz="6500" dirty="0" smtClean="0"/>
              <a:t>(Cell digestion by lytic enzymes)</a:t>
            </a:r>
          </a:p>
          <a:p>
            <a:pPr marL="0" indent="0">
              <a:buNone/>
            </a:pPr>
            <a:r>
              <a:rPr lang="en-US" sz="6500" dirty="0"/>
              <a:t> </a:t>
            </a:r>
            <a:r>
              <a:rPr lang="en-US" sz="6500" dirty="0" smtClean="0"/>
              <a:t>         These enzymes are derived from lysosomes of dead cells </a:t>
            </a:r>
          </a:p>
          <a:p>
            <a:pPr marL="0" indent="0">
              <a:buNone/>
            </a:pPr>
            <a:endParaRPr lang="en-US" sz="6500" dirty="0" smtClean="0"/>
          </a:p>
          <a:p>
            <a:pPr marL="0" indent="0">
              <a:buNone/>
            </a:pPr>
            <a:r>
              <a:rPr lang="en-US" sz="6500" b="1" dirty="0"/>
              <a:t> </a:t>
            </a:r>
            <a:r>
              <a:rPr lang="en-US" sz="6500" b="1" dirty="0" smtClean="0"/>
              <a:t>         Protein denaturation  </a:t>
            </a:r>
            <a:r>
              <a:rPr lang="en-US" sz="6500" dirty="0" smtClean="0"/>
              <a:t>(destruction of tertiary structure of protein molecule into polypeptide chains)</a:t>
            </a:r>
          </a:p>
          <a:p>
            <a:pPr marL="0" indent="0">
              <a:buNone/>
            </a:pPr>
            <a:r>
              <a:rPr lang="en-US" sz="6500" dirty="0"/>
              <a:t> </a:t>
            </a:r>
            <a:r>
              <a:rPr lang="en-US" sz="6500" dirty="0" smtClean="0"/>
              <a:t>          This process is  morphologically seen as characteristic nuclear changes in necrotic cell. These nuclear changes may include;</a:t>
            </a:r>
          </a:p>
          <a:p>
            <a:pPr marL="0" indent="0">
              <a:buNone/>
            </a:pPr>
            <a:r>
              <a:rPr lang="en-US" sz="6500" dirty="0"/>
              <a:t> </a:t>
            </a:r>
            <a:r>
              <a:rPr lang="en-US" sz="6500" dirty="0" smtClean="0"/>
              <a:t>   condensation of nuclear chromatin (pyknosis) which may  either undergo dissolution(</a:t>
            </a:r>
            <a:r>
              <a:rPr lang="en-US" sz="6500" dirty="0" err="1" smtClean="0"/>
              <a:t>karyolysis</a:t>
            </a:r>
            <a:r>
              <a:rPr lang="en-US" sz="6500" dirty="0" smtClean="0"/>
              <a:t>) of fragmentation into many granular clumps (karyorrhexis)</a:t>
            </a:r>
          </a:p>
          <a:p>
            <a:pPr marL="0" indent="0">
              <a:buNone/>
            </a:pPr>
            <a:r>
              <a:rPr lang="en-US" dirty="0"/>
              <a:t> </a:t>
            </a:r>
            <a:r>
              <a:rPr lang="en-US" dirty="0" smtClean="0"/>
              <a:t>   </a:t>
            </a:r>
          </a:p>
          <a:p>
            <a:pPr marL="0" indent="0">
              <a:buNone/>
            </a:pPr>
            <a:r>
              <a:rPr lang="en-US" dirty="0"/>
              <a:t> </a:t>
            </a:r>
            <a:r>
              <a:rPr lang="en-US" dirty="0" smtClean="0"/>
              <a:t>              </a:t>
            </a:r>
          </a:p>
          <a:p>
            <a:pPr marL="0" indent="0">
              <a:buNone/>
            </a:pPr>
            <a:r>
              <a:rPr lang="en-US" dirty="0"/>
              <a:t> </a:t>
            </a:r>
            <a:r>
              <a:rPr lang="en-US" dirty="0" smtClean="0"/>
              <a:t>                  </a:t>
            </a:r>
            <a:endParaRPr lang="en-US" dirty="0"/>
          </a:p>
        </p:txBody>
      </p:sp>
    </p:spTree>
    <p:extLst>
      <p:ext uri="{BB962C8B-B14F-4D97-AF65-F5344CB8AC3E}">
        <p14:creationId xmlns:p14="http://schemas.microsoft.com/office/powerpoint/2010/main" val="15973384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TYPES OF NECROSIS </a:t>
            </a:r>
            <a:endParaRPr lang="en-US" b="1" dirty="0"/>
          </a:p>
        </p:txBody>
      </p:sp>
      <p:sp>
        <p:nvSpPr>
          <p:cNvPr id="3" name="Content Placeholder 2"/>
          <p:cNvSpPr>
            <a:spLocks noGrp="1"/>
          </p:cNvSpPr>
          <p:nvPr>
            <p:ph idx="1"/>
          </p:nvPr>
        </p:nvSpPr>
        <p:spPr/>
        <p:txBody>
          <a:bodyPr/>
          <a:lstStyle/>
          <a:p>
            <a:pPr marL="0" indent="0">
              <a:buNone/>
            </a:pPr>
            <a:r>
              <a:rPr lang="en-US" dirty="0"/>
              <a:t> </a:t>
            </a:r>
            <a:r>
              <a:rPr lang="en-US" dirty="0" smtClean="0"/>
              <a:t>MORPHOLOGICALLY THERE  5 TYPES OF NECROSIS</a:t>
            </a:r>
          </a:p>
          <a:p>
            <a:pPr marL="0" indent="0">
              <a:buNone/>
            </a:pPr>
            <a:r>
              <a:rPr lang="en-US" dirty="0"/>
              <a:t>– Coagulative necrosis</a:t>
            </a:r>
          </a:p>
          <a:p>
            <a:pPr marL="0" indent="0">
              <a:buNone/>
            </a:pPr>
            <a:r>
              <a:rPr lang="en-US" dirty="0"/>
              <a:t>– Liquefractive necrosis</a:t>
            </a:r>
          </a:p>
          <a:p>
            <a:pPr marL="0" indent="0">
              <a:buNone/>
            </a:pPr>
            <a:r>
              <a:rPr lang="en-US" dirty="0"/>
              <a:t>– Fat necrosis</a:t>
            </a:r>
          </a:p>
          <a:p>
            <a:pPr marL="0" indent="0">
              <a:buNone/>
            </a:pPr>
            <a:r>
              <a:rPr lang="en-US" dirty="0"/>
              <a:t>– Caseous necrosis</a:t>
            </a:r>
          </a:p>
          <a:p>
            <a:pPr marL="0" indent="0">
              <a:buNone/>
            </a:pPr>
            <a:r>
              <a:rPr lang="en-US" dirty="0"/>
              <a:t>– Fibrinoid necrosis</a:t>
            </a:r>
          </a:p>
          <a:p>
            <a:pPr marL="0" indent="0">
              <a:buNone/>
            </a:pPr>
            <a:endParaRPr lang="en-US" dirty="0"/>
          </a:p>
        </p:txBody>
      </p:sp>
    </p:spTree>
    <p:extLst>
      <p:ext uri="{BB962C8B-B14F-4D97-AF65-F5344CB8AC3E}">
        <p14:creationId xmlns:p14="http://schemas.microsoft.com/office/powerpoint/2010/main" val="11500466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             </a:t>
            </a:r>
            <a:r>
              <a:rPr lang="en-US" b="1" dirty="0" smtClean="0"/>
              <a:t>COAGULATIVE NECROSIS</a:t>
            </a:r>
            <a:endParaRPr lang="en-US" b="1" dirty="0"/>
          </a:p>
        </p:txBody>
      </p:sp>
      <p:sp>
        <p:nvSpPr>
          <p:cNvPr id="3" name="Content Placeholder 2"/>
          <p:cNvSpPr>
            <a:spLocks noGrp="1"/>
          </p:cNvSpPr>
          <p:nvPr>
            <p:ph idx="1"/>
          </p:nvPr>
        </p:nvSpPr>
        <p:spPr>
          <a:xfrm>
            <a:off x="632012" y="1099483"/>
            <a:ext cx="10627658" cy="5597151"/>
          </a:xfrm>
        </p:spPr>
        <p:txBody>
          <a:bodyPr>
            <a:normAutofit fontScale="92500" lnSpcReduction="10000"/>
          </a:bodyPr>
          <a:lstStyle/>
          <a:p>
            <a:r>
              <a:rPr lang="en-US" dirty="0" smtClean="0"/>
              <a:t>DEFINITION</a:t>
            </a:r>
          </a:p>
          <a:p>
            <a:pPr marL="0" indent="0">
              <a:buNone/>
            </a:pPr>
            <a:r>
              <a:rPr lang="en-US" dirty="0"/>
              <a:t> </a:t>
            </a:r>
            <a:r>
              <a:rPr lang="en-US" dirty="0" smtClean="0"/>
              <a:t>  Is a form of necrosis in which the cell basic structure of the dead tissues is preserved for a span of some days.</a:t>
            </a:r>
          </a:p>
          <a:p>
            <a:pPr marL="0" indent="0">
              <a:buNone/>
            </a:pPr>
            <a:r>
              <a:rPr lang="en-US" dirty="0"/>
              <a:t> </a:t>
            </a:r>
            <a:r>
              <a:rPr lang="en-US" dirty="0" smtClean="0"/>
              <a:t>     Its called “coagulative “ because the affected tissue exhibit a firm texture</a:t>
            </a:r>
          </a:p>
          <a:p>
            <a:pPr marL="0" indent="0">
              <a:buNone/>
            </a:pPr>
            <a:r>
              <a:rPr lang="en-US" dirty="0"/>
              <a:t> </a:t>
            </a:r>
            <a:r>
              <a:rPr lang="en-US" dirty="0" smtClean="0"/>
              <a:t>    A localized </a:t>
            </a:r>
            <a:r>
              <a:rPr lang="en-US" dirty="0" smtClean="0"/>
              <a:t>area  </a:t>
            </a:r>
            <a:r>
              <a:rPr lang="en-US" dirty="0" smtClean="0"/>
              <a:t>of coagulative necrosis is called an </a:t>
            </a:r>
            <a:r>
              <a:rPr lang="en-US" dirty="0" smtClean="0">
                <a:solidFill>
                  <a:srgbClr val="FF0000"/>
                </a:solidFill>
              </a:rPr>
              <a:t>infarct</a:t>
            </a:r>
          </a:p>
          <a:p>
            <a:pPr marL="0" indent="0">
              <a:buNone/>
            </a:pPr>
            <a:r>
              <a:rPr lang="en-US" dirty="0"/>
              <a:t> </a:t>
            </a:r>
            <a:r>
              <a:rPr lang="en-US" dirty="0" smtClean="0"/>
              <a:t>N.B It is presumed  the causative agent denatures not only  the structural proteins but also enzymes and so blocks the proteolysis of the dead cells however ultimately the necrotic cells are removed by phagocytosis.</a:t>
            </a:r>
          </a:p>
          <a:p>
            <a:pPr marL="0" indent="0">
              <a:buNone/>
            </a:pPr>
            <a:r>
              <a:rPr lang="en-US" dirty="0"/>
              <a:t> </a:t>
            </a:r>
            <a:r>
              <a:rPr lang="en-US" dirty="0" smtClean="0"/>
              <a:t> This is the most common type of necrosis caused by irreversible cell injury mostly from sudden cessation of blood flow resulting into ischemia LESS OFTEN from bacterial and chemical agents </a:t>
            </a:r>
          </a:p>
          <a:p>
            <a:pPr marL="0" indent="0">
              <a:buNone/>
            </a:pPr>
            <a:r>
              <a:rPr lang="en-US" dirty="0"/>
              <a:t> </a:t>
            </a:r>
            <a:r>
              <a:rPr lang="en-US" dirty="0" smtClean="0"/>
              <a:t>  COMMONLY AFFECTED  ORGANS </a:t>
            </a:r>
          </a:p>
          <a:p>
            <a:pPr marL="0" indent="0">
              <a:buNone/>
            </a:pPr>
            <a:r>
              <a:rPr lang="en-US" dirty="0"/>
              <a:t> </a:t>
            </a:r>
            <a:r>
              <a:rPr lang="en-US" dirty="0" smtClean="0"/>
              <a:t>                           Heart(heart </a:t>
            </a:r>
            <a:r>
              <a:rPr lang="en-US" dirty="0" err="1" smtClean="0"/>
              <a:t>infarts</a:t>
            </a:r>
            <a:r>
              <a:rPr lang="en-US" dirty="0" smtClean="0"/>
              <a:t>),kidney(renal infarct), spleen</a:t>
            </a:r>
          </a:p>
          <a:p>
            <a:pPr marL="0" indent="0">
              <a:buNone/>
            </a:pPr>
            <a:endParaRPr lang="en-US" dirty="0"/>
          </a:p>
        </p:txBody>
      </p:sp>
    </p:spTree>
    <p:extLst>
      <p:ext uri="{BB962C8B-B14F-4D97-AF65-F5344CB8AC3E}">
        <p14:creationId xmlns:p14="http://schemas.microsoft.com/office/powerpoint/2010/main" val="36575799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914400"/>
          </a:xfrm>
        </p:spPr>
        <p:txBody>
          <a:bodyPr rtlCol="0">
            <a:normAutofit/>
          </a:bodyPr>
          <a:lstStyle/>
          <a:p>
            <a:pPr>
              <a:defRPr/>
            </a:pPr>
            <a:r>
              <a:rPr lang="en-US" b="1" dirty="0" smtClean="0">
                <a:solidFill>
                  <a:schemeClr val="accent6">
                    <a:lumMod val="75000"/>
                  </a:schemeClr>
                </a:solidFill>
              </a:rPr>
              <a:t>TYPES OF NECROSIS</a:t>
            </a:r>
            <a:endParaRPr lang="en-US" b="1" dirty="0">
              <a:solidFill>
                <a:schemeClr val="accent6">
                  <a:lumMod val="75000"/>
                </a:schemeClr>
              </a:solidFill>
            </a:endParaRPr>
          </a:p>
        </p:txBody>
      </p:sp>
      <p:sp>
        <p:nvSpPr>
          <p:cNvPr id="3" name="Content Placeholder 2"/>
          <p:cNvSpPr>
            <a:spLocks noGrp="1"/>
          </p:cNvSpPr>
          <p:nvPr>
            <p:ph idx="1"/>
          </p:nvPr>
        </p:nvSpPr>
        <p:spPr>
          <a:xfrm>
            <a:off x="1524000" y="838200"/>
            <a:ext cx="8991600" cy="6019800"/>
          </a:xfrm>
        </p:spPr>
        <p:txBody>
          <a:bodyPr rtlCol="0">
            <a:normAutofit/>
          </a:bodyPr>
          <a:lstStyle/>
          <a:p>
            <a:pPr marL="514350" indent="-514350">
              <a:buFont typeface="Arial" panose="020B0604020202020204" pitchFamily="34" charset="0"/>
              <a:buAutoNum type="arabicPeriod"/>
              <a:defRPr/>
            </a:pPr>
            <a:r>
              <a:rPr lang="en-US" b="1" dirty="0" err="1" smtClean="0">
                <a:solidFill>
                  <a:srgbClr val="0070C0"/>
                </a:solidFill>
              </a:rPr>
              <a:t>Coagulatuve</a:t>
            </a:r>
            <a:r>
              <a:rPr lang="en-US" b="1" dirty="0" smtClean="0">
                <a:solidFill>
                  <a:srgbClr val="0070C0"/>
                </a:solidFill>
              </a:rPr>
              <a:t> necrosis: </a:t>
            </a:r>
            <a:r>
              <a:rPr lang="en-US" dirty="0" smtClean="0"/>
              <a:t>this is the type of necrosis in which the structural cellular outline is preserved for some time. The affected tissue/organ exhibits a firm texture e.g. myocardial infarction.</a:t>
            </a:r>
          </a:p>
          <a:p>
            <a:pPr marL="514350" indent="-514350">
              <a:buFont typeface="Arial" panose="020B0604020202020204" pitchFamily="34" charset="0"/>
              <a:buAutoNum type="arabicPeriod"/>
              <a:defRPr/>
            </a:pPr>
            <a:r>
              <a:rPr lang="en-US" b="1" dirty="0" err="1" smtClean="0">
                <a:solidFill>
                  <a:srgbClr val="0070C0"/>
                </a:solidFill>
              </a:rPr>
              <a:t>Liquefactive</a:t>
            </a:r>
            <a:r>
              <a:rPr lang="en-US" b="1" dirty="0" smtClean="0">
                <a:solidFill>
                  <a:srgbClr val="0070C0"/>
                </a:solidFill>
              </a:rPr>
              <a:t> necrosis: </a:t>
            </a:r>
            <a:r>
              <a:rPr lang="en-US" dirty="0" smtClean="0"/>
              <a:t>this where the dead tissues are transformed into viscous liquid mass it is characteristically seen in focal bacterial infection leading to abscess formation. It is also exhibited in central nervous tissue  necrosis.</a:t>
            </a:r>
          </a:p>
          <a:p>
            <a:pPr marL="514350" indent="-514350">
              <a:buFont typeface="Arial" panose="020B0604020202020204" pitchFamily="34" charset="0"/>
              <a:buAutoNum type="arabicPeriod"/>
              <a:defRPr/>
            </a:pPr>
            <a:r>
              <a:rPr lang="en-US" b="1" dirty="0" smtClean="0">
                <a:solidFill>
                  <a:srgbClr val="0070C0"/>
                </a:solidFill>
              </a:rPr>
              <a:t>Caseous necrosis </a:t>
            </a:r>
            <a:r>
              <a:rPr lang="en-US" dirty="0" smtClean="0"/>
              <a:t>this is a distinct form of coagulation necrosis encountered in foci of tuberculous infection. This term is derived form cheesy gross appearance of the lesion.</a:t>
            </a:r>
          </a:p>
          <a:p>
            <a:pPr marL="514350" indent="-514350">
              <a:buFont typeface="Arial" panose="020B0604020202020204" pitchFamily="34" charset="0"/>
              <a:buAutoNum type="arabicPeriod"/>
              <a:defRPr/>
            </a:pPr>
            <a:endParaRPr lang="en-US" dirty="0" smtClean="0"/>
          </a:p>
        </p:txBody>
      </p:sp>
      <p:pic>
        <p:nvPicPr>
          <p:cNvPr id="30724" name="Picture 1027" descr="RENAL INFARCT -- GRO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921117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err="1" smtClean="0"/>
              <a:t>liquefactive</a:t>
            </a:r>
            <a:r>
              <a:rPr lang="en-US" b="1" dirty="0" smtClean="0"/>
              <a:t> necrosis(</a:t>
            </a:r>
            <a:r>
              <a:rPr lang="en-US" b="1" dirty="0" err="1" smtClean="0"/>
              <a:t>colliquative</a:t>
            </a:r>
            <a:r>
              <a:rPr lang="en-US" b="1" dirty="0" smtClean="0"/>
              <a:t> necrosis</a:t>
            </a:r>
            <a:r>
              <a:rPr lang="en-US" dirty="0" smtClean="0"/>
              <a: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DEFINITION</a:t>
            </a:r>
          </a:p>
          <a:p>
            <a:pPr marL="0" indent="0">
              <a:buNone/>
            </a:pPr>
            <a:r>
              <a:rPr lang="en-US" dirty="0"/>
              <a:t> </a:t>
            </a:r>
            <a:r>
              <a:rPr lang="en-US" dirty="0" smtClean="0"/>
              <a:t>   this is one characterized by digestion of the dead tissue resulting into transformation of the tissue into liquid viscous mass </a:t>
            </a:r>
          </a:p>
          <a:p>
            <a:pPr marL="0" indent="0">
              <a:buNone/>
            </a:pPr>
            <a:r>
              <a:rPr lang="en-US" dirty="0"/>
              <a:t> </a:t>
            </a:r>
            <a:r>
              <a:rPr lang="en-US" dirty="0" smtClean="0"/>
              <a:t>COMMON  CAUSES</a:t>
            </a:r>
          </a:p>
          <a:p>
            <a:pPr marL="0" indent="0">
              <a:buNone/>
            </a:pPr>
            <a:r>
              <a:rPr lang="en-US" dirty="0"/>
              <a:t> </a:t>
            </a:r>
            <a:r>
              <a:rPr lang="en-US" dirty="0" smtClean="0"/>
              <a:t>    Ischemic injury ,bacterial infection or fungal infection </a:t>
            </a:r>
          </a:p>
          <a:p>
            <a:pPr marL="0" indent="0">
              <a:buNone/>
            </a:pPr>
            <a:r>
              <a:rPr lang="en-US" dirty="0" smtClean="0"/>
              <a:t>It is called “</a:t>
            </a:r>
            <a:r>
              <a:rPr lang="en-US" dirty="0" err="1" smtClean="0"/>
              <a:t>liquefactive</a:t>
            </a:r>
            <a:r>
              <a:rPr lang="en-US" dirty="0" smtClean="0"/>
              <a:t> “ because the microbes stimulate the accumulation of leucocytes and liberation of enzymes from  these cells </a:t>
            </a:r>
          </a:p>
          <a:p>
            <a:pPr marL="0" indent="0">
              <a:buNone/>
            </a:pPr>
            <a:r>
              <a:rPr lang="en-US" dirty="0" smtClean="0"/>
              <a:t>resulting usually into a creamy yellow substance due to presence of dead leucocytes called PUS</a:t>
            </a:r>
          </a:p>
          <a:p>
            <a:pPr marL="0" indent="0">
              <a:buNone/>
            </a:pPr>
            <a:r>
              <a:rPr lang="en-US" dirty="0"/>
              <a:t> </a:t>
            </a:r>
            <a:r>
              <a:rPr lang="en-US" dirty="0" smtClean="0"/>
              <a:t> COMMONLY SEEN IN </a:t>
            </a:r>
          </a:p>
          <a:p>
            <a:pPr marL="0" indent="0">
              <a:buNone/>
            </a:pPr>
            <a:r>
              <a:rPr lang="en-US" dirty="0"/>
              <a:t> </a:t>
            </a:r>
            <a:r>
              <a:rPr lang="en-US" dirty="0" smtClean="0"/>
              <a:t>        BRAIN,ABSCESS</a:t>
            </a:r>
          </a:p>
          <a:p>
            <a:pPr marL="0" indent="0">
              <a:buNone/>
            </a:pPr>
            <a:r>
              <a:rPr lang="en-US" dirty="0"/>
              <a:t> </a:t>
            </a:r>
            <a:r>
              <a:rPr lang="en-US" dirty="0" smtClean="0"/>
              <a:t> </a:t>
            </a:r>
            <a:endParaRPr lang="en-US" dirty="0"/>
          </a:p>
        </p:txBody>
      </p:sp>
    </p:spTree>
    <p:extLst>
      <p:ext uri="{BB962C8B-B14F-4D97-AF65-F5344CB8AC3E}">
        <p14:creationId xmlns:p14="http://schemas.microsoft.com/office/powerpoint/2010/main" val="26453322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smtClean="0"/>
              <a:t>liquefactive necrosis of the brain</a:t>
            </a:r>
          </a:p>
        </p:txBody>
      </p:sp>
      <p:pic>
        <p:nvPicPr>
          <p:cNvPr id="32771"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124200" y="1752600"/>
            <a:ext cx="4876800" cy="40386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70840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FAT NECROSIS</a:t>
            </a:r>
            <a:endParaRPr lang="en-US" b="1" dirty="0"/>
          </a:p>
        </p:txBody>
      </p:sp>
      <p:sp>
        <p:nvSpPr>
          <p:cNvPr id="3" name="Content Placeholder 2"/>
          <p:cNvSpPr>
            <a:spLocks noGrp="1"/>
          </p:cNvSpPr>
          <p:nvPr>
            <p:ph idx="1"/>
          </p:nvPr>
        </p:nvSpPr>
        <p:spPr/>
        <p:txBody>
          <a:bodyPr/>
          <a:lstStyle/>
          <a:p>
            <a:r>
              <a:rPr lang="en-US" dirty="0" smtClean="0"/>
              <a:t>This is a special form of cell death  occurring in focal areas of fat destruction.</a:t>
            </a:r>
          </a:p>
          <a:p>
            <a:r>
              <a:rPr lang="en-US" dirty="0" smtClean="0"/>
              <a:t>It does not have a specific pattern of necrosis</a:t>
            </a:r>
          </a:p>
          <a:p>
            <a:pPr marL="0" indent="0">
              <a:buNone/>
            </a:pPr>
            <a:r>
              <a:rPr lang="en-US" dirty="0"/>
              <a:t> </a:t>
            </a:r>
            <a:r>
              <a:rPr lang="en-US" dirty="0" smtClean="0"/>
              <a:t>  Occurs in 1, acute pancreatitis</a:t>
            </a:r>
          </a:p>
          <a:p>
            <a:pPr marL="0" indent="0">
              <a:buNone/>
            </a:pPr>
            <a:r>
              <a:rPr lang="en-US" dirty="0"/>
              <a:t> </a:t>
            </a:r>
            <a:r>
              <a:rPr lang="en-US" dirty="0" smtClean="0"/>
              <a:t>                    2,traumatic fat necrosis common in breast injuries</a:t>
            </a:r>
          </a:p>
          <a:p>
            <a:pPr marL="0" indent="0">
              <a:buNone/>
            </a:pPr>
            <a:r>
              <a:rPr lang="en-US" dirty="0" smtClean="0"/>
              <a:t>In cause of pancreatitis  there is liberation of pancreatic lipases resulting into necrosis of pancreas  itself and fat deposits  through out  the peritoneal cavity affecting the extra abdominal adipose tissue</a:t>
            </a:r>
            <a:endParaRPr lang="en-US" dirty="0"/>
          </a:p>
        </p:txBody>
      </p:sp>
    </p:spTree>
    <p:extLst>
      <p:ext uri="{BB962C8B-B14F-4D97-AF65-F5344CB8AC3E}">
        <p14:creationId xmlns:p14="http://schemas.microsoft.com/office/powerpoint/2010/main" val="6388570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ENZYMATIC FAT NECROSIS OF PANCREAS -- GROS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28652" y="1825625"/>
            <a:ext cx="5134696"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89947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DEFINITION OF CELL INJURY</a:t>
            </a:r>
            <a:endParaRPr lang="en-US" b="1" dirty="0"/>
          </a:p>
        </p:txBody>
      </p:sp>
      <p:sp>
        <p:nvSpPr>
          <p:cNvPr id="3" name="Content Placeholder 2"/>
          <p:cNvSpPr>
            <a:spLocks noGrp="1"/>
          </p:cNvSpPr>
          <p:nvPr>
            <p:ph idx="1"/>
          </p:nvPr>
        </p:nvSpPr>
        <p:spPr/>
        <p:txBody>
          <a:bodyPr/>
          <a:lstStyle/>
          <a:p>
            <a:r>
              <a:rPr lang="en-US" sz="4800" dirty="0" smtClean="0"/>
              <a:t>Cell injury is a sequence of structural and functional changes the cell undergoes when exposed to an injurious agent or stress.</a:t>
            </a:r>
          </a:p>
          <a:p>
            <a:pPr marL="0" indent="0">
              <a:buNone/>
            </a:pPr>
            <a:endParaRPr lang="en-US" dirty="0"/>
          </a:p>
        </p:txBody>
      </p:sp>
    </p:spTree>
    <p:extLst>
      <p:ext uri="{BB962C8B-B14F-4D97-AF65-F5344CB8AC3E}">
        <p14:creationId xmlns:p14="http://schemas.microsoft.com/office/powerpoint/2010/main" val="30861618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endParaRPr lang="en-US" smtClean="0"/>
          </a:p>
        </p:txBody>
      </p:sp>
      <p:pic>
        <p:nvPicPr>
          <p:cNvPr id="26627" name="Content Placeholder 3" descr="Fat necrosis photomic"/>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209800" y="1600200"/>
            <a:ext cx="7467600" cy="5257800"/>
          </a:xfrm>
          <a:noFill/>
        </p:spPr>
      </p:pic>
    </p:spTree>
    <p:extLst>
      <p:ext uri="{BB962C8B-B14F-4D97-AF65-F5344CB8AC3E}">
        <p14:creationId xmlns:p14="http://schemas.microsoft.com/office/powerpoint/2010/main" val="41627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CASEOUS NECROSIS</a:t>
            </a:r>
            <a:endParaRPr lang="en-US" b="1" dirty="0"/>
          </a:p>
        </p:txBody>
      </p:sp>
      <p:sp>
        <p:nvSpPr>
          <p:cNvPr id="3" name="Content Placeholder 2"/>
          <p:cNvSpPr>
            <a:spLocks noGrp="1"/>
          </p:cNvSpPr>
          <p:nvPr>
            <p:ph idx="1"/>
          </p:nvPr>
        </p:nvSpPr>
        <p:spPr>
          <a:xfrm>
            <a:off x="739588" y="1825625"/>
            <a:ext cx="10614212" cy="5247528"/>
          </a:xfrm>
        </p:spPr>
        <p:txBody>
          <a:bodyPr/>
          <a:lstStyle/>
          <a:p>
            <a:r>
              <a:rPr lang="en-US" dirty="0" smtClean="0"/>
              <a:t>This is found in the </a:t>
            </a:r>
            <a:r>
              <a:rPr lang="en-US" dirty="0" err="1" smtClean="0"/>
              <a:t>centre</a:t>
            </a:r>
            <a:r>
              <a:rPr lang="en-US" dirty="0" smtClean="0"/>
              <a:t> of foci of Tuberculosis infections where the tissue maintains a cheese-like appearance “caseous”.</a:t>
            </a:r>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4027394" y="2819400"/>
            <a:ext cx="4038600" cy="40386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34906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FIBRINOID NECROSIS</a:t>
            </a:r>
            <a:endParaRPr lang="en-US" b="1" dirty="0"/>
          </a:p>
        </p:txBody>
      </p:sp>
      <p:sp>
        <p:nvSpPr>
          <p:cNvPr id="3" name="Content Placeholder 2"/>
          <p:cNvSpPr>
            <a:spLocks noGrp="1"/>
          </p:cNvSpPr>
          <p:nvPr>
            <p:ph idx="1"/>
          </p:nvPr>
        </p:nvSpPr>
        <p:spPr/>
        <p:txBody>
          <a:bodyPr/>
          <a:lstStyle/>
          <a:p>
            <a:r>
              <a:rPr lang="en-US" dirty="0" smtClean="0"/>
              <a:t>This is a special form of necrosis usually seen in immune reactions involving blood vessels e.g. autoimmune diseases .</a:t>
            </a:r>
          </a:p>
          <a:p>
            <a:r>
              <a:rPr lang="en-US" dirty="0" smtClean="0"/>
              <a:t>This pattern of necrosis typically occurs when complexes of antigen and antibodies are deposited in walls of arteries </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3966882" y="3572436"/>
            <a:ext cx="3276600" cy="3505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247454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1" name="Rectangle 3"/>
          <p:cNvSpPr>
            <a:spLocks noGrp="1" noChangeArrowheads="1"/>
          </p:cNvSpPr>
          <p:nvPr>
            <p:ph type="body" idx="1"/>
          </p:nvPr>
        </p:nvSpPr>
        <p:spPr>
          <a:xfrm>
            <a:off x="466164" y="972670"/>
            <a:ext cx="7543800" cy="5715000"/>
          </a:xfrm>
        </p:spPr>
        <p:txBody>
          <a:bodyPr>
            <a:normAutofit lnSpcReduction="10000"/>
          </a:bodyPr>
          <a:lstStyle/>
          <a:p>
            <a:pPr algn="just">
              <a:lnSpc>
                <a:spcPct val="90000"/>
              </a:lnSpc>
            </a:pPr>
            <a:r>
              <a:rPr lang="en-US" b="1" dirty="0">
                <a:solidFill>
                  <a:schemeClr val="accent1"/>
                </a:solidFill>
              </a:rPr>
              <a:t>Morphology of </a:t>
            </a:r>
            <a:r>
              <a:rPr lang="en-US" b="1" u="sng" dirty="0">
                <a:solidFill>
                  <a:schemeClr val="accent1"/>
                </a:solidFill>
              </a:rPr>
              <a:t>irreversible</a:t>
            </a:r>
            <a:r>
              <a:rPr lang="en-US" b="1" dirty="0">
                <a:solidFill>
                  <a:schemeClr val="accent1"/>
                </a:solidFill>
              </a:rPr>
              <a:t> cell injury (Necrosis</a:t>
            </a:r>
            <a:r>
              <a:rPr lang="en-US" dirty="0">
                <a:solidFill>
                  <a:srgbClr val="FFFF66"/>
                </a:solidFill>
              </a:rPr>
              <a:t>):</a:t>
            </a:r>
          </a:p>
          <a:p>
            <a:pPr algn="just">
              <a:lnSpc>
                <a:spcPct val="90000"/>
              </a:lnSpc>
            </a:pPr>
            <a:r>
              <a:rPr lang="en-US" b="1" i="1" u="sng" dirty="0">
                <a:solidFill>
                  <a:srgbClr val="C00000"/>
                </a:solidFill>
              </a:rPr>
              <a:t>Light microscopy:</a:t>
            </a:r>
          </a:p>
          <a:p>
            <a:pPr lvl="1" algn="just">
              <a:lnSpc>
                <a:spcPct val="90000"/>
              </a:lnSpc>
            </a:pPr>
            <a:r>
              <a:rPr lang="en-US" dirty="0"/>
              <a:t>Membrane rupture</a:t>
            </a:r>
          </a:p>
          <a:p>
            <a:pPr lvl="1" algn="just">
              <a:lnSpc>
                <a:spcPct val="90000"/>
              </a:lnSpc>
            </a:pPr>
            <a:r>
              <a:rPr lang="en-US" dirty="0"/>
              <a:t>Dispersal of organelles</a:t>
            </a:r>
          </a:p>
          <a:p>
            <a:pPr lvl="1" algn="just">
              <a:lnSpc>
                <a:spcPct val="90000"/>
              </a:lnSpc>
            </a:pPr>
            <a:r>
              <a:rPr lang="en-US" dirty="0"/>
              <a:t>Breakdown of lysosomes</a:t>
            </a:r>
          </a:p>
          <a:p>
            <a:pPr lvl="1" algn="just">
              <a:lnSpc>
                <a:spcPct val="90000"/>
              </a:lnSpc>
            </a:pPr>
            <a:r>
              <a:rPr lang="en-US" dirty="0"/>
              <a:t>Nuclear changes-</a:t>
            </a:r>
          </a:p>
          <a:p>
            <a:pPr lvl="2" algn="just">
              <a:lnSpc>
                <a:spcPct val="90000"/>
              </a:lnSpc>
            </a:pPr>
            <a:r>
              <a:rPr lang="en-US" b="1" dirty="0" err="1"/>
              <a:t>Karyolysis</a:t>
            </a:r>
            <a:r>
              <a:rPr lang="en-US" b="1" dirty="0"/>
              <a:t> (DNA breakdown)</a:t>
            </a:r>
          </a:p>
          <a:p>
            <a:pPr lvl="2" algn="just">
              <a:lnSpc>
                <a:spcPct val="90000"/>
              </a:lnSpc>
            </a:pPr>
            <a:r>
              <a:rPr lang="en-US" b="1" dirty="0"/>
              <a:t>Pyknosis (nuclear shrinkage)</a:t>
            </a:r>
          </a:p>
          <a:p>
            <a:pPr lvl="2" algn="just">
              <a:lnSpc>
                <a:spcPct val="90000"/>
              </a:lnSpc>
            </a:pPr>
            <a:r>
              <a:rPr lang="en-US" b="1" dirty="0"/>
              <a:t>Karyorrhexis (nuclear fragmentation)               </a:t>
            </a:r>
            <a:endParaRPr lang="en-US" sz="1600" b="1" dirty="0"/>
          </a:p>
          <a:p>
            <a:pPr algn="just">
              <a:lnSpc>
                <a:spcPct val="90000"/>
              </a:lnSpc>
            </a:pPr>
            <a:r>
              <a:rPr lang="en-US" b="1" i="1" u="sng" dirty="0" smtClean="0">
                <a:solidFill>
                  <a:srgbClr val="C00000"/>
                </a:solidFill>
              </a:rPr>
              <a:t>Gross tissue changes</a:t>
            </a:r>
            <a:r>
              <a:rPr lang="en-US" b="1" i="1" u="sng" dirty="0" smtClean="0">
                <a:solidFill>
                  <a:srgbClr val="FFFF66"/>
                </a:solidFill>
              </a:rPr>
              <a:t>:</a:t>
            </a:r>
            <a:r>
              <a:rPr lang="en-US" b="1" i="1" dirty="0" smtClean="0">
                <a:solidFill>
                  <a:srgbClr val="FFFF66"/>
                </a:solidFill>
              </a:rPr>
              <a:t> </a:t>
            </a:r>
          </a:p>
          <a:p>
            <a:pPr algn="just">
              <a:lnSpc>
                <a:spcPct val="90000"/>
              </a:lnSpc>
            </a:pPr>
            <a:r>
              <a:rPr lang="en-US" dirty="0" smtClean="0"/>
              <a:t>coagulative </a:t>
            </a:r>
            <a:r>
              <a:rPr lang="en-US" dirty="0"/>
              <a:t>(denaturation), </a:t>
            </a:r>
            <a:r>
              <a:rPr lang="en-US" dirty="0" err="1"/>
              <a:t>liquifactive</a:t>
            </a:r>
            <a:r>
              <a:rPr lang="en-US" dirty="0"/>
              <a:t> (enzymatic digestion), caseous and fat necrosis </a:t>
            </a:r>
            <a:endParaRPr lang="en-US" dirty="0" smtClean="0"/>
          </a:p>
          <a:p>
            <a:pPr algn="just">
              <a:lnSpc>
                <a:spcPct val="90000"/>
              </a:lnSpc>
            </a:pPr>
            <a:r>
              <a:rPr lang="en-US" dirty="0" smtClean="0">
                <a:solidFill>
                  <a:srgbClr val="FF0000"/>
                </a:solidFill>
              </a:rPr>
              <a:t>Question ; why 2hourly bed turning  for bed ridden patients</a:t>
            </a:r>
          </a:p>
          <a:p>
            <a:pPr algn="just">
              <a:lnSpc>
                <a:spcPct val="90000"/>
              </a:lnSpc>
            </a:pPr>
            <a:endParaRPr lang="en-US" sz="1200" dirty="0">
              <a:solidFill>
                <a:srgbClr val="FF0000"/>
              </a:solidFill>
            </a:endParaRPr>
          </a:p>
          <a:p>
            <a:pPr algn="just">
              <a:lnSpc>
                <a:spcPct val="90000"/>
              </a:lnSpc>
            </a:pPr>
            <a:endParaRPr lang="en-US" sz="1200" dirty="0" smtClean="0"/>
          </a:p>
          <a:p>
            <a:pPr algn="just">
              <a:lnSpc>
                <a:spcPct val="90000"/>
              </a:lnSpc>
            </a:pPr>
            <a:endParaRPr lang="en-US" sz="1200" dirty="0"/>
          </a:p>
          <a:p>
            <a:pPr algn="just">
              <a:lnSpc>
                <a:spcPct val="90000"/>
              </a:lnSpc>
            </a:pPr>
            <a:endParaRPr lang="en-US" sz="1200" dirty="0"/>
          </a:p>
          <a:p>
            <a:pPr lvl="2">
              <a:lnSpc>
                <a:spcPct val="90000"/>
              </a:lnSpc>
            </a:pPr>
            <a:endParaRPr lang="en-GB" sz="1200" dirty="0"/>
          </a:p>
        </p:txBody>
      </p:sp>
    </p:spTree>
    <p:extLst>
      <p:ext uri="{BB962C8B-B14F-4D97-AF65-F5344CB8AC3E}">
        <p14:creationId xmlns:p14="http://schemas.microsoft.com/office/powerpoint/2010/main" val="361344728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4412" y="0"/>
            <a:ext cx="10515600" cy="1325563"/>
          </a:xfrm>
        </p:spPr>
        <p:txBody>
          <a:bodyPr/>
          <a:lstStyle/>
          <a:p>
            <a:r>
              <a:rPr lang="en-US" dirty="0" smtClean="0"/>
              <a:t>DIFFERENCES BTN APOPTOSIS AND NECROSIS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20268670"/>
              </p:ext>
            </p:extLst>
          </p:nvPr>
        </p:nvGraphicFramePr>
        <p:xfrm>
          <a:off x="582706" y="1325563"/>
          <a:ext cx="10515600" cy="6093964"/>
        </p:xfrm>
        <a:graphic>
          <a:graphicData uri="http://schemas.openxmlformats.org/drawingml/2006/table">
            <a:tbl>
              <a:tblPr firstRow="1" bandRow="1">
                <a:tableStyleId>{5C22544A-7EE6-4342-B048-85BDC9FD1C3A}</a:tableStyleId>
              </a:tblPr>
              <a:tblGrid>
                <a:gridCol w="3505200"/>
                <a:gridCol w="3505200"/>
                <a:gridCol w="3505200"/>
              </a:tblGrid>
              <a:tr h="479635">
                <a:tc>
                  <a:txBody>
                    <a:bodyPr/>
                    <a:lstStyle/>
                    <a:p>
                      <a:r>
                        <a:rPr lang="en-US" dirty="0" smtClean="0"/>
                        <a:t>FEATURE </a:t>
                      </a:r>
                      <a:endParaRPr lang="en-US" dirty="0"/>
                    </a:p>
                  </a:txBody>
                  <a:tcPr/>
                </a:tc>
                <a:tc>
                  <a:txBody>
                    <a:bodyPr/>
                    <a:lstStyle/>
                    <a:p>
                      <a:r>
                        <a:rPr lang="en-US" dirty="0" smtClean="0"/>
                        <a:t>APOPTOSIS</a:t>
                      </a:r>
                      <a:endParaRPr lang="en-US" dirty="0"/>
                    </a:p>
                  </a:txBody>
                  <a:tcPr/>
                </a:tc>
                <a:tc>
                  <a:txBody>
                    <a:bodyPr/>
                    <a:lstStyle/>
                    <a:p>
                      <a:r>
                        <a:rPr lang="en-US" dirty="0" smtClean="0"/>
                        <a:t>NECROSIS</a:t>
                      </a:r>
                      <a:endParaRPr lang="en-US" dirty="0"/>
                    </a:p>
                  </a:txBody>
                  <a:tcPr/>
                </a:tc>
              </a:tr>
              <a:tr h="469363">
                <a:tc>
                  <a:txBody>
                    <a:bodyPr/>
                    <a:lstStyle/>
                    <a:p>
                      <a:r>
                        <a:rPr lang="en-US" dirty="0" smtClean="0"/>
                        <a:t>Definition</a:t>
                      </a:r>
                    </a:p>
                  </a:txBody>
                  <a:tcPr/>
                </a:tc>
                <a:tc>
                  <a:txBody>
                    <a:bodyPr/>
                    <a:lstStyle/>
                    <a:p>
                      <a:r>
                        <a:rPr lang="en-US" dirty="0" smtClean="0"/>
                        <a:t>Programmed and coordinated cell death</a:t>
                      </a:r>
                      <a:endParaRPr lang="en-US" dirty="0"/>
                    </a:p>
                  </a:txBody>
                  <a:tcPr/>
                </a:tc>
                <a:tc>
                  <a:txBody>
                    <a:bodyPr/>
                    <a:lstStyle/>
                    <a:p>
                      <a:r>
                        <a:rPr lang="en-US" dirty="0" smtClean="0"/>
                        <a:t>Cell death along</a:t>
                      </a:r>
                      <a:r>
                        <a:rPr lang="en-US" baseline="0" dirty="0" smtClean="0"/>
                        <a:t> with</a:t>
                      </a:r>
                      <a:r>
                        <a:rPr lang="en-US" dirty="0" smtClean="0"/>
                        <a:t> degradation of tissue by</a:t>
                      </a:r>
                      <a:r>
                        <a:rPr lang="en-US" baseline="0" dirty="0" smtClean="0"/>
                        <a:t> hydrolytic enzymes</a:t>
                      </a:r>
                      <a:endParaRPr lang="en-US" dirty="0"/>
                    </a:p>
                  </a:txBody>
                  <a:tcPr/>
                </a:tc>
              </a:tr>
              <a:tr h="469363">
                <a:tc>
                  <a:txBody>
                    <a:bodyPr/>
                    <a:lstStyle/>
                    <a:p>
                      <a:r>
                        <a:rPr lang="en-US" dirty="0" smtClean="0"/>
                        <a:t>Causative agents</a:t>
                      </a:r>
                      <a:endParaRPr lang="en-US" dirty="0"/>
                    </a:p>
                  </a:txBody>
                  <a:tcPr/>
                </a:tc>
                <a:tc>
                  <a:txBody>
                    <a:bodyPr/>
                    <a:lstStyle/>
                    <a:p>
                      <a:r>
                        <a:rPr lang="en-US" dirty="0" smtClean="0"/>
                        <a:t>Physiologic and pathologic processes</a:t>
                      </a:r>
                      <a:endParaRPr lang="en-US" dirty="0"/>
                    </a:p>
                  </a:txBody>
                  <a:tcPr/>
                </a:tc>
                <a:tc>
                  <a:txBody>
                    <a:bodyPr/>
                    <a:lstStyle/>
                    <a:p>
                      <a:r>
                        <a:rPr lang="en-US" dirty="0" smtClean="0"/>
                        <a:t>Hypoxia and toxins</a:t>
                      </a:r>
                      <a:endParaRPr lang="en-US" dirty="0"/>
                    </a:p>
                  </a:txBody>
                  <a:tcPr/>
                </a:tc>
              </a:tr>
              <a:tr h="1836266">
                <a:tc>
                  <a:txBody>
                    <a:bodyPr/>
                    <a:lstStyle/>
                    <a:p>
                      <a:r>
                        <a:rPr lang="en-US" dirty="0" smtClean="0"/>
                        <a:t>Morphology</a:t>
                      </a:r>
                    </a:p>
                    <a:p>
                      <a:endParaRPr lang="en-US" dirty="0" smtClean="0"/>
                    </a:p>
                    <a:p>
                      <a:endParaRPr lang="en-US" dirty="0" smtClean="0"/>
                    </a:p>
                    <a:p>
                      <a:endParaRPr lang="en-US" dirty="0" smtClean="0"/>
                    </a:p>
                    <a:p>
                      <a:endParaRPr lang="en-US" dirty="0" smtClean="0"/>
                    </a:p>
                    <a:p>
                      <a:endParaRPr lang="en-US" dirty="0"/>
                    </a:p>
                  </a:txBody>
                  <a:tcPr/>
                </a:tc>
                <a:tc>
                  <a:txBody>
                    <a:bodyPr/>
                    <a:lstStyle/>
                    <a:p>
                      <a:pPr marL="285750" indent="-285750">
                        <a:buFont typeface="Arial" panose="020B0604020202020204" pitchFamily="34" charset="0"/>
                        <a:buChar char="•"/>
                      </a:pPr>
                      <a:r>
                        <a:rPr lang="en-US" dirty="0" smtClean="0"/>
                        <a:t>No inflammatory reaction</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Death of single cells </a:t>
                      </a:r>
                    </a:p>
                    <a:p>
                      <a:pPr marL="285750" indent="-285750">
                        <a:buFont typeface="Arial" panose="020B0604020202020204" pitchFamily="34" charset="0"/>
                        <a:buChar char="•"/>
                      </a:pPr>
                      <a:r>
                        <a:rPr lang="en-US" dirty="0" smtClean="0"/>
                        <a:t>Cell shrinkage</a:t>
                      </a:r>
                    </a:p>
                    <a:p>
                      <a:pPr marL="285750" indent="-285750">
                        <a:buFont typeface="Arial" panose="020B0604020202020204" pitchFamily="34" charset="0"/>
                        <a:buChar char="•"/>
                      </a:pPr>
                      <a:r>
                        <a:rPr lang="en-US" dirty="0" smtClean="0"/>
                        <a:t>Cytoplasmic blebs on the</a:t>
                      </a:r>
                      <a:r>
                        <a:rPr lang="en-US" baseline="0" dirty="0" smtClean="0"/>
                        <a:t> membrane </a:t>
                      </a:r>
                    </a:p>
                    <a:p>
                      <a:pPr marL="0" indent="0">
                        <a:buFont typeface="Arial" panose="020B0604020202020204" pitchFamily="34" charset="0"/>
                        <a:buNone/>
                      </a:pPr>
                      <a:endParaRPr lang="en-US" dirty="0" smtClean="0"/>
                    </a:p>
                    <a:p>
                      <a:endParaRPr lang="en-US" dirty="0"/>
                    </a:p>
                  </a:txBody>
                  <a:tcPr/>
                </a:tc>
                <a:tc>
                  <a:txBody>
                    <a:bodyPr/>
                    <a:lstStyle/>
                    <a:p>
                      <a:pPr marL="285750" indent="-285750">
                        <a:buFont typeface="Arial" panose="020B0604020202020204" pitchFamily="34" charset="0"/>
                        <a:buChar char="•"/>
                      </a:pPr>
                      <a:r>
                        <a:rPr lang="en-US" dirty="0" smtClean="0"/>
                        <a:t>Inflammatory</a:t>
                      </a:r>
                      <a:r>
                        <a:rPr lang="en-US" baseline="0" dirty="0" smtClean="0"/>
                        <a:t> reaction always present</a:t>
                      </a:r>
                    </a:p>
                    <a:p>
                      <a:pPr marL="285750" indent="-285750">
                        <a:buFont typeface="Arial" panose="020B0604020202020204" pitchFamily="34" charset="0"/>
                        <a:buChar char="•"/>
                      </a:pPr>
                      <a:r>
                        <a:rPr lang="en-US" baseline="0" dirty="0" smtClean="0"/>
                        <a:t>Death of many adjacent cells </a:t>
                      </a:r>
                    </a:p>
                    <a:p>
                      <a:pPr marL="285750" indent="-285750">
                        <a:buFont typeface="Arial" panose="020B0604020202020204" pitchFamily="34" charset="0"/>
                        <a:buChar char="•"/>
                      </a:pPr>
                      <a:r>
                        <a:rPr lang="en-US" baseline="0" dirty="0" smtClean="0"/>
                        <a:t>Cell swelling initially</a:t>
                      </a:r>
                    </a:p>
                    <a:p>
                      <a:pPr marL="285750" indent="-285750">
                        <a:buFont typeface="Arial" panose="020B0604020202020204" pitchFamily="34" charset="0"/>
                        <a:buChar char="•"/>
                      </a:pPr>
                      <a:r>
                        <a:rPr lang="en-US" baseline="0" dirty="0" smtClean="0"/>
                        <a:t>Membrane disruption</a:t>
                      </a:r>
                      <a:endParaRPr lang="en-US" dirty="0"/>
                    </a:p>
                  </a:txBody>
                  <a:tcPr/>
                </a:tc>
              </a:tr>
              <a:tr h="469363">
                <a:tc>
                  <a:txBody>
                    <a:bodyPr/>
                    <a:lstStyle/>
                    <a:p>
                      <a:r>
                        <a:rPr lang="en-US" dirty="0" smtClean="0"/>
                        <a:t>Molecular changes</a:t>
                      </a:r>
                      <a:endParaRPr lang="en-US" dirty="0"/>
                    </a:p>
                  </a:txBody>
                  <a:tcPr/>
                </a:tc>
                <a:tc>
                  <a:txBody>
                    <a:bodyPr/>
                    <a:lstStyle/>
                    <a:p>
                      <a:r>
                        <a:rPr lang="en-US" dirty="0" smtClean="0"/>
                        <a:t>Lysosomes intact</a:t>
                      </a:r>
                      <a:endParaRPr lang="en-US" dirty="0"/>
                    </a:p>
                  </a:txBody>
                  <a:tcPr/>
                </a:tc>
                <a:tc>
                  <a:txBody>
                    <a:bodyPr/>
                    <a:lstStyle/>
                    <a:p>
                      <a:r>
                        <a:rPr lang="en-US" dirty="0" err="1" smtClean="0"/>
                        <a:t>Lysosomal</a:t>
                      </a:r>
                      <a:r>
                        <a:rPr lang="en-US" baseline="0" dirty="0" smtClean="0"/>
                        <a:t> break down with release of hydrolytic enzymes</a:t>
                      </a:r>
                      <a:endParaRPr lang="en-US" dirty="0"/>
                    </a:p>
                  </a:txBody>
                  <a:tcPr/>
                </a:tc>
              </a:tr>
              <a:tr h="469363">
                <a:tc>
                  <a:txBody>
                    <a:bodyPr/>
                    <a:lstStyle/>
                    <a:p>
                      <a:endParaRPr lang="en-US"/>
                    </a:p>
                  </a:txBody>
                  <a:tcPr/>
                </a:tc>
                <a:tc>
                  <a:txBody>
                    <a:bodyPr/>
                    <a:lstStyle/>
                    <a:p>
                      <a:endParaRPr lang="en-US"/>
                    </a:p>
                  </a:txBody>
                  <a:tcPr/>
                </a:tc>
                <a:tc>
                  <a:txBody>
                    <a:bodyPr/>
                    <a:lstStyle/>
                    <a:p>
                      <a:endParaRPr lang="en-US"/>
                    </a:p>
                  </a:txBody>
                  <a:tcPr/>
                </a:tc>
              </a:tr>
              <a:tr h="469363">
                <a:tc>
                  <a:txBody>
                    <a:bodyPr/>
                    <a:lstStyle/>
                    <a:p>
                      <a:endParaRPr lang="en-US"/>
                    </a:p>
                  </a:txBody>
                  <a:tcPr/>
                </a:tc>
                <a:tc>
                  <a:txBody>
                    <a:bodyPr/>
                    <a:lstStyle/>
                    <a:p>
                      <a:endParaRPr lang="en-US"/>
                    </a:p>
                  </a:txBody>
                  <a:tcPr/>
                </a:tc>
                <a:tc>
                  <a:txBody>
                    <a:bodyPr/>
                    <a:lstStyle/>
                    <a:p>
                      <a:endParaRPr lang="en-US"/>
                    </a:p>
                  </a:txBody>
                  <a:tcPr/>
                </a:tc>
              </a:tr>
              <a:tr h="469363">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Tree>
    <p:extLst>
      <p:ext uri="{BB962C8B-B14F-4D97-AF65-F5344CB8AC3E}">
        <p14:creationId xmlns:p14="http://schemas.microsoft.com/office/powerpoint/2010/main" val="28316536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Similarities between reversible and irreversible cell injuries</a:t>
            </a:r>
            <a:endParaRPr lang="en-US" b="1" dirty="0"/>
          </a:p>
        </p:txBody>
      </p:sp>
      <p:sp>
        <p:nvSpPr>
          <p:cNvPr id="3" name="Content Placeholder 2"/>
          <p:cNvSpPr>
            <a:spLocks noGrp="1"/>
          </p:cNvSpPr>
          <p:nvPr>
            <p:ph idx="1"/>
          </p:nvPr>
        </p:nvSpPr>
        <p:spPr/>
        <p:txBody>
          <a:bodyPr/>
          <a:lstStyle/>
          <a:p>
            <a:r>
              <a:rPr lang="en-US" dirty="0" smtClean="0"/>
              <a:t>Both occur when stress acts upon cells</a:t>
            </a:r>
          </a:p>
          <a:p>
            <a:r>
              <a:rPr lang="en-US" dirty="0" smtClean="0"/>
              <a:t>Both caused by physical , chemical and biological agents</a:t>
            </a:r>
          </a:p>
          <a:p>
            <a:r>
              <a:rPr lang="en-US" dirty="0" smtClean="0"/>
              <a:t>In both abnormal cellular responses arise</a:t>
            </a:r>
            <a:endParaRPr lang="en-US" dirty="0"/>
          </a:p>
        </p:txBody>
      </p:sp>
    </p:spTree>
    <p:extLst>
      <p:ext uri="{BB962C8B-B14F-4D97-AF65-F5344CB8AC3E}">
        <p14:creationId xmlns:p14="http://schemas.microsoft.com/office/powerpoint/2010/main" val="36678358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Differences between reversible and irreversible cell injuries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19136133"/>
              </p:ext>
            </p:extLst>
          </p:nvPr>
        </p:nvGraphicFramePr>
        <p:xfrm>
          <a:off x="838200" y="1825625"/>
          <a:ext cx="10515600" cy="2123440"/>
        </p:xfrm>
        <a:graphic>
          <a:graphicData uri="http://schemas.openxmlformats.org/drawingml/2006/table">
            <a:tbl>
              <a:tblPr firstRow="1" bandRow="1">
                <a:tableStyleId>{5C22544A-7EE6-4342-B048-85BDC9FD1C3A}</a:tableStyleId>
              </a:tblPr>
              <a:tblGrid>
                <a:gridCol w="5257800"/>
                <a:gridCol w="5257800"/>
              </a:tblGrid>
              <a:tr h="370840">
                <a:tc>
                  <a:txBody>
                    <a:bodyPr/>
                    <a:lstStyle/>
                    <a:p>
                      <a:r>
                        <a:rPr lang="en-US" dirty="0" smtClean="0"/>
                        <a:t>REVERSIBLE</a:t>
                      </a:r>
                      <a:r>
                        <a:rPr lang="en-US" baseline="0" dirty="0" smtClean="0"/>
                        <a:t> CELL INJURY</a:t>
                      </a:r>
                      <a:endParaRPr lang="en-US" dirty="0"/>
                    </a:p>
                  </a:txBody>
                  <a:tcPr/>
                </a:tc>
                <a:tc>
                  <a:txBody>
                    <a:bodyPr/>
                    <a:lstStyle/>
                    <a:p>
                      <a:r>
                        <a:rPr lang="en-US" dirty="0" smtClean="0"/>
                        <a:t>IRREVERSIBLE CELL INJURY</a:t>
                      </a:r>
                      <a:endParaRPr lang="en-US" dirty="0"/>
                    </a:p>
                  </a:txBody>
                  <a:tcPr/>
                </a:tc>
              </a:tr>
              <a:tr h="370840">
                <a:tc>
                  <a:txBody>
                    <a:bodyPr/>
                    <a:lstStyle/>
                    <a:p>
                      <a:r>
                        <a:rPr lang="en-US" dirty="0" smtClean="0"/>
                        <a:t>Results</a:t>
                      </a:r>
                      <a:r>
                        <a:rPr lang="en-US" baseline="0" dirty="0" smtClean="0"/>
                        <a:t> in morphological and cellular changes that could reverse if the stress </a:t>
                      </a:r>
                      <a:r>
                        <a:rPr lang="en-US" baseline="0" dirty="0" err="1" smtClean="0"/>
                        <a:t>istaken</a:t>
                      </a:r>
                      <a:r>
                        <a:rPr lang="en-US" baseline="0" dirty="0" smtClean="0"/>
                        <a:t> off the cell</a:t>
                      </a:r>
                      <a:endParaRPr lang="en-US" dirty="0"/>
                    </a:p>
                  </a:txBody>
                  <a:tcPr/>
                </a:tc>
                <a:tc>
                  <a:txBody>
                    <a:bodyPr/>
                    <a:lstStyle/>
                    <a:p>
                      <a:r>
                        <a:rPr lang="en-US" dirty="0" smtClean="0"/>
                        <a:t>Results into completes cell death</a:t>
                      </a:r>
                      <a:endParaRPr lang="en-US" dirty="0"/>
                    </a:p>
                  </a:txBody>
                  <a:tcPr/>
                </a:tc>
              </a:tr>
              <a:tr h="370840">
                <a:tc>
                  <a:txBody>
                    <a:bodyPr/>
                    <a:lstStyle/>
                    <a:p>
                      <a:r>
                        <a:rPr lang="en-US" dirty="0" smtClean="0"/>
                        <a:t>Cell</a:t>
                      </a:r>
                      <a:r>
                        <a:rPr lang="en-US" baseline="0" dirty="0" smtClean="0"/>
                        <a:t> can return to normal state if stress taken off</a:t>
                      </a:r>
                      <a:endParaRPr lang="en-US" dirty="0"/>
                    </a:p>
                  </a:txBody>
                  <a:tcPr/>
                </a:tc>
                <a:tc>
                  <a:txBody>
                    <a:bodyPr/>
                    <a:lstStyle/>
                    <a:p>
                      <a:r>
                        <a:rPr lang="en-US" dirty="0" smtClean="0"/>
                        <a:t>Cannot</a:t>
                      </a:r>
                      <a:r>
                        <a:rPr lang="en-US" baseline="0" dirty="0" smtClean="0"/>
                        <a:t> return to normal state if stress taken off</a:t>
                      </a:r>
                      <a:endParaRPr lang="en-US" dirty="0"/>
                    </a:p>
                  </a:txBody>
                  <a:tcPr/>
                </a:tc>
              </a:tr>
              <a:tr h="370840">
                <a:tc>
                  <a:txBody>
                    <a:bodyPr/>
                    <a:lstStyle/>
                    <a:p>
                      <a:endParaRPr lang="en-US" dirty="0"/>
                    </a:p>
                  </a:txBody>
                  <a:tcPr/>
                </a:tc>
                <a:tc>
                  <a:txBody>
                    <a:bodyPr/>
                    <a:lstStyle/>
                    <a:p>
                      <a:endParaRPr lang="en-US"/>
                    </a:p>
                  </a:txBody>
                  <a:tcPr/>
                </a:tc>
              </a:tr>
              <a:tr h="370840">
                <a:tc>
                  <a:txBody>
                    <a:bodyPr/>
                    <a:lstStyle/>
                    <a:p>
                      <a:endParaRPr lang="en-US"/>
                    </a:p>
                  </a:txBody>
                  <a:tcPr/>
                </a:tc>
                <a:tc>
                  <a:txBody>
                    <a:bodyPr/>
                    <a:lstStyle/>
                    <a:p>
                      <a:endParaRPr lang="en-US" dirty="0"/>
                    </a:p>
                  </a:txBody>
                  <a:tcPr/>
                </a:tc>
              </a:tr>
            </a:tbl>
          </a:graphicData>
        </a:graphic>
      </p:graphicFrame>
    </p:spTree>
    <p:extLst>
      <p:ext uri="{BB962C8B-B14F-4D97-AF65-F5344CB8AC3E}">
        <p14:creationId xmlns:p14="http://schemas.microsoft.com/office/powerpoint/2010/main" val="1349057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Question </a:t>
            </a:r>
          </a:p>
          <a:p>
            <a:pPr marL="0" indent="0">
              <a:buNone/>
            </a:pPr>
            <a:r>
              <a:rPr lang="en-US" dirty="0" smtClean="0"/>
              <a:t>   complications of necrosis</a:t>
            </a:r>
            <a:endParaRPr lang="en-US" dirty="0"/>
          </a:p>
        </p:txBody>
      </p:sp>
    </p:spTree>
    <p:extLst>
      <p:ext uri="{BB962C8B-B14F-4D97-AF65-F5344CB8AC3E}">
        <p14:creationId xmlns:p14="http://schemas.microsoft.com/office/powerpoint/2010/main" val="212312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247" y="0"/>
            <a:ext cx="10515600" cy="1325563"/>
          </a:xfrm>
        </p:spPr>
        <p:txBody>
          <a:bodyPr/>
          <a:lstStyle/>
          <a:p>
            <a:r>
              <a:rPr lang="en-US" dirty="0" smtClean="0"/>
              <a:t>LEARNING OBJECTIVES</a:t>
            </a:r>
            <a:endParaRPr lang="en-US" dirty="0"/>
          </a:p>
        </p:txBody>
      </p:sp>
      <p:sp>
        <p:nvSpPr>
          <p:cNvPr id="3" name="Content Placeholder 2"/>
          <p:cNvSpPr>
            <a:spLocks noGrp="1"/>
          </p:cNvSpPr>
          <p:nvPr>
            <p:ph idx="1"/>
          </p:nvPr>
        </p:nvSpPr>
        <p:spPr>
          <a:xfrm>
            <a:off x="430307" y="981634"/>
            <a:ext cx="10923494" cy="5876365"/>
          </a:xfrm>
        </p:spPr>
        <p:txBody>
          <a:bodyPr>
            <a:normAutofit fontScale="92500" lnSpcReduction="10000"/>
          </a:bodyPr>
          <a:lstStyle/>
          <a:p>
            <a:r>
              <a:rPr lang="en-US" dirty="0" smtClean="0"/>
              <a:t>DEFINITION OF CELLULAR INJURY</a:t>
            </a:r>
          </a:p>
          <a:p>
            <a:r>
              <a:rPr lang="en-US" dirty="0" smtClean="0"/>
              <a:t>CAUSES OF CELLULAR INJURIES</a:t>
            </a:r>
          </a:p>
          <a:p>
            <a:r>
              <a:rPr lang="en-US" dirty="0" smtClean="0"/>
              <a:t>TYPES OF CELLULAR INJURIES</a:t>
            </a:r>
          </a:p>
          <a:p>
            <a:pPr marL="0" indent="0">
              <a:buNone/>
            </a:pPr>
            <a:r>
              <a:rPr lang="en-US" dirty="0"/>
              <a:t> </a:t>
            </a:r>
            <a:r>
              <a:rPr lang="en-US" dirty="0" smtClean="0"/>
              <a:t>                       REVERSIBLE CELL INJURIES </a:t>
            </a:r>
          </a:p>
          <a:p>
            <a:pPr marL="0" indent="0">
              <a:buNone/>
            </a:pPr>
            <a:r>
              <a:rPr lang="en-US" dirty="0"/>
              <a:t> </a:t>
            </a:r>
            <a:r>
              <a:rPr lang="en-US" dirty="0" smtClean="0"/>
              <a:t>                                            MORPHOLOGY OF REVERSIBLE CELL INJURIES</a:t>
            </a:r>
          </a:p>
          <a:p>
            <a:pPr marL="0" indent="0">
              <a:buNone/>
            </a:pPr>
            <a:r>
              <a:rPr lang="en-US" dirty="0"/>
              <a:t> </a:t>
            </a:r>
            <a:r>
              <a:rPr lang="en-US" dirty="0" smtClean="0"/>
              <a:t>                        IRREVERSIBLE CELL INJURIES</a:t>
            </a:r>
          </a:p>
          <a:p>
            <a:pPr marL="0" indent="0">
              <a:buNone/>
            </a:pPr>
            <a:r>
              <a:rPr lang="en-US" dirty="0"/>
              <a:t> </a:t>
            </a:r>
            <a:r>
              <a:rPr lang="en-US" dirty="0" smtClean="0"/>
              <a:t>                                             MORPHOLOGY OF IRREVERSIBLE CELL INJURIES</a:t>
            </a:r>
          </a:p>
          <a:p>
            <a:pPr marL="0" indent="0">
              <a:buNone/>
            </a:pPr>
            <a:r>
              <a:rPr lang="en-US" dirty="0"/>
              <a:t> </a:t>
            </a:r>
            <a:r>
              <a:rPr lang="en-US" dirty="0" smtClean="0"/>
              <a:t>                                    APOPTOSIS</a:t>
            </a:r>
          </a:p>
          <a:p>
            <a:pPr marL="0" indent="0">
              <a:buNone/>
            </a:pPr>
            <a:r>
              <a:rPr lang="en-US" dirty="0"/>
              <a:t> </a:t>
            </a:r>
            <a:r>
              <a:rPr lang="en-US" dirty="0" smtClean="0"/>
              <a:t>                                                 IMPORTANCE/BENEFITS OF APOPTOSIS</a:t>
            </a:r>
          </a:p>
          <a:p>
            <a:pPr marL="0" indent="0">
              <a:buNone/>
            </a:pPr>
            <a:r>
              <a:rPr lang="en-US" dirty="0"/>
              <a:t> </a:t>
            </a:r>
            <a:r>
              <a:rPr lang="en-US" dirty="0" smtClean="0"/>
              <a:t>                                     NECROSIS</a:t>
            </a:r>
          </a:p>
          <a:p>
            <a:pPr marL="0" indent="0">
              <a:buNone/>
            </a:pPr>
            <a:r>
              <a:rPr lang="en-US" dirty="0"/>
              <a:t> </a:t>
            </a:r>
            <a:r>
              <a:rPr lang="en-US" dirty="0" smtClean="0"/>
              <a:t>                                                 IMPORTANCE OF NECROSIS</a:t>
            </a:r>
          </a:p>
          <a:p>
            <a:pPr marL="0" indent="0">
              <a:buNone/>
            </a:pPr>
            <a:r>
              <a:rPr lang="en-US" dirty="0"/>
              <a:t> </a:t>
            </a:r>
            <a:r>
              <a:rPr lang="en-US" dirty="0" smtClean="0"/>
              <a:t>                                                  COMPLICATIONS OF NECROSIS</a:t>
            </a:r>
          </a:p>
          <a:p>
            <a:pPr marL="0" indent="0">
              <a:buNone/>
            </a:pPr>
            <a:r>
              <a:rPr lang="en-US" dirty="0"/>
              <a:t> </a:t>
            </a:r>
            <a:r>
              <a:rPr lang="en-US" dirty="0" smtClean="0"/>
              <a:t>                        DIFFERENCES BETWEEN APAPTOSIS AND NECROSIS</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2748078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CAUSES OF CELL INJURY</a:t>
            </a:r>
            <a:endParaRPr lang="en-US" b="1" dirty="0"/>
          </a:p>
        </p:txBody>
      </p:sp>
      <p:sp>
        <p:nvSpPr>
          <p:cNvPr id="3" name="Content Placeholder 2"/>
          <p:cNvSpPr>
            <a:spLocks noGrp="1"/>
          </p:cNvSpPr>
          <p:nvPr>
            <p:ph idx="1"/>
          </p:nvPr>
        </p:nvSpPr>
        <p:spPr/>
        <p:txBody>
          <a:bodyPr/>
          <a:lstStyle/>
          <a:p>
            <a:r>
              <a:rPr lang="en-US" dirty="0" smtClean="0"/>
              <a:t>Cells may be </a:t>
            </a:r>
            <a:r>
              <a:rPr lang="en-US" dirty="0" err="1" smtClean="0"/>
              <a:t>injuired</a:t>
            </a:r>
            <a:r>
              <a:rPr lang="en-US" dirty="0" smtClean="0"/>
              <a:t> by 2 major ways ;</a:t>
            </a:r>
          </a:p>
          <a:p>
            <a:pPr>
              <a:buFont typeface="Wingdings" panose="05000000000000000000" pitchFamily="2" charset="2"/>
              <a:buChar char="q"/>
            </a:pPr>
            <a:r>
              <a:rPr lang="en-US" dirty="0"/>
              <a:t> </a:t>
            </a:r>
            <a:r>
              <a:rPr lang="en-US" dirty="0" smtClean="0"/>
              <a:t>  Genetic causes </a:t>
            </a:r>
          </a:p>
          <a:p>
            <a:pPr>
              <a:buFont typeface="Wingdings" panose="05000000000000000000" pitchFamily="2" charset="2"/>
              <a:buChar char="q"/>
            </a:pPr>
            <a:r>
              <a:rPr lang="en-US" dirty="0"/>
              <a:t> </a:t>
            </a:r>
            <a:r>
              <a:rPr lang="en-US" dirty="0" smtClean="0"/>
              <a:t>  </a:t>
            </a:r>
            <a:r>
              <a:rPr lang="en-US" dirty="0"/>
              <a:t>A</a:t>
            </a:r>
            <a:r>
              <a:rPr lang="en-US" dirty="0" smtClean="0"/>
              <a:t>cquired causes</a:t>
            </a:r>
          </a:p>
          <a:p>
            <a:pPr>
              <a:defRPr/>
            </a:pPr>
            <a:r>
              <a:rPr lang="en-US" b="1" dirty="0">
                <a:solidFill>
                  <a:schemeClr val="tx2">
                    <a:lumMod val="60000"/>
                    <a:lumOff val="40000"/>
                  </a:schemeClr>
                </a:solidFill>
              </a:rPr>
              <a:t>Oxygen deprivation</a:t>
            </a:r>
            <a:r>
              <a:rPr lang="en-US" dirty="0"/>
              <a:t>: Hypoxia is deficiency of oxygen; causes reduced aerobic cell metabolism and the cell resorts to anaerobic metabolism.</a:t>
            </a:r>
          </a:p>
          <a:p>
            <a:pPr>
              <a:buNone/>
              <a:defRPr/>
            </a:pPr>
            <a:r>
              <a:rPr lang="en-US" dirty="0"/>
              <a:t>Common causes of hypoxia: anemia, carbon monoxide </a:t>
            </a:r>
            <a:r>
              <a:rPr lang="en-US" dirty="0" smtClean="0"/>
              <a:t>poisoning</a:t>
            </a:r>
          </a:p>
          <a:p>
            <a:pPr>
              <a:buNone/>
              <a:defRPr/>
            </a:pPr>
            <a:r>
              <a:rPr lang="en-US" b="1" dirty="0">
                <a:solidFill>
                  <a:schemeClr val="tx2">
                    <a:lumMod val="60000"/>
                    <a:lumOff val="40000"/>
                  </a:schemeClr>
                </a:solidFill>
              </a:rPr>
              <a:t>Physical agents </a:t>
            </a:r>
            <a:r>
              <a:rPr lang="en-US" dirty="0"/>
              <a:t>e.g. mechanical trauma, extremes of temperature, electric shock, radiation </a:t>
            </a:r>
            <a:r>
              <a:rPr lang="en-US" dirty="0" err="1"/>
              <a:t>etc</a:t>
            </a:r>
            <a:endParaRPr lang="en-US" dirty="0"/>
          </a:p>
        </p:txBody>
      </p:sp>
    </p:spTree>
    <p:extLst>
      <p:ext uri="{BB962C8B-B14F-4D97-AF65-F5344CB8AC3E}">
        <p14:creationId xmlns:p14="http://schemas.microsoft.com/office/powerpoint/2010/main" val="1573310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2138" y="267281"/>
            <a:ext cx="10515600" cy="4351338"/>
          </a:xfrm>
        </p:spPr>
        <p:txBody>
          <a:bodyPr>
            <a:normAutofit fontScale="25000" lnSpcReduction="20000"/>
          </a:bodyPr>
          <a:lstStyle/>
          <a:p>
            <a:pPr>
              <a:defRPr/>
            </a:pPr>
            <a:r>
              <a:rPr lang="en-US" sz="12800" b="1" dirty="0">
                <a:solidFill>
                  <a:schemeClr val="tx2">
                    <a:lumMod val="60000"/>
                    <a:lumOff val="40000"/>
                  </a:schemeClr>
                </a:solidFill>
              </a:rPr>
              <a:t>Chemical</a:t>
            </a:r>
            <a:r>
              <a:rPr lang="en-US" sz="12800" dirty="0"/>
              <a:t> </a:t>
            </a:r>
            <a:r>
              <a:rPr lang="en-US" sz="12800" dirty="0">
                <a:solidFill>
                  <a:schemeClr val="accent1"/>
                </a:solidFill>
              </a:rPr>
              <a:t>agents and </a:t>
            </a:r>
            <a:r>
              <a:rPr lang="en-US" sz="12800" dirty="0" smtClean="0">
                <a:solidFill>
                  <a:schemeClr val="accent1"/>
                </a:solidFill>
              </a:rPr>
              <a:t>drugs</a:t>
            </a:r>
          </a:p>
          <a:p>
            <a:pPr marL="0" indent="0">
              <a:buNone/>
              <a:defRPr/>
            </a:pPr>
            <a:r>
              <a:rPr lang="en-US" sz="12800" dirty="0"/>
              <a:t> </a:t>
            </a:r>
            <a:r>
              <a:rPr lang="en-US" sz="12800" dirty="0" smtClean="0"/>
              <a:t>  </a:t>
            </a:r>
            <a:r>
              <a:rPr lang="en-US" sz="12800" dirty="0" err="1" smtClean="0"/>
              <a:t>eg</a:t>
            </a:r>
            <a:r>
              <a:rPr lang="en-US" sz="12800" dirty="0" smtClean="0"/>
              <a:t> chemical poison such as cyanide ,mercury ,asbestos, alcohol abuse</a:t>
            </a:r>
            <a:endParaRPr lang="en-US" sz="12800" dirty="0"/>
          </a:p>
          <a:p>
            <a:pPr>
              <a:defRPr/>
            </a:pPr>
            <a:r>
              <a:rPr lang="en-US" sz="12800" b="1" dirty="0">
                <a:solidFill>
                  <a:schemeClr val="tx2">
                    <a:lumMod val="60000"/>
                    <a:lumOff val="40000"/>
                  </a:schemeClr>
                </a:solidFill>
              </a:rPr>
              <a:t>Infectious</a:t>
            </a:r>
            <a:r>
              <a:rPr lang="en-US" sz="12800" dirty="0"/>
              <a:t> </a:t>
            </a:r>
            <a:r>
              <a:rPr lang="en-US" sz="12800" dirty="0" smtClean="0">
                <a:solidFill>
                  <a:schemeClr val="accent1"/>
                </a:solidFill>
              </a:rPr>
              <a:t>agents</a:t>
            </a:r>
          </a:p>
          <a:p>
            <a:pPr marL="0" indent="0">
              <a:buNone/>
              <a:defRPr/>
            </a:pPr>
            <a:r>
              <a:rPr lang="en-US" sz="12800" dirty="0"/>
              <a:t> </a:t>
            </a:r>
            <a:r>
              <a:rPr lang="en-US" sz="12800" dirty="0" smtClean="0"/>
              <a:t>  </a:t>
            </a:r>
            <a:r>
              <a:rPr lang="en-US" sz="12800" dirty="0" err="1" smtClean="0"/>
              <a:t>i.e</a:t>
            </a:r>
            <a:r>
              <a:rPr lang="en-US" sz="12800" dirty="0" smtClean="0"/>
              <a:t> bacteria viruses ,protozoa  etc.</a:t>
            </a:r>
            <a:endParaRPr lang="en-US" sz="12800" dirty="0"/>
          </a:p>
          <a:p>
            <a:pPr>
              <a:defRPr/>
            </a:pPr>
            <a:r>
              <a:rPr lang="en-US" sz="12800" b="1" dirty="0">
                <a:solidFill>
                  <a:schemeClr val="tx2">
                    <a:lumMod val="60000"/>
                    <a:lumOff val="40000"/>
                  </a:schemeClr>
                </a:solidFill>
              </a:rPr>
              <a:t>Immunological</a:t>
            </a:r>
            <a:r>
              <a:rPr lang="en-US" sz="12800" dirty="0"/>
              <a:t> </a:t>
            </a:r>
            <a:r>
              <a:rPr lang="en-US" sz="12800" dirty="0" smtClean="0">
                <a:solidFill>
                  <a:schemeClr val="accent1"/>
                </a:solidFill>
              </a:rPr>
              <a:t>reactions</a:t>
            </a:r>
          </a:p>
          <a:p>
            <a:pPr marL="0" indent="0">
              <a:buNone/>
              <a:defRPr/>
            </a:pPr>
            <a:r>
              <a:rPr lang="en-US" sz="12800" dirty="0"/>
              <a:t>    it protects the host against various injurious agents but it may also turn lethal and cause cell injury e.g. hypersensitivity reactions; anaphylactic reactions; and autoimmune diseases.</a:t>
            </a:r>
            <a:endParaRPr lang="en-US" sz="12800" dirty="0" smtClean="0"/>
          </a:p>
          <a:p>
            <a:pPr marL="0" indent="0">
              <a:buNone/>
              <a:defRPr/>
            </a:pPr>
            <a:r>
              <a:rPr lang="en-US" sz="12800" dirty="0"/>
              <a:t> </a:t>
            </a:r>
            <a:r>
              <a:rPr lang="en-US" sz="12800" dirty="0" smtClean="0"/>
              <a:t>    </a:t>
            </a:r>
            <a:endParaRPr lang="en-US" sz="12800" dirty="0"/>
          </a:p>
          <a:p>
            <a:pPr>
              <a:defRPr/>
            </a:pPr>
            <a:r>
              <a:rPr lang="en-US" sz="12800" b="1" dirty="0">
                <a:solidFill>
                  <a:schemeClr val="tx2">
                    <a:lumMod val="60000"/>
                    <a:lumOff val="40000"/>
                  </a:schemeClr>
                </a:solidFill>
              </a:rPr>
              <a:t>Genetic</a:t>
            </a:r>
            <a:r>
              <a:rPr lang="en-US" sz="12800" dirty="0"/>
              <a:t> </a:t>
            </a:r>
            <a:r>
              <a:rPr lang="en-US" sz="12800" dirty="0">
                <a:solidFill>
                  <a:schemeClr val="accent1"/>
                </a:solidFill>
              </a:rPr>
              <a:t>derangements</a:t>
            </a:r>
            <a:r>
              <a:rPr lang="en-US" sz="12800" dirty="0"/>
              <a:t> .e.g. </a:t>
            </a:r>
            <a:r>
              <a:rPr lang="en-US" sz="12800" dirty="0" err="1"/>
              <a:t>haemglobin</a:t>
            </a:r>
            <a:r>
              <a:rPr lang="en-US" sz="12800" dirty="0"/>
              <a:t> S in sickling disease, in born error of </a:t>
            </a:r>
            <a:r>
              <a:rPr lang="en-US" sz="12800" dirty="0" err="1"/>
              <a:t>metabloism</a:t>
            </a:r>
            <a:r>
              <a:rPr lang="en-US" sz="12800" dirty="0"/>
              <a:t>.</a:t>
            </a:r>
          </a:p>
          <a:p>
            <a:pPr>
              <a:defRPr/>
            </a:pPr>
            <a:r>
              <a:rPr lang="en-US" sz="12800" b="1" dirty="0">
                <a:solidFill>
                  <a:schemeClr val="tx2">
                    <a:lumMod val="60000"/>
                    <a:lumOff val="40000"/>
                  </a:schemeClr>
                </a:solidFill>
              </a:rPr>
              <a:t>Nutritional imbalance</a:t>
            </a:r>
            <a:r>
              <a:rPr lang="en-US" sz="12800" dirty="0"/>
              <a:t>. This can be excess or under nourishment. Excessive lipid cause atherosclerosis.</a:t>
            </a:r>
          </a:p>
          <a:p>
            <a:endParaRPr lang="en-US" dirty="0"/>
          </a:p>
        </p:txBody>
      </p:sp>
    </p:spTree>
    <p:extLst>
      <p:ext uri="{BB962C8B-B14F-4D97-AF65-F5344CB8AC3E}">
        <p14:creationId xmlns:p14="http://schemas.microsoft.com/office/powerpoint/2010/main" val="3355384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1981200" y="274638"/>
            <a:ext cx="8229600" cy="868362"/>
          </a:xfrm>
        </p:spPr>
        <p:txBody>
          <a:bodyPr/>
          <a:lstStyle/>
          <a:p>
            <a:pPr eaLnBrk="1" hangingPunct="1"/>
            <a:r>
              <a:rPr lang="en-US" dirty="0" smtClean="0">
                <a:solidFill>
                  <a:srgbClr val="FF0000"/>
                </a:solidFill>
              </a:rPr>
              <a:t>PATHOGENESIS OF CELL INJURY</a:t>
            </a:r>
          </a:p>
        </p:txBody>
      </p:sp>
      <p:sp>
        <p:nvSpPr>
          <p:cNvPr id="3" name="Content Placeholder 2"/>
          <p:cNvSpPr>
            <a:spLocks noGrp="1"/>
          </p:cNvSpPr>
          <p:nvPr>
            <p:ph idx="1"/>
          </p:nvPr>
        </p:nvSpPr>
        <p:spPr>
          <a:xfrm>
            <a:off x="1524000" y="1143000"/>
            <a:ext cx="9144000" cy="5715000"/>
          </a:xfrm>
        </p:spPr>
        <p:txBody>
          <a:bodyPr rtlCol="0">
            <a:normAutofit fontScale="92500" lnSpcReduction="10000"/>
          </a:bodyPr>
          <a:lstStyle/>
          <a:p>
            <a:pPr>
              <a:defRPr/>
            </a:pPr>
            <a:r>
              <a:rPr lang="en-US" b="1" dirty="0" smtClean="0">
                <a:solidFill>
                  <a:schemeClr val="tx2">
                    <a:lumMod val="60000"/>
                    <a:lumOff val="40000"/>
                  </a:schemeClr>
                </a:solidFill>
              </a:rPr>
              <a:t>Depletion and decrease in ATP production </a:t>
            </a:r>
            <a:r>
              <a:rPr lang="en-US" dirty="0" smtClean="0"/>
              <a:t>occurs in hypoxic  and chemical injury.</a:t>
            </a:r>
          </a:p>
          <a:p>
            <a:pPr>
              <a:defRPr/>
            </a:pPr>
            <a:endParaRPr lang="en-US" dirty="0" smtClean="0"/>
          </a:p>
          <a:p>
            <a:pPr>
              <a:defRPr/>
            </a:pPr>
            <a:r>
              <a:rPr lang="en-US" dirty="0" smtClean="0"/>
              <a:t>ATP is required for cell metabolism such as membrane transport, protein synthesis </a:t>
            </a:r>
            <a:r>
              <a:rPr lang="en-US" dirty="0" err="1" smtClean="0"/>
              <a:t>lipogenesis</a:t>
            </a:r>
            <a:r>
              <a:rPr lang="en-US" dirty="0" smtClean="0"/>
              <a:t> etc.</a:t>
            </a:r>
          </a:p>
          <a:p>
            <a:pPr>
              <a:defRPr/>
            </a:pPr>
            <a:r>
              <a:rPr lang="en-US" dirty="0" smtClean="0"/>
              <a:t>Depletion of ATP will result in:</a:t>
            </a:r>
          </a:p>
          <a:p>
            <a:pPr>
              <a:buNone/>
              <a:defRPr/>
            </a:pPr>
            <a:r>
              <a:rPr lang="en-US" dirty="0" smtClean="0"/>
              <a:t> </a:t>
            </a:r>
            <a:r>
              <a:rPr lang="en-US" b="1" dirty="0">
                <a:solidFill>
                  <a:schemeClr val="tx2">
                    <a:lumMod val="60000"/>
                    <a:lumOff val="40000"/>
                  </a:schemeClr>
                </a:solidFill>
              </a:rPr>
              <a:t>Reduced plasma membrane </a:t>
            </a:r>
            <a:r>
              <a:rPr lang="en-US" dirty="0"/>
              <a:t>energy-dependent sodium pump (Na+, K+-ATPase) this causes sodium to accumulate </a:t>
            </a:r>
            <a:r>
              <a:rPr lang="en-US" dirty="0" err="1"/>
              <a:t>intracellularly</a:t>
            </a:r>
            <a:r>
              <a:rPr lang="en-US" dirty="0"/>
              <a:t> and K+ to diffuse outside. Sodium entry is accompanied by water leading to net cellular </a:t>
            </a:r>
            <a:r>
              <a:rPr lang="en-US" dirty="0" smtClean="0"/>
              <a:t>swelling</a:t>
            </a:r>
          </a:p>
          <a:p>
            <a:pPr>
              <a:buNone/>
              <a:defRPr/>
            </a:pPr>
            <a:r>
              <a:rPr lang="en-US" b="1" dirty="0">
                <a:solidFill>
                  <a:schemeClr val="tx2">
                    <a:lumMod val="60000"/>
                    <a:lumOff val="40000"/>
                  </a:schemeClr>
                </a:solidFill>
              </a:rPr>
              <a:t>Altered cellular energy metabolism</a:t>
            </a:r>
            <a:r>
              <a:rPr lang="en-US" dirty="0"/>
              <a:t>: reduction in oxygen supply, e.g. in ischemia leads to cessation of oxidative phosphorylation and the cell relies on anaerobic respiration for metabolism by glycolysis there will be depletion of glycogen stores. </a:t>
            </a:r>
          </a:p>
          <a:p>
            <a:pPr>
              <a:buNone/>
              <a:defRPr/>
            </a:pPr>
            <a:endParaRPr lang="en-US" dirty="0"/>
          </a:p>
        </p:txBody>
      </p:sp>
    </p:spTree>
    <p:extLst>
      <p:ext uri="{BB962C8B-B14F-4D97-AF65-F5344CB8AC3E}">
        <p14:creationId xmlns:p14="http://schemas.microsoft.com/office/powerpoint/2010/main" val="14157180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9282" y="295836"/>
            <a:ext cx="10641107" cy="5975258"/>
          </a:xfrm>
        </p:spPr>
        <p:txBody>
          <a:bodyPr>
            <a:normAutofit fontScale="85000" lnSpcReduction="20000"/>
          </a:bodyPr>
          <a:lstStyle/>
          <a:p>
            <a:pPr>
              <a:defRPr/>
            </a:pPr>
            <a:r>
              <a:rPr lang="en-US" dirty="0"/>
              <a:t>There will also be </a:t>
            </a:r>
            <a:r>
              <a:rPr lang="en-US" b="1" dirty="0">
                <a:solidFill>
                  <a:schemeClr val="tx2">
                    <a:lumMod val="60000"/>
                    <a:lumOff val="40000"/>
                  </a:schemeClr>
                </a:solidFill>
              </a:rPr>
              <a:t>accumulation of lactic acid </a:t>
            </a:r>
            <a:r>
              <a:rPr lang="en-US" dirty="0"/>
              <a:t>reducing intracellular PH with subsequent reduction of intracellular enzyme </a:t>
            </a:r>
            <a:r>
              <a:rPr lang="en-US" dirty="0" smtClean="0"/>
              <a:t>activities and clamping of nuclear chromatin( material that makes up a chromosome that consists of DNA.</a:t>
            </a:r>
          </a:p>
          <a:p>
            <a:pPr marL="0" indent="0">
              <a:buNone/>
              <a:defRPr/>
            </a:pPr>
            <a:endParaRPr lang="en-US" dirty="0"/>
          </a:p>
          <a:p>
            <a:pPr>
              <a:buNone/>
              <a:defRPr/>
            </a:pPr>
            <a:endParaRPr lang="en-US" dirty="0"/>
          </a:p>
          <a:p>
            <a:pPr>
              <a:defRPr/>
            </a:pPr>
            <a:r>
              <a:rPr lang="en-US" dirty="0"/>
              <a:t>Failure of </a:t>
            </a:r>
            <a:r>
              <a:rPr lang="en-US" dirty="0" smtClean="0"/>
              <a:t>Calcium pump  </a:t>
            </a:r>
            <a:r>
              <a:rPr lang="en-US" dirty="0"/>
              <a:t>leads to influx of calcium ions and damaging numerous cellular </a:t>
            </a:r>
            <a:r>
              <a:rPr lang="en-US" dirty="0" smtClean="0"/>
              <a:t>components e.g. lysosome damage  escape of lysosome enzymes which are activated due to lack of oxygen in the cell and acidic </a:t>
            </a:r>
            <a:r>
              <a:rPr lang="en-US" dirty="0" err="1" smtClean="0"/>
              <a:t>ph</a:t>
            </a:r>
            <a:r>
              <a:rPr lang="en-US" dirty="0" smtClean="0"/>
              <a:t> hence</a:t>
            </a:r>
          </a:p>
          <a:p>
            <a:pPr>
              <a:defRPr/>
            </a:pPr>
            <a:r>
              <a:rPr lang="en-US" dirty="0" smtClean="0"/>
              <a:t> causing nucleoprotein damage </a:t>
            </a:r>
            <a:r>
              <a:rPr lang="en-US" dirty="0" err="1" smtClean="0"/>
              <a:t>i.e</a:t>
            </a:r>
            <a:endParaRPr lang="en-US" dirty="0" smtClean="0"/>
          </a:p>
          <a:p>
            <a:pPr>
              <a:defRPr/>
            </a:pPr>
            <a:r>
              <a:rPr lang="en-US" dirty="0" smtClean="0"/>
              <a:t>pyknosis- condensation and clumping of nucleus.</a:t>
            </a:r>
          </a:p>
          <a:p>
            <a:pPr>
              <a:defRPr/>
            </a:pPr>
            <a:r>
              <a:rPr lang="en-US" dirty="0" smtClean="0"/>
              <a:t>karyorrhexis –nuclear fragmentation into small bits .</a:t>
            </a:r>
          </a:p>
          <a:p>
            <a:pPr>
              <a:defRPr/>
            </a:pPr>
            <a:r>
              <a:rPr lang="en-US" dirty="0" err="1" smtClean="0"/>
              <a:t>karyolysis</a:t>
            </a:r>
            <a:r>
              <a:rPr lang="en-US" dirty="0" smtClean="0"/>
              <a:t>-dissolution of nucleus</a:t>
            </a:r>
          </a:p>
          <a:p>
            <a:pPr marL="0" indent="0">
              <a:buNone/>
              <a:defRPr/>
            </a:pPr>
            <a:r>
              <a:rPr lang="en-US" dirty="0"/>
              <a:t> </a:t>
            </a:r>
            <a:r>
              <a:rPr lang="en-US" dirty="0" smtClean="0"/>
              <a:t>     Increased calcium in cells activates endogenous phospholipids hence degrade membrane phospholipids</a:t>
            </a:r>
            <a:endParaRPr lang="en-US" dirty="0"/>
          </a:p>
          <a:p>
            <a:pPr>
              <a:defRPr/>
            </a:pPr>
            <a:endParaRPr lang="en-US" dirty="0"/>
          </a:p>
          <a:p>
            <a:pPr>
              <a:defRPr/>
            </a:pPr>
            <a:r>
              <a:rPr lang="en-US" dirty="0"/>
              <a:t>Depletion of ATP leads to </a:t>
            </a:r>
            <a:r>
              <a:rPr lang="en-US" b="1" dirty="0">
                <a:solidFill>
                  <a:schemeClr val="tx2">
                    <a:lumMod val="60000"/>
                    <a:lumOff val="40000"/>
                  </a:schemeClr>
                </a:solidFill>
              </a:rPr>
              <a:t>disruption of protein synthesis </a:t>
            </a:r>
            <a:r>
              <a:rPr lang="en-US" dirty="0"/>
              <a:t>manifested by detachment of </a:t>
            </a:r>
            <a:r>
              <a:rPr lang="en-US" dirty="0" err="1"/>
              <a:t>ribosomesfrom</a:t>
            </a:r>
            <a:r>
              <a:rPr lang="en-US" dirty="0"/>
              <a:t> the rough ER </a:t>
            </a:r>
          </a:p>
          <a:p>
            <a:endParaRPr lang="en-US" dirty="0"/>
          </a:p>
        </p:txBody>
      </p:sp>
    </p:spTree>
    <p:extLst>
      <p:ext uri="{BB962C8B-B14F-4D97-AF65-F5344CB8AC3E}">
        <p14:creationId xmlns:p14="http://schemas.microsoft.com/office/powerpoint/2010/main" val="526440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686059" y="94334"/>
            <a:ext cx="8229600" cy="792162"/>
          </a:xfrm>
        </p:spPr>
        <p:txBody>
          <a:bodyPr/>
          <a:lstStyle/>
          <a:p>
            <a:pPr eaLnBrk="1" hangingPunct="1"/>
            <a:endParaRPr lang="en-US" b="1" dirty="0" smtClean="0">
              <a:solidFill>
                <a:srgbClr val="C00000"/>
              </a:solidFill>
            </a:endParaRPr>
          </a:p>
        </p:txBody>
      </p:sp>
      <p:sp>
        <p:nvSpPr>
          <p:cNvPr id="7171" name="Content Placeholder 2"/>
          <p:cNvSpPr>
            <a:spLocks noGrp="1"/>
          </p:cNvSpPr>
          <p:nvPr>
            <p:ph idx="1"/>
          </p:nvPr>
        </p:nvSpPr>
        <p:spPr>
          <a:xfrm>
            <a:off x="1457459" y="1143000"/>
            <a:ext cx="8686800" cy="5715000"/>
          </a:xfrm>
        </p:spPr>
        <p:txBody>
          <a:bodyPr/>
          <a:lstStyle/>
          <a:p>
            <a:pPr marL="0" indent="0" eaLnBrk="1" hangingPunct="1">
              <a:buNone/>
            </a:pPr>
            <a:r>
              <a:rPr lang="en-US" dirty="0" smtClean="0">
                <a:solidFill>
                  <a:schemeClr val="accent1"/>
                </a:solidFill>
              </a:rPr>
              <a:t>Factors affecting the  pathogenesis of most forms of cell injury</a:t>
            </a:r>
          </a:p>
          <a:p>
            <a:pPr eaLnBrk="1" hangingPunct="1"/>
            <a:r>
              <a:rPr lang="en-US" dirty="0" smtClean="0"/>
              <a:t>The type of the agent</a:t>
            </a:r>
          </a:p>
          <a:p>
            <a:pPr eaLnBrk="1" hangingPunct="1"/>
            <a:r>
              <a:rPr lang="en-US" dirty="0" smtClean="0"/>
              <a:t>Duration of the exposure</a:t>
            </a:r>
          </a:p>
          <a:p>
            <a:pPr eaLnBrk="1" hangingPunct="1"/>
            <a:r>
              <a:rPr lang="en-US" dirty="0" smtClean="0"/>
              <a:t>Severity of the agent</a:t>
            </a:r>
          </a:p>
          <a:p>
            <a:pPr eaLnBrk="1" hangingPunct="1"/>
            <a:r>
              <a:rPr lang="en-US" dirty="0" smtClean="0"/>
              <a:t>State of the cell (metabolic and hormonal status)</a:t>
            </a:r>
          </a:p>
          <a:p>
            <a:pPr eaLnBrk="1" hangingPunct="1"/>
            <a:r>
              <a:rPr lang="en-US" dirty="0" smtClean="0"/>
              <a:t>Type of the cell  </a:t>
            </a:r>
          </a:p>
          <a:p>
            <a:pPr eaLnBrk="1" hangingPunct="1"/>
            <a:r>
              <a:rPr lang="en-US" dirty="0" smtClean="0"/>
              <a:t>adaptability of the cell</a:t>
            </a:r>
          </a:p>
        </p:txBody>
      </p:sp>
    </p:spTree>
    <p:extLst>
      <p:ext uri="{BB962C8B-B14F-4D97-AF65-F5344CB8AC3E}">
        <p14:creationId xmlns:p14="http://schemas.microsoft.com/office/powerpoint/2010/main" val="15016476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2143</TotalTime>
  <Words>2159</Words>
  <Application>Microsoft Office PowerPoint</Application>
  <PresentationFormat>Widescreen</PresentationFormat>
  <Paragraphs>269</Paragraphs>
  <Slides>37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Calibri Light</vt:lpstr>
      <vt:lpstr>Wingdings</vt:lpstr>
      <vt:lpstr>Office Theme</vt:lpstr>
      <vt:lpstr>    INTRODUCTION TO                  PATHOLOGY            Dr.Kaduyu Dennis</vt:lpstr>
      <vt:lpstr>Cellular response to injury</vt:lpstr>
      <vt:lpstr>           DEFINITION OF CELL INJURY</vt:lpstr>
      <vt:lpstr>LEARNING OBJECTIVES</vt:lpstr>
      <vt:lpstr>             CAUSES OF CELL INJURY</vt:lpstr>
      <vt:lpstr>PowerPoint Presentation</vt:lpstr>
      <vt:lpstr>PATHOGENESIS OF CELL INJURY</vt:lpstr>
      <vt:lpstr>PowerPoint Presentation</vt:lpstr>
      <vt:lpstr>PowerPoint Presentation</vt:lpstr>
      <vt:lpstr>Types/classifications of cellular injuries </vt:lpstr>
      <vt:lpstr>PowerPoint Presentation</vt:lpstr>
      <vt:lpstr>             Reversible cell injury</vt:lpstr>
      <vt:lpstr>PowerPoint Presentation</vt:lpstr>
      <vt:lpstr>PowerPoint Presentation</vt:lpstr>
      <vt:lpstr>        IRREVERSIBLE CELL INJURY</vt:lpstr>
      <vt:lpstr>                           APOPTOSIS(NECROBIOSIS)</vt:lpstr>
      <vt:lpstr>                CAUSES OF APOPTOSIS</vt:lpstr>
      <vt:lpstr> </vt:lpstr>
      <vt:lpstr>Morphological features of Apoptosis</vt:lpstr>
      <vt:lpstr>Significance of apoptosis</vt:lpstr>
      <vt:lpstr>                          NECROSIS</vt:lpstr>
      <vt:lpstr>PowerPoint Presentation</vt:lpstr>
      <vt:lpstr>               TYPES OF NECROSIS </vt:lpstr>
      <vt:lpstr>             COAGULATIVE NECROSIS</vt:lpstr>
      <vt:lpstr>TYPES OF NECROSIS</vt:lpstr>
      <vt:lpstr>    liquefactive necrosis(colliquative necrosis)</vt:lpstr>
      <vt:lpstr>liquefactive necrosis of the brain</vt:lpstr>
      <vt:lpstr>                       FAT NECROSIS</vt:lpstr>
      <vt:lpstr>PowerPoint Presentation</vt:lpstr>
      <vt:lpstr>PowerPoint Presentation</vt:lpstr>
      <vt:lpstr>                  CASEOUS NECROSIS</vt:lpstr>
      <vt:lpstr>                     FIBRINOID NECROSIS</vt:lpstr>
      <vt:lpstr>PowerPoint Presentation</vt:lpstr>
      <vt:lpstr>DIFFERENCES BTN APOPTOSIS AND NECROSIS</vt:lpstr>
      <vt:lpstr>Similarities between reversible and irreversible cell injuries</vt:lpstr>
      <vt:lpstr>Differences between reversible and irreversible cell injuries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DENIS</dc:creator>
  <cp:lastModifiedBy>DENIS</cp:lastModifiedBy>
  <cp:revision>78</cp:revision>
  <dcterms:created xsi:type="dcterms:W3CDTF">2021-08-30T17:35:11Z</dcterms:created>
  <dcterms:modified xsi:type="dcterms:W3CDTF">2021-09-01T17:23:40Z</dcterms:modified>
</cp:coreProperties>
</file>