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79" r:id="rId7"/>
    <p:sldId id="280" r:id="rId8"/>
    <p:sldId id="281" r:id="rId9"/>
    <p:sldId id="282" r:id="rId10"/>
    <p:sldId id="283" r:id="rId11"/>
    <p:sldId id="284" r:id="rId12"/>
    <p:sldId id="263" r:id="rId13"/>
    <p:sldId id="264" r:id="rId14"/>
    <p:sldId id="265" r:id="rId15"/>
    <p:sldId id="266" r:id="rId16"/>
    <p:sldId id="267" r:id="rId17"/>
    <p:sldId id="268" r:id="rId18"/>
    <p:sldId id="269" r:id="rId19"/>
    <p:sldId id="270" r:id="rId20"/>
    <p:sldId id="271" r:id="rId21"/>
    <p:sldId id="273" r:id="rId22"/>
    <p:sldId id="274" r:id="rId23"/>
    <p:sldId id="275" r:id="rId24"/>
    <p:sldId id="276" r:id="rId25"/>
    <p:sldId id="277" r:id="rId26"/>
    <p:sldId id="278"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4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5737A9-40C4-4823-8B56-8F7370B63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CE389E5-32E8-4970-868A-736ECE2CB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8D1C1F4-CABF-4D36-B9D8-34975A367BEF}"/>
              </a:ext>
            </a:extLst>
          </p:cNvPr>
          <p:cNvSpPr>
            <a:spLocks noGrp="1"/>
          </p:cNvSpPr>
          <p:nvPr>
            <p:ph type="dt" sz="half" idx="10"/>
          </p:nvPr>
        </p:nvSpPr>
        <p:spPr/>
        <p:txBody>
          <a:bodyPr/>
          <a:lstStyle/>
          <a:p>
            <a:fld id="{49EA9DDF-A7F1-47F0-9CA9-0C6821B1A12E}" type="datetimeFigureOut">
              <a:rPr lang="en-US" smtClean="0"/>
              <a:t>5/11/2024</a:t>
            </a:fld>
            <a:endParaRPr lang="en-US"/>
          </a:p>
        </p:txBody>
      </p:sp>
      <p:sp>
        <p:nvSpPr>
          <p:cNvPr id="5" name="Footer Placeholder 4">
            <a:extLst>
              <a:ext uri="{FF2B5EF4-FFF2-40B4-BE49-F238E27FC236}">
                <a16:creationId xmlns="" xmlns:a16="http://schemas.microsoft.com/office/drawing/2014/main" id="{DE87333E-DF1A-4C07-AA1F-275CA7825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EE9D73-A875-45A0-8666-505C9D8F4EEA}"/>
              </a:ext>
            </a:extLst>
          </p:cNvPr>
          <p:cNvSpPr>
            <a:spLocks noGrp="1"/>
          </p:cNvSpPr>
          <p:nvPr>
            <p:ph type="sldNum" sz="quarter" idx="12"/>
          </p:nvPr>
        </p:nvSpPr>
        <p:spPr/>
        <p:txBody>
          <a:bodyPr/>
          <a:lstStyle/>
          <a:p>
            <a:fld id="{4E52EB16-6800-4220-84E6-524A51CCC381}" type="slidenum">
              <a:rPr lang="en-US" smtClean="0"/>
              <a:t>‹#›</a:t>
            </a:fld>
            <a:endParaRPr lang="en-US"/>
          </a:p>
        </p:txBody>
      </p:sp>
    </p:spTree>
    <p:extLst>
      <p:ext uri="{BB962C8B-B14F-4D97-AF65-F5344CB8AC3E}">
        <p14:creationId xmlns:p14="http://schemas.microsoft.com/office/powerpoint/2010/main" val="409827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093764-10AC-4877-938D-CBE4D3DE92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ED1B980-BC53-414E-B52C-D12832258C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4DC1BD-CB2B-4945-AA73-17EE8C7BEE72}"/>
              </a:ext>
            </a:extLst>
          </p:cNvPr>
          <p:cNvSpPr>
            <a:spLocks noGrp="1"/>
          </p:cNvSpPr>
          <p:nvPr>
            <p:ph type="dt" sz="half" idx="10"/>
          </p:nvPr>
        </p:nvSpPr>
        <p:spPr/>
        <p:txBody>
          <a:bodyPr/>
          <a:lstStyle/>
          <a:p>
            <a:fld id="{49EA9DDF-A7F1-47F0-9CA9-0C6821B1A12E}" type="datetimeFigureOut">
              <a:rPr lang="en-US" smtClean="0"/>
              <a:t>5/11/2024</a:t>
            </a:fld>
            <a:endParaRPr lang="en-US"/>
          </a:p>
        </p:txBody>
      </p:sp>
      <p:sp>
        <p:nvSpPr>
          <p:cNvPr id="5" name="Footer Placeholder 4">
            <a:extLst>
              <a:ext uri="{FF2B5EF4-FFF2-40B4-BE49-F238E27FC236}">
                <a16:creationId xmlns="" xmlns:a16="http://schemas.microsoft.com/office/drawing/2014/main" id="{76F3BDDB-391D-4088-B576-9E507347C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04C5A0D-C6B0-44EE-8165-8876D259803F}"/>
              </a:ext>
            </a:extLst>
          </p:cNvPr>
          <p:cNvSpPr>
            <a:spLocks noGrp="1"/>
          </p:cNvSpPr>
          <p:nvPr>
            <p:ph type="sldNum" sz="quarter" idx="12"/>
          </p:nvPr>
        </p:nvSpPr>
        <p:spPr/>
        <p:txBody>
          <a:bodyPr/>
          <a:lstStyle/>
          <a:p>
            <a:fld id="{4E52EB16-6800-4220-84E6-524A51CCC381}" type="slidenum">
              <a:rPr lang="en-US" smtClean="0"/>
              <a:t>‹#›</a:t>
            </a:fld>
            <a:endParaRPr lang="en-US"/>
          </a:p>
        </p:txBody>
      </p:sp>
    </p:spTree>
    <p:extLst>
      <p:ext uri="{BB962C8B-B14F-4D97-AF65-F5344CB8AC3E}">
        <p14:creationId xmlns:p14="http://schemas.microsoft.com/office/powerpoint/2010/main" val="362367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A39E2B5-A3D1-4D52-923A-0BD3BF9DBE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49BDF54-3D10-49BA-858A-28D06A189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538108B-C990-4F05-9679-EC943ADA31DD}"/>
              </a:ext>
            </a:extLst>
          </p:cNvPr>
          <p:cNvSpPr>
            <a:spLocks noGrp="1"/>
          </p:cNvSpPr>
          <p:nvPr>
            <p:ph type="dt" sz="half" idx="10"/>
          </p:nvPr>
        </p:nvSpPr>
        <p:spPr/>
        <p:txBody>
          <a:bodyPr/>
          <a:lstStyle/>
          <a:p>
            <a:fld id="{49EA9DDF-A7F1-47F0-9CA9-0C6821B1A12E}" type="datetimeFigureOut">
              <a:rPr lang="en-US" smtClean="0"/>
              <a:t>5/11/2024</a:t>
            </a:fld>
            <a:endParaRPr lang="en-US"/>
          </a:p>
        </p:txBody>
      </p:sp>
      <p:sp>
        <p:nvSpPr>
          <p:cNvPr id="5" name="Footer Placeholder 4">
            <a:extLst>
              <a:ext uri="{FF2B5EF4-FFF2-40B4-BE49-F238E27FC236}">
                <a16:creationId xmlns="" xmlns:a16="http://schemas.microsoft.com/office/drawing/2014/main" id="{238EE0D4-30ED-42B8-A867-FACD76169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C73EAC8-1EC9-451C-B972-5C0C8D0BAFCF}"/>
              </a:ext>
            </a:extLst>
          </p:cNvPr>
          <p:cNvSpPr>
            <a:spLocks noGrp="1"/>
          </p:cNvSpPr>
          <p:nvPr>
            <p:ph type="sldNum" sz="quarter" idx="12"/>
          </p:nvPr>
        </p:nvSpPr>
        <p:spPr/>
        <p:txBody>
          <a:bodyPr/>
          <a:lstStyle/>
          <a:p>
            <a:fld id="{4E52EB16-6800-4220-84E6-524A51CCC381}" type="slidenum">
              <a:rPr lang="en-US" smtClean="0"/>
              <a:t>‹#›</a:t>
            </a:fld>
            <a:endParaRPr lang="en-US"/>
          </a:p>
        </p:txBody>
      </p:sp>
    </p:spTree>
    <p:extLst>
      <p:ext uri="{BB962C8B-B14F-4D97-AF65-F5344CB8AC3E}">
        <p14:creationId xmlns:p14="http://schemas.microsoft.com/office/powerpoint/2010/main" val="180776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30930B-EC46-4A4C-A74B-0DDFACE89D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B846BD3-C4E0-4248-AC8F-57F68F0534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F0A5F1D-C26E-4063-9B2F-23505E6CABE3}"/>
              </a:ext>
            </a:extLst>
          </p:cNvPr>
          <p:cNvSpPr>
            <a:spLocks noGrp="1"/>
          </p:cNvSpPr>
          <p:nvPr>
            <p:ph type="dt" sz="half" idx="10"/>
          </p:nvPr>
        </p:nvSpPr>
        <p:spPr/>
        <p:txBody>
          <a:bodyPr/>
          <a:lstStyle/>
          <a:p>
            <a:fld id="{49EA9DDF-A7F1-47F0-9CA9-0C6821B1A12E}" type="datetimeFigureOut">
              <a:rPr lang="en-US" smtClean="0"/>
              <a:t>5/11/2024</a:t>
            </a:fld>
            <a:endParaRPr lang="en-US"/>
          </a:p>
        </p:txBody>
      </p:sp>
      <p:sp>
        <p:nvSpPr>
          <p:cNvPr id="5" name="Footer Placeholder 4">
            <a:extLst>
              <a:ext uri="{FF2B5EF4-FFF2-40B4-BE49-F238E27FC236}">
                <a16:creationId xmlns="" xmlns:a16="http://schemas.microsoft.com/office/drawing/2014/main" id="{2E0E42B5-5EB8-4109-AE9B-98F3CA016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9421531-D0F3-45D9-9420-2C369990C951}"/>
              </a:ext>
            </a:extLst>
          </p:cNvPr>
          <p:cNvSpPr>
            <a:spLocks noGrp="1"/>
          </p:cNvSpPr>
          <p:nvPr>
            <p:ph type="sldNum" sz="quarter" idx="12"/>
          </p:nvPr>
        </p:nvSpPr>
        <p:spPr/>
        <p:txBody>
          <a:bodyPr/>
          <a:lstStyle/>
          <a:p>
            <a:fld id="{4E52EB16-6800-4220-84E6-524A51CCC381}" type="slidenum">
              <a:rPr lang="en-US" smtClean="0"/>
              <a:t>‹#›</a:t>
            </a:fld>
            <a:endParaRPr lang="en-US"/>
          </a:p>
        </p:txBody>
      </p:sp>
    </p:spTree>
    <p:extLst>
      <p:ext uri="{BB962C8B-B14F-4D97-AF65-F5344CB8AC3E}">
        <p14:creationId xmlns:p14="http://schemas.microsoft.com/office/powerpoint/2010/main" val="414050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31C22-750B-4C83-9D3E-0640F3CAE7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80A5D8C-BBEB-4DDD-BC63-CAF55BC9CB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A00D057-E7DF-4D57-BF71-08F5C0733138}"/>
              </a:ext>
            </a:extLst>
          </p:cNvPr>
          <p:cNvSpPr>
            <a:spLocks noGrp="1"/>
          </p:cNvSpPr>
          <p:nvPr>
            <p:ph type="dt" sz="half" idx="10"/>
          </p:nvPr>
        </p:nvSpPr>
        <p:spPr/>
        <p:txBody>
          <a:bodyPr/>
          <a:lstStyle/>
          <a:p>
            <a:fld id="{49EA9DDF-A7F1-47F0-9CA9-0C6821B1A12E}" type="datetimeFigureOut">
              <a:rPr lang="en-US" smtClean="0"/>
              <a:t>5/11/2024</a:t>
            </a:fld>
            <a:endParaRPr lang="en-US"/>
          </a:p>
        </p:txBody>
      </p:sp>
      <p:sp>
        <p:nvSpPr>
          <p:cNvPr id="5" name="Footer Placeholder 4">
            <a:extLst>
              <a:ext uri="{FF2B5EF4-FFF2-40B4-BE49-F238E27FC236}">
                <a16:creationId xmlns="" xmlns:a16="http://schemas.microsoft.com/office/drawing/2014/main" id="{5BFF1BE2-C206-461F-874C-FD20BF170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F4BA91C-8132-4FE0-82BD-83C6BF3980CB}"/>
              </a:ext>
            </a:extLst>
          </p:cNvPr>
          <p:cNvSpPr>
            <a:spLocks noGrp="1"/>
          </p:cNvSpPr>
          <p:nvPr>
            <p:ph type="sldNum" sz="quarter" idx="12"/>
          </p:nvPr>
        </p:nvSpPr>
        <p:spPr/>
        <p:txBody>
          <a:bodyPr/>
          <a:lstStyle/>
          <a:p>
            <a:fld id="{4E52EB16-6800-4220-84E6-524A51CCC381}" type="slidenum">
              <a:rPr lang="en-US" smtClean="0"/>
              <a:t>‹#›</a:t>
            </a:fld>
            <a:endParaRPr lang="en-US"/>
          </a:p>
        </p:txBody>
      </p:sp>
    </p:spTree>
    <p:extLst>
      <p:ext uri="{BB962C8B-B14F-4D97-AF65-F5344CB8AC3E}">
        <p14:creationId xmlns:p14="http://schemas.microsoft.com/office/powerpoint/2010/main" val="105841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4D1331-179B-4EDC-B79C-35AE8578F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013AEB3-8EE6-4207-870C-2B1DCBB2DD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6E83C83-A32D-4A36-94DF-2BEEB5727B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1797739-1EC7-40D6-85DB-6735C12ADD9C}"/>
              </a:ext>
            </a:extLst>
          </p:cNvPr>
          <p:cNvSpPr>
            <a:spLocks noGrp="1"/>
          </p:cNvSpPr>
          <p:nvPr>
            <p:ph type="dt" sz="half" idx="10"/>
          </p:nvPr>
        </p:nvSpPr>
        <p:spPr/>
        <p:txBody>
          <a:bodyPr/>
          <a:lstStyle/>
          <a:p>
            <a:fld id="{49EA9DDF-A7F1-47F0-9CA9-0C6821B1A12E}" type="datetimeFigureOut">
              <a:rPr lang="en-US" smtClean="0"/>
              <a:t>5/11/2024</a:t>
            </a:fld>
            <a:endParaRPr lang="en-US"/>
          </a:p>
        </p:txBody>
      </p:sp>
      <p:sp>
        <p:nvSpPr>
          <p:cNvPr id="6" name="Footer Placeholder 5">
            <a:extLst>
              <a:ext uri="{FF2B5EF4-FFF2-40B4-BE49-F238E27FC236}">
                <a16:creationId xmlns="" xmlns:a16="http://schemas.microsoft.com/office/drawing/2014/main" id="{4A53904C-B91C-4392-990B-7FDA0BE4E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7A4C801-EC5E-4511-BC45-0E3B17B4914E}"/>
              </a:ext>
            </a:extLst>
          </p:cNvPr>
          <p:cNvSpPr>
            <a:spLocks noGrp="1"/>
          </p:cNvSpPr>
          <p:nvPr>
            <p:ph type="sldNum" sz="quarter" idx="12"/>
          </p:nvPr>
        </p:nvSpPr>
        <p:spPr/>
        <p:txBody>
          <a:bodyPr/>
          <a:lstStyle/>
          <a:p>
            <a:fld id="{4E52EB16-6800-4220-84E6-524A51CCC381}" type="slidenum">
              <a:rPr lang="en-US" smtClean="0"/>
              <a:t>‹#›</a:t>
            </a:fld>
            <a:endParaRPr lang="en-US"/>
          </a:p>
        </p:txBody>
      </p:sp>
    </p:spTree>
    <p:extLst>
      <p:ext uri="{BB962C8B-B14F-4D97-AF65-F5344CB8AC3E}">
        <p14:creationId xmlns:p14="http://schemas.microsoft.com/office/powerpoint/2010/main" val="181389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97B605-501C-44C8-8A1C-FCA16DEC61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7CADE11-44C6-43CF-AF62-2AEA59E1B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60E86FA-5B8B-431B-9180-FA4B90406A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904C7B5-89F8-49FF-AD5E-8E39F36CD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12EB439-AE55-4170-91D1-2FA195E8C9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9BD66D6-8BFD-494C-84E4-B20DDC9D913F}"/>
              </a:ext>
            </a:extLst>
          </p:cNvPr>
          <p:cNvSpPr>
            <a:spLocks noGrp="1"/>
          </p:cNvSpPr>
          <p:nvPr>
            <p:ph type="dt" sz="half" idx="10"/>
          </p:nvPr>
        </p:nvSpPr>
        <p:spPr/>
        <p:txBody>
          <a:bodyPr/>
          <a:lstStyle/>
          <a:p>
            <a:fld id="{49EA9DDF-A7F1-47F0-9CA9-0C6821B1A12E}" type="datetimeFigureOut">
              <a:rPr lang="en-US" smtClean="0"/>
              <a:t>5/11/2024</a:t>
            </a:fld>
            <a:endParaRPr lang="en-US"/>
          </a:p>
        </p:txBody>
      </p:sp>
      <p:sp>
        <p:nvSpPr>
          <p:cNvPr id="8" name="Footer Placeholder 7">
            <a:extLst>
              <a:ext uri="{FF2B5EF4-FFF2-40B4-BE49-F238E27FC236}">
                <a16:creationId xmlns="" xmlns:a16="http://schemas.microsoft.com/office/drawing/2014/main" id="{D0E049B3-3D5F-4D03-9F90-E8AA3FA2E0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313DA09-DD5C-427D-9D76-5BD2BC154AAD}"/>
              </a:ext>
            </a:extLst>
          </p:cNvPr>
          <p:cNvSpPr>
            <a:spLocks noGrp="1"/>
          </p:cNvSpPr>
          <p:nvPr>
            <p:ph type="sldNum" sz="quarter" idx="12"/>
          </p:nvPr>
        </p:nvSpPr>
        <p:spPr/>
        <p:txBody>
          <a:bodyPr/>
          <a:lstStyle/>
          <a:p>
            <a:fld id="{4E52EB16-6800-4220-84E6-524A51CCC381}" type="slidenum">
              <a:rPr lang="en-US" smtClean="0"/>
              <a:t>‹#›</a:t>
            </a:fld>
            <a:endParaRPr lang="en-US"/>
          </a:p>
        </p:txBody>
      </p:sp>
    </p:spTree>
    <p:extLst>
      <p:ext uri="{BB962C8B-B14F-4D97-AF65-F5344CB8AC3E}">
        <p14:creationId xmlns:p14="http://schemas.microsoft.com/office/powerpoint/2010/main" val="331013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1BC3B-E48C-42DD-9C83-005732A536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F2D2E08-7804-4CBE-AE0B-ACDA5DC44259}"/>
              </a:ext>
            </a:extLst>
          </p:cNvPr>
          <p:cNvSpPr>
            <a:spLocks noGrp="1"/>
          </p:cNvSpPr>
          <p:nvPr>
            <p:ph type="dt" sz="half" idx="10"/>
          </p:nvPr>
        </p:nvSpPr>
        <p:spPr/>
        <p:txBody>
          <a:bodyPr/>
          <a:lstStyle/>
          <a:p>
            <a:fld id="{49EA9DDF-A7F1-47F0-9CA9-0C6821B1A12E}" type="datetimeFigureOut">
              <a:rPr lang="en-US" smtClean="0"/>
              <a:t>5/11/2024</a:t>
            </a:fld>
            <a:endParaRPr lang="en-US"/>
          </a:p>
        </p:txBody>
      </p:sp>
      <p:sp>
        <p:nvSpPr>
          <p:cNvPr id="4" name="Footer Placeholder 3">
            <a:extLst>
              <a:ext uri="{FF2B5EF4-FFF2-40B4-BE49-F238E27FC236}">
                <a16:creationId xmlns="" xmlns:a16="http://schemas.microsoft.com/office/drawing/2014/main" id="{4B05D95C-90FE-4FFE-9873-4740880AF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4B24E737-2B40-4EA6-AB34-65150725FB8E}"/>
              </a:ext>
            </a:extLst>
          </p:cNvPr>
          <p:cNvSpPr>
            <a:spLocks noGrp="1"/>
          </p:cNvSpPr>
          <p:nvPr>
            <p:ph type="sldNum" sz="quarter" idx="12"/>
          </p:nvPr>
        </p:nvSpPr>
        <p:spPr/>
        <p:txBody>
          <a:bodyPr/>
          <a:lstStyle/>
          <a:p>
            <a:fld id="{4E52EB16-6800-4220-84E6-524A51CCC381}" type="slidenum">
              <a:rPr lang="en-US" smtClean="0"/>
              <a:t>‹#›</a:t>
            </a:fld>
            <a:endParaRPr lang="en-US"/>
          </a:p>
        </p:txBody>
      </p:sp>
    </p:spTree>
    <p:extLst>
      <p:ext uri="{BB962C8B-B14F-4D97-AF65-F5344CB8AC3E}">
        <p14:creationId xmlns:p14="http://schemas.microsoft.com/office/powerpoint/2010/main" val="418830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7D91F77-62C2-4806-947B-8F541E4369AE}"/>
              </a:ext>
            </a:extLst>
          </p:cNvPr>
          <p:cNvSpPr>
            <a:spLocks noGrp="1"/>
          </p:cNvSpPr>
          <p:nvPr>
            <p:ph type="dt" sz="half" idx="10"/>
          </p:nvPr>
        </p:nvSpPr>
        <p:spPr/>
        <p:txBody>
          <a:bodyPr/>
          <a:lstStyle/>
          <a:p>
            <a:fld id="{49EA9DDF-A7F1-47F0-9CA9-0C6821B1A12E}" type="datetimeFigureOut">
              <a:rPr lang="en-US" smtClean="0"/>
              <a:t>5/11/2024</a:t>
            </a:fld>
            <a:endParaRPr lang="en-US"/>
          </a:p>
        </p:txBody>
      </p:sp>
      <p:sp>
        <p:nvSpPr>
          <p:cNvPr id="3" name="Footer Placeholder 2">
            <a:extLst>
              <a:ext uri="{FF2B5EF4-FFF2-40B4-BE49-F238E27FC236}">
                <a16:creationId xmlns="" xmlns:a16="http://schemas.microsoft.com/office/drawing/2014/main" id="{3FC57136-C045-4D46-8398-2B727EBDA3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4CB1D25-6F33-46BE-ABB9-2419C6C27900}"/>
              </a:ext>
            </a:extLst>
          </p:cNvPr>
          <p:cNvSpPr>
            <a:spLocks noGrp="1"/>
          </p:cNvSpPr>
          <p:nvPr>
            <p:ph type="sldNum" sz="quarter" idx="12"/>
          </p:nvPr>
        </p:nvSpPr>
        <p:spPr/>
        <p:txBody>
          <a:bodyPr/>
          <a:lstStyle/>
          <a:p>
            <a:fld id="{4E52EB16-6800-4220-84E6-524A51CCC381}" type="slidenum">
              <a:rPr lang="en-US" smtClean="0"/>
              <a:t>‹#›</a:t>
            </a:fld>
            <a:endParaRPr lang="en-US"/>
          </a:p>
        </p:txBody>
      </p:sp>
    </p:spTree>
    <p:extLst>
      <p:ext uri="{BB962C8B-B14F-4D97-AF65-F5344CB8AC3E}">
        <p14:creationId xmlns:p14="http://schemas.microsoft.com/office/powerpoint/2010/main" val="46665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F2554E-2DD0-4D62-A179-6E006A152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B8779C4-644D-49A3-AC32-91C270C14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B5FA217-B1BD-47F1-9170-689F094F6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2427693-13D2-4F74-8918-A31E96371AE0}"/>
              </a:ext>
            </a:extLst>
          </p:cNvPr>
          <p:cNvSpPr>
            <a:spLocks noGrp="1"/>
          </p:cNvSpPr>
          <p:nvPr>
            <p:ph type="dt" sz="half" idx="10"/>
          </p:nvPr>
        </p:nvSpPr>
        <p:spPr/>
        <p:txBody>
          <a:bodyPr/>
          <a:lstStyle/>
          <a:p>
            <a:fld id="{49EA9DDF-A7F1-47F0-9CA9-0C6821B1A12E}" type="datetimeFigureOut">
              <a:rPr lang="en-US" smtClean="0"/>
              <a:t>5/11/2024</a:t>
            </a:fld>
            <a:endParaRPr lang="en-US"/>
          </a:p>
        </p:txBody>
      </p:sp>
      <p:sp>
        <p:nvSpPr>
          <p:cNvPr id="6" name="Footer Placeholder 5">
            <a:extLst>
              <a:ext uri="{FF2B5EF4-FFF2-40B4-BE49-F238E27FC236}">
                <a16:creationId xmlns="" xmlns:a16="http://schemas.microsoft.com/office/drawing/2014/main" id="{AA89F35A-8A6D-4B7F-8BAF-D5793E311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D4D22AC-7380-479F-B339-9D7E3C658DCF}"/>
              </a:ext>
            </a:extLst>
          </p:cNvPr>
          <p:cNvSpPr>
            <a:spLocks noGrp="1"/>
          </p:cNvSpPr>
          <p:nvPr>
            <p:ph type="sldNum" sz="quarter" idx="12"/>
          </p:nvPr>
        </p:nvSpPr>
        <p:spPr/>
        <p:txBody>
          <a:bodyPr/>
          <a:lstStyle/>
          <a:p>
            <a:fld id="{4E52EB16-6800-4220-84E6-524A51CCC381}" type="slidenum">
              <a:rPr lang="en-US" smtClean="0"/>
              <a:t>‹#›</a:t>
            </a:fld>
            <a:endParaRPr lang="en-US"/>
          </a:p>
        </p:txBody>
      </p:sp>
    </p:spTree>
    <p:extLst>
      <p:ext uri="{BB962C8B-B14F-4D97-AF65-F5344CB8AC3E}">
        <p14:creationId xmlns:p14="http://schemas.microsoft.com/office/powerpoint/2010/main" val="123233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DBF864-CA64-4E59-941C-180F3944CB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555F9CF2-9047-47B9-BF80-635055F29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B7028B3-97A8-4D84-BE2A-FE5F9DC42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E65557A-6EF1-41DF-8163-9BAE07CEFC7C}"/>
              </a:ext>
            </a:extLst>
          </p:cNvPr>
          <p:cNvSpPr>
            <a:spLocks noGrp="1"/>
          </p:cNvSpPr>
          <p:nvPr>
            <p:ph type="dt" sz="half" idx="10"/>
          </p:nvPr>
        </p:nvSpPr>
        <p:spPr/>
        <p:txBody>
          <a:bodyPr/>
          <a:lstStyle/>
          <a:p>
            <a:fld id="{49EA9DDF-A7F1-47F0-9CA9-0C6821B1A12E}" type="datetimeFigureOut">
              <a:rPr lang="en-US" smtClean="0"/>
              <a:t>5/11/2024</a:t>
            </a:fld>
            <a:endParaRPr lang="en-US"/>
          </a:p>
        </p:txBody>
      </p:sp>
      <p:sp>
        <p:nvSpPr>
          <p:cNvPr id="6" name="Footer Placeholder 5">
            <a:extLst>
              <a:ext uri="{FF2B5EF4-FFF2-40B4-BE49-F238E27FC236}">
                <a16:creationId xmlns="" xmlns:a16="http://schemas.microsoft.com/office/drawing/2014/main" id="{400A1530-BC15-44C1-8459-AA583D316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7CBE6EE-0D84-4412-A4F2-3CE925E7AED9}"/>
              </a:ext>
            </a:extLst>
          </p:cNvPr>
          <p:cNvSpPr>
            <a:spLocks noGrp="1"/>
          </p:cNvSpPr>
          <p:nvPr>
            <p:ph type="sldNum" sz="quarter" idx="12"/>
          </p:nvPr>
        </p:nvSpPr>
        <p:spPr/>
        <p:txBody>
          <a:bodyPr/>
          <a:lstStyle/>
          <a:p>
            <a:fld id="{4E52EB16-6800-4220-84E6-524A51CCC381}" type="slidenum">
              <a:rPr lang="en-US" smtClean="0"/>
              <a:t>‹#›</a:t>
            </a:fld>
            <a:endParaRPr lang="en-US"/>
          </a:p>
        </p:txBody>
      </p:sp>
    </p:spTree>
    <p:extLst>
      <p:ext uri="{BB962C8B-B14F-4D97-AF65-F5344CB8AC3E}">
        <p14:creationId xmlns:p14="http://schemas.microsoft.com/office/powerpoint/2010/main" val="171417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C741E4-504C-44C2-95D0-5CD7F3CEA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4ABE06A-EBF1-4C5B-929B-8AA9DE66F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E88224F-F473-4C9A-B04C-44DD93D7E4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A9DDF-A7F1-47F0-9CA9-0C6821B1A12E}" type="datetimeFigureOut">
              <a:rPr lang="en-US" smtClean="0"/>
              <a:t>5/11/2024</a:t>
            </a:fld>
            <a:endParaRPr lang="en-US"/>
          </a:p>
        </p:txBody>
      </p:sp>
      <p:sp>
        <p:nvSpPr>
          <p:cNvPr id="5" name="Footer Placeholder 4">
            <a:extLst>
              <a:ext uri="{FF2B5EF4-FFF2-40B4-BE49-F238E27FC236}">
                <a16:creationId xmlns="" xmlns:a16="http://schemas.microsoft.com/office/drawing/2014/main" id="{32392EE3-509E-4F59-9145-63DD63D3C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9336DE25-742B-468A-9534-D4BE58B95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2EB16-6800-4220-84E6-524A51CCC381}" type="slidenum">
              <a:rPr lang="en-US" smtClean="0"/>
              <a:t>‹#›</a:t>
            </a:fld>
            <a:endParaRPr lang="en-US"/>
          </a:p>
        </p:txBody>
      </p:sp>
    </p:spTree>
    <p:extLst>
      <p:ext uri="{BB962C8B-B14F-4D97-AF65-F5344CB8AC3E}">
        <p14:creationId xmlns:p14="http://schemas.microsoft.com/office/powerpoint/2010/main" val="2555999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24DD59-DD0C-48B5-A8A4-C174ED223E3B}"/>
              </a:ext>
            </a:extLst>
          </p:cNvPr>
          <p:cNvSpPr>
            <a:spLocks noGrp="1"/>
          </p:cNvSpPr>
          <p:nvPr>
            <p:ph type="title"/>
          </p:nvPr>
        </p:nvSpPr>
        <p:spPr/>
        <p:txBody>
          <a:bodyPr/>
          <a:lstStyle/>
          <a:p>
            <a:r>
              <a:rPr lang="en-US" dirty="0"/>
              <a:t>            CLINICAL CHEMISTRY </a:t>
            </a:r>
            <a:br>
              <a:rPr lang="en-US" dirty="0"/>
            </a:br>
            <a:r>
              <a:rPr lang="en-US" dirty="0"/>
              <a:t>               </a:t>
            </a:r>
            <a:r>
              <a:rPr lang="en-US" dirty="0" err="1"/>
              <a:t>Dr.KADUYU</a:t>
            </a:r>
            <a:r>
              <a:rPr lang="en-US" dirty="0"/>
              <a:t> DENNIS </a:t>
            </a:r>
          </a:p>
        </p:txBody>
      </p:sp>
      <p:sp>
        <p:nvSpPr>
          <p:cNvPr id="3" name="Content Placeholder 2">
            <a:extLst>
              <a:ext uri="{FF2B5EF4-FFF2-40B4-BE49-F238E27FC236}">
                <a16:creationId xmlns="" xmlns:a16="http://schemas.microsoft.com/office/drawing/2014/main" id="{96C8286E-9907-4547-B327-7B9ABD0977E2}"/>
              </a:ext>
            </a:extLst>
          </p:cNvPr>
          <p:cNvSpPr>
            <a:spLocks noGrp="1"/>
          </p:cNvSpPr>
          <p:nvPr>
            <p:ph idx="1"/>
          </p:nvPr>
        </p:nvSpPr>
        <p:spPr/>
        <p:txBody>
          <a:bodyPr/>
          <a:lstStyle/>
          <a:p>
            <a:pPr marL="0" indent="0">
              <a:buNone/>
            </a:pPr>
            <a:r>
              <a:rPr lang="en-US" dirty="0">
                <a:solidFill>
                  <a:srgbClr val="FF0000"/>
                </a:solidFill>
              </a:rPr>
              <a:t>OVERVIEW</a:t>
            </a:r>
          </a:p>
          <a:p>
            <a:pPr marL="0" indent="0">
              <a:buNone/>
            </a:pPr>
            <a:endParaRPr lang="en-US" dirty="0"/>
          </a:p>
          <a:p>
            <a:pPr marL="0" indent="0">
              <a:buNone/>
            </a:pPr>
            <a:r>
              <a:rPr lang="en-US" dirty="0"/>
              <a:t>LIVERFUCTION TESTS </a:t>
            </a:r>
          </a:p>
          <a:p>
            <a:pPr marL="0" indent="0">
              <a:buNone/>
            </a:pPr>
            <a:r>
              <a:rPr lang="en-US" dirty="0"/>
              <a:t>RENAL FUNCTION TEST</a:t>
            </a:r>
          </a:p>
          <a:p>
            <a:pPr marL="0" indent="0">
              <a:buNone/>
            </a:pPr>
            <a:r>
              <a:rPr lang="en-US" dirty="0"/>
              <a:t>LIPID PROFILE </a:t>
            </a:r>
          </a:p>
          <a:p>
            <a:pPr marL="0" indent="0">
              <a:buNone/>
            </a:pPr>
            <a:r>
              <a:rPr lang="en-US" dirty="0"/>
              <a:t>BLOOD GLUCOSE</a:t>
            </a:r>
          </a:p>
          <a:p>
            <a:pPr marL="0" indent="0">
              <a:buNone/>
            </a:pPr>
            <a:r>
              <a:rPr lang="en-US" dirty="0"/>
              <a:t>ASSIGNMENTS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19353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37BD9B2-BF10-4DA0-A14D-1D3C8DB03850}"/>
              </a:ext>
            </a:extLst>
          </p:cNvPr>
          <p:cNvSpPr>
            <a:spLocks noGrp="1"/>
          </p:cNvSpPr>
          <p:nvPr>
            <p:ph idx="1"/>
          </p:nvPr>
        </p:nvSpPr>
        <p:spPr>
          <a:xfrm>
            <a:off x="0" y="0"/>
            <a:ext cx="12192000" cy="6858000"/>
          </a:xfrm>
        </p:spPr>
        <p:txBody>
          <a:bodyPr/>
          <a:lstStyle/>
          <a:p>
            <a:pPr marL="0" indent="0">
              <a:buNone/>
            </a:pPr>
            <a:r>
              <a:rPr lang="en-US" b="1" dirty="0"/>
              <a:t>ALBUMIN</a:t>
            </a:r>
          </a:p>
          <a:p>
            <a:pPr marL="0" indent="0">
              <a:buNone/>
            </a:pPr>
            <a:r>
              <a:rPr lang="en-US" dirty="0"/>
              <a:t>     Is the main protein made by the liver </a:t>
            </a:r>
          </a:p>
          <a:p>
            <a:pPr marL="0" indent="0">
              <a:buNone/>
            </a:pPr>
            <a:r>
              <a:rPr lang="en-US" dirty="0"/>
              <a:t>Function </a:t>
            </a:r>
          </a:p>
          <a:p>
            <a:pPr marL="0" indent="0">
              <a:buNone/>
            </a:pPr>
            <a:r>
              <a:rPr lang="en-US" dirty="0"/>
              <a:t>      Facilitate oncotic pressure at the venule end to enable fluid move from interstitial space into venules at the capillary bed.</a:t>
            </a:r>
          </a:p>
          <a:p>
            <a:pPr marL="0" indent="0">
              <a:buNone/>
            </a:pPr>
            <a:r>
              <a:rPr lang="en-US" dirty="0"/>
              <a:t>      Transports hormones, unconjugated bilirubin(insoluble) to the liver for conjugation  to make it soluble.</a:t>
            </a:r>
          </a:p>
          <a:p>
            <a:pPr marL="0" indent="0">
              <a:buNone/>
            </a:pPr>
            <a:r>
              <a:rPr lang="en-US" dirty="0">
                <a:solidFill>
                  <a:srgbClr val="FF0000"/>
                </a:solidFill>
              </a:rPr>
              <a:t>Clinical aspects</a:t>
            </a:r>
          </a:p>
          <a:p>
            <a:pPr marL="0" indent="0">
              <a:buNone/>
            </a:pPr>
            <a:r>
              <a:rPr lang="en-US" dirty="0">
                <a:solidFill>
                  <a:srgbClr val="FF0000"/>
                </a:solidFill>
              </a:rPr>
              <a:t>      </a:t>
            </a:r>
            <a:r>
              <a:rPr lang="en-US" dirty="0"/>
              <a:t>Low levels may indicate liver not functioning well HOWEVER other causes of low Albumin may be poor nutrition</a:t>
            </a:r>
          </a:p>
          <a:p>
            <a:pPr marL="0" indent="0">
              <a:buNone/>
            </a:pPr>
            <a:endParaRPr lang="en-US" dirty="0"/>
          </a:p>
        </p:txBody>
      </p:sp>
    </p:spTree>
    <p:extLst>
      <p:ext uri="{BB962C8B-B14F-4D97-AF65-F5344CB8AC3E}">
        <p14:creationId xmlns:p14="http://schemas.microsoft.com/office/powerpoint/2010/main" val="233186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A89BAC2-CB64-4CA2-9A3A-40CACDD3172C}"/>
              </a:ext>
            </a:extLst>
          </p:cNvPr>
          <p:cNvSpPr>
            <a:spLocks noGrp="1"/>
          </p:cNvSpPr>
          <p:nvPr>
            <p:ph idx="1"/>
          </p:nvPr>
        </p:nvSpPr>
        <p:spPr>
          <a:xfrm>
            <a:off x="0" y="0"/>
            <a:ext cx="12192000" cy="6858000"/>
          </a:xfrm>
        </p:spPr>
        <p:txBody>
          <a:bodyPr/>
          <a:lstStyle/>
          <a:p>
            <a:pPr marL="0" indent="0">
              <a:buNone/>
            </a:pPr>
            <a:r>
              <a:rPr lang="en-US" dirty="0"/>
              <a:t>BILIRUBIN </a:t>
            </a:r>
          </a:p>
          <a:p>
            <a:pPr marL="0" indent="0">
              <a:buNone/>
            </a:pPr>
            <a:r>
              <a:rPr lang="en-US" dirty="0"/>
              <a:t>              It’s a waste product from breakdown of RBCs</a:t>
            </a:r>
          </a:p>
          <a:p>
            <a:pPr marL="0" indent="0">
              <a:buNone/>
            </a:pPr>
            <a:r>
              <a:rPr lang="en-US" dirty="0"/>
              <a:t>              Its ordinarily processed by the liver(conjugated-made soluble ) hence excreted through stool and urine </a:t>
            </a:r>
          </a:p>
          <a:p>
            <a:pPr marL="0" indent="0">
              <a:buNone/>
            </a:pPr>
            <a:r>
              <a:rPr lang="en-US" dirty="0">
                <a:solidFill>
                  <a:srgbClr val="FF0000"/>
                </a:solidFill>
              </a:rPr>
              <a:t>CLINICAL ASPECT </a:t>
            </a:r>
          </a:p>
          <a:p>
            <a:pPr marL="0" indent="0">
              <a:buNone/>
            </a:pPr>
            <a:r>
              <a:rPr lang="en-US" dirty="0"/>
              <a:t>            If the liver is damaged may have more unconjugated bilirubin</a:t>
            </a:r>
          </a:p>
          <a:p>
            <a:pPr marL="0" indent="0">
              <a:buNone/>
            </a:pPr>
            <a:r>
              <a:rPr lang="en-US" dirty="0"/>
              <a:t>            If the liver is not damaged but there is obstruction in biliary tree will have more of conjugated bilirubin.</a:t>
            </a:r>
          </a:p>
          <a:p>
            <a:pPr marL="0" indent="0">
              <a:buNone/>
            </a:pPr>
            <a:endParaRPr lang="en-US" dirty="0"/>
          </a:p>
        </p:txBody>
      </p:sp>
    </p:spTree>
    <p:extLst>
      <p:ext uri="{BB962C8B-B14F-4D97-AF65-F5344CB8AC3E}">
        <p14:creationId xmlns:p14="http://schemas.microsoft.com/office/powerpoint/2010/main" val="368818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A6F7A0-DA62-4C07-A40D-1E322AC66EF5}"/>
              </a:ext>
            </a:extLst>
          </p:cNvPr>
          <p:cNvSpPr>
            <a:spLocks noGrp="1"/>
          </p:cNvSpPr>
          <p:nvPr>
            <p:ph idx="1"/>
          </p:nvPr>
        </p:nvSpPr>
        <p:spPr>
          <a:xfrm>
            <a:off x="0" y="0"/>
            <a:ext cx="12192000" cy="6858000"/>
          </a:xfrm>
        </p:spPr>
        <p:txBody>
          <a:bodyPr>
            <a:normAutofit fontScale="92500" lnSpcReduction="20000"/>
          </a:bodyPr>
          <a:lstStyle/>
          <a:p>
            <a:pPr marL="0" indent="0">
              <a:buNone/>
            </a:pPr>
            <a:r>
              <a:rPr lang="en-US" dirty="0"/>
              <a:t>                            RENAL /KIDNEY FUNCTION TESTS( RFTs)</a:t>
            </a:r>
          </a:p>
          <a:p>
            <a:pPr marL="0" indent="0">
              <a:buNone/>
            </a:pPr>
            <a:r>
              <a:rPr lang="en-US" dirty="0">
                <a:solidFill>
                  <a:srgbClr val="FF0000"/>
                </a:solidFill>
              </a:rPr>
              <a:t>OVERVIEW </a:t>
            </a:r>
          </a:p>
          <a:p>
            <a:pPr marL="0" indent="0">
              <a:buNone/>
            </a:pPr>
            <a:r>
              <a:rPr lang="en-US" dirty="0"/>
              <a:t>               Renal function tests are used to asses the normal functioning of the kidney to rule out any dysfunction.</a:t>
            </a:r>
          </a:p>
          <a:p>
            <a:pPr marL="0" indent="0">
              <a:buNone/>
            </a:pPr>
            <a:r>
              <a:rPr lang="en-US" dirty="0"/>
              <a:t>IMPORTANCE</a:t>
            </a:r>
          </a:p>
          <a:p>
            <a:pPr marL="0" indent="0">
              <a:buNone/>
            </a:pPr>
            <a:r>
              <a:rPr lang="en-US" dirty="0"/>
              <a:t>               Assess the function of the kidney</a:t>
            </a:r>
          </a:p>
          <a:p>
            <a:pPr marL="0" indent="0">
              <a:buNone/>
            </a:pPr>
            <a:r>
              <a:rPr lang="en-US" dirty="0"/>
              <a:t>               Early detection of possible renal impairment</a:t>
            </a:r>
          </a:p>
          <a:p>
            <a:pPr marL="0" indent="0">
              <a:buNone/>
            </a:pPr>
            <a:r>
              <a:rPr lang="en-US" dirty="0"/>
              <a:t>               Severity and progression of the impairment</a:t>
            </a:r>
          </a:p>
          <a:p>
            <a:pPr marL="0" indent="0">
              <a:buNone/>
            </a:pPr>
            <a:r>
              <a:rPr lang="en-US" dirty="0"/>
              <a:t>               Monitor response to treatment</a:t>
            </a:r>
          </a:p>
          <a:p>
            <a:pPr marL="0" indent="0">
              <a:buNone/>
            </a:pPr>
            <a:r>
              <a:rPr lang="en-US" dirty="0"/>
              <a:t>               Monitor safe and effective use of drugs which are excreted in the urine</a:t>
            </a:r>
          </a:p>
          <a:p>
            <a:pPr marL="0" indent="0">
              <a:buNone/>
            </a:pPr>
            <a:endParaRPr lang="en-US" dirty="0"/>
          </a:p>
          <a:p>
            <a:pPr marL="0" indent="0">
              <a:buNone/>
            </a:pPr>
            <a:r>
              <a:rPr lang="en-US" dirty="0"/>
              <a:t> Commonly used tests to monitor kidney functioning are </a:t>
            </a:r>
          </a:p>
          <a:p>
            <a:pPr marL="0" indent="0">
              <a:buNone/>
            </a:pPr>
            <a:r>
              <a:rPr lang="en-US" dirty="0"/>
              <a:t>Urinalysis</a:t>
            </a:r>
          </a:p>
          <a:p>
            <a:pPr marL="0" indent="0">
              <a:buNone/>
            </a:pPr>
            <a:r>
              <a:rPr lang="en-US" dirty="0"/>
              <a:t>Serum creatinine </a:t>
            </a:r>
          </a:p>
          <a:p>
            <a:pPr marL="0" indent="0">
              <a:buNone/>
            </a:pPr>
            <a:r>
              <a:rPr lang="en-US" dirty="0"/>
              <a:t>Serum urea</a:t>
            </a:r>
          </a:p>
          <a:p>
            <a:pPr marL="0" indent="0">
              <a:buNone/>
            </a:pPr>
            <a:r>
              <a:rPr lang="en-US" dirty="0"/>
              <a:t>Serum electrolytes (Na+, CL+, K+,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4468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F768328-5901-45AF-AE3D-18C1EF7F3AF3}"/>
              </a:ext>
            </a:extLst>
          </p:cNvPr>
          <p:cNvSpPr>
            <a:spLocks noGrp="1"/>
          </p:cNvSpPr>
          <p:nvPr>
            <p:ph idx="1"/>
          </p:nvPr>
        </p:nvSpPr>
        <p:spPr>
          <a:xfrm>
            <a:off x="0" y="0"/>
            <a:ext cx="12192000" cy="6858000"/>
          </a:xfrm>
        </p:spPr>
        <p:txBody>
          <a:bodyPr>
            <a:normAutofit/>
          </a:bodyPr>
          <a:lstStyle/>
          <a:p>
            <a:pPr marL="0" indent="0">
              <a:buNone/>
            </a:pPr>
            <a:r>
              <a:rPr lang="en-US" dirty="0"/>
              <a:t>FUNCTIONS OF THE KIDNEY </a:t>
            </a:r>
          </a:p>
          <a:p>
            <a:r>
              <a:rPr lang="en-US" dirty="0"/>
              <a:t>Maintenance of water and electrolyte balance of the body </a:t>
            </a:r>
          </a:p>
          <a:p>
            <a:pPr marL="0" indent="0">
              <a:buNone/>
            </a:pPr>
            <a:r>
              <a:rPr lang="en-US" dirty="0"/>
              <a:t>           This occurs with the help of anti-diuretic hormone and aldosterone hormones.</a:t>
            </a:r>
          </a:p>
          <a:p>
            <a:r>
              <a:rPr lang="en-US" dirty="0"/>
              <a:t> Maintenance of pH blood slightly alkaline , the kidneys are responsible for removal of substances the make it acidic or more alkaline e.g. waste products of protein breakdown are acidic in nature i.e. urea, uric acid and creatine that are constantly formed and therefore must be removed .</a:t>
            </a:r>
          </a:p>
          <a:p>
            <a:r>
              <a:rPr lang="en-US" dirty="0"/>
              <a:t>Excretion of drugs and toxins </a:t>
            </a:r>
          </a:p>
          <a:p>
            <a:pPr marL="0" indent="0">
              <a:buNone/>
            </a:pPr>
            <a:r>
              <a:rPr lang="en-US" dirty="0"/>
              <a:t>           Drugs after completion of their action in the body leaves waste products that are excreted by the kidneys ,if not metabolized they themselves are excreted.</a:t>
            </a:r>
          </a:p>
          <a:p>
            <a:r>
              <a:rPr lang="en-US" dirty="0"/>
              <a:t>Production of erythropoietin ,hormone necessary for the normal production of Red blood cells in the bone marrow.</a:t>
            </a:r>
          </a:p>
          <a:p>
            <a:r>
              <a:rPr lang="en-US" dirty="0"/>
              <a:t>Re-absorption of useful filtered compounds back to the body e.g. glucose and amino acids.</a:t>
            </a:r>
          </a:p>
          <a:p>
            <a:pPr marL="0" indent="0">
              <a:buNone/>
            </a:pPr>
            <a:endParaRPr lang="en-US" dirty="0"/>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0219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6D3375A-7276-4F23-8586-85B1DB53D930}"/>
              </a:ext>
            </a:extLst>
          </p:cNvPr>
          <p:cNvSpPr>
            <a:spLocks noGrp="1"/>
          </p:cNvSpPr>
          <p:nvPr>
            <p:ph idx="1"/>
          </p:nvPr>
        </p:nvSpPr>
        <p:spPr>
          <a:xfrm>
            <a:off x="0" y="0"/>
            <a:ext cx="12192000" cy="6858000"/>
          </a:xfrm>
        </p:spPr>
        <p:txBody>
          <a:bodyPr>
            <a:normAutofit/>
          </a:bodyPr>
          <a:lstStyle/>
          <a:p>
            <a:pPr marL="0" indent="0">
              <a:buNone/>
            </a:pPr>
            <a:r>
              <a:rPr lang="en-US" b="1" dirty="0"/>
              <a:t>BLOOD UREA NITROGEN (BUN)/ UREA</a:t>
            </a:r>
          </a:p>
          <a:p>
            <a:pPr marL="0" indent="0">
              <a:buNone/>
            </a:pPr>
            <a:r>
              <a:rPr lang="en-US" dirty="0"/>
              <a:t>         Urea is the main waste product of protein breakdown formed in the liver by the reaction of Krebs cycle </a:t>
            </a:r>
          </a:p>
          <a:p>
            <a:pPr marL="0" indent="0">
              <a:buNone/>
            </a:pPr>
            <a:r>
              <a:rPr lang="en-US" dirty="0"/>
              <a:t>          Formation of Urea</a:t>
            </a:r>
          </a:p>
          <a:p>
            <a:pPr marL="0" indent="0">
              <a:buNone/>
            </a:pPr>
            <a:r>
              <a:rPr lang="en-US" dirty="0"/>
              <a:t>                          Amino acid is deaminated(nitrogenous amino group is removed) releasing ammonia (toxic to the body) its detoxified by combining it with Carbon dioxide to form urea. </a:t>
            </a:r>
          </a:p>
          <a:p>
            <a:pPr marL="0" indent="0">
              <a:buNone/>
            </a:pPr>
            <a:r>
              <a:rPr lang="en-US" dirty="0"/>
              <a:t>            Part of formed urea is  excreted in urine and depending on the persons state of dehydration 40-70% of urea is passively reabsorbed with water and returns to blood .The rate of reabsorption is inversely related to the rate of urine flow.  when the rate of urine flow is low, more urea is reabsorbed . </a:t>
            </a:r>
          </a:p>
        </p:txBody>
      </p:sp>
    </p:spTree>
    <p:extLst>
      <p:ext uri="{BB962C8B-B14F-4D97-AF65-F5344CB8AC3E}">
        <p14:creationId xmlns:p14="http://schemas.microsoft.com/office/powerpoint/2010/main" val="44265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3ECFBEF-2CA4-4E9D-B546-B041B90FEEAF}"/>
              </a:ext>
            </a:extLst>
          </p:cNvPr>
          <p:cNvSpPr>
            <a:spLocks noGrp="1"/>
          </p:cNvSpPr>
          <p:nvPr>
            <p:ph idx="1"/>
          </p:nvPr>
        </p:nvSpPr>
        <p:spPr>
          <a:xfrm>
            <a:off x="0" y="0"/>
            <a:ext cx="12192000" cy="6858000"/>
          </a:xfrm>
        </p:spPr>
        <p:txBody>
          <a:bodyPr>
            <a:normAutofit lnSpcReduction="10000"/>
          </a:bodyPr>
          <a:lstStyle/>
          <a:p>
            <a:pPr marL="0" indent="0">
              <a:buNone/>
            </a:pPr>
            <a:r>
              <a:rPr lang="en-US" b="1" dirty="0"/>
              <a:t>CAUSES OF HIGH PLASMA UREA CONCETRATION </a:t>
            </a:r>
          </a:p>
          <a:p>
            <a:pPr marL="0" indent="0">
              <a:buNone/>
            </a:pPr>
            <a:r>
              <a:rPr lang="en-US" b="1" dirty="0"/>
              <a:t>              </a:t>
            </a:r>
            <a:r>
              <a:rPr lang="en-US" dirty="0"/>
              <a:t>AZOTEMIA – Elevated levels of urea and other nitrogen compounds in the blood </a:t>
            </a:r>
            <a:endParaRPr lang="en-US" b="1" dirty="0"/>
          </a:p>
          <a:p>
            <a:pPr marL="0" indent="0">
              <a:buNone/>
            </a:pPr>
            <a:r>
              <a:rPr lang="en-US" dirty="0"/>
              <a:t>These are divided into 3 </a:t>
            </a:r>
          </a:p>
          <a:p>
            <a:pPr marL="0" indent="0">
              <a:buNone/>
            </a:pPr>
            <a:r>
              <a:rPr lang="en-US" dirty="0"/>
              <a:t>                                         Pre-renal uremia</a:t>
            </a:r>
          </a:p>
          <a:p>
            <a:pPr marL="0" indent="0">
              <a:buNone/>
            </a:pPr>
            <a:r>
              <a:rPr lang="en-US" dirty="0"/>
              <a:t>                                         Renal uremia</a:t>
            </a:r>
          </a:p>
          <a:p>
            <a:pPr marL="0" indent="0">
              <a:buNone/>
            </a:pPr>
            <a:r>
              <a:rPr lang="en-US" dirty="0"/>
              <a:t>                                         Post renal uremia</a:t>
            </a:r>
          </a:p>
          <a:p>
            <a:pPr marL="0" indent="0">
              <a:buNone/>
            </a:pPr>
            <a:r>
              <a:rPr lang="en-US" b="1" dirty="0"/>
              <a:t>Pre-renal uremia</a:t>
            </a:r>
          </a:p>
          <a:p>
            <a:pPr marL="0" indent="0">
              <a:buNone/>
            </a:pPr>
            <a:r>
              <a:rPr lang="en-US" b="1" dirty="0"/>
              <a:t>         </a:t>
            </a:r>
            <a:r>
              <a:rPr lang="en-US" dirty="0"/>
              <a:t>Develops whenever there is impaired renal perfusion as there is reduced urine flow and increased passive tubular absorption of urea .</a:t>
            </a:r>
          </a:p>
          <a:p>
            <a:pPr marL="0" indent="0">
              <a:buNone/>
            </a:pPr>
            <a:r>
              <a:rPr lang="en-US" dirty="0"/>
              <a:t>          Shock due to the following conditions may result in the above state .</a:t>
            </a:r>
          </a:p>
          <a:p>
            <a:pPr marL="0" indent="0">
              <a:buNone/>
            </a:pPr>
            <a:r>
              <a:rPr lang="en-US" dirty="0"/>
              <a:t> Burns , hemorrhage, loss of electrolyte's and water(severe diarrhea),congestive heart failure, increased production of urea in the liver due to high protein diet </a:t>
            </a:r>
            <a:r>
              <a:rPr lang="en-US" dirty="0">
                <a:solidFill>
                  <a:srgbClr val="FF0000"/>
                </a:solidFill>
              </a:rPr>
              <a:t>clinical aspect </a:t>
            </a:r>
            <a:r>
              <a:rPr lang="en-US" dirty="0"/>
              <a:t>,</a:t>
            </a:r>
          </a:p>
          <a:p>
            <a:pPr marL="0" indent="0">
              <a:buNone/>
            </a:pPr>
            <a:r>
              <a:rPr lang="en-US" dirty="0"/>
              <a:t>                                          </a:t>
            </a:r>
          </a:p>
        </p:txBody>
      </p:sp>
    </p:spTree>
    <p:extLst>
      <p:ext uri="{BB962C8B-B14F-4D97-AF65-F5344CB8AC3E}">
        <p14:creationId xmlns:p14="http://schemas.microsoft.com/office/powerpoint/2010/main" val="3523293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14E27E1-73EF-4A9F-9D46-8AF9C49363E6}"/>
              </a:ext>
            </a:extLst>
          </p:cNvPr>
          <p:cNvSpPr>
            <a:spLocks noGrp="1"/>
          </p:cNvSpPr>
          <p:nvPr>
            <p:ph idx="1"/>
          </p:nvPr>
        </p:nvSpPr>
        <p:spPr>
          <a:xfrm>
            <a:off x="0" y="0"/>
            <a:ext cx="12192000" cy="6858000"/>
          </a:xfrm>
        </p:spPr>
        <p:txBody>
          <a:bodyPr>
            <a:normAutofit fontScale="92500" lnSpcReduction="20000"/>
          </a:bodyPr>
          <a:lstStyle/>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NOTE</a:t>
            </a:r>
          </a:p>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          Plasma urea concertation increase relatively more than creatine concentration in pre-renal uremia due to impaired renal perfusion because tubular reabsorption of urea is increased significantly in these patients ,whereas relatively little reabsorption of creatine occurs.</a:t>
            </a:r>
          </a:p>
          <a:p>
            <a:pPr marL="0" indent="0">
              <a:buNone/>
            </a:pPr>
            <a:r>
              <a:rPr lang="en-US" b="1" dirty="0">
                <a:latin typeface="Times New Roman" panose="02020603050405020304" pitchFamily="18" charset="0"/>
                <a:ea typeface="Calibri" panose="020F0502020204030204" pitchFamily="34" charset="0"/>
                <a:cs typeface="Times New Roman" panose="02020603050405020304" pitchFamily="18" charset="0"/>
              </a:rPr>
              <a:t>Renal uremia</a:t>
            </a:r>
          </a:p>
          <a:p>
            <a:pPr marL="0" indent="0">
              <a:buNone/>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 May be due to acute or chronic renal failure with reduction in glomerular filtration rate (GFT)</a:t>
            </a:r>
          </a:p>
          <a:p>
            <a:pPr marL="0" indent="0">
              <a:buNone/>
            </a:pPr>
            <a:r>
              <a:rPr lang="en-US" b="1" dirty="0">
                <a:latin typeface="Times New Roman" panose="02020603050405020304" pitchFamily="18" charset="0"/>
                <a:ea typeface="Calibri" panose="020F0502020204030204" pitchFamily="34" charset="0"/>
                <a:cs typeface="Times New Roman" panose="02020603050405020304" pitchFamily="18" charset="0"/>
              </a:rPr>
              <a:t>Post renal uremia</a:t>
            </a:r>
          </a:p>
          <a:p>
            <a:pPr marL="0" indent="0">
              <a:buNone/>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3400" dirty="0">
                <a:latin typeface="Times New Roman" panose="02020603050405020304" pitchFamily="18" charset="0"/>
                <a:ea typeface="Calibri" panose="020F0502020204030204" pitchFamily="34" charset="0"/>
                <a:cs typeface="Times New Roman" panose="02020603050405020304" pitchFamily="18" charset="0"/>
              </a:rPr>
              <a:t>Outflow obstruction which may occur at different levels </a:t>
            </a:r>
          </a:p>
          <a:p>
            <a:pPr marL="0" indent="0">
              <a:buNone/>
            </a:pPr>
            <a:r>
              <a:rPr lang="en-US" sz="3400" dirty="0">
                <a:latin typeface="Times New Roman" panose="02020603050405020304" pitchFamily="18" charset="0"/>
                <a:ea typeface="Calibri" panose="020F0502020204030204" pitchFamily="34" charset="0"/>
                <a:cs typeface="Times New Roman" panose="02020603050405020304" pitchFamily="18" charset="0"/>
              </a:rPr>
              <a:t>          ureter, urinary bladder ,urethra could be due to renal stones ,prostate enlargement  etc.</a:t>
            </a:r>
          </a:p>
          <a:p>
            <a:pPr marL="0" indent="0">
              <a:buNone/>
            </a:pPr>
            <a:endParaRPr lang="en-US" sz="3400" dirty="0">
              <a:latin typeface="Times New Roman" panose="02020603050405020304" pitchFamily="18" charset="0"/>
              <a:ea typeface="Calibri" panose="020F0502020204030204" pitchFamily="34" charset="0"/>
              <a:cs typeface="Times New Roman" panose="02020603050405020304" pitchFamily="18" charset="0"/>
            </a:endParaRPr>
          </a:p>
          <a:p>
            <a:pPr marL="457200" marR="0" indent="0" algn="just">
              <a:lnSpc>
                <a:spcPct val="150000"/>
              </a:lnSpc>
              <a:spcBef>
                <a:spcPts val="0"/>
              </a:spcBef>
              <a:spcAft>
                <a:spcPts val="1000"/>
              </a:spcAft>
              <a:buNone/>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b="1" dirty="0">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b="1" dirty="0">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09199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EC0CDB-B64D-4650-BBF2-0CE7DF0C3F4D}"/>
              </a:ext>
            </a:extLst>
          </p:cNvPr>
          <p:cNvSpPr>
            <a:spLocks noGrp="1"/>
          </p:cNvSpPr>
          <p:nvPr>
            <p:ph idx="1"/>
          </p:nvPr>
        </p:nvSpPr>
        <p:spPr>
          <a:xfrm>
            <a:off x="0" y="0"/>
            <a:ext cx="12192000" cy="6858000"/>
          </a:xfrm>
        </p:spPr>
        <p:txBody>
          <a:bodyPr/>
          <a:lstStyle/>
          <a:p>
            <a:pPr marL="457200" marR="0" indent="0" algn="just">
              <a:lnSpc>
                <a:spcPct val="150000"/>
              </a:lnSpc>
              <a:spcBef>
                <a:spcPts val="0"/>
              </a:spcBef>
              <a:spcAft>
                <a:spcPts val="10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Back pressure on renal tubules enhances back-diffusion of urea so plasma urea concentration rises disproportionately more than plasma creatinine concentration.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gn="just">
              <a:lnSpc>
                <a:spcPct val="150000"/>
              </a:lnSpc>
              <a:spcBef>
                <a:spcPts val="0"/>
              </a:spcBef>
              <a:spcAft>
                <a:spcPts val="100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N.B </a:t>
            </a:r>
          </a:p>
          <a:p>
            <a:pPr marL="457200" marR="0" indent="0" algn="just">
              <a:lnSpc>
                <a:spcPct val="150000"/>
              </a:lnSpc>
              <a:spcBef>
                <a:spcPts val="0"/>
              </a:spcBef>
              <a:spcAft>
                <a:spcPts val="1000"/>
              </a:spcAft>
              <a:buNone/>
            </a:pP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post renal uremia due to impaired renal perfusion may themselves cause damage to the kidney and hence renal uremia. It can, therefore, be difficult sometimes to determine the underlying cause of an increased plasma urea concentration.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8481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B47F3B-8F62-4C4A-A9BA-0B0975245489}"/>
              </a:ext>
            </a:extLst>
          </p:cNvPr>
          <p:cNvSpPr>
            <a:spLocks noGrp="1"/>
          </p:cNvSpPr>
          <p:nvPr>
            <p:ph idx="1"/>
          </p:nvPr>
        </p:nvSpPr>
        <p:spPr>
          <a:xfrm>
            <a:off x="0" y="0"/>
            <a:ext cx="12192000" cy="6858000"/>
          </a:xfrm>
        </p:spPr>
        <p:txBody>
          <a:bodyPr/>
          <a:lstStyle/>
          <a:p>
            <a:pPr marL="457200" marR="0" indent="0" algn="just">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gn="just">
              <a:lnSpc>
                <a:spcPct val="150000"/>
              </a:lnSpc>
              <a:spcBef>
                <a:spcPts val="0"/>
              </a:spcBef>
              <a:spcAft>
                <a:spcPts val="100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Low plasma urea concentration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gn="just">
              <a:lnSpc>
                <a:spcPct val="150000"/>
              </a:lnSpc>
              <a:spcBef>
                <a:spcPts val="0"/>
              </a:spcBef>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May occur in the following conditions: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gn="just">
              <a:lnSpc>
                <a:spcPct val="150000"/>
              </a:lnSpc>
              <a:spcBef>
                <a:spcPts val="0"/>
              </a:spcBef>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Less urea synthesis in the liver due to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Reduced availability of amino acids for deamination as may occur in starvation or malabsorption.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gn="just">
              <a:lnSpc>
                <a:spcPct val="150000"/>
              </a:lnSpc>
              <a:spcBef>
                <a:spcPts val="0"/>
              </a:spcBef>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However, in extreme starvation, plasma urea concentration may rise due to increased muscle protein breakdown which provides the major source of fuel.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gn="just">
              <a:lnSpc>
                <a:spcPct val="15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 severe liver disease urea synthesis may be impaired leading to fall in plasma urea concentration.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55662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5010C28-BA0E-4D03-83B3-17C2F52A4F06}"/>
              </a:ext>
            </a:extLst>
          </p:cNvPr>
          <p:cNvSpPr>
            <a:spLocks noGrp="1"/>
          </p:cNvSpPr>
          <p:nvPr>
            <p:ph idx="1"/>
          </p:nvPr>
        </p:nvSpPr>
        <p:spPr>
          <a:xfrm>
            <a:off x="0" y="9525"/>
            <a:ext cx="12192000" cy="6848475"/>
          </a:xfrm>
        </p:spPr>
        <p:txBody>
          <a:bodyPr>
            <a:normAutofit lnSpcReduction="10000"/>
          </a:bodyPr>
          <a:lstStyle/>
          <a:p>
            <a:pPr marL="0" indent="0">
              <a:buNone/>
            </a:pPr>
            <a:r>
              <a:rPr lang="en-US" dirty="0"/>
              <a:t>SERUM CREATININE </a:t>
            </a:r>
          </a:p>
          <a:p>
            <a:pPr marL="0" indent="0">
              <a:buNone/>
            </a:pPr>
            <a:r>
              <a:rPr lang="en-US" dirty="0"/>
              <a:t>       Creatinine is a nitrogenous waste product formed from the metabolism of </a:t>
            </a:r>
            <a:r>
              <a:rPr lang="en-US" dirty="0" err="1" smtClean="0"/>
              <a:t>creatine</a:t>
            </a:r>
            <a:r>
              <a:rPr lang="en-US" dirty="0" smtClean="0"/>
              <a:t> </a:t>
            </a:r>
            <a:r>
              <a:rPr lang="en-US" dirty="0"/>
              <a:t>in skeletal muscles .</a:t>
            </a:r>
          </a:p>
          <a:p>
            <a:pPr marL="0" indent="0">
              <a:buNone/>
            </a:pPr>
            <a:r>
              <a:rPr lang="en-US" dirty="0"/>
              <a:t>        Creatinine diffuses freely throughout the body fluids.it is filtered from the extracellular fluid by the kidney and excreted in urine.</a:t>
            </a:r>
          </a:p>
          <a:p>
            <a:pPr marL="0" indent="0">
              <a:buNone/>
            </a:pPr>
            <a:r>
              <a:rPr lang="en-US" dirty="0"/>
              <a:t>        This blood examines whether creatine is building up in your blood.</a:t>
            </a:r>
          </a:p>
          <a:p>
            <a:pPr marL="0" indent="0">
              <a:buNone/>
            </a:pPr>
            <a:r>
              <a:rPr lang="en-US" dirty="0"/>
              <a:t>        The kidney usually completely filter creatine from the blood .</a:t>
            </a:r>
          </a:p>
          <a:p>
            <a:pPr marL="0" indent="0">
              <a:buNone/>
            </a:pPr>
            <a:r>
              <a:rPr lang="en-US" dirty="0"/>
              <a:t>       A high level of creatinine suggests a kidney problem.</a:t>
            </a:r>
          </a:p>
          <a:p>
            <a:pPr marL="0" indent="0">
              <a:buNone/>
            </a:pPr>
            <a:r>
              <a:rPr lang="en-US" dirty="0"/>
              <a:t>   </a:t>
            </a:r>
            <a:r>
              <a:rPr lang="en-US" dirty="0">
                <a:solidFill>
                  <a:srgbClr val="FF0000"/>
                </a:solidFill>
              </a:rPr>
              <a:t>NOTE </a:t>
            </a:r>
          </a:p>
          <a:p>
            <a:pPr marL="0" indent="0">
              <a:buNone/>
            </a:pPr>
            <a:r>
              <a:rPr lang="en-US" dirty="0"/>
              <a:t>        Serum creatine is recommended in preference to the measurement of serum urea </a:t>
            </a:r>
          </a:p>
          <a:p>
            <a:pPr marL="0" indent="0">
              <a:buNone/>
            </a:pPr>
            <a:r>
              <a:rPr lang="en-US" dirty="0"/>
              <a:t> Serum creatinine is recommended in preference to the measurement of serum or plasma Urea because  its  less affected than Urea level by; dehydration, age and catabolic stages such as; fever, sepsis, and internal bleeding. Creatinine levels are also less affected by diet such as low intake of protein.</a:t>
            </a:r>
          </a:p>
        </p:txBody>
      </p:sp>
    </p:spTree>
    <p:extLst>
      <p:ext uri="{BB962C8B-B14F-4D97-AF65-F5344CB8AC3E}">
        <p14:creationId xmlns:p14="http://schemas.microsoft.com/office/powerpoint/2010/main" val="390729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04CD30C-44A9-41DA-A04B-48B75447D438}"/>
              </a:ext>
            </a:extLst>
          </p:cNvPr>
          <p:cNvSpPr>
            <a:spLocks noGrp="1"/>
          </p:cNvSpPr>
          <p:nvPr>
            <p:ph idx="1"/>
          </p:nvPr>
        </p:nvSpPr>
        <p:spPr>
          <a:xfrm>
            <a:off x="0" y="0"/>
            <a:ext cx="12192000" cy="6858000"/>
          </a:xfrm>
        </p:spPr>
        <p:txBody>
          <a:bodyPr>
            <a:normAutofit fontScale="85000" lnSpcReduction="20000"/>
          </a:bodyPr>
          <a:lstStyle/>
          <a:p>
            <a:pPr marL="0" indent="0">
              <a:buNone/>
            </a:pPr>
            <a:r>
              <a:rPr lang="en-US" sz="4000" dirty="0"/>
              <a:t>                                              </a:t>
            </a:r>
            <a:r>
              <a:rPr lang="en-US" sz="4000" b="1" dirty="0"/>
              <a:t>CLINICAL CHEMISTRY</a:t>
            </a:r>
          </a:p>
          <a:p>
            <a:pPr marL="0" indent="0">
              <a:buNone/>
            </a:pPr>
            <a:r>
              <a:rPr lang="en-US" sz="4000" b="1" dirty="0"/>
              <a:t>DEFINITION</a:t>
            </a:r>
          </a:p>
          <a:p>
            <a:pPr marL="0" indent="0">
              <a:buNone/>
            </a:pPr>
            <a:r>
              <a:rPr lang="en-US" sz="4000" dirty="0"/>
              <a:t>                          Clinical chemistry is the systemic study of biochemical processes associated with health and diseases and the measurement of constituents in body fluids or tissues to facilitate diagnosis of disease.</a:t>
            </a:r>
          </a:p>
          <a:p>
            <a:pPr marL="0" indent="0">
              <a:buNone/>
            </a:pPr>
            <a:r>
              <a:rPr lang="en-US" sz="4000" dirty="0"/>
              <a:t> </a:t>
            </a:r>
            <a:r>
              <a:rPr lang="en-US" sz="4000" b="1" dirty="0"/>
              <a:t>OVERVIEW</a:t>
            </a:r>
          </a:p>
          <a:p>
            <a:pPr marL="0" indent="0">
              <a:buNone/>
            </a:pPr>
            <a:r>
              <a:rPr lang="en-US" sz="4000" dirty="0"/>
              <a:t>                     Many different tests exist to detect to detect and measure almost any type of chemical components in blood and urine .</a:t>
            </a:r>
          </a:p>
          <a:p>
            <a:pPr marL="0" indent="0">
              <a:buNone/>
            </a:pPr>
            <a:r>
              <a:rPr lang="en-US" sz="4000" b="1" dirty="0"/>
              <a:t>Components include </a:t>
            </a:r>
          </a:p>
          <a:p>
            <a:pPr marL="0" indent="0">
              <a:buNone/>
            </a:pPr>
            <a:r>
              <a:rPr lang="en-US" sz="4000" dirty="0"/>
              <a:t>                      Liver function tests , Renal function tests , Electrolytes , lipid profile ,blood glucose , hormones and other metabolic substances .</a:t>
            </a:r>
          </a:p>
          <a:p>
            <a:pPr marL="0" indent="0">
              <a:buNone/>
            </a:pPr>
            <a:r>
              <a:rPr lang="en-US" sz="4000" dirty="0"/>
              <a:t>                      </a:t>
            </a:r>
          </a:p>
          <a:p>
            <a:pPr marL="0" indent="0">
              <a:buNone/>
            </a:pPr>
            <a:r>
              <a:rPr lang="en-US" dirty="0"/>
              <a:t>     </a:t>
            </a:r>
          </a:p>
        </p:txBody>
      </p:sp>
    </p:spTree>
    <p:extLst>
      <p:ext uri="{BB962C8B-B14F-4D97-AF65-F5344CB8AC3E}">
        <p14:creationId xmlns:p14="http://schemas.microsoft.com/office/powerpoint/2010/main" val="152761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BAB2DD-373D-4ED0-A29A-30457F06B22C}"/>
              </a:ext>
            </a:extLst>
          </p:cNvPr>
          <p:cNvSpPr>
            <a:spLocks noGrp="1"/>
          </p:cNvSpPr>
          <p:nvPr>
            <p:ph idx="1"/>
          </p:nvPr>
        </p:nvSpPr>
        <p:spPr>
          <a:xfrm>
            <a:off x="0" y="23328"/>
            <a:ext cx="12192000" cy="6834671"/>
          </a:xfrm>
        </p:spPr>
        <p:txBody>
          <a:bodyPr/>
          <a:lstStyle/>
          <a:p>
            <a:pPr marL="0" marR="0" indent="0" algn="just">
              <a:lnSpc>
                <a:spcPct val="150000"/>
              </a:lnSpc>
              <a:spcBef>
                <a:spcPts val="0"/>
              </a:spcBef>
              <a:spcAft>
                <a:spcPts val="100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clinical aspect</a:t>
            </a:r>
            <a:endParaRPr lang="en-US"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Because creatinine is produced endogenously and released into body fluids at constant rate its plasma levels are maintained within narrow limits its renal clearance is measured as an indicator of GFR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3993883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68242A1-BB73-45B0-91BD-3A4D7ED74BFE}"/>
              </a:ext>
            </a:extLst>
          </p:cNvPr>
          <p:cNvSpPr>
            <a:spLocks noGrp="1"/>
          </p:cNvSpPr>
          <p:nvPr>
            <p:ph idx="1"/>
          </p:nvPr>
        </p:nvSpPr>
        <p:spPr>
          <a:xfrm>
            <a:off x="0" y="36582"/>
            <a:ext cx="12191999" cy="6821418"/>
          </a:xfrm>
        </p:spPr>
        <p:txBody>
          <a:bodyPr>
            <a:normAutofit fontScale="25000" lnSpcReduction="20000"/>
          </a:bodyPr>
          <a:lstStyle/>
          <a:p>
            <a:pPr marL="0" indent="0">
              <a:buNone/>
            </a:pPr>
            <a:r>
              <a:rPr lang="en-US" sz="9600" dirty="0">
                <a:solidFill>
                  <a:srgbClr val="FF0000"/>
                </a:solidFill>
              </a:rPr>
              <a:t>LIPID PROFIL</a:t>
            </a:r>
            <a:r>
              <a:rPr lang="en-US" sz="9600" dirty="0"/>
              <a:t>E </a:t>
            </a:r>
          </a:p>
          <a:p>
            <a:pPr marL="0" indent="0">
              <a:buNone/>
            </a:pPr>
            <a:r>
              <a:rPr lang="en-US" sz="9600" dirty="0"/>
              <a:t>         A lipid profile or lipid panel is a panel of blood tests used to find abnormalities in lipids such as cholesterol and triglycerides.</a:t>
            </a:r>
          </a:p>
          <a:p>
            <a:pPr marL="0" indent="0">
              <a:buNone/>
            </a:pPr>
            <a:r>
              <a:rPr lang="en-US" sz="9600" dirty="0"/>
              <a:t>        A lipid profile usually gives results from 4 different types.                                                                    Total cholesterol </a:t>
            </a:r>
          </a:p>
          <a:p>
            <a:pPr marL="0" indent="0">
              <a:buNone/>
            </a:pPr>
            <a:r>
              <a:rPr lang="en-US" sz="9600" dirty="0"/>
              <a:t>             Is a soft ,waxy fat that your body needs to function properly </a:t>
            </a:r>
          </a:p>
          <a:p>
            <a:r>
              <a:rPr lang="en-US" sz="9600" dirty="0"/>
              <a:t>LDL (Low-density lipoprotein)- the “ bad cholesterol ”</a:t>
            </a:r>
          </a:p>
          <a:p>
            <a:r>
              <a:rPr lang="en-US" sz="9600" dirty="0"/>
              <a:t>HDL(High-density lipoprotein )-” good cholesterol “</a:t>
            </a:r>
          </a:p>
          <a:p>
            <a:r>
              <a:rPr lang="en-US" sz="9600" dirty="0"/>
              <a:t>Triglycerides –the most common type of fat in your body</a:t>
            </a:r>
          </a:p>
          <a:p>
            <a:pPr marL="0" indent="0">
              <a:buNone/>
            </a:pPr>
            <a:endParaRPr lang="en-US" sz="9600" dirty="0"/>
          </a:p>
          <a:p>
            <a:pPr marL="0" indent="0">
              <a:buNone/>
            </a:pPr>
            <a:r>
              <a:rPr lang="en-US" sz="9600" dirty="0"/>
              <a:t>NOTE </a:t>
            </a:r>
          </a:p>
          <a:p>
            <a:pPr marL="0" indent="0">
              <a:buNone/>
            </a:pPr>
            <a:r>
              <a:rPr lang="en-US" sz="9600" dirty="0"/>
              <a:t>        Lipids have traditionally been drawn after a fast  for 2 main reasons;</a:t>
            </a:r>
          </a:p>
          <a:p>
            <a:pPr marL="0" indent="0">
              <a:buNone/>
            </a:pPr>
            <a:r>
              <a:rPr lang="en-US" sz="9600" dirty="0"/>
              <a:t>         1, To minimize variation since eating can affect some lipid levels .</a:t>
            </a:r>
          </a:p>
          <a:p>
            <a:pPr marL="0" indent="0">
              <a:buNone/>
            </a:pPr>
            <a:r>
              <a:rPr lang="en-US" sz="9600" dirty="0"/>
              <a:t>         2, To produce a better calculation of LDL-cholesterol which is often derived from an equation thought to provide highly distorted results after eating  </a:t>
            </a:r>
          </a:p>
          <a:p>
            <a:pPr marL="0" indent="0">
              <a:buNone/>
            </a:pPr>
            <a:r>
              <a:rPr lang="en-US" sz="9600" dirty="0"/>
              <a:t>QUESTION </a:t>
            </a:r>
          </a:p>
          <a:p>
            <a:pPr marL="0" indent="0">
              <a:buNone/>
            </a:pPr>
            <a:r>
              <a:rPr lang="en-US" sz="9600" dirty="0"/>
              <a:t>       difference between fasting and random time frame</a:t>
            </a:r>
          </a:p>
          <a:p>
            <a:pPr marL="0" indent="0">
              <a:buNone/>
            </a:pPr>
            <a:r>
              <a:rPr lang="en-US" sz="9600" dirty="0"/>
              <a:t>        how to go about a patient who walks into a clinic to Lipid profile who has not fasted</a:t>
            </a:r>
            <a:r>
              <a:rPr lang="en-US" sz="2400" dirty="0"/>
              <a:t>.</a:t>
            </a:r>
          </a:p>
          <a:p>
            <a:pPr marL="0" indent="0">
              <a:buNone/>
            </a:pPr>
            <a:r>
              <a:rPr lang="en-US" sz="2400" dirty="0"/>
              <a:t>                  </a:t>
            </a:r>
          </a:p>
          <a:p>
            <a:pPr marL="0" indent="0">
              <a:buNone/>
            </a:pPr>
            <a:endParaRPr lang="en-US" sz="2400" dirty="0"/>
          </a:p>
          <a:p>
            <a:pPr marL="0" indent="0">
              <a:buNone/>
            </a:pPr>
            <a:r>
              <a:rPr lang="en-US" sz="2400" dirty="0"/>
              <a:t>     </a:t>
            </a:r>
          </a:p>
          <a:p>
            <a:pPr marL="0" indent="0">
              <a:buNone/>
            </a:pPr>
            <a:r>
              <a:rPr lang="en-US" sz="2400" dirty="0"/>
              <a:t>             </a:t>
            </a:r>
          </a:p>
        </p:txBody>
      </p:sp>
    </p:spTree>
    <p:extLst>
      <p:ext uri="{BB962C8B-B14F-4D97-AF65-F5344CB8AC3E}">
        <p14:creationId xmlns:p14="http://schemas.microsoft.com/office/powerpoint/2010/main" val="1836536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58A6F6E-009C-4F28-869A-7BD68567759B}"/>
              </a:ext>
            </a:extLst>
          </p:cNvPr>
          <p:cNvSpPr>
            <a:spLocks noGrp="1"/>
          </p:cNvSpPr>
          <p:nvPr>
            <p:ph idx="1"/>
          </p:nvPr>
        </p:nvSpPr>
        <p:spPr>
          <a:xfrm>
            <a:off x="0" y="10076"/>
            <a:ext cx="12192000" cy="6847923"/>
          </a:xfrm>
        </p:spPr>
        <p:txBody>
          <a:bodyPr>
            <a:normAutofit fontScale="92500"/>
          </a:bodyPr>
          <a:lstStyle/>
          <a:p>
            <a:pPr marL="0" indent="0">
              <a:buNone/>
            </a:pPr>
            <a:r>
              <a:rPr lang="en-US" dirty="0"/>
              <a:t>PURPOSE OF TEST </a:t>
            </a:r>
          </a:p>
          <a:p>
            <a:pPr marL="0" indent="0">
              <a:buNone/>
            </a:pPr>
            <a:r>
              <a:rPr lang="en-US" dirty="0"/>
              <a:t>            The lipid panel helps evaluate cardiovascular health by analyzing cholesterol in the blood .</a:t>
            </a:r>
          </a:p>
          <a:p>
            <a:pPr marL="0" indent="0">
              <a:buNone/>
            </a:pPr>
            <a:r>
              <a:rPr lang="en-US" dirty="0"/>
              <a:t>             Too much cholesterol can build up in the blood vessels and arteries ,damaging them and increases the risk of problems like heart disease ,stroke and heart  attack .</a:t>
            </a:r>
          </a:p>
          <a:p>
            <a:pPr marL="0" indent="0">
              <a:buNone/>
            </a:pPr>
            <a:r>
              <a:rPr lang="en-US" dirty="0"/>
              <a:t>             </a:t>
            </a:r>
          </a:p>
          <a:p>
            <a:pPr marL="0" indent="0">
              <a:buNone/>
            </a:pPr>
            <a:r>
              <a:rPr lang="en-US" dirty="0"/>
              <a:t>A lipid panel can be ordered for several reasons </a:t>
            </a:r>
          </a:p>
          <a:p>
            <a:pPr marL="0" indent="0">
              <a:buNone/>
            </a:pPr>
            <a:r>
              <a:rPr lang="en-US" dirty="0"/>
              <a:t>Screening – This is a routine testing to determine if the cholesterol is normal or falls into intermediate or high risk category .</a:t>
            </a:r>
          </a:p>
          <a:p>
            <a:pPr marL="0" indent="0">
              <a:buNone/>
            </a:pPr>
            <a:r>
              <a:rPr lang="en-US" dirty="0"/>
              <a:t>Monitoring –If you have abnormal results on earlier testing or other risk factors for heart disease ,lipid testing can monitor the cholesterol in your blood .</a:t>
            </a:r>
          </a:p>
          <a:p>
            <a:pPr marL="0" indent="0">
              <a:buNone/>
            </a:pPr>
            <a:r>
              <a:rPr lang="en-US" dirty="0"/>
              <a:t>Measuring response to treatment- If you have been told to make lifestyle changes or take cholesterol medications, a lipid panel can evaluate your response to treatment.</a:t>
            </a:r>
          </a:p>
          <a:p>
            <a:pPr marL="0" indent="0">
              <a:buNone/>
            </a:pPr>
            <a:r>
              <a:rPr lang="en-US" dirty="0"/>
              <a:t> Diagnosis: Testing lipid levels can be part of the diagnosis of other medical conditions, such as diabetes ,hypertension etc.</a:t>
            </a:r>
          </a:p>
        </p:txBody>
      </p:sp>
    </p:spTree>
    <p:extLst>
      <p:ext uri="{BB962C8B-B14F-4D97-AF65-F5344CB8AC3E}">
        <p14:creationId xmlns:p14="http://schemas.microsoft.com/office/powerpoint/2010/main" val="427641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904820-A445-482C-B936-822190B8768E}"/>
              </a:ext>
            </a:extLst>
          </p:cNvPr>
          <p:cNvSpPr>
            <a:spLocks noGrp="1"/>
          </p:cNvSpPr>
          <p:nvPr>
            <p:ph idx="1"/>
          </p:nvPr>
        </p:nvSpPr>
        <p:spPr>
          <a:xfrm>
            <a:off x="29816" y="0"/>
            <a:ext cx="12162183" cy="6858000"/>
          </a:xfrm>
        </p:spPr>
        <p:txBody>
          <a:bodyPr>
            <a:normAutofit lnSpcReduction="10000"/>
          </a:bodyPr>
          <a:lstStyle/>
          <a:p>
            <a:pPr marL="0" indent="0">
              <a:buNone/>
            </a:pPr>
            <a:r>
              <a:rPr lang="en-US" dirty="0"/>
              <a:t>NOTE: </a:t>
            </a:r>
          </a:p>
          <a:p>
            <a:pPr marL="514350" indent="-514350">
              <a:buAutoNum type="alphaUcPeriod"/>
            </a:pPr>
            <a:r>
              <a:rPr lang="en-US" dirty="0"/>
              <a:t>High level of total cholesterol, LDL cholesterol, triglycerides and low level of HDL; means high risk of atherosclerosis and heart disease like heart attack or stroke.</a:t>
            </a:r>
          </a:p>
          <a:p>
            <a:pPr marL="514350" indent="-514350">
              <a:buAutoNum type="alphaUcPeriod"/>
            </a:pPr>
            <a:r>
              <a:rPr lang="en-US" dirty="0"/>
              <a:t> Low level of total cholesterol, LDL cholesterol, triglycerides and high level of HDL; means low risk of atherosclerosis and heart disease like heart attack.</a:t>
            </a:r>
          </a:p>
          <a:p>
            <a:pPr marL="0" indent="0">
              <a:buNone/>
            </a:pPr>
            <a:r>
              <a:rPr lang="en-US" dirty="0"/>
              <a:t>       Cholesterol and triglycerides are carried inside particles called Lipoproteins . </a:t>
            </a:r>
          </a:p>
          <a:p>
            <a:pPr marL="0" indent="0">
              <a:buNone/>
            </a:pPr>
            <a:r>
              <a:rPr lang="en-US" dirty="0"/>
              <a:t>Total cholesterol </a:t>
            </a:r>
          </a:p>
          <a:p>
            <a:pPr marL="0" indent="0">
              <a:buNone/>
            </a:pPr>
            <a:r>
              <a:rPr lang="en-US" dirty="0"/>
              <a:t>      Measures overall cholesterol level </a:t>
            </a:r>
          </a:p>
          <a:p>
            <a:pPr marL="0" indent="0">
              <a:buNone/>
            </a:pPr>
            <a:r>
              <a:rPr lang="en-US" dirty="0"/>
              <a:t>      Directly linked to risk of heart and blood vessel disease.</a:t>
            </a:r>
          </a:p>
          <a:p>
            <a:pPr marL="0" indent="0">
              <a:buNone/>
            </a:pPr>
            <a:r>
              <a:rPr lang="en-US" dirty="0"/>
              <a:t>Low density lipoproteins (LDL)-"Bad cholesterol".</a:t>
            </a:r>
          </a:p>
          <a:p>
            <a:pPr marL="0" indent="0">
              <a:buNone/>
            </a:pPr>
            <a:r>
              <a:rPr lang="en-US" dirty="0"/>
              <a:t>       High levels are linked to an increased risk of heart and blood vessel disease, including coronary artery disease, heart attack and death.</a:t>
            </a:r>
          </a:p>
          <a:p>
            <a:pPr marL="0" indent="0">
              <a:buNone/>
            </a:pPr>
            <a:r>
              <a:rPr lang="en-US" dirty="0">
                <a:solidFill>
                  <a:schemeClr val="accent1"/>
                </a:solidFill>
              </a:rPr>
              <a:t>       Reducing LDL levels </a:t>
            </a:r>
            <a:r>
              <a:rPr lang="en-US" dirty="0"/>
              <a:t>is a major treatment target for cholesterol-lowering medications.</a:t>
            </a:r>
          </a:p>
          <a:p>
            <a:pPr marL="0" indent="0">
              <a:buNone/>
            </a:pPr>
            <a:endParaRPr lang="en-US" dirty="0"/>
          </a:p>
        </p:txBody>
      </p:sp>
    </p:spTree>
    <p:extLst>
      <p:ext uri="{BB962C8B-B14F-4D97-AF65-F5344CB8AC3E}">
        <p14:creationId xmlns:p14="http://schemas.microsoft.com/office/powerpoint/2010/main" val="1068271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4D7C047-97C8-4AC4-BAE3-11583854CDD4}"/>
              </a:ext>
            </a:extLst>
          </p:cNvPr>
          <p:cNvSpPr>
            <a:spLocks noGrp="1"/>
          </p:cNvSpPr>
          <p:nvPr>
            <p:ph idx="1"/>
          </p:nvPr>
        </p:nvSpPr>
        <p:spPr>
          <a:xfrm>
            <a:off x="0" y="23328"/>
            <a:ext cx="12192000" cy="6834671"/>
          </a:xfrm>
        </p:spPr>
        <p:txBody>
          <a:bodyPr/>
          <a:lstStyle/>
          <a:p>
            <a:pPr marL="0" indent="0">
              <a:buNone/>
            </a:pPr>
            <a:r>
              <a:rPr lang="en-US" dirty="0"/>
              <a:t>. High Density Lipoprotein (HDL) "Good cholesterol".</a:t>
            </a:r>
          </a:p>
          <a:p>
            <a:pPr marL="0" indent="0">
              <a:buNone/>
            </a:pPr>
            <a:r>
              <a:rPr lang="en-US" dirty="0"/>
              <a:t>                 High levels linked to a reduced risk of heart and blood vessel disease. The higher your HDL level, the better.</a:t>
            </a:r>
          </a:p>
          <a:p>
            <a:pPr marL="0" indent="0">
              <a:buNone/>
            </a:pPr>
            <a:r>
              <a:rPr lang="en-US" dirty="0"/>
              <a:t>Triglycerides (TG).</a:t>
            </a:r>
          </a:p>
          <a:p>
            <a:pPr marL="0" indent="0">
              <a:buNone/>
            </a:pPr>
            <a:r>
              <a:rPr lang="en-US" dirty="0"/>
              <a:t>                 Elevated in obese or diabetic patients. Level increases from eating simple sugars or drinking alcohol. Associated with heart and blood vessel disease.</a:t>
            </a:r>
          </a:p>
        </p:txBody>
      </p:sp>
    </p:spTree>
    <p:extLst>
      <p:ext uri="{BB962C8B-B14F-4D97-AF65-F5344CB8AC3E}">
        <p14:creationId xmlns:p14="http://schemas.microsoft.com/office/powerpoint/2010/main" val="3552658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6734D80-D39B-4766-8D12-08A59C7EA8B5}"/>
              </a:ext>
            </a:extLst>
          </p:cNvPr>
          <p:cNvSpPr>
            <a:spLocks noGrp="1"/>
          </p:cNvSpPr>
          <p:nvPr>
            <p:ph idx="1"/>
          </p:nvPr>
        </p:nvSpPr>
        <p:spPr>
          <a:xfrm>
            <a:off x="29816" y="0"/>
            <a:ext cx="12162183" cy="6858000"/>
          </a:xfrm>
        </p:spPr>
        <p:txBody>
          <a:bodyPr>
            <a:normAutofit fontScale="92500" lnSpcReduction="20000"/>
          </a:bodyPr>
          <a:lstStyle/>
          <a:p>
            <a:pPr marL="0" indent="0">
              <a:buNone/>
            </a:pPr>
            <a:r>
              <a:rPr lang="en-US" dirty="0"/>
              <a:t>BLOOD GLUCOSE </a:t>
            </a:r>
          </a:p>
          <a:p>
            <a:pPr marL="0" indent="0">
              <a:buNone/>
            </a:pPr>
            <a:r>
              <a:rPr lang="en-US" dirty="0"/>
              <a:t>           Diabetes is recognized as being a syndrome , a collection of disorders that have hyperglycemia and glucose intolerance as their hallmark due to either  or to impaired effectiveness of insulins action or to a combination of these.</a:t>
            </a:r>
          </a:p>
          <a:p>
            <a:pPr marL="0" indent="0">
              <a:buNone/>
            </a:pPr>
            <a:r>
              <a:rPr lang="en-US" dirty="0"/>
              <a:t>            Classification of diabetes –type 1 and 2 </a:t>
            </a:r>
          </a:p>
          <a:p>
            <a:pPr marL="0" indent="0">
              <a:buNone/>
            </a:pPr>
            <a:r>
              <a:rPr lang="en-US" dirty="0"/>
              <a:t>Diagnostic tests for diabetes </a:t>
            </a:r>
          </a:p>
          <a:p>
            <a:pPr marL="0" indent="0">
              <a:buNone/>
            </a:pPr>
            <a:r>
              <a:rPr lang="en-US" dirty="0"/>
              <a:t>             HbA1C - &gt;= 6.5%</a:t>
            </a:r>
          </a:p>
          <a:p>
            <a:pPr marL="0" indent="0">
              <a:buNone/>
            </a:pPr>
            <a:r>
              <a:rPr lang="en-US" dirty="0"/>
              <a:t>                    Used for diagnosis and monitoring in diabetes </a:t>
            </a:r>
          </a:p>
          <a:p>
            <a:pPr marL="0" indent="0">
              <a:buNone/>
            </a:pPr>
            <a:r>
              <a:rPr lang="en-US" dirty="0"/>
              <a:t>             FASTING BLOOD SUGAR &gt;7mmol/l  OR 126mg/dl ( mmol/l x18=mg/dl)</a:t>
            </a:r>
          </a:p>
          <a:p>
            <a:pPr marL="0" indent="0">
              <a:buNone/>
            </a:pPr>
            <a:r>
              <a:rPr lang="en-US" dirty="0"/>
              <a:t>                    fasting defined by no caloric intake for &gt;=8 hours</a:t>
            </a:r>
          </a:p>
          <a:p>
            <a:pPr marL="0" indent="0">
              <a:buNone/>
            </a:pPr>
            <a:r>
              <a:rPr lang="en-US" dirty="0"/>
              <a:t>             RANDOM BLOOD SUGAR TEST(RBS) &gt;11.1MMOL/L OR 200mg/dl</a:t>
            </a:r>
          </a:p>
          <a:p>
            <a:pPr marL="0" indent="0">
              <a:buNone/>
            </a:pPr>
            <a:r>
              <a:rPr lang="en-US" dirty="0"/>
              <a:t>                    taken at anytime  patient must present with all the 3ps(polyuria, polydipsia  and polyphagia)</a:t>
            </a:r>
          </a:p>
          <a:p>
            <a:pPr marL="0" indent="0">
              <a:buNone/>
            </a:pPr>
            <a:r>
              <a:rPr lang="en-US" dirty="0"/>
              <a:t>                    In absence of one of the 3ps confirm with fasting blood sugar test.</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51803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0B6F85-902C-424B-8FB6-1136DB069B2A}"/>
              </a:ext>
            </a:extLst>
          </p:cNvPr>
          <p:cNvSpPr>
            <a:spLocks noGrp="1"/>
          </p:cNvSpPr>
          <p:nvPr>
            <p:ph idx="1"/>
          </p:nvPr>
        </p:nvSpPr>
        <p:spPr>
          <a:xfrm>
            <a:off x="0" y="0"/>
            <a:ext cx="12192000" cy="6858000"/>
          </a:xfrm>
        </p:spPr>
        <p:txBody>
          <a:bodyPr>
            <a:normAutofit lnSpcReduction="10000"/>
          </a:bodyPr>
          <a:lstStyle/>
          <a:p>
            <a:pPr marL="0" indent="0">
              <a:buNone/>
            </a:pPr>
            <a:r>
              <a:rPr lang="en-US" dirty="0">
                <a:solidFill>
                  <a:srgbClr val="FF0000"/>
                </a:solidFill>
              </a:rPr>
              <a:t>ORAL GLUCOSE TOLERANCE TEST(OGTT)</a:t>
            </a:r>
          </a:p>
          <a:p>
            <a:pPr marL="0" indent="0">
              <a:buNone/>
            </a:pPr>
            <a:r>
              <a:rPr lang="en-US" dirty="0"/>
              <a:t>          Glucose tolerance means the ability of the body to utilize glucose in blood circulation.</a:t>
            </a:r>
          </a:p>
          <a:p>
            <a:pPr marL="0" indent="0">
              <a:buNone/>
            </a:pPr>
            <a:r>
              <a:rPr lang="en-US" dirty="0"/>
              <a:t>Recommendations</a:t>
            </a:r>
          </a:p>
          <a:p>
            <a:pPr marL="0" indent="0">
              <a:buNone/>
            </a:pPr>
            <a:r>
              <a:rPr lang="en-US" dirty="0"/>
              <a:t>    American diabetes association-NOT as routine for diagnosis</a:t>
            </a:r>
          </a:p>
          <a:p>
            <a:pPr marL="0" indent="0">
              <a:buNone/>
            </a:pPr>
            <a:r>
              <a:rPr lang="en-US" dirty="0"/>
              <a:t>    WHO-For those with impaired fasting glucose </a:t>
            </a:r>
          </a:p>
          <a:p>
            <a:pPr marL="0" indent="0">
              <a:buNone/>
            </a:pPr>
            <a:r>
              <a:rPr lang="en-US" dirty="0"/>
              <a:t>    Both American diabetes association and WHO –Diagnosis in gestational diabetes</a:t>
            </a:r>
          </a:p>
          <a:p>
            <a:pPr marL="0" indent="0">
              <a:buNone/>
            </a:pPr>
            <a:r>
              <a:rPr lang="en-US" dirty="0"/>
              <a:t>Indication of OGGT (Davidsons principles and practice of medicine 21</a:t>
            </a:r>
            <a:r>
              <a:rPr lang="en-US" baseline="30000" dirty="0"/>
              <a:t>st</a:t>
            </a:r>
            <a:r>
              <a:rPr lang="en-US" dirty="0"/>
              <a:t> edition)</a:t>
            </a:r>
          </a:p>
          <a:p>
            <a:pPr marL="0" indent="0">
              <a:buNone/>
            </a:pPr>
            <a:r>
              <a:rPr lang="en-US" dirty="0"/>
              <a:t>     RBS- 7.8-11mmol/L</a:t>
            </a:r>
          </a:p>
          <a:p>
            <a:pPr marL="0" indent="0">
              <a:buNone/>
            </a:pPr>
            <a:r>
              <a:rPr lang="en-US" dirty="0"/>
              <a:t>     FBS-6.1-7mmol/L</a:t>
            </a:r>
          </a:p>
          <a:p>
            <a:pPr marL="0" indent="0">
              <a:buNone/>
            </a:pPr>
            <a:r>
              <a:rPr lang="en-US" dirty="0">
                <a:solidFill>
                  <a:srgbClr val="FF0000"/>
                </a:solidFill>
              </a:rPr>
              <a:t>CLINICAL ASPECT</a:t>
            </a:r>
          </a:p>
          <a:p>
            <a:pPr marL="0" indent="0">
              <a:buNone/>
            </a:pPr>
            <a:r>
              <a:rPr lang="en-US" dirty="0"/>
              <a:t>OGGT in pregnancy done between 24 to 28weeks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916404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813819-8D6D-4EB6-B867-4C9D54EAA71F}"/>
              </a:ext>
            </a:extLst>
          </p:cNvPr>
          <p:cNvSpPr>
            <a:spLocks noGrp="1"/>
          </p:cNvSpPr>
          <p:nvPr>
            <p:ph idx="1"/>
          </p:nvPr>
        </p:nvSpPr>
        <p:spPr>
          <a:xfrm>
            <a:off x="0" y="0"/>
            <a:ext cx="12192000" cy="6858000"/>
          </a:xfrm>
        </p:spPr>
        <p:txBody>
          <a:bodyPr/>
          <a:lstStyle/>
          <a:p>
            <a:pPr marL="0" indent="0">
              <a:buNone/>
            </a:pPr>
            <a:r>
              <a:rPr lang="en-US" dirty="0"/>
              <a:t>At 24 to 28 weeks the placental starts producing its own insulin to supplement for the mother to FBS not so accurate </a:t>
            </a:r>
          </a:p>
        </p:txBody>
      </p:sp>
    </p:spTree>
    <p:extLst>
      <p:ext uri="{BB962C8B-B14F-4D97-AF65-F5344CB8AC3E}">
        <p14:creationId xmlns:p14="http://schemas.microsoft.com/office/powerpoint/2010/main" val="1394029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544BC4-4F1C-4445-88EB-C1B00911E291}"/>
              </a:ext>
            </a:extLst>
          </p:cNvPr>
          <p:cNvSpPr>
            <a:spLocks noGrp="1"/>
          </p:cNvSpPr>
          <p:nvPr>
            <p:ph type="title"/>
          </p:nvPr>
        </p:nvSpPr>
        <p:spPr/>
        <p:txBody>
          <a:bodyPr/>
          <a:lstStyle/>
          <a:p>
            <a:r>
              <a:rPr lang="en-US" dirty="0"/>
              <a:t>ASSIGMENT </a:t>
            </a:r>
          </a:p>
        </p:txBody>
      </p:sp>
      <p:sp>
        <p:nvSpPr>
          <p:cNvPr id="3" name="Content Placeholder 2">
            <a:extLst>
              <a:ext uri="{FF2B5EF4-FFF2-40B4-BE49-F238E27FC236}">
                <a16:creationId xmlns="" xmlns:a16="http://schemas.microsoft.com/office/drawing/2014/main" id="{1D2D6559-628C-4BFF-A917-61CC38075792}"/>
              </a:ext>
            </a:extLst>
          </p:cNvPr>
          <p:cNvSpPr>
            <a:spLocks noGrp="1"/>
          </p:cNvSpPr>
          <p:nvPr>
            <p:ph idx="1"/>
          </p:nvPr>
        </p:nvSpPr>
        <p:spPr/>
        <p:txBody>
          <a:bodyPr/>
          <a:lstStyle/>
          <a:p>
            <a:r>
              <a:rPr lang="en-US" dirty="0"/>
              <a:t>READ </a:t>
            </a:r>
          </a:p>
          <a:p>
            <a:pPr marL="0" indent="0">
              <a:buNone/>
            </a:pPr>
            <a:r>
              <a:rPr lang="en-US" dirty="0"/>
              <a:t>          Thyroid hormones </a:t>
            </a:r>
          </a:p>
          <a:p>
            <a:pPr marL="0" indent="0">
              <a:buNone/>
            </a:pPr>
            <a:r>
              <a:rPr lang="en-US" dirty="0"/>
              <a:t>          Pancreatic hormones </a:t>
            </a:r>
          </a:p>
          <a:p>
            <a:pPr marL="0" indent="0">
              <a:buNone/>
            </a:pPr>
            <a:r>
              <a:rPr lang="en-US" dirty="0"/>
              <a:t>          Cardiac enzymes</a:t>
            </a:r>
          </a:p>
        </p:txBody>
      </p:sp>
    </p:spTree>
    <p:extLst>
      <p:ext uri="{BB962C8B-B14F-4D97-AF65-F5344CB8AC3E}">
        <p14:creationId xmlns:p14="http://schemas.microsoft.com/office/powerpoint/2010/main" val="82235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09A932D-866C-47F5-8D03-387D3313778F}"/>
              </a:ext>
            </a:extLst>
          </p:cNvPr>
          <p:cNvSpPr>
            <a:spLocks noGrp="1"/>
          </p:cNvSpPr>
          <p:nvPr>
            <p:ph idx="1"/>
          </p:nvPr>
        </p:nvSpPr>
        <p:spPr>
          <a:xfrm>
            <a:off x="0" y="0"/>
            <a:ext cx="12192000" cy="6858000"/>
          </a:xfrm>
        </p:spPr>
        <p:txBody>
          <a:bodyPr>
            <a:normAutofit fontScale="55000" lnSpcReduction="20000"/>
          </a:bodyPr>
          <a:lstStyle/>
          <a:p>
            <a:pPr marL="0" indent="0">
              <a:buNone/>
            </a:pPr>
            <a:r>
              <a:rPr lang="en-US" sz="5100" dirty="0"/>
              <a:t>                                        </a:t>
            </a:r>
            <a:r>
              <a:rPr lang="en-US" sz="5100" b="1" dirty="0"/>
              <a:t>LIVER FUNCTION TESTS </a:t>
            </a:r>
          </a:p>
          <a:p>
            <a:pPr marL="0" indent="0">
              <a:buNone/>
            </a:pPr>
            <a:r>
              <a:rPr lang="en-US" sz="5100" b="1" dirty="0"/>
              <a:t>INTRODUCTION</a:t>
            </a:r>
          </a:p>
          <a:p>
            <a:pPr marL="0" indent="0">
              <a:buNone/>
            </a:pPr>
            <a:r>
              <a:rPr lang="en-US" sz="5100" dirty="0"/>
              <a:t>Liver function tests also known as liver chemistries ,help to determine the health of your liver by measuring the levels of proteins , liver enzymes and waste product(bilirubin) in blood.</a:t>
            </a:r>
          </a:p>
          <a:p>
            <a:pPr marL="0" indent="0">
              <a:buNone/>
            </a:pPr>
            <a:r>
              <a:rPr lang="en-US" sz="5100" b="1" dirty="0"/>
              <a:t>FUNCTIONS OF THE LIVER </a:t>
            </a:r>
          </a:p>
          <a:p>
            <a:r>
              <a:rPr lang="en-US" sz="5100" dirty="0"/>
              <a:t>Manufacturing and secreting bile. Bile contains cholesterol , a small amount of bilirubin and bile salts . The bile is transported through hepatic duct to the gall bladder(storage) and later released into the duodenum where it is essential for the adequate absorption of fats and vitamin k.</a:t>
            </a:r>
          </a:p>
          <a:p>
            <a:r>
              <a:rPr lang="en-US" sz="5100" dirty="0"/>
              <a:t>Conjugation of bilirubin in the hepatocytes and secretes it into the bile.</a:t>
            </a:r>
          </a:p>
          <a:p>
            <a:r>
              <a:rPr lang="en-US" sz="5100" dirty="0"/>
              <a:t>To store glycogen and when required to convert it into glucose(glycogenolysis) to maintain glucose level.</a:t>
            </a:r>
          </a:p>
          <a:p>
            <a:r>
              <a:rPr lang="en-US" sz="5100" dirty="0"/>
              <a:t>Manufactures glucose from non-carbohydrate sources(gluconeogenesis) such as fats and proteins when the supply of glucose is below normal. </a:t>
            </a:r>
          </a:p>
          <a:p>
            <a:pPr marL="0" indent="0">
              <a:buNone/>
            </a:pPr>
            <a:r>
              <a:rPr lang="en-US" sz="5100" dirty="0"/>
              <a:t>      </a:t>
            </a:r>
          </a:p>
          <a:p>
            <a:pPr marL="0" indent="0">
              <a:buNone/>
            </a:pPr>
            <a:endParaRPr lang="en-US" dirty="0"/>
          </a:p>
          <a:p>
            <a:pPr marL="0" indent="0">
              <a:buNone/>
            </a:pPr>
            <a:endParaRPr lang="en-US" b="1" dirty="0"/>
          </a:p>
          <a:p>
            <a:pPr marL="0" indent="0">
              <a:buNone/>
            </a:pPr>
            <a:r>
              <a:rPr lang="en-US" dirty="0"/>
              <a:t> </a:t>
            </a:r>
          </a:p>
        </p:txBody>
      </p:sp>
    </p:spTree>
    <p:extLst>
      <p:ext uri="{BB962C8B-B14F-4D97-AF65-F5344CB8AC3E}">
        <p14:creationId xmlns:p14="http://schemas.microsoft.com/office/powerpoint/2010/main" val="346529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BFD8570-B34A-4101-85B5-787C44DAAF6E}"/>
              </a:ext>
            </a:extLst>
          </p:cNvPr>
          <p:cNvSpPr>
            <a:spLocks noGrp="1"/>
          </p:cNvSpPr>
          <p:nvPr>
            <p:ph idx="1"/>
          </p:nvPr>
        </p:nvSpPr>
        <p:spPr>
          <a:xfrm>
            <a:off x="0" y="0"/>
            <a:ext cx="12192000" cy="6858000"/>
          </a:xfrm>
        </p:spPr>
        <p:txBody>
          <a:bodyPr/>
          <a:lstStyle/>
          <a:p>
            <a:r>
              <a:rPr lang="en-US" dirty="0"/>
              <a:t>Manufactures the plasma proteins fibrinogen ,Albumin and globulin. </a:t>
            </a:r>
            <a:r>
              <a:rPr lang="en-US" dirty="0">
                <a:solidFill>
                  <a:srgbClr val="FF0000"/>
                </a:solidFill>
              </a:rPr>
              <a:t>Clinical aspect hypoalbuminemia</a:t>
            </a:r>
          </a:p>
          <a:p>
            <a:r>
              <a:rPr lang="en-US" dirty="0"/>
              <a:t>It produces transport proteins such as transferrin which binds and transports iron.</a:t>
            </a:r>
          </a:p>
          <a:p>
            <a:r>
              <a:rPr lang="en-US" dirty="0"/>
              <a:t>Synthesis of blood clotting factors </a:t>
            </a:r>
            <a:r>
              <a:rPr lang="en-US" dirty="0" err="1"/>
              <a:t>i.e</a:t>
            </a:r>
            <a:r>
              <a:rPr lang="en-US" dirty="0"/>
              <a:t> prothrombin and factors V, VII,IX,X ,XI and XII .vitamin k is required for synthesis of prothrombin and factors VII, XI and X.</a:t>
            </a:r>
          </a:p>
          <a:p>
            <a:r>
              <a:rPr lang="en-US" dirty="0"/>
              <a:t>Detoxicates the ammonia released from amino acid deamination by converting it to urea for excretion by the kidney. </a:t>
            </a:r>
            <a:r>
              <a:rPr lang="en-US" dirty="0">
                <a:solidFill>
                  <a:srgbClr val="FF0000"/>
                </a:solidFill>
              </a:rPr>
              <a:t>Clinical aspect hepatic </a:t>
            </a:r>
            <a:r>
              <a:rPr lang="en-US" smtClean="0">
                <a:solidFill>
                  <a:srgbClr val="FF0000"/>
                </a:solidFill>
              </a:rPr>
              <a:t>encephalopathy.</a:t>
            </a:r>
            <a:r>
              <a:rPr lang="en-US" smtClean="0"/>
              <a:t>the</a:t>
            </a:r>
            <a:r>
              <a:rPr lang="en-US" dirty="0" smtClean="0"/>
              <a:t> </a:t>
            </a:r>
            <a:r>
              <a:rPr lang="en-US" dirty="0"/>
              <a:t>liver is also involved in removal of other metabolic products  </a:t>
            </a:r>
            <a:r>
              <a:rPr lang="en-US" dirty="0" err="1"/>
              <a:t>e.g</a:t>
            </a:r>
            <a:r>
              <a:rPr lang="en-US" dirty="0"/>
              <a:t> drugs , hormones ,alcohol. Prolonged intake of alcohol can seriously damage liver cells causing cirrhosis of the liver. </a:t>
            </a:r>
            <a:r>
              <a:rPr lang="en-US" dirty="0">
                <a:solidFill>
                  <a:srgbClr val="FF0000"/>
                </a:solidFill>
              </a:rPr>
              <a:t>clinical aspect alcoholic liver cirrhosis.</a:t>
            </a:r>
          </a:p>
          <a:p>
            <a:r>
              <a:rPr lang="en-US" dirty="0"/>
              <a:t>It stores vitamin A, D,E,K</a:t>
            </a:r>
          </a:p>
          <a:p>
            <a:r>
              <a:rPr lang="en-US" dirty="0"/>
              <a:t>Liver assists in removal of worn blood cells and microorganisms from blood .the Kupffer  cells form part of mononuclear phagocytic defense .</a:t>
            </a:r>
          </a:p>
          <a:p>
            <a:pPr marL="0" indent="0">
              <a:buNone/>
            </a:pPr>
            <a:endParaRPr lang="en-US" dirty="0"/>
          </a:p>
        </p:txBody>
      </p:sp>
    </p:spTree>
    <p:extLst>
      <p:ext uri="{BB962C8B-B14F-4D97-AF65-F5344CB8AC3E}">
        <p14:creationId xmlns:p14="http://schemas.microsoft.com/office/powerpoint/2010/main" val="57823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A21EF5B-D7F8-46E6-A866-2993A35CF7E0}"/>
              </a:ext>
            </a:extLst>
          </p:cNvPr>
          <p:cNvSpPr>
            <a:spLocks noGrp="1"/>
          </p:cNvSpPr>
          <p:nvPr>
            <p:ph idx="1"/>
          </p:nvPr>
        </p:nvSpPr>
        <p:spPr>
          <a:xfrm>
            <a:off x="0" y="0"/>
            <a:ext cx="12192000" cy="6858000"/>
          </a:xfrm>
        </p:spPr>
        <p:txBody>
          <a:bodyPr>
            <a:normAutofit fontScale="25000" lnSpcReduction="20000"/>
          </a:bodyPr>
          <a:lstStyle/>
          <a:p>
            <a:pPr marL="0" indent="0">
              <a:buNone/>
            </a:pPr>
            <a:endParaRPr lang="en-US" sz="4000" dirty="0"/>
          </a:p>
          <a:p>
            <a:pPr marL="0" indent="0">
              <a:buNone/>
            </a:pPr>
            <a:r>
              <a:rPr lang="en-US" sz="12800" dirty="0"/>
              <a:t>               The liver is a major site of catabolism of thyroid , steroid and other hormones and therefore helps to regulate the plasma hormone levels .</a:t>
            </a:r>
          </a:p>
          <a:p>
            <a:pPr marL="0" indent="0">
              <a:buNone/>
            </a:pPr>
            <a:r>
              <a:rPr lang="en-US" sz="12800" dirty="0"/>
              <a:t>                Liver function tests are used to measure specific enzymes and proteins in blood.</a:t>
            </a:r>
          </a:p>
          <a:p>
            <a:pPr marL="0" indent="0">
              <a:buNone/>
            </a:pPr>
            <a:r>
              <a:rPr lang="en-US" sz="12800" dirty="0"/>
              <a:t>                   </a:t>
            </a:r>
          </a:p>
          <a:p>
            <a:pPr marL="0" indent="0">
              <a:buNone/>
            </a:pPr>
            <a:r>
              <a:rPr lang="en-US" sz="12800" b="1" dirty="0"/>
              <a:t>LIVER FUNCTION TESTS MAY BE DIVIDED INTO </a:t>
            </a:r>
          </a:p>
          <a:p>
            <a:pPr marL="0" indent="0">
              <a:buNone/>
            </a:pPr>
            <a:r>
              <a:rPr lang="en-US" sz="12800" dirty="0">
                <a:solidFill>
                  <a:srgbClr val="FF0000"/>
                </a:solidFill>
              </a:rPr>
              <a:t>         </a:t>
            </a:r>
            <a:r>
              <a:rPr lang="en-US" sz="12800" dirty="0"/>
              <a:t>Tests based on the Excretion by  the liver</a:t>
            </a:r>
          </a:p>
          <a:p>
            <a:pPr marL="0" indent="0">
              <a:buNone/>
            </a:pPr>
            <a:r>
              <a:rPr lang="en-US" sz="12800" dirty="0"/>
              <a:t>                              bilirubin </a:t>
            </a:r>
          </a:p>
          <a:p>
            <a:pPr marL="0" indent="0">
              <a:buNone/>
            </a:pPr>
            <a:r>
              <a:rPr lang="en-US" sz="12800" dirty="0"/>
              <a:t>         Evaluation of synthesis and catabolism of the liver </a:t>
            </a:r>
          </a:p>
          <a:p>
            <a:pPr marL="0" indent="0">
              <a:buNone/>
            </a:pPr>
            <a:r>
              <a:rPr lang="en-US" sz="12800" dirty="0"/>
              <a:t>                               Total protein ,Albumin</a:t>
            </a:r>
          </a:p>
          <a:p>
            <a:pPr marL="0" indent="0">
              <a:buNone/>
            </a:pPr>
            <a:r>
              <a:rPr lang="en-US" sz="12800" dirty="0"/>
              <a:t>         Evaluation of enzyme activity </a:t>
            </a:r>
          </a:p>
          <a:p>
            <a:pPr marL="0" indent="0">
              <a:buNone/>
            </a:pPr>
            <a:r>
              <a:rPr lang="en-US" sz="12800" dirty="0"/>
              <a:t>                                 Soluble cytoplasm enzymes (ALT,AST)</a:t>
            </a:r>
          </a:p>
          <a:p>
            <a:pPr marL="0" indent="0">
              <a:buNone/>
            </a:pPr>
            <a:r>
              <a:rPr lang="en-US" sz="12800" dirty="0"/>
              <a:t>                                 Membrane associated enzymes (ALP ,GGT)</a:t>
            </a:r>
          </a:p>
          <a:p>
            <a:pPr marL="0" indent="0">
              <a:buNone/>
            </a:pPr>
            <a:r>
              <a:rPr lang="en-US" sz="12800" dirty="0"/>
              <a:t>               </a:t>
            </a:r>
          </a:p>
          <a:p>
            <a:pPr marL="0" indent="0">
              <a:buNone/>
            </a:pPr>
            <a:r>
              <a:rPr lang="en-US" sz="12800"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60596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9E96F20-D406-4455-BAE7-74074D8E6E4D}"/>
              </a:ext>
            </a:extLst>
          </p:cNvPr>
          <p:cNvSpPr>
            <a:spLocks noGrp="1"/>
          </p:cNvSpPr>
          <p:nvPr>
            <p:ph idx="1"/>
          </p:nvPr>
        </p:nvSpPr>
        <p:spPr>
          <a:xfrm>
            <a:off x="0" y="10077"/>
            <a:ext cx="12192000" cy="6735280"/>
          </a:xfrm>
        </p:spPr>
        <p:txBody>
          <a:bodyPr>
            <a:normAutofit lnSpcReduction="10000"/>
          </a:bodyPr>
          <a:lstStyle/>
          <a:p>
            <a:pPr marL="0" indent="0">
              <a:buNone/>
            </a:pPr>
            <a:r>
              <a:rPr lang="en-US" dirty="0"/>
              <a:t>                                 </a:t>
            </a:r>
            <a:r>
              <a:rPr lang="en-US" b="1" dirty="0"/>
              <a:t>SOLUBLE CYTOPLASM ENZYMES </a:t>
            </a:r>
          </a:p>
          <a:p>
            <a:pPr marL="0" indent="0">
              <a:buNone/>
            </a:pPr>
            <a:r>
              <a:rPr lang="en-US" dirty="0">
                <a:solidFill>
                  <a:srgbClr val="FF0000"/>
                </a:solidFill>
              </a:rPr>
              <a:t>Alanine aminotransaminase Test (ALT)</a:t>
            </a:r>
          </a:p>
          <a:p>
            <a:pPr marL="0" indent="0">
              <a:buNone/>
            </a:pPr>
            <a:r>
              <a:rPr lang="en-US" dirty="0"/>
              <a:t>         It was originally referred to as (SGPT-some machines still give it as this) –Serum glutamic pyruvic transaminase </a:t>
            </a:r>
          </a:p>
          <a:p>
            <a:pPr marL="0" indent="0">
              <a:buNone/>
            </a:pPr>
            <a:r>
              <a:rPr lang="en-US" dirty="0"/>
              <a:t>Location </a:t>
            </a:r>
          </a:p>
          <a:p>
            <a:pPr marL="0" indent="0">
              <a:buNone/>
            </a:pPr>
            <a:r>
              <a:rPr lang="en-US" dirty="0"/>
              <a:t>         Is an enzyme found primarily in the liver with low concentrations in the skeletal muscles ,kidney and myocardium.</a:t>
            </a:r>
          </a:p>
          <a:p>
            <a:pPr marL="0" indent="0">
              <a:buNone/>
            </a:pPr>
            <a:r>
              <a:rPr lang="en-US" dirty="0"/>
              <a:t> Function </a:t>
            </a:r>
          </a:p>
          <a:p>
            <a:pPr marL="0" indent="0">
              <a:buNone/>
            </a:pPr>
            <a:r>
              <a:rPr lang="en-US" dirty="0"/>
              <a:t>           it catalyzes the transfer of an amino group from alanine to alpha ketoglutarate  in the alanine cycle to form pyruvate for cellular energy production.</a:t>
            </a:r>
          </a:p>
          <a:p>
            <a:pPr marL="0" indent="0">
              <a:buNone/>
            </a:pPr>
            <a:r>
              <a:rPr lang="en-US" dirty="0"/>
              <a:t>          Normally a low level of ALT exists in the serum ,its increased with liver damage and its used to screen or monitor liver disease </a:t>
            </a:r>
          </a:p>
          <a:p>
            <a:pPr marL="0" indent="0">
              <a:buNone/>
            </a:pPr>
            <a:r>
              <a:rPr lang="en-US" dirty="0">
                <a:solidFill>
                  <a:srgbClr val="FF0000"/>
                </a:solidFill>
              </a:rPr>
              <a:t>CLINICAL ASPECT- </a:t>
            </a:r>
            <a:r>
              <a:rPr lang="en-US" dirty="0"/>
              <a:t>its more specific to liver damage than AST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59451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EB5142-F4D7-4C3E-BC3D-CA892811E1B2}"/>
              </a:ext>
            </a:extLst>
          </p:cNvPr>
          <p:cNvSpPr>
            <a:spLocks noGrp="1"/>
          </p:cNvSpPr>
          <p:nvPr>
            <p:ph idx="1"/>
          </p:nvPr>
        </p:nvSpPr>
        <p:spPr>
          <a:xfrm>
            <a:off x="16564" y="0"/>
            <a:ext cx="12175435" cy="6858000"/>
          </a:xfrm>
        </p:spPr>
        <p:txBody>
          <a:bodyPr/>
          <a:lstStyle/>
          <a:p>
            <a:pPr marL="0" indent="0">
              <a:buNone/>
            </a:pPr>
            <a:r>
              <a:rPr lang="en-US" dirty="0">
                <a:solidFill>
                  <a:srgbClr val="FF0000"/>
                </a:solidFill>
              </a:rPr>
              <a:t>Aspartate aminotransaminase Test (AST)</a:t>
            </a:r>
          </a:p>
          <a:p>
            <a:pPr marL="0" indent="0">
              <a:buNone/>
            </a:pPr>
            <a:r>
              <a:rPr lang="en-US" dirty="0"/>
              <a:t>            	It was originally called SGOT-Serum Glutamic Oxaloacetic Transaminase </a:t>
            </a:r>
          </a:p>
          <a:p>
            <a:pPr marL="0" indent="0">
              <a:buNone/>
            </a:pPr>
            <a:r>
              <a:rPr lang="en-US" dirty="0"/>
              <a:t>Location </a:t>
            </a:r>
          </a:p>
          <a:p>
            <a:pPr marL="0" indent="0">
              <a:buNone/>
            </a:pPr>
            <a:r>
              <a:rPr lang="en-US" dirty="0"/>
              <a:t>              Found in the liver ,heart, skeletal muscle, kidney ,brain and RBCs </a:t>
            </a:r>
          </a:p>
          <a:p>
            <a:pPr marL="0" indent="0">
              <a:buNone/>
            </a:pPr>
            <a:r>
              <a:rPr lang="en-US" dirty="0"/>
              <a:t>Function </a:t>
            </a:r>
          </a:p>
          <a:p>
            <a:pPr marL="0" indent="0">
              <a:buNone/>
            </a:pPr>
            <a:r>
              <a:rPr lang="en-US" dirty="0"/>
              <a:t>             Catalyzes a reaction between the amino acids and aspartate and is an important enzyme in amino acid metabolism.</a:t>
            </a:r>
          </a:p>
          <a:p>
            <a:pPr marL="0" indent="0">
              <a:buNone/>
            </a:pPr>
            <a:r>
              <a:rPr lang="en-US" dirty="0"/>
              <a:t>NOTE </a:t>
            </a:r>
          </a:p>
          <a:p>
            <a:pPr marL="0" indent="0">
              <a:buNone/>
            </a:pPr>
            <a:r>
              <a:rPr lang="en-US" dirty="0"/>
              <a:t>          Since AST levels are not as specific for liver damage as ALT  its measured together with ALT to check liver problems. A high level of AST may indicate a problem with the liver or muscles etc.</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13170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C5B82BD-0725-41EA-A639-D1A7666BE3D1}"/>
              </a:ext>
            </a:extLst>
          </p:cNvPr>
          <p:cNvSpPr>
            <a:spLocks noGrp="1"/>
          </p:cNvSpPr>
          <p:nvPr>
            <p:ph idx="1"/>
          </p:nvPr>
        </p:nvSpPr>
        <p:spPr>
          <a:xfrm>
            <a:off x="3312" y="0"/>
            <a:ext cx="12188687" cy="6858000"/>
          </a:xfrm>
        </p:spPr>
        <p:txBody>
          <a:bodyPr>
            <a:normAutofit fontScale="25000" lnSpcReduction="20000"/>
          </a:bodyPr>
          <a:lstStyle/>
          <a:p>
            <a:pPr marL="0" indent="0">
              <a:buNone/>
            </a:pPr>
            <a:r>
              <a:rPr lang="en-US" sz="11200" dirty="0">
                <a:solidFill>
                  <a:srgbClr val="FF0000"/>
                </a:solidFill>
              </a:rPr>
              <a:t>ALT and AST </a:t>
            </a:r>
          </a:p>
          <a:p>
            <a:pPr marL="0" indent="0">
              <a:buNone/>
            </a:pPr>
            <a:r>
              <a:rPr lang="en-US" sz="11200" dirty="0"/>
              <a:t>      These are very sensitive to hepatocellular damage.</a:t>
            </a:r>
          </a:p>
          <a:p>
            <a:pPr marL="0" indent="0">
              <a:buNone/>
            </a:pPr>
            <a:r>
              <a:rPr lang="en-US" sz="11200" dirty="0"/>
              <a:t>      Plasma ALT measurements are more liver specific than AST because it is found primarily in the liver while AST is found in many other organs.</a:t>
            </a:r>
          </a:p>
          <a:p>
            <a:pPr marL="0" indent="0">
              <a:buNone/>
            </a:pPr>
            <a:endParaRPr lang="en-US" sz="11200" dirty="0"/>
          </a:p>
          <a:p>
            <a:pPr marL="0" indent="0">
              <a:buNone/>
            </a:pPr>
            <a:r>
              <a:rPr lang="en-US" sz="11200" b="1" dirty="0"/>
              <a:t>                              MEMBRANE ASSOCIATED ENZYMES</a:t>
            </a:r>
          </a:p>
          <a:p>
            <a:pPr marL="0" indent="0">
              <a:buNone/>
            </a:pPr>
            <a:r>
              <a:rPr lang="en-US" sz="11200" dirty="0">
                <a:solidFill>
                  <a:srgbClr val="FF0000"/>
                </a:solidFill>
              </a:rPr>
              <a:t>Alkaline Phosphatase Test(ALP)</a:t>
            </a:r>
          </a:p>
          <a:p>
            <a:pPr marL="0" indent="0">
              <a:buNone/>
            </a:pPr>
            <a:r>
              <a:rPr lang="en-US" sz="11200" dirty="0"/>
              <a:t>Location </a:t>
            </a:r>
          </a:p>
          <a:p>
            <a:pPr marL="0" indent="0">
              <a:buNone/>
            </a:pPr>
            <a:r>
              <a:rPr lang="en-US" sz="11200" dirty="0"/>
              <a:t>                  Is an enzyme found on outer layer of cell membrane of the liver (Liver being the main source), bile ducts but some is made from bones, pancreas and kidneys</a:t>
            </a:r>
          </a:p>
          <a:p>
            <a:pPr marL="0" indent="0">
              <a:buNone/>
            </a:pPr>
            <a:r>
              <a:rPr lang="en-US" sz="11200" dirty="0"/>
              <a:t>Function </a:t>
            </a:r>
          </a:p>
          <a:p>
            <a:pPr marL="0" indent="0">
              <a:buNone/>
            </a:pPr>
            <a:r>
              <a:rPr lang="en-US" sz="11200" dirty="0"/>
              <a:t>              It helps break down proteins in the body .</a:t>
            </a:r>
          </a:p>
          <a:p>
            <a:pPr marL="0" indent="0">
              <a:buNone/>
            </a:pPr>
            <a:r>
              <a:rPr lang="en-US" sz="11200" dirty="0"/>
              <a:t>NOTE</a:t>
            </a:r>
          </a:p>
          <a:p>
            <a:pPr marL="0" indent="0">
              <a:buNone/>
            </a:pPr>
            <a:r>
              <a:rPr lang="en-US" sz="11200" dirty="0"/>
              <a:t>           Its usually elevated in by various hepatobiliary diseases( e.g. Cholestasis), generally its elevation is thought to indicate bile stasis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b="1" dirty="0"/>
              <a:t> </a:t>
            </a:r>
          </a:p>
        </p:txBody>
      </p:sp>
    </p:spTree>
    <p:extLst>
      <p:ext uri="{BB962C8B-B14F-4D97-AF65-F5344CB8AC3E}">
        <p14:creationId xmlns:p14="http://schemas.microsoft.com/office/powerpoint/2010/main" val="1442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76210B7-ECDE-4EAD-B7BA-7556DEBD76F0}"/>
              </a:ext>
            </a:extLst>
          </p:cNvPr>
          <p:cNvSpPr>
            <a:spLocks noGrp="1"/>
          </p:cNvSpPr>
          <p:nvPr>
            <p:ph idx="1"/>
          </p:nvPr>
        </p:nvSpPr>
        <p:spPr>
          <a:xfrm>
            <a:off x="3312" y="0"/>
            <a:ext cx="12188687" cy="6858000"/>
          </a:xfrm>
        </p:spPr>
        <p:txBody>
          <a:bodyPr>
            <a:normAutofit lnSpcReduction="10000"/>
          </a:bodyPr>
          <a:lstStyle/>
          <a:p>
            <a:pPr marL="0" indent="0">
              <a:buNone/>
            </a:pPr>
            <a:r>
              <a:rPr lang="en-US" dirty="0">
                <a:solidFill>
                  <a:srgbClr val="FF0000"/>
                </a:solidFill>
              </a:rPr>
              <a:t>Gamma-Glutamyl Transaminase  (GGT) test</a:t>
            </a:r>
            <a:r>
              <a:rPr lang="en-US" dirty="0"/>
              <a:t>. </a:t>
            </a:r>
          </a:p>
          <a:p>
            <a:pPr marL="0" indent="0">
              <a:buNone/>
            </a:pPr>
            <a:r>
              <a:rPr lang="en-US" dirty="0"/>
              <a:t>This test measures the level of gamma-glutamyl transaminase in blood .</a:t>
            </a:r>
          </a:p>
          <a:p>
            <a:pPr marL="0" indent="0">
              <a:buNone/>
            </a:pPr>
            <a:r>
              <a:rPr lang="en-US" dirty="0"/>
              <a:t> Location</a:t>
            </a:r>
          </a:p>
          <a:p>
            <a:pPr marL="0" indent="0">
              <a:buNone/>
            </a:pPr>
            <a:r>
              <a:rPr lang="en-US" dirty="0"/>
              <a:t>        This is an enzyme that is made in the liver( main </a:t>
            </a:r>
            <a:r>
              <a:rPr lang="en-US" dirty="0" err="1"/>
              <a:t>concetration</a:t>
            </a:r>
            <a:r>
              <a:rPr lang="en-US" dirty="0"/>
              <a:t>), pancreas, and biliary tract.</a:t>
            </a:r>
          </a:p>
          <a:p>
            <a:pPr marL="0" indent="0">
              <a:buNone/>
            </a:pPr>
            <a:r>
              <a:rPr lang="en-US" dirty="0"/>
              <a:t>Function </a:t>
            </a:r>
          </a:p>
          <a:p>
            <a:pPr marL="0" indent="0">
              <a:buNone/>
            </a:pPr>
            <a:r>
              <a:rPr lang="en-US" dirty="0"/>
              <a:t>          GGT functions in the body as a transport enzyme to move molecules in the body BUT in the liver it helps metabolize drugs and other toxins </a:t>
            </a:r>
          </a:p>
          <a:p>
            <a:pPr marL="0" indent="0">
              <a:buNone/>
            </a:pPr>
            <a:r>
              <a:rPr lang="en-US" dirty="0"/>
              <a:t>         This test is often performed to assess liver function, to provide information about liver diseases, and to detect alcohol ingestion especially alcohol abusers its noted that alcohol induces its synthesis.</a:t>
            </a:r>
          </a:p>
          <a:p>
            <a:pPr marL="0" indent="0">
              <a:buNone/>
            </a:pPr>
            <a:r>
              <a:rPr lang="en-US" dirty="0">
                <a:solidFill>
                  <a:srgbClr val="FF0000"/>
                </a:solidFill>
              </a:rPr>
              <a:t>ALP and GGT </a:t>
            </a:r>
          </a:p>
          <a:p>
            <a:pPr marL="0" indent="0">
              <a:buNone/>
            </a:pPr>
            <a:r>
              <a:rPr lang="en-US" dirty="0"/>
              <a:t>          Factors facilitating its release from membranes vary from one enzyme to another though not fully understood however bile acids play a role in their detachment.</a:t>
            </a:r>
          </a:p>
          <a:p>
            <a:pPr marL="0" indent="0">
              <a:buNone/>
            </a:pPr>
            <a:r>
              <a:rPr lang="en-US" dirty="0"/>
              <a:t>          Plasma ALP and GGT may be greatly increased if bile duct is obstructed .</a:t>
            </a:r>
          </a:p>
        </p:txBody>
      </p:sp>
    </p:spTree>
    <p:extLst>
      <p:ext uri="{BB962C8B-B14F-4D97-AF65-F5344CB8AC3E}">
        <p14:creationId xmlns:p14="http://schemas.microsoft.com/office/powerpoint/2010/main" val="3849103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1941</TotalTime>
  <Words>2602</Words>
  <Application>Microsoft Office PowerPoint</Application>
  <PresentationFormat>Custom</PresentationFormat>
  <Paragraphs>268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CLINICAL CHEMISTRY                 Dr.KADUYU DENNIS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Tester</cp:lastModifiedBy>
  <cp:revision>34</cp:revision>
  <dcterms:created xsi:type="dcterms:W3CDTF">2021-11-25T17:09:31Z</dcterms:created>
  <dcterms:modified xsi:type="dcterms:W3CDTF">2024-05-11T09:15:31Z</dcterms:modified>
</cp:coreProperties>
</file>