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47"/>
  </p:notesMasterIdLst>
  <p:handoutMasterIdLst>
    <p:handoutMasterId r:id="rId48"/>
  </p:handoutMasterIdLst>
  <p:sldIdLst>
    <p:sldId id="320" r:id="rId2"/>
    <p:sldId id="322" r:id="rId3"/>
    <p:sldId id="323" r:id="rId4"/>
    <p:sldId id="324" r:id="rId5"/>
    <p:sldId id="325" r:id="rId6"/>
    <p:sldId id="326" r:id="rId7"/>
    <p:sldId id="287" r:id="rId8"/>
    <p:sldId id="290" r:id="rId9"/>
    <p:sldId id="289" r:id="rId10"/>
    <p:sldId id="261" r:id="rId11"/>
    <p:sldId id="296" r:id="rId12"/>
    <p:sldId id="268" r:id="rId13"/>
    <p:sldId id="265" r:id="rId14"/>
    <p:sldId id="305" r:id="rId15"/>
    <p:sldId id="321" r:id="rId16"/>
    <p:sldId id="315" r:id="rId17"/>
    <p:sldId id="306" r:id="rId18"/>
    <p:sldId id="295" r:id="rId19"/>
    <p:sldId id="266" r:id="rId20"/>
    <p:sldId id="267" r:id="rId21"/>
    <p:sldId id="269" r:id="rId22"/>
    <p:sldId id="270" r:id="rId23"/>
    <p:sldId id="272" r:id="rId24"/>
    <p:sldId id="317" r:id="rId25"/>
    <p:sldId id="273" r:id="rId26"/>
    <p:sldId id="277" r:id="rId27"/>
    <p:sldId id="313" r:id="rId28"/>
    <p:sldId id="294" r:id="rId29"/>
    <p:sldId id="298" r:id="rId30"/>
    <p:sldId id="308" r:id="rId31"/>
    <p:sldId id="309" r:id="rId32"/>
    <p:sldId id="311" r:id="rId33"/>
    <p:sldId id="312" r:id="rId34"/>
    <p:sldId id="318" r:id="rId35"/>
    <p:sldId id="274" r:id="rId36"/>
    <p:sldId id="275" r:id="rId37"/>
    <p:sldId id="276" r:id="rId38"/>
    <p:sldId id="278" r:id="rId39"/>
    <p:sldId id="279" r:id="rId40"/>
    <p:sldId id="280" r:id="rId41"/>
    <p:sldId id="281" r:id="rId42"/>
    <p:sldId id="282" r:id="rId43"/>
    <p:sldId id="283" r:id="rId44"/>
    <p:sldId id="314" r:id="rId45"/>
    <p:sldId id="285" r:id="rId46"/>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4660"/>
  </p:normalViewPr>
  <p:slideViewPr>
    <p:cSldViewPr>
      <p:cViewPr varScale="1">
        <p:scale>
          <a:sx n="35" d="100"/>
          <a:sy n="35" d="100"/>
        </p:scale>
        <p:origin x="-2128"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sz="quarter" idx="1"/>
          </p:nvPr>
        </p:nvSpPr>
        <p:spPr>
          <a:xfrm>
            <a:off x="3898102" y="0"/>
            <a:ext cx="2982119" cy="464820"/>
          </a:xfrm>
          <a:prstGeom prst="rect">
            <a:avLst/>
          </a:prstGeom>
        </p:spPr>
        <p:txBody>
          <a:bodyPr vert="horz" lIns="92446" tIns="46223" rIns="92446" bIns="46223" rtlCol="0"/>
          <a:lstStyle>
            <a:lvl1pPr algn="r">
              <a:defRPr sz="1200"/>
            </a:lvl1pPr>
          </a:lstStyle>
          <a:p>
            <a:fld id="{E31AD47F-00E2-4AD8-87E4-C53B078656D5}" type="datetimeFigureOut">
              <a:rPr lang="en-US" smtClean="0"/>
              <a:pPr/>
              <a:t>9/1/2021</a:t>
            </a:fld>
            <a:endParaRPr lang="en-US"/>
          </a:p>
        </p:txBody>
      </p:sp>
      <p:sp>
        <p:nvSpPr>
          <p:cNvPr id="4" name="Footer Placeholder 3"/>
          <p:cNvSpPr>
            <a:spLocks noGrp="1"/>
          </p:cNvSpPr>
          <p:nvPr>
            <p:ph type="ftr" sz="quarter" idx="2"/>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5" name="Slide Number Placeholder 4"/>
          <p:cNvSpPr>
            <a:spLocks noGrp="1"/>
          </p:cNvSpPr>
          <p:nvPr>
            <p:ph type="sldNum" sz="quarter" idx="3"/>
          </p:nvPr>
        </p:nvSpPr>
        <p:spPr>
          <a:xfrm>
            <a:off x="3898102" y="8829967"/>
            <a:ext cx="2982119" cy="464820"/>
          </a:xfrm>
          <a:prstGeom prst="rect">
            <a:avLst/>
          </a:prstGeom>
        </p:spPr>
        <p:txBody>
          <a:bodyPr vert="horz" lIns="92446" tIns="46223" rIns="92446" bIns="46223" rtlCol="0" anchor="b"/>
          <a:lstStyle>
            <a:lvl1pPr algn="r">
              <a:defRPr sz="1200"/>
            </a:lvl1pPr>
          </a:lstStyle>
          <a:p>
            <a:fld id="{6D5107FC-17DC-4F1B-8DE4-EF144BA447E9}" type="slidenum">
              <a:rPr lang="en-US" smtClean="0"/>
              <a:pPr/>
              <a:t>‹#›</a:t>
            </a:fld>
            <a:endParaRPr lang="en-US"/>
          </a:p>
        </p:txBody>
      </p:sp>
    </p:spTree>
    <p:extLst>
      <p:ext uri="{BB962C8B-B14F-4D97-AF65-F5344CB8AC3E}">
        <p14:creationId xmlns:p14="http://schemas.microsoft.com/office/powerpoint/2010/main" val="1493476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97313" y="0"/>
            <a:ext cx="2982912" cy="465138"/>
          </a:xfrm>
          <a:prstGeom prst="rect">
            <a:avLst/>
          </a:prstGeom>
        </p:spPr>
        <p:txBody>
          <a:bodyPr vert="horz" lIns="91440" tIns="45720" rIns="91440" bIns="45720" rtlCol="0"/>
          <a:lstStyle>
            <a:lvl1pPr algn="r">
              <a:defRPr sz="1200"/>
            </a:lvl1pPr>
          </a:lstStyle>
          <a:p>
            <a:fld id="{0799469F-9AE2-4FED-B0A6-CE1DAA73AC4C}" type="datetimeFigureOut">
              <a:rPr lang="en-US" smtClean="0"/>
              <a:pPr/>
              <a:t>9/1/2021</a:t>
            </a:fld>
            <a:endParaRPr lang="en-US"/>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8975" y="4416425"/>
            <a:ext cx="5505450" cy="41830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2982913"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97313" y="8829675"/>
            <a:ext cx="2982912" cy="465138"/>
          </a:xfrm>
          <a:prstGeom prst="rect">
            <a:avLst/>
          </a:prstGeom>
        </p:spPr>
        <p:txBody>
          <a:bodyPr vert="horz" lIns="91440" tIns="45720" rIns="91440" bIns="45720" rtlCol="0" anchor="b"/>
          <a:lstStyle>
            <a:lvl1pPr algn="r">
              <a:defRPr sz="1200"/>
            </a:lvl1pPr>
          </a:lstStyle>
          <a:p>
            <a:fld id="{36CD0572-F98E-4217-A9AB-A68FAB99D91D}" type="slidenum">
              <a:rPr lang="en-US" smtClean="0"/>
              <a:pPr/>
              <a:t>‹#›</a:t>
            </a:fld>
            <a:endParaRPr lang="en-US"/>
          </a:p>
        </p:txBody>
      </p:sp>
    </p:spTree>
    <p:extLst>
      <p:ext uri="{BB962C8B-B14F-4D97-AF65-F5344CB8AC3E}">
        <p14:creationId xmlns:p14="http://schemas.microsoft.com/office/powerpoint/2010/main" val="2293648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CD0572-F98E-4217-A9AB-A68FAB99D91D}" type="slidenum">
              <a:rPr lang="en-US" smtClean="0"/>
              <a:pPr/>
              <a:t>1</a:t>
            </a:fld>
            <a:endParaRPr lang="en-US"/>
          </a:p>
        </p:txBody>
      </p:sp>
    </p:spTree>
    <p:extLst>
      <p:ext uri="{BB962C8B-B14F-4D97-AF65-F5344CB8AC3E}">
        <p14:creationId xmlns:p14="http://schemas.microsoft.com/office/powerpoint/2010/main" val="1158469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Volatile organic compounds</a:t>
            </a:r>
            <a:r>
              <a:rPr lang="en-US" sz="1200" b="0" i="0" kern="1200" dirty="0">
                <a:solidFill>
                  <a:schemeClr val="tx1"/>
                </a:solidFill>
                <a:latin typeface="+mn-lt"/>
                <a:ea typeface="+mn-ea"/>
                <a:cs typeface="+mn-cs"/>
              </a:rPr>
              <a:t> (VOCs) are chemicals that contain carbon and are found in all living things.</a:t>
            </a:r>
            <a:r>
              <a:rPr lang="en-US" sz="1200" b="0" i="0" kern="1200" baseline="0" dirty="0">
                <a:solidFill>
                  <a:schemeClr val="tx1"/>
                </a:solidFill>
                <a:latin typeface="+mn-lt"/>
                <a:ea typeface="+mn-ea"/>
                <a:cs typeface="+mn-cs"/>
              </a:rPr>
              <a:t> VOCs</a:t>
            </a:r>
            <a:r>
              <a:rPr lang="en-US" sz="1200" b="0" i="0" kern="1200" dirty="0">
                <a:solidFill>
                  <a:schemeClr val="tx1"/>
                </a:solidFill>
                <a:latin typeface="+mn-lt"/>
                <a:ea typeface="+mn-ea"/>
                <a:cs typeface="+mn-cs"/>
              </a:rPr>
              <a:t> easily become vapors or gases. Along with carbon, they contain elements such as hydrogen, oxygen, fluorine, chlorine, bromine, sulfur or nitrogen</a:t>
            </a:r>
            <a:endParaRPr lang="en-US" dirty="0"/>
          </a:p>
        </p:txBody>
      </p:sp>
      <p:sp>
        <p:nvSpPr>
          <p:cNvPr id="4" name="Slide Number Placeholder 3"/>
          <p:cNvSpPr>
            <a:spLocks noGrp="1"/>
          </p:cNvSpPr>
          <p:nvPr>
            <p:ph type="sldNum" sz="quarter" idx="10"/>
          </p:nvPr>
        </p:nvSpPr>
        <p:spPr/>
        <p:txBody>
          <a:bodyPr/>
          <a:lstStyle/>
          <a:p>
            <a:fld id="{36CD0572-F98E-4217-A9AB-A68FAB99D91D}" type="slidenum">
              <a:rPr lang="en-US" smtClean="0"/>
              <a:pPr/>
              <a:t>18</a:t>
            </a:fld>
            <a:endParaRPr lang="en-US"/>
          </a:p>
        </p:txBody>
      </p:sp>
    </p:spTree>
    <p:extLst>
      <p:ext uri="{BB962C8B-B14F-4D97-AF65-F5344CB8AC3E}">
        <p14:creationId xmlns:p14="http://schemas.microsoft.com/office/powerpoint/2010/main" val="3514041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FE73E1-E163-4332-ABFD-B0D432DF8034}" type="slidenum">
              <a:rPr lang="en-US"/>
              <a:pPr/>
              <a:t>24</a:t>
            </a:fld>
            <a:endParaRPr lang="en-US"/>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r>
              <a:rPr lang="en-US" b="1"/>
              <a:t>Procedure</a:t>
            </a:r>
            <a:r>
              <a:rPr lang="en-US"/>
              <a:t>: Ask students to call out things around us that have the potential to hurt us or make us sick, then </a:t>
            </a:r>
            <a:r>
              <a:rPr lang="en-US" b="1"/>
              <a:t>CLICK ONCE</a:t>
            </a:r>
            <a:r>
              <a:rPr lang="en-US"/>
              <a:t> to make the boxed words appear. This is a good time to discuss what things we have control over, and what things we do not - i.e. smoking is a personal choice, but being exposed to air pollution is not. </a:t>
            </a:r>
          </a:p>
          <a:p>
            <a:endParaRPr lang="en-US"/>
          </a:p>
          <a:p>
            <a:r>
              <a:rPr lang="en-US" b="1"/>
              <a:t>Relevant Text from Student Reading:</a:t>
            </a:r>
            <a:endParaRPr lang="en-US"/>
          </a:p>
          <a:p>
            <a:r>
              <a:rPr lang="en-US"/>
              <a:t>“</a:t>
            </a:r>
            <a:r>
              <a:rPr lang="en-US">
                <a:solidFill>
                  <a:srgbClr val="000000"/>
                </a:solidFill>
              </a:rPr>
              <a:t>Every day, you come in contact with things in your environment that can help you or hurt you. Some of these things are important for keeping you healthy, such as oxygen or medicines. However, some of these things may be harmful to your health, such as tobacco smoke or snake venom. Things in the environment that are harmful are called </a:t>
            </a:r>
            <a:r>
              <a:rPr lang="en-US" b="1">
                <a:solidFill>
                  <a:srgbClr val="000000"/>
                </a:solidFill>
              </a:rPr>
              <a:t>hazards </a:t>
            </a:r>
            <a:r>
              <a:rPr lang="en-US">
                <a:solidFill>
                  <a:srgbClr val="000000"/>
                </a:solidFill>
              </a:rPr>
              <a:t>and include things like </a:t>
            </a:r>
            <a:r>
              <a:rPr lang="en-US" b="1">
                <a:solidFill>
                  <a:srgbClr val="000000"/>
                </a:solidFill>
              </a:rPr>
              <a:t>chemicals, </a:t>
            </a:r>
            <a:r>
              <a:rPr lang="en-US">
                <a:solidFill>
                  <a:srgbClr val="000000"/>
                </a:solidFill>
              </a:rPr>
              <a:t>disease-causing bacteria, loud noises and even stress. Hazards can be natural or human-made.</a:t>
            </a:r>
            <a:r>
              <a:rPr lang="en-US"/>
              <a:t>”</a:t>
            </a:r>
          </a:p>
        </p:txBody>
      </p:sp>
    </p:spTree>
    <p:extLst>
      <p:ext uri="{BB962C8B-B14F-4D97-AF65-F5344CB8AC3E}">
        <p14:creationId xmlns:p14="http://schemas.microsoft.com/office/powerpoint/2010/main" val="2002803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NIEHS- National Institute of Environmental</a:t>
            </a:r>
            <a:r>
              <a:rPr lang="en-US" baseline="0" dirty="0"/>
              <a:t> Health Science</a:t>
            </a:r>
            <a:endParaRPr lang="en-US" dirty="0"/>
          </a:p>
        </p:txBody>
      </p:sp>
      <p:sp>
        <p:nvSpPr>
          <p:cNvPr id="4" name="Slide Number Placeholder 3"/>
          <p:cNvSpPr>
            <a:spLocks noGrp="1"/>
          </p:cNvSpPr>
          <p:nvPr>
            <p:ph type="sldNum" sz="quarter" idx="10"/>
          </p:nvPr>
        </p:nvSpPr>
        <p:spPr/>
        <p:txBody>
          <a:bodyPr/>
          <a:lstStyle/>
          <a:p>
            <a:fld id="{36CD0572-F98E-4217-A9AB-A68FAB99D91D}" type="slidenum">
              <a:rPr lang="en-US" smtClean="0"/>
              <a:pPr/>
              <a:t>28</a:t>
            </a:fld>
            <a:endParaRPr lang="en-US"/>
          </a:p>
        </p:txBody>
      </p:sp>
    </p:spTree>
    <p:extLst>
      <p:ext uri="{BB962C8B-B14F-4D97-AF65-F5344CB8AC3E}">
        <p14:creationId xmlns:p14="http://schemas.microsoft.com/office/powerpoint/2010/main" val="668466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Chiso</a:t>
            </a:r>
            <a:r>
              <a:rPr lang="en-US" dirty="0" smtClean="0"/>
              <a:t> </a:t>
            </a:r>
            <a:r>
              <a:rPr lang="en-US" dirty="0" err="1" smtClean="0"/>
              <a:t>minamata</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36CD0572-F98E-4217-A9AB-A68FAB99D91D}" type="slidenum">
              <a:rPr lang="en-US" smtClean="0"/>
              <a:pPr/>
              <a:t>30</a:t>
            </a:fld>
            <a:endParaRPr lang="en-US"/>
          </a:p>
        </p:txBody>
      </p:sp>
    </p:spTree>
    <p:extLst>
      <p:ext uri="{BB962C8B-B14F-4D97-AF65-F5344CB8AC3E}">
        <p14:creationId xmlns:p14="http://schemas.microsoft.com/office/powerpoint/2010/main" val="14782575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62444D8E-94AC-4DF6-8074-567CB4A49283}" type="datetime1">
              <a:rPr lang="en-US" smtClean="0"/>
              <a:pPr/>
              <a:t>9/1/2021</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6CEC76E0-5182-4288-B7D9-5088C7F17C2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31D651F-7127-4DD2-90E1-D4BD61092029}" type="datetime1">
              <a:rPr lang="en-US" smtClean="0"/>
              <a:pPr/>
              <a:t>9/1/2021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CEC76E0-5182-4288-B7D9-5088C7F17C2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30EB653C-B920-4F78-9DB7-74FA2EB7794F}" type="datetime1">
              <a:rPr lang="en-US" smtClean="0"/>
              <a:pPr/>
              <a:t>9/1/2021</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6CEC76E0-5182-4288-B7D9-5088C7F17C2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6CF12D0-C1EB-4784-A6F6-25FE3342DD2F}" type="datetime1">
              <a:rPr lang="en-US" smtClean="0"/>
              <a:pPr/>
              <a:t>9/1/2021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CEC76E0-5182-4288-B7D9-5088C7F17C2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8FD5ED80-0B94-4DDF-A8A8-35EF635650B1}" type="datetime1">
              <a:rPr lang="en-US" smtClean="0"/>
              <a:pPr/>
              <a:t>9/1/2021</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6CEC76E0-5182-4288-B7D9-5088C7F17C2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2248926-CED9-41B9-99A3-FD8E482361CD}" type="datetime1">
              <a:rPr lang="en-US" smtClean="0"/>
              <a:pPr/>
              <a:t>9/1/2021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CEC76E0-5182-4288-B7D9-5088C7F17C2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6FD7BCA-E3DB-4921-B851-8BE20FD40502}" type="datetime1">
              <a:rPr lang="en-US" smtClean="0"/>
              <a:pPr/>
              <a:t>9/1/2021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CEC76E0-5182-4288-B7D9-5088C7F17C2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F144233-6CEB-4B8D-9BFD-B02BBB13B5F8}" type="datetime1">
              <a:rPr lang="en-US" smtClean="0"/>
              <a:pPr/>
              <a:t>9/1/2021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CEC76E0-5182-4288-B7D9-5088C7F17C2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A7C94B2C-71AB-414B-B028-16F3B4B76AF1}" type="datetime1">
              <a:rPr lang="en-US" smtClean="0"/>
              <a:pPr/>
              <a:t>9/1/2021</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6CEC76E0-5182-4288-B7D9-5088C7F17C2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585A747-B600-4781-8299-1397AF3ED5C2}" type="datetime1">
              <a:rPr lang="en-US" smtClean="0"/>
              <a:pPr/>
              <a:t>9/1/2021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CEC76E0-5182-4288-B7D9-5088C7F17C2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C9B744FA-A0E3-4EF6-B85E-FD611F0D9C6F}" type="datetime1">
              <a:rPr lang="en-US" smtClean="0"/>
              <a:pPr/>
              <a:t>9/1/2021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CEC76E0-5182-4288-B7D9-5088C7F17C26}"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BACA3BF-E1A8-4804-9CF1-993CA2699963}" type="datetime1">
              <a:rPr lang="en-US" smtClean="0"/>
              <a:pPr/>
              <a:t>9/1/2021</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6CEC76E0-5182-4288-B7D9-5088C7F17C2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320"/>
            <a:ext cx="8628888" cy="5974080"/>
          </a:xfrm>
        </p:spPr>
        <p:txBody>
          <a:bodyPr>
            <a:normAutofit/>
          </a:bodyPr>
          <a:lstStyle/>
          <a:p>
            <a:pPr algn="ctr"/>
            <a:r>
              <a:rPr lang="en-US" sz="4000" b="1" dirty="0">
                <a:solidFill>
                  <a:schemeClr val="tx1"/>
                </a:solidFill>
              </a:rPr>
              <a:t/>
            </a:r>
            <a:br>
              <a:rPr lang="en-US" sz="4000" b="1" dirty="0">
                <a:solidFill>
                  <a:schemeClr val="tx1"/>
                </a:solidFill>
              </a:rPr>
            </a:br>
            <a:r>
              <a:rPr lang="en-US" sz="4000" b="1" dirty="0">
                <a:solidFill>
                  <a:schemeClr val="tx1"/>
                </a:solidFill>
                <a:effectLst/>
              </a:rPr>
              <a:t>DISEASE CONTROL AND ENVIRONMENTAL HEALTH</a:t>
            </a:r>
            <a:br>
              <a:rPr lang="en-US" sz="4000" b="1" dirty="0">
                <a:solidFill>
                  <a:schemeClr val="tx1"/>
                </a:solidFill>
                <a:effectLst/>
              </a:rPr>
            </a:br>
            <a:r>
              <a:rPr lang="en-US" sz="4000" b="1" dirty="0">
                <a:effectLst/>
              </a:rPr>
              <a:t/>
            </a:r>
            <a:br>
              <a:rPr lang="en-US" sz="4000" b="1" dirty="0">
                <a:effectLst/>
              </a:rPr>
            </a:br>
            <a:r>
              <a:rPr lang="en-US" sz="4000" b="1" dirty="0"/>
              <a:t> </a:t>
            </a:r>
            <a:r>
              <a:rPr lang="en-US" sz="4000" b="1" dirty="0" smtClean="0"/>
              <a:t>E</a:t>
            </a:r>
            <a:r>
              <a:rPr lang="en-GB" sz="3600" b="1" dirty="0" err="1" smtClean="0"/>
              <a:t>nvironmental</a:t>
            </a:r>
            <a:r>
              <a:rPr lang="en-GB" sz="3600" b="1" dirty="0" smtClean="0"/>
              <a:t> </a:t>
            </a:r>
            <a:r>
              <a:rPr lang="en-GB" sz="3600" b="1" dirty="0"/>
              <a:t>Health and Health of </a:t>
            </a:r>
            <a:r>
              <a:rPr lang="en-GB" sz="3600" b="1" dirty="0" smtClean="0"/>
              <a:t>Communities/Individuals</a:t>
            </a:r>
            <a:r>
              <a:rPr lang="en-US" sz="4000" b="1" dirty="0">
                <a:effectLst/>
              </a:rPr>
              <a:t/>
            </a:r>
            <a:br>
              <a:rPr lang="en-US" sz="4000" b="1" dirty="0">
                <a:effectLst/>
              </a:rPr>
            </a:br>
            <a:r>
              <a:rPr lang="en-US" sz="4000" b="1" dirty="0" smtClean="0">
                <a:effectLst/>
              </a:rPr>
              <a:t/>
            </a:r>
            <a:br>
              <a:rPr lang="en-US" sz="4000" b="1" dirty="0" smtClean="0">
                <a:effectLst/>
              </a:rPr>
            </a:br>
            <a:r>
              <a:rPr lang="en-US" sz="4000" b="1" dirty="0" smtClean="0"/>
              <a:t>DCM 2</a:t>
            </a:r>
            <a:r>
              <a:rPr lang="en-US" sz="4000" b="1" dirty="0">
                <a:effectLst/>
              </a:rPr>
              <a:t/>
            </a:r>
            <a:br>
              <a:rPr lang="en-US" sz="4000" b="1" dirty="0">
                <a:effectLst/>
              </a:rPr>
            </a:br>
            <a:endParaRPr lang="en-US" sz="2200" dirty="0"/>
          </a:p>
        </p:txBody>
      </p:sp>
      <p:sp>
        <p:nvSpPr>
          <p:cNvPr id="3" name="Slide Number Placeholder 2"/>
          <p:cNvSpPr>
            <a:spLocks noGrp="1"/>
          </p:cNvSpPr>
          <p:nvPr>
            <p:ph type="sldNum" sz="quarter" idx="12"/>
          </p:nvPr>
        </p:nvSpPr>
        <p:spPr/>
        <p:txBody>
          <a:bodyPr/>
          <a:lstStyle/>
          <a:p>
            <a:fld id="{6CEC76E0-5182-4288-B7D9-5088C7F17C26}"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381000" y="274638"/>
            <a:ext cx="8260080" cy="1143000"/>
          </a:xfrm>
        </p:spPr>
        <p:txBody>
          <a:bodyPr/>
          <a:lstStyle/>
          <a:p>
            <a:pPr algn="ctr"/>
            <a:r>
              <a:rPr lang="en-US" b="1" dirty="0"/>
              <a:t>Definitions III</a:t>
            </a:r>
          </a:p>
        </p:txBody>
      </p:sp>
      <p:sp>
        <p:nvSpPr>
          <p:cNvPr id="6147" name="Content Placeholder 2"/>
          <p:cNvSpPr>
            <a:spLocks noGrp="1"/>
          </p:cNvSpPr>
          <p:nvPr>
            <p:ph idx="1"/>
          </p:nvPr>
        </p:nvSpPr>
        <p:spPr>
          <a:xfrm>
            <a:off x="304800" y="1447800"/>
            <a:ext cx="8628888" cy="5181600"/>
          </a:xfrm>
        </p:spPr>
        <p:txBody>
          <a:bodyPr>
            <a:normAutofit/>
          </a:bodyPr>
          <a:lstStyle/>
          <a:p>
            <a:pPr marL="514350" indent="-514350">
              <a:buFont typeface="+mj-lt"/>
              <a:buAutoNum type="arabicPeriod" startAt="4"/>
            </a:pPr>
            <a:r>
              <a:rPr lang="en-US" sz="4000" b="1" dirty="0">
                <a:latin typeface="Calibri" pitchFamily="34" charset="0"/>
                <a:cs typeface="Calibri" pitchFamily="34" charset="0"/>
              </a:rPr>
              <a:t>Public health</a:t>
            </a:r>
            <a:r>
              <a:rPr lang="en-US" sz="4000" dirty="0">
                <a:latin typeface="Calibri" pitchFamily="34" charset="0"/>
                <a:cs typeface="Calibri" pitchFamily="34" charset="0"/>
              </a:rPr>
              <a:t> </a:t>
            </a:r>
          </a:p>
          <a:p>
            <a:pPr>
              <a:buFont typeface="Wingdings" pitchFamily="2" charset="2"/>
              <a:buChar char="v"/>
            </a:pPr>
            <a:r>
              <a:rPr lang="en-US" sz="4000" dirty="0">
                <a:latin typeface="Calibri" pitchFamily="34" charset="0"/>
                <a:cs typeface="Calibri" pitchFamily="34" charset="0"/>
              </a:rPr>
              <a:t>Is "the science and art of preventing disease, prolonging life and promoting health through the organized efforts and informed choices of society, organizations, public and private, communities and individuals"</a:t>
            </a:r>
          </a:p>
          <a:p>
            <a:pPr>
              <a:buFont typeface="Arial" charset="0"/>
              <a:buNone/>
            </a:pPr>
            <a:endParaRPr lang="en-US" sz="4000" dirty="0"/>
          </a:p>
        </p:txBody>
      </p:sp>
      <p:sp>
        <p:nvSpPr>
          <p:cNvPr id="4" name="Slide Number Placeholder 3"/>
          <p:cNvSpPr>
            <a:spLocks noGrp="1"/>
          </p:cNvSpPr>
          <p:nvPr>
            <p:ph type="sldNum" sz="quarter" idx="12"/>
          </p:nvPr>
        </p:nvSpPr>
        <p:spPr/>
        <p:txBody>
          <a:bodyPr/>
          <a:lstStyle/>
          <a:p>
            <a:fld id="{6CEC76E0-5182-4288-B7D9-5088C7F17C26}" type="slidenum">
              <a:rPr lang="en-US" smtClean="0"/>
              <a:pPr/>
              <a:t>10</a:t>
            </a:fld>
            <a:endParaRPr lang="en-US"/>
          </a:p>
        </p:txBody>
      </p:sp>
    </p:spTree>
    <p:extLst>
      <p:ext uri="{BB962C8B-B14F-4D97-AF65-F5344CB8AC3E}">
        <p14:creationId xmlns:p14="http://schemas.microsoft.com/office/powerpoint/2010/main" val="517264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76488" cy="1143000"/>
          </a:xfrm>
        </p:spPr>
        <p:txBody>
          <a:bodyPr>
            <a:normAutofit fontScale="90000"/>
          </a:bodyPr>
          <a:lstStyle/>
          <a:p>
            <a:pPr algn="ctr"/>
            <a:r>
              <a:rPr lang="en-US" sz="4000" b="1" i="1" dirty="0"/>
              <a:t/>
            </a:r>
            <a:br>
              <a:rPr lang="en-US" sz="4000" b="1" i="1" dirty="0"/>
            </a:br>
            <a:r>
              <a:rPr lang="en-US" sz="4000" b="1" dirty="0"/>
              <a:t>Definitions IV</a:t>
            </a:r>
            <a:br>
              <a:rPr lang="en-US" sz="4000" b="1" dirty="0"/>
            </a:br>
            <a:endParaRPr lang="en-US" sz="4000" b="1" dirty="0"/>
          </a:p>
        </p:txBody>
      </p:sp>
      <p:sp>
        <p:nvSpPr>
          <p:cNvPr id="3" name="Content Placeholder 2"/>
          <p:cNvSpPr>
            <a:spLocks noGrp="1"/>
          </p:cNvSpPr>
          <p:nvPr>
            <p:ph idx="1"/>
          </p:nvPr>
        </p:nvSpPr>
        <p:spPr>
          <a:xfrm>
            <a:off x="304800" y="1447800"/>
            <a:ext cx="8458200" cy="4800600"/>
          </a:xfrm>
        </p:spPr>
        <p:txBody>
          <a:bodyPr>
            <a:normAutofit fontScale="92500" lnSpcReduction="10000"/>
          </a:bodyPr>
          <a:lstStyle/>
          <a:p>
            <a:pPr>
              <a:buNone/>
            </a:pPr>
            <a:r>
              <a:rPr lang="en-US" sz="3200" b="1" i="1" dirty="0">
                <a:latin typeface="Calibri" pitchFamily="34" charset="0"/>
                <a:cs typeface="Calibri" pitchFamily="34" charset="0"/>
              </a:rPr>
              <a:t>5. WHO definition of Environmental Health</a:t>
            </a:r>
            <a:endParaRPr lang="en-US" sz="3200" b="1" dirty="0">
              <a:latin typeface="Calibri" pitchFamily="34" charset="0"/>
              <a:cs typeface="Calibri" pitchFamily="34" charset="0"/>
            </a:endParaRPr>
          </a:p>
          <a:p>
            <a:pPr>
              <a:buFont typeface="Wingdings" pitchFamily="2" charset="2"/>
              <a:buChar char="v"/>
            </a:pPr>
            <a:r>
              <a:rPr lang="en-US" sz="3200" dirty="0">
                <a:latin typeface="Calibri" pitchFamily="34" charset="0"/>
                <a:cs typeface="Calibri" pitchFamily="34" charset="0"/>
              </a:rPr>
              <a:t>Comprises of those aspects of human health, including </a:t>
            </a:r>
            <a:r>
              <a:rPr lang="en-US" sz="3200" b="1" dirty="0">
                <a:latin typeface="Calibri" pitchFamily="34" charset="0"/>
                <a:cs typeface="Calibri" pitchFamily="34" charset="0"/>
              </a:rPr>
              <a:t>quality of life</a:t>
            </a:r>
            <a:r>
              <a:rPr lang="en-US" sz="3200" dirty="0">
                <a:latin typeface="Calibri" pitchFamily="34" charset="0"/>
                <a:cs typeface="Calibri" pitchFamily="34" charset="0"/>
              </a:rPr>
              <a:t>, that are determined by </a:t>
            </a:r>
            <a:r>
              <a:rPr lang="en-US" sz="3200" b="1" dirty="0">
                <a:latin typeface="Calibri" pitchFamily="34" charset="0"/>
                <a:cs typeface="Calibri" pitchFamily="34" charset="0"/>
              </a:rPr>
              <a:t>physical, biological, social</a:t>
            </a:r>
            <a:r>
              <a:rPr lang="en-US" sz="3200" dirty="0">
                <a:latin typeface="Calibri" pitchFamily="34" charset="0"/>
                <a:cs typeface="Calibri" pitchFamily="34" charset="0"/>
              </a:rPr>
              <a:t>, and </a:t>
            </a:r>
            <a:r>
              <a:rPr lang="en-US" sz="3200" b="1" dirty="0">
                <a:latin typeface="Calibri" pitchFamily="34" charset="0"/>
                <a:cs typeface="Calibri" pitchFamily="34" charset="0"/>
              </a:rPr>
              <a:t>psychosocial factors </a:t>
            </a:r>
            <a:r>
              <a:rPr lang="en-US" sz="3200" dirty="0">
                <a:latin typeface="Calibri" pitchFamily="34" charset="0"/>
                <a:cs typeface="Calibri" pitchFamily="34" charset="0"/>
              </a:rPr>
              <a:t>in the environment. </a:t>
            </a:r>
          </a:p>
          <a:p>
            <a:pPr>
              <a:buFont typeface="Wingdings" pitchFamily="2" charset="2"/>
              <a:buChar char="v"/>
            </a:pPr>
            <a:r>
              <a:rPr lang="en-US" sz="3200" dirty="0">
                <a:latin typeface="Calibri" pitchFamily="34" charset="0"/>
                <a:cs typeface="Calibri" pitchFamily="34" charset="0"/>
              </a:rPr>
              <a:t>Refers to the </a:t>
            </a:r>
            <a:r>
              <a:rPr lang="en-US" sz="3200" b="1" dirty="0">
                <a:latin typeface="Calibri" pitchFamily="34" charset="0"/>
                <a:cs typeface="Calibri" pitchFamily="34" charset="0"/>
              </a:rPr>
              <a:t>theory</a:t>
            </a:r>
            <a:r>
              <a:rPr lang="en-US" sz="3200" dirty="0">
                <a:solidFill>
                  <a:srgbClr val="FF0000"/>
                </a:solidFill>
                <a:latin typeface="Calibri" pitchFamily="34" charset="0"/>
                <a:cs typeface="Calibri" pitchFamily="34" charset="0"/>
              </a:rPr>
              <a:t> </a:t>
            </a:r>
            <a:r>
              <a:rPr lang="en-US" sz="3200" dirty="0">
                <a:latin typeface="Calibri" pitchFamily="34" charset="0"/>
                <a:cs typeface="Calibri" pitchFamily="34" charset="0"/>
              </a:rPr>
              <a:t>and </a:t>
            </a:r>
            <a:r>
              <a:rPr lang="en-US" sz="3200" b="1" dirty="0">
                <a:latin typeface="Calibri" pitchFamily="34" charset="0"/>
                <a:cs typeface="Calibri" pitchFamily="34" charset="0"/>
              </a:rPr>
              <a:t>practice</a:t>
            </a:r>
            <a:r>
              <a:rPr lang="en-US" sz="3200" dirty="0">
                <a:solidFill>
                  <a:srgbClr val="FF0000"/>
                </a:solidFill>
                <a:latin typeface="Calibri" pitchFamily="34" charset="0"/>
                <a:cs typeface="Calibri" pitchFamily="34" charset="0"/>
              </a:rPr>
              <a:t> </a:t>
            </a:r>
            <a:r>
              <a:rPr lang="en-US" sz="3200" dirty="0">
                <a:latin typeface="Calibri" pitchFamily="34" charset="0"/>
                <a:cs typeface="Calibri" pitchFamily="34" charset="0"/>
              </a:rPr>
              <a:t>of </a:t>
            </a:r>
            <a:r>
              <a:rPr lang="en-US" sz="3200" b="1" dirty="0">
                <a:latin typeface="Calibri" pitchFamily="34" charset="0"/>
                <a:cs typeface="Calibri" pitchFamily="34" charset="0"/>
              </a:rPr>
              <a:t>assessing, correcting, controlling</a:t>
            </a:r>
            <a:r>
              <a:rPr lang="en-US" sz="3200" dirty="0">
                <a:latin typeface="Calibri" pitchFamily="34" charset="0"/>
                <a:cs typeface="Calibri" pitchFamily="34" charset="0"/>
              </a:rPr>
              <a:t>, and </a:t>
            </a:r>
            <a:r>
              <a:rPr lang="en-US" sz="3200" b="1" dirty="0">
                <a:latin typeface="Calibri" pitchFamily="34" charset="0"/>
                <a:cs typeface="Calibri" pitchFamily="34" charset="0"/>
              </a:rPr>
              <a:t>preventing those factors</a:t>
            </a:r>
            <a:r>
              <a:rPr lang="en-US" sz="3200" dirty="0">
                <a:solidFill>
                  <a:srgbClr val="FF0000"/>
                </a:solidFill>
                <a:latin typeface="Calibri" pitchFamily="34" charset="0"/>
                <a:cs typeface="Calibri" pitchFamily="34" charset="0"/>
              </a:rPr>
              <a:t> </a:t>
            </a:r>
            <a:r>
              <a:rPr lang="en-US" sz="3200" dirty="0">
                <a:latin typeface="Calibri" pitchFamily="34" charset="0"/>
                <a:cs typeface="Calibri" pitchFamily="34" charset="0"/>
              </a:rPr>
              <a:t>in the environment that can potentially affect adversely the health of present and future generations.</a:t>
            </a:r>
          </a:p>
          <a:p>
            <a:endParaRPr lang="en-US" dirty="0"/>
          </a:p>
        </p:txBody>
      </p:sp>
      <p:sp>
        <p:nvSpPr>
          <p:cNvPr id="4" name="Slide Number Placeholder 3"/>
          <p:cNvSpPr>
            <a:spLocks noGrp="1"/>
          </p:cNvSpPr>
          <p:nvPr>
            <p:ph type="sldNum" sz="quarter" idx="12"/>
          </p:nvPr>
        </p:nvSpPr>
        <p:spPr/>
        <p:txBody>
          <a:bodyPr/>
          <a:lstStyle/>
          <a:p>
            <a:fld id="{6CEC76E0-5182-4288-B7D9-5088C7F17C26}" type="slidenum">
              <a:rPr lang="en-US" smtClean="0"/>
              <a:pPr/>
              <a:t>11</a:t>
            </a:fld>
            <a:endParaRPr lang="en-US"/>
          </a:p>
        </p:txBody>
      </p:sp>
    </p:spTree>
    <p:extLst>
      <p:ext uri="{BB962C8B-B14F-4D97-AF65-F5344CB8AC3E}">
        <p14:creationId xmlns:p14="http://schemas.microsoft.com/office/powerpoint/2010/main" val="1389857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274638"/>
            <a:ext cx="8260080" cy="792162"/>
          </a:xfrm>
        </p:spPr>
        <p:txBody>
          <a:bodyPr>
            <a:normAutofit fontScale="90000"/>
          </a:bodyPr>
          <a:lstStyle/>
          <a:p>
            <a:pPr algn="ctr" eaLnBrk="1" hangingPunct="1"/>
            <a:r>
              <a:rPr lang="en-US" b="1" dirty="0"/>
              <a:t>Background of EH</a:t>
            </a:r>
          </a:p>
        </p:txBody>
      </p:sp>
      <p:sp>
        <p:nvSpPr>
          <p:cNvPr id="13315" name="Content Placeholder 2"/>
          <p:cNvSpPr>
            <a:spLocks noGrp="1"/>
          </p:cNvSpPr>
          <p:nvPr>
            <p:ph idx="1"/>
          </p:nvPr>
        </p:nvSpPr>
        <p:spPr>
          <a:xfrm>
            <a:off x="152400" y="1066800"/>
            <a:ext cx="8763000" cy="5486400"/>
          </a:xfrm>
        </p:spPr>
        <p:txBody>
          <a:bodyPr>
            <a:noAutofit/>
          </a:bodyPr>
          <a:lstStyle/>
          <a:p>
            <a:pPr eaLnBrk="1" hangingPunct="1">
              <a:buFont typeface="Wingdings" pitchFamily="2" charset="2"/>
              <a:buChar char="q"/>
            </a:pPr>
            <a:r>
              <a:rPr lang="en-US" sz="3200" dirty="0">
                <a:latin typeface="Calibri" pitchFamily="34" charset="0"/>
                <a:cs typeface="Calibri" pitchFamily="34" charset="0"/>
              </a:rPr>
              <a:t>Environmental health as defined by the WHO includes: </a:t>
            </a:r>
          </a:p>
          <a:p>
            <a:pPr lvl="1">
              <a:buFont typeface="Wingdings" pitchFamily="2" charset="2"/>
              <a:buChar char="Ø"/>
            </a:pPr>
            <a:r>
              <a:rPr lang="en-US" sz="3200" dirty="0">
                <a:latin typeface="Calibri" pitchFamily="34" charset="0"/>
                <a:cs typeface="Calibri" pitchFamily="34" charset="0"/>
              </a:rPr>
              <a:t>Both the direct pathological effects of chemicals, </a:t>
            </a:r>
          </a:p>
          <a:p>
            <a:pPr lvl="1">
              <a:buFont typeface="Wingdings" pitchFamily="2" charset="2"/>
              <a:buChar char="Ø"/>
            </a:pPr>
            <a:r>
              <a:rPr lang="en-US" sz="3200" dirty="0">
                <a:latin typeface="Calibri" pitchFamily="34" charset="0"/>
                <a:cs typeface="Calibri" pitchFamily="34" charset="0"/>
              </a:rPr>
              <a:t>Radiation and some biological agents, </a:t>
            </a:r>
          </a:p>
          <a:p>
            <a:pPr lvl="1">
              <a:buFont typeface="Wingdings" pitchFamily="2" charset="2"/>
              <a:buChar char="Ø"/>
            </a:pPr>
            <a:r>
              <a:rPr lang="en-US" sz="3200" dirty="0">
                <a:latin typeface="Calibri" pitchFamily="34" charset="0"/>
                <a:cs typeface="Calibri" pitchFamily="34" charset="0"/>
              </a:rPr>
              <a:t>Effects (often indirect) on health and wellbeing of the broad physical, psychological, social and aesthetic environment (housing, urban development, land use and transport)</a:t>
            </a:r>
          </a:p>
        </p:txBody>
      </p:sp>
      <p:sp>
        <p:nvSpPr>
          <p:cNvPr id="4" name="Slide Number Placeholder 3"/>
          <p:cNvSpPr>
            <a:spLocks noGrp="1"/>
          </p:cNvSpPr>
          <p:nvPr>
            <p:ph type="sldNum" sz="quarter" idx="12"/>
          </p:nvPr>
        </p:nvSpPr>
        <p:spPr/>
        <p:txBody>
          <a:bodyPr/>
          <a:lstStyle/>
          <a:p>
            <a:fld id="{6CEC76E0-5182-4288-B7D9-5088C7F17C26}" type="slidenum">
              <a:rPr lang="en-US" smtClean="0"/>
              <a:pPr/>
              <a:t>12</a:t>
            </a:fld>
            <a:endParaRPr lang="en-US"/>
          </a:p>
        </p:txBody>
      </p:sp>
    </p:spTree>
    <p:extLst>
      <p:ext uri="{BB962C8B-B14F-4D97-AF65-F5344CB8AC3E}">
        <p14:creationId xmlns:p14="http://schemas.microsoft.com/office/powerpoint/2010/main" val="4096974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52400" y="274320"/>
            <a:ext cx="8781288" cy="716280"/>
          </a:xfrm>
        </p:spPr>
        <p:txBody>
          <a:bodyPr>
            <a:normAutofit fontScale="90000"/>
          </a:bodyPr>
          <a:lstStyle/>
          <a:p>
            <a:pPr algn="ctr" eaLnBrk="1" hangingPunct="1"/>
            <a:r>
              <a:rPr lang="en-US" sz="3600" b="1" dirty="0"/>
              <a:t/>
            </a:r>
            <a:br>
              <a:rPr lang="en-US" sz="3600" b="1" dirty="0"/>
            </a:br>
            <a:r>
              <a:rPr lang="en-US" sz="3600" b="1" dirty="0"/>
              <a:t/>
            </a:r>
            <a:br>
              <a:rPr lang="en-US" sz="3600" b="1" dirty="0"/>
            </a:br>
            <a:r>
              <a:rPr lang="en-US" sz="3600" b="1" dirty="0"/>
              <a:t/>
            </a:r>
            <a:br>
              <a:rPr lang="en-US" sz="3600" b="1" dirty="0"/>
            </a:br>
            <a:r>
              <a:rPr lang="en-US" sz="3600" b="1" dirty="0"/>
              <a:t/>
            </a:r>
            <a:br>
              <a:rPr lang="en-US" sz="3600" b="1" dirty="0"/>
            </a:br>
            <a:r>
              <a:rPr lang="en-US" sz="3600" b="1" dirty="0"/>
              <a:t>Things that constitute Environmental Health</a:t>
            </a:r>
          </a:p>
        </p:txBody>
      </p:sp>
      <p:sp>
        <p:nvSpPr>
          <p:cNvPr id="10243" name="Content Placeholder 2"/>
          <p:cNvSpPr>
            <a:spLocks noGrp="1"/>
          </p:cNvSpPr>
          <p:nvPr>
            <p:ph sz="half" idx="1"/>
          </p:nvPr>
        </p:nvSpPr>
        <p:spPr>
          <a:xfrm>
            <a:off x="228600" y="1066800"/>
            <a:ext cx="4419600" cy="5486400"/>
          </a:xfrm>
        </p:spPr>
        <p:txBody>
          <a:bodyPr>
            <a:normAutofit lnSpcReduction="10000"/>
          </a:bodyPr>
          <a:lstStyle/>
          <a:p>
            <a:pPr eaLnBrk="1" hangingPunct="1"/>
            <a:r>
              <a:rPr lang="en-US" sz="3200" dirty="0"/>
              <a:t>Sanitation</a:t>
            </a:r>
          </a:p>
          <a:p>
            <a:pPr eaLnBrk="1" hangingPunct="1"/>
            <a:r>
              <a:rPr lang="en-US" sz="3200" dirty="0"/>
              <a:t>Hygiene education</a:t>
            </a:r>
          </a:p>
          <a:p>
            <a:pPr eaLnBrk="1" hangingPunct="1"/>
            <a:r>
              <a:rPr lang="en-US" sz="3200" dirty="0"/>
              <a:t>Excreta disposal</a:t>
            </a:r>
          </a:p>
          <a:p>
            <a:pPr eaLnBrk="1" hangingPunct="1"/>
            <a:r>
              <a:rPr lang="en-US" sz="3200" dirty="0"/>
              <a:t>Food hygiene</a:t>
            </a:r>
          </a:p>
          <a:p>
            <a:pPr eaLnBrk="1" hangingPunct="1"/>
            <a:r>
              <a:rPr lang="en-US" sz="3200" dirty="0"/>
              <a:t>Water supply</a:t>
            </a:r>
          </a:p>
          <a:p>
            <a:pPr eaLnBrk="1" hangingPunct="1"/>
            <a:r>
              <a:rPr lang="en-US" sz="3200" dirty="0"/>
              <a:t>Solid Waste management</a:t>
            </a:r>
          </a:p>
          <a:p>
            <a:pPr eaLnBrk="1" hangingPunct="1"/>
            <a:r>
              <a:rPr lang="en-US" sz="3200" dirty="0"/>
              <a:t>Liquid waste management</a:t>
            </a:r>
          </a:p>
          <a:p>
            <a:pPr eaLnBrk="1" hangingPunct="1"/>
            <a:endParaRPr lang="en-US" dirty="0"/>
          </a:p>
        </p:txBody>
      </p:sp>
      <p:sp>
        <p:nvSpPr>
          <p:cNvPr id="10244" name="Content Placeholder 3"/>
          <p:cNvSpPr>
            <a:spLocks noGrp="1"/>
          </p:cNvSpPr>
          <p:nvPr>
            <p:ph sz="half" idx="2"/>
          </p:nvPr>
        </p:nvSpPr>
        <p:spPr>
          <a:xfrm>
            <a:off x="4876800" y="1066800"/>
            <a:ext cx="4056888" cy="5410200"/>
          </a:xfrm>
        </p:spPr>
        <p:txBody>
          <a:bodyPr>
            <a:normAutofit lnSpcReduction="10000"/>
          </a:bodyPr>
          <a:lstStyle/>
          <a:p>
            <a:pPr eaLnBrk="1" hangingPunct="1"/>
            <a:r>
              <a:rPr lang="en-US" sz="3200" dirty="0"/>
              <a:t>Vectors and </a:t>
            </a:r>
            <a:r>
              <a:rPr lang="en-US" sz="3200" dirty="0" err="1"/>
              <a:t>vermins</a:t>
            </a:r>
            <a:endParaRPr lang="en-US" sz="3200" dirty="0"/>
          </a:p>
          <a:p>
            <a:pPr eaLnBrk="1" hangingPunct="1"/>
            <a:r>
              <a:rPr lang="en-US" sz="3200" dirty="0"/>
              <a:t>Toxic chemical exposure</a:t>
            </a:r>
          </a:p>
          <a:p>
            <a:pPr eaLnBrk="1" hangingPunct="1"/>
            <a:r>
              <a:rPr lang="en-US" sz="3200" dirty="0"/>
              <a:t>Air pollution</a:t>
            </a:r>
          </a:p>
          <a:p>
            <a:pPr eaLnBrk="1" hangingPunct="1"/>
            <a:r>
              <a:rPr lang="en-US" sz="3200" dirty="0"/>
              <a:t>Principles of communicable diseases</a:t>
            </a:r>
          </a:p>
          <a:p>
            <a:pPr eaLnBrk="1" hangingPunct="1"/>
            <a:r>
              <a:rPr lang="en-US" sz="3200" dirty="0"/>
              <a:t>Non-communicable diseases (NCDs)</a:t>
            </a:r>
          </a:p>
          <a:p>
            <a:pPr eaLnBrk="1" hangingPunct="1"/>
            <a:r>
              <a:rPr lang="en-US" sz="3200" dirty="0"/>
              <a:t>Occupational health</a:t>
            </a:r>
          </a:p>
          <a:p>
            <a:pPr eaLnBrk="1" hangingPunct="1"/>
            <a:endParaRPr lang="en-US" sz="3200" dirty="0"/>
          </a:p>
        </p:txBody>
      </p:sp>
      <p:sp>
        <p:nvSpPr>
          <p:cNvPr id="5" name="Slide Number Placeholder 4"/>
          <p:cNvSpPr>
            <a:spLocks noGrp="1"/>
          </p:cNvSpPr>
          <p:nvPr>
            <p:ph type="sldNum" sz="quarter" idx="12"/>
          </p:nvPr>
        </p:nvSpPr>
        <p:spPr/>
        <p:txBody>
          <a:bodyPr/>
          <a:lstStyle/>
          <a:p>
            <a:fld id="{6CEC76E0-5182-4288-B7D9-5088C7F17C26}" type="slidenum">
              <a:rPr lang="en-US" smtClean="0"/>
              <a:pPr/>
              <a:t>13</a:t>
            </a:fld>
            <a:endParaRPr lang="en-US"/>
          </a:p>
        </p:txBody>
      </p:sp>
    </p:spTree>
    <p:extLst>
      <p:ext uri="{BB962C8B-B14F-4D97-AF65-F5344CB8AC3E}">
        <p14:creationId xmlns:p14="http://schemas.microsoft.com/office/powerpoint/2010/main" val="949369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05088" cy="762000"/>
          </a:xfrm>
        </p:spPr>
        <p:txBody>
          <a:bodyPr>
            <a:normAutofit fontScale="90000"/>
          </a:bodyPr>
          <a:lstStyle/>
          <a:p>
            <a:pPr algn="ctr"/>
            <a:r>
              <a:rPr lang="en-US" b="1" i="1" dirty="0"/>
              <a:t/>
            </a:r>
            <a:br>
              <a:rPr lang="en-US" b="1" i="1" dirty="0"/>
            </a:br>
            <a:r>
              <a:rPr lang="en-US" b="1" dirty="0"/>
              <a:t/>
            </a:r>
            <a:br>
              <a:rPr lang="en-US" b="1" dirty="0"/>
            </a:br>
            <a:r>
              <a:rPr lang="en-US" b="1" dirty="0"/>
              <a:t>Aspects of Environmental Health</a:t>
            </a:r>
          </a:p>
        </p:txBody>
      </p:sp>
      <p:sp>
        <p:nvSpPr>
          <p:cNvPr id="3" name="Content Placeholder 2"/>
          <p:cNvSpPr>
            <a:spLocks noGrp="1"/>
          </p:cNvSpPr>
          <p:nvPr>
            <p:ph idx="1"/>
          </p:nvPr>
        </p:nvSpPr>
        <p:spPr>
          <a:xfrm>
            <a:off x="228600" y="1066800"/>
            <a:ext cx="8705088" cy="5486400"/>
          </a:xfrm>
        </p:spPr>
        <p:txBody>
          <a:bodyPr>
            <a:normAutofit/>
          </a:bodyPr>
          <a:lstStyle/>
          <a:p>
            <a:pPr>
              <a:buFont typeface="Wingdings" pitchFamily="2" charset="2"/>
              <a:buChar char="v"/>
            </a:pPr>
            <a:r>
              <a:rPr lang="en-US" sz="4000" b="1" dirty="0">
                <a:latin typeface="Calibri" pitchFamily="34" charset="0"/>
                <a:cs typeface="Calibri" pitchFamily="34" charset="0"/>
              </a:rPr>
              <a:t>Environmental epidemiology</a:t>
            </a:r>
          </a:p>
          <a:p>
            <a:pPr lvl="1">
              <a:buFont typeface="Wingdings" pitchFamily="2" charset="2"/>
              <a:buChar char="Ø"/>
            </a:pPr>
            <a:r>
              <a:rPr lang="en-US" sz="4000" dirty="0">
                <a:latin typeface="Calibri" pitchFamily="34" charset="0"/>
                <a:cs typeface="Calibri" pitchFamily="34" charset="0"/>
              </a:rPr>
              <a:t>Associations between exposure to environmental agents and subsequent development of disease</a:t>
            </a:r>
          </a:p>
          <a:p>
            <a:pPr>
              <a:buFont typeface="Wingdings" pitchFamily="2" charset="2"/>
              <a:buChar char="v"/>
            </a:pPr>
            <a:r>
              <a:rPr lang="en-US" sz="4000" b="1" dirty="0">
                <a:latin typeface="Calibri" pitchFamily="34" charset="0"/>
                <a:cs typeface="Calibri" pitchFamily="34" charset="0"/>
              </a:rPr>
              <a:t>Environmental toxicology</a:t>
            </a:r>
          </a:p>
          <a:p>
            <a:pPr lvl="1">
              <a:buFont typeface="Wingdings" pitchFamily="2" charset="2"/>
              <a:buChar char="Ø"/>
            </a:pPr>
            <a:r>
              <a:rPr lang="en-US" sz="4000" dirty="0">
                <a:latin typeface="Calibri" pitchFamily="34" charset="0"/>
                <a:cs typeface="Calibri" pitchFamily="34" charset="0"/>
              </a:rPr>
              <a:t>Causal mechanisms between exposure and subsequent development of disease</a:t>
            </a:r>
          </a:p>
          <a:p>
            <a:pPr>
              <a:buNone/>
            </a:pP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6CEC76E0-5182-4288-B7D9-5088C7F17C26}" type="slidenum">
              <a:rPr lang="en-US" smtClean="0"/>
              <a:pPr/>
              <a:t>14</a:t>
            </a:fld>
            <a:endParaRPr lang="en-US"/>
          </a:p>
        </p:txBody>
      </p:sp>
    </p:spTree>
    <p:extLst>
      <p:ext uri="{BB962C8B-B14F-4D97-AF65-F5344CB8AC3E}">
        <p14:creationId xmlns:p14="http://schemas.microsoft.com/office/powerpoint/2010/main" val="3279329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19200"/>
          </a:xfrm>
        </p:spPr>
        <p:txBody>
          <a:bodyPr/>
          <a:lstStyle/>
          <a:p>
            <a:pPr algn="ctr"/>
            <a:r>
              <a:rPr lang="en-US" b="1" dirty="0"/>
              <a:t>Cont.</a:t>
            </a:r>
          </a:p>
        </p:txBody>
      </p:sp>
      <p:sp>
        <p:nvSpPr>
          <p:cNvPr id="3" name="Content Placeholder 2"/>
          <p:cNvSpPr>
            <a:spLocks noGrp="1"/>
          </p:cNvSpPr>
          <p:nvPr>
            <p:ph idx="1"/>
          </p:nvPr>
        </p:nvSpPr>
        <p:spPr>
          <a:xfrm>
            <a:off x="457200" y="1524000"/>
            <a:ext cx="8229600" cy="4800600"/>
          </a:xfrm>
        </p:spPr>
        <p:txBody>
          <a:bodyPr>
            <a:normAutofit lnSpcReduction="10000"/>
          </a:bodyPr>
          <a:lstStyle/>
          <a:p>
            <a:pPr>
              <a:buFont typeface="Wingdings" pitchFamily="2" charset="2"/>
              <a:buChar char="v"/>
            </a:pPr>
            <a:r>
              <a:rPr lang="en-US" sz="3600" b="1" dirty="0">
                <a:latin typeface="Calibri" pitchFamily="34" charset="0"/>
                <a:cs typeface="Calibri" pitchFamily="34" charset="0"/>
              </a:rPr>
              <a:t>Environmental engineering</a:t>
            </a:r>
          </a:p>
          <a:p>
            <a:pPr lvl="1">
              <a:buFont typeface="Wingdings" pitchFamily="2" charset="2"/>
              <a:buChar char="Ø"/>
            </a:pPr>
            <a:r>
              <a:rPr lang="en-US" sz="3600" dirty="0">
                <a:latin typeface="Calibri" pitchFamily="34" charset="0"/>
                <a:cs typeface="Calibri" pitchFamily="34" charset="0"/>
              </a:rPr>
              <a:t>Factors that govern and reduce exposure</a:t>
            </a:r>
          </a:p>
          <a:p>
            <a:pPr>
              <a:buFont typeface="Wingdings" pitchFamily="2" charset="2"/>
              <a:buChar char="v"/>
            </a:pPr>
            <a:r>
              <a:rPr lang="en-US" sz="3600" b="1" dirty="0">
                <a:latin typeface="Calibri" pitchFamily="34" charset="0"/>
                <a:cs typeface="Calibri" pitchFamily="34" charset="0"/>
              </a:rPr>
              <a:t>Preventive medicine</a:t>
            </a:r>
          </a:p>
          <a:p>
            <a:pPr lvl="1">
              <a:buFont typeface="Wingdings" pitchFamily="2" charset="2"/>
              <a:buChar char="Ø"/>
            </a:pPr>
            <a:r>
              <a:rPr lang="en-US" sz="3600" dirty="0">
                <a:latin typeface="Calibri" pitchFamily="34" charset="0"/>
                <a:cs typeface="Calibri" pitchFamily="34" charset="0"/>
              </a:rPr>
              <a:t>Factors that govern and reduce disease</a:t>
            </a:r>
          </a:p>
          <a:p>
            <a:pPr>
              <a:buFont typeface="Wingdings" pitchFamily="2" charset="2"/>
              <a:buChar char="v"/>
            </a:pPr>
            <a:r>
              <a:rPr lang="en-US" sz="3600" b="1" dirty="0">
                <a:latin typeface="Calibri" pitchFamily="34" charset="0"/>
                <a:cs typeface="Calibri" pitchFamily="34" charset="0"/>
              </a:rPr>
              <a:t>Law </a:t>
            </a:r>
          </a:p>
          <a:p>
            <a:pPr lvl="1">
              <a:buFont typeface="Wingdings" pitchFamily="2" charset="2"/>
              <a:buChar char="Ø"/>
            </a:pPr>
            <a:r>
              <a:rPr lang="en-US" sz="3600" dirty="0">
                <a:latin typeface="Calibri" pitchFamily="34" charset="0"/>
                <a:cs typeface="Calibri" pitchFamily="34" charset="0"/>
              </a:rPr>
              <a:t>Development of appropriate legislation to protect public health</a:t>
            </a:r>
          </a:p>
          <a:p>
            <a:endParaRPr lang="en-US" dirty="0"/>
          </a:p>
        </p:txBody>
      </p:sp>
      <p:sp>
        <p:nvSpPr>
          <p:cNvPr id="4" name="Slide Number Placeholder 3"/>
          <p:cNvSpPr>
            <a:spLocks noGrp="1"/>
          </p:cNvSpPr>
          <p:nvPr>
            <p:ph type="sldNum" sz="quarter" idx="12"/>
          </p:nvPr>
        </p:nvSpPr>
        <p:spPr/>
        <p:txBody>
          <a:bodyPr/>
          <a:lstStyle/>
          <a:p>
            <a:fld id="{6CEC76E0-5182-4288-B7D9-5088C7F17C26}"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12480" cy="1143000"/>
          </a:xfrm>
        </p:spPr>
        <p:txBody>
          <a:bodyPr>
            <a:normAutofit fontScale="90000"/>
          </a:bodyPr>
          <a:lstStyle/>
          <a:p>
            <a:pPr algn="ctr"/>
            <a:r>
              <a:rPr lang="en-US" b="1" dirty="0"/>
              <a:t>Basic requirements of a healthy environment</a:t>
            </a:r>
          </a:p>
        </p:txBody>
      </p:sp>
      <p:sp>
        <p:nvSpPr>
          <p:cNvPr id="3" name="Content Placeholder 2"/>
          <p:cNvSpPr>
            <a:spLocks noGrp="1"/>
          </p:cNvSpPr>
          <p:nvPr>
            <p:ph idx="1"/>
          </p:nvPr>
        </p:nvSpPr>
        <p:spPr>
          <a:xfrm>
            <a:off x="304800" y="1676400"/>
            <a:ext cx="8412480" cy="4800600"/>
          </a:xfrm>
        </p:spPr>
        <p:txBody>
          <a:bodyPr>
            <a:noAutofit/>
          </a:bodyPr>
          <a:lstStyle/>
          <a:p>
            <a:r>
              <a:rPr lang="en-US" sz="4000" dirty="0">
                <a:latin typeface="Calibri" pitchFamily="34" charset="0"/>
                <a:cs typeface="Calibri" pitchFamily="34" charset="0"/>
              </a:rPr>
              <a:t>Clean air</a:t>
            </a:r>
          </a:p>
          <a:p>
            <a:r>
              <a:rPr lang="en-US" sz="4000" dirty="0">
                <a:latin typeface="Calibri" pitchFamily="34" charset="0"/>
                <a:cs typeface="Calibri" pitchFamily="34" charset="0"/>
              </a:rPr>
              <a:t>Safe and sufficient water</a:t>
            </a:r>
          </a:p>
          <a:p>
            <a:r>
              <a:rPr lang="en-US" sz="4000" dirty="0">
                <a:latin typeface="Calibri" pitchFamily="34" charset="0"/>
                <a:cs typeface="Calibri" pitchFamily="34" charset="0"/>
              </a:rPr>
              <a:t>Safe and adequate food</a:t>
            </a:r>
          </a:p>
          <a:p>
            <a:r>
              <a:rPr lang="en-US" sz="4000" dirty="0">
                <a:latin typeface="Calibri" pitchFamily="34" charset="0"/>
                <a:cs typeface="Calibri" pitchFamily="34" charset="0"/>
              </a:rPr>
              <a:t>Safe and peaceful settlements</a:t>
            </a:r>
          </a:p>
          <a:p>
            <a:r>
              <a:rPr lang="en-US" sz="4000" dirty="0">
                <a:latin typeface="Calibri" pitchFamily="34" charset="0"/>
                <a:cs typeface="Calibri" pitchFamily="34" charset="0"/>
              </a:rPr>
              <a:t>Stable global environment</a:t>
            </a:r>
          </a:p>
        </p:txBody>
      </p:sp>
      <p:sp>
        <p:nvSpPr>
          <p:cNvPr id="4" name="Slide Number Placeholder 3"/>
          <p:cNvSpPr>
            <a:spLocks noGrp="1"/>
          </p:cNvSpPr>
          <p:nvPr>
            <p:ph type="sldNum" sz="quarter" idx="12"/>
          </p:nvPr>
        </p:nvSpPr>
        <p:spPr/>
        <p:txBody>
          <a:bodyPr/>
          <a:lstStyle/>
          <a:p>
            <a:fld id="{6CEC76E0-5182-4288-B7D9-5088C7F17C26}"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14400"/>
          </a:xfrm>
        </p:spPr>
        <p:txBody>
          <a:bodyPr>
            <a:normAutofit fontScale="90000"/>
          </a:bodyPr>
          <a:lstStyle/>
          <a:p>
            <a:pPr algn="ctr"/>
            <a:r>
              <a:rPr lang="en-US" dirty="0"/>
              <a:t/>
            </a:r>
            <a:br>
              <a:rPr lang="en-US" dirty="0"/>
            </a:br>
            <a:r>
              <a:rPr lang="en-US" b="1" dirty="0"/>
              <a:t>The precepts of Environment</a:t>
            </a:r>
          </a:p>
        </p:txBody>
      </p:sp>
      <p:sp>
        <p:nvSpPr>
          <p:cNvPr id="3" name="Content Placeholder 2"/>
          <p:cNvSpPr>
            <a:spLocks noGrp="1"/>
          </p:cNvSpPr>
          <p:nvPr>
            <p:ph idx="1"/>
          </p:nvPr>
        </p:nvSpPr>
        <p:spPr>
          <a:xfrm>
            <a:off x="304800" y="1371600"/>
            <a:ext cx="8382000" cy="5029200"/>
          </a:xfrm>
        </p:spPr>
        <p:txBody>
          <a:bodyPr>
            <a:noAutofit/>
          </a:bodyPr>
          <a:lstStyle/>
          <a:p>
            <a:pPr>
              <a:buFont typeface="Wingdings" pitchFamily="2" charset="2"/>
              <a:buChar char="v"/>
            </a:pPr>
            <a:r>
              <a:rPr lang="en-US" sz="3200" dirty="0">
                <a:latin typeface="Calibri" pitchFamily="34" charset="0"/>
                <a:cs typeface="Calibri" pitchFamily="34" charset="0"/>
              </a:rPr>
              <a:t>The physical environment, our habitat, is the most important determinant of human health</a:t>
            </a:r>
          </a:p>
          <a:p>
            <a:pPr>
              <a:buFont typeface="Wingdings" pitchFamily="2" charset="2"/>
              <a:buChar char="v"/>
            </a:pPr>
            <a:r>
              <a:rPr lang="en-US" sz="3200" dirty="0">
                <a:latin typeface="Calibri" pitchFamily="34" charset="0"/>
                <a:cs typeface="Calibri" pitchFamily="34" charset="0"/>
              </a:rPr>
              <a:t>Protection of the environment and preservation of ecosystems are the most fundamental steps in preventing human illness</a:t>
            </a:r>
          </a:p>
          <a:p>
            <a:pPr>
              <a:buFont typeface="Wingdings" pitchFamily="2" charset="2"/>
              <a:buChar char="v"/>
            </a:pPr>
            <a:r>
              <a:rPr lang="en-US" sz="3200" dirty="0">
                <a:latin typeface="Calibri" pitchFamily="34" charset="0"/>
                <a:cs typeface="Calibri" pitchFamily="34" charset="0"/>
              </a:rPr>
              <a:t>Environmental problems are global and long-term</a:t>
            </a:r>
          </a:p>
          <a:p>
            <a:pPr>
              <a:buFont typeface="Wingdings" pitchFamily="2" charset="2"/>
              <a:buChar char="v"/>
            </a:pPr>
            <a:r>
              <a:rPr lang="en-US" sz="3200" dirty="0">
                <a:latin typeface="Calibri" pitchFamily="34" charset="0"/>
                <a:cs typeface="Calibri" pitchFamily="34" charset="0"/>
              </a:rPr>
              <a:t>Human belief systems are part of the problem</a:t>
            </a:r>
          </a:p>
        </p:txBody>
      </p:sp>
      <p:sp>
        <p:nvSpPr>
          <p:cNvPr id="4" name="Slide Number Placeholder 3"/>
          <p:cNvSpPr>
            <a:spLocks noGrp="1"/>
          </p:cNvSpPr>
          <p:nvPr>
            <p:ph type="sldNum" sz="quarter" idx="12"/>
          </p:nvPr>
        </p:nvSpPr>
        <p:spPr/>
        <p:txBody>
          <a:bodyPr/>
          <a:lstStyle/>
          <a:p>
            <a:fld id="{6CEC76E0-5182-4288-B7D9-5088C7F17C26}" type="slidenum">
              <a:rPr lang="en-US" smtClean="0"/>
              <a:pPr/>
              <a:t>17</a:t>
            </a:fld>
            <a:endParaRPr lang="en-US"/>
          </a:p>
        </p:txBody>
      </p:sp>
    </p:spTree>
    <p:extLst>
      <p:ext uri="{BB962C8B-B14F-4D97-AF65-F5344CB8AC3E}">
        <p14:creationId xmlns:p14="http://schemas.microsoft.com/office/powerpoint/2010/main" val="3300416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28888" cy="1143000"/>
          </a:xfrm>
        </p:spPr>
        <p:txBody>
          <a:bodyPr>
            <a:normAutofit/>
          </a:bodyPr>
          <a:lstStyle/>
          <a:p>
            <a:r>
              <a:rPr lang="en-US" b="1" dirty="0"/>
              <a:t>Contributors to the Environment</a:t>
            </a:r>
          </a:p>
        </p:txBody>
      </p:sp>
      <p:sp>
        <p:nvSpPr>
          <p:cNvPr id="3" name="Content Placeholder 2"/>
          <p:cNvSpPr>
            <a:spLocks noGrp="1"/>
          </p:cNvSpPr>
          <p:nvPr>
            <p:ph idx="1"/>
          </p:nvPr>
        </p:nvSpPr>
        <p:spPr>
          <a:xfrm>
            <a:off x="304800" y="1447800"/>
            <a:ext cx="8628888" cy="4800600"/>
          </a:xfrm>
        </p:spPr>
        <p:txBody>
          <a:bodyPr>
            <a:noAutofit/>
          </a:bodyPr>
          <a:lstStyle/>
          <a:p>
            <a:pPr>
              <a:buFont typeface="Wingdings" pitchFamily="2" charset="2"/>
              <a:buChar char="v"/>
            </a:pPr>
            <a:r>
              <a:rPr lang="en-US" sz="2800" b="1" dirty="0">
                <a:latin typeface="Calibri" pitchFamily="34" charset="0"/>
                <a:cs typeface="Calibri" pitchFamily="34" charset="0"/>
              </a:rPr>
              <a:t>Chemical</a:t>
            </a:r>
            <a:r>
              <a:rPr lang="en-US" sz="2800" dirty="0">
                <a:latin typeface="Calibri" pitchFamily="34" charset="0"/>
                <a:cs typeface="Calibri" pitchFamily="34" charset="0"/>
              </a:rPr>
              <a:t> </a:t>
            </a:r>
          </a:p>
          <a:p>
            <a:pPr marL="365760" lvl="1" indent="0">
              <a:buFont typeface="Wingdings" pitchFamily="2" charset="2"/>
              <a:buChar char="§"/>
            </a:pPr>
            <a:r>
              <a:rPr lang="fr-FR" dirty="0">
                <a:latin typeface="Calibri" pitchFamily="34" charset="0"/>
                <a:cs typeface="Calibri" pitchFamily="34" charset="0"/>
              </a:rPr>
              <a:t>Air pollutants, </a:t>
            </a:r>
            <a:r>
              <a:rPr lang="fr-FR" dirty="0" err="1">
                <a:latin typeface="Calibri" pitchFamily="34" charset="0"/>
                <a:cs typeface="Calibri" pitchFamily="34" charset="0"/>
              </a:rPr>
              <a:t>toxic</a:t>
            </a:r>
            <a:r>
              <a:rPr lang="fr-FR" dirty="0">
                <a:latin typeface="Calibri" pitchFamily="34" charset="0"/>
                <a:cs typeface="Calibri" pitchFamily="34" charset="0"/>
              </a:rPr>
              <a:t> </a:t>
            </a:r>
            <a:r>
              <a:rPr lang="fr-FR" dirty="0" err="1">
                <a:latin typeface="Calibri" pitchFamily="34" charset="0"/>
                <a:cs typeface="Calibri" pitchFamily="34" charset="0"/>
              </a:rPr>
              <a:t>wastes</a:t>
            </a:r>
            <a:r>
              <a:rPr lang="fr-FR" dirty="0">
                <a:latin typeface="Calibri" pitchFamily="34" charset="0"/>
                <a:cs typeface="Calibri" pitchFamily="34" charset="0"/>
              </a:rPr>
              <a:t>, pesticides, 	</a:t>
            </a:r>
          </a:p>
          <a:p>
            <a:pPr>
              <a:buFont typeface="Wingdings" pitchFamily="2" charset="2"/>
              <a:buChar char="v"/>
            </a:pPr>
            <a:r>
              <a:rPr lang="en-US" sz="2800" b="1" dirty="0">
                <a:latin typeface="Calibri" pitchFamily="34" charset="0"/>
                <a:cs typeface="Calibri" pitchFamily="34" charset="0"/>
              </a:rPr>
              <a:t>Biologic </a:t>
            </a:r>
          </a:p>
          <a:p>
            <a:pPr marL="365760" lvl="1" indent="0">
              <a:buFont typeface="Wingdings" pitchFamily="2" charset="2"/>
              <a:buChar char="§"/>
            </a:pPr>
            <a:r>
              <a:rPr lang="en-US" dirty="0">
                <a:latin typeface="Calibri" pitchFamily="34" charset="0"/>
                <a:cs typeface="Calibri" pitchFamily="34" charset="0"/>
              </a:rPr>
              <a:t>Disease organisms present in food and water</a:t>
            </a:r>
          </a:p>
          <a:p>
            <a:pPr>
              <a:buFont typeface="Wingdings" pitchFamily="2" charset="2"/>
              <a:buChar char="v"/>
            </a:pPr>
            <a:r>
              <a:rPr lang="en-US" sz="2800" b="1" dirty="0">
                <a:latin typeface="Calibri" pitchFamily="34" charset="0"/>
                <a:cs typeface="Calibri" pitchFamily="34" charset="0"/>
              </a:rPr>
              <a:t>Physical </a:t>
            </a:r>
          </a:p>
          <a:p>
            <a:pPr marL="365760" lvl="1" indent="0">
              <a:buFont typeface="Wingdings" pitchFamily="2" charset="2"/>
              <a:buChar char="§"/>
            </a:pPr>
            <a:r>
              <a:rPr lang="en-US" dirty="0">
                <a:latin typeface="Calibri" pitchFamily="34" charset="0"/>
                <a:cs typeface="Calibri" pitchFamily="34" charset="0"/>
              </a:rPr>
              <a:t>Noise, ionizing and non-ionizing radiation </a:t>
            </a:r>
          </a:p>
          <a:p>
            <a:pPr>
              <a:buFont typeface="Wingdings" pitchFamily="2" charset="2"/>
              <a:buChar char="v"/>
            </a:pPr>
            <a:r>
              <a:rPr lang="en-US" sz="2800" b="1" dirty="0">
                <a:latin typeface="Calibri" pitchFamily="34" charset="0"/>
                <a:cs typeface="Calibri" pitchFamily="34" charset="0"/>
              </a:rPr>
              <a:t>Socio-economic</a:t>
            </a:r>
            <a:r>
              <a:rPr lang="en-US" sz="2800" dirty="0">
                <a:latin typeface="Calibri" pitchFamily="34" charset="0"/>
                <a:cs typeface="Calibri" pitchFamily="34" charset="0"/>
              </a:rPr>
              <a:t> </a:t>
            </a:r>
          </a:p>
          <a:p>
            <a:pPr marL="365760" lvl="1" indent="0">
              <a:buFont typeface="Wingdings" pitchFamily="2" charset="2"/>
              <a:buChar char="§"/>
            </a:pPr>
            <a:r>
              <a:rPr lang="en-US" dirty="0">
                <a:latin typeface="Calibri" pitchFamily="34" charset="0"/>
                <a:cs typeface="Calibri" pitchFamily="34" charset="0"/>
              </a:rPr>
              <a:t>Access to safe and sufficient health care</a:t>
            </a:r>
          </a:p>
        </p:txBody>
      </p:sp>
      <p:sp>
        <p:nvSpPr>
          <p:cNvPr id="4" name="Slide Number Placeholder 3"/>
          <p:cNvSpPr>
            <a:spLocks noGrp="1"/>
          </p:cNvSpPr>
          <p:nvPr>
            <p:ph type="sldNum" sz="quarter" idx="12"/>
          </p:nvPr>
        </p:nvSpPr>
        <p:spPr/>
        <p:txBody>
          <a:bodyPr/>
          <a:lstStyle/>
          <a:p>
            <a:fld id="{6CEC76E0-5182-4288-B7D9-5088C7F17C26}" type="slidenum">
              <a:rPr lang="en-US" smtClean="0"/>
              <a:pPr/>
              <a:t>18</a:t>
            </a:fld>
            <a:endParaRPr lang="en-US"/>
          </a:p>
        </p:txBody>
      </p:sp>
    </p:spTree>
    <p:extLst>
      <p:ext uri="{BB962C8B-B14F-4D97-AF65-F5344CB8AC3E}">
        <p14:creationId xmlns:p14="http://schemas.microsoft.com/office/powerpoint/2010/main" val="3087989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04800" y="152400"/>
            <a:ext cx="8628888" cy="838200"/>
          </a:xfrm>
        </p:spPr>
        <p:txBody>
          <a:bodyPr>
            <a:normAutofit/>
          </a:bodyPr>
          <a:lstStyle/>
          <a:p>
            <a:pPr algn="ctr"/>
            <a:r>
              <a:rPr lang="en-US" sz="3600" b="1" dirty="0">
                <a:effectLst/>
              </a:rPr>
              <a:t>Environmental influences on people I</a:t>
            </a:r>
          </a:p>
        </p:txBody>
      </p:sp>
      <p:sp>
        <p:nvSpPr>
          <p:cNvPr id="11267" name="Content Placeholder 2"/>
          <p:cNvSpPr>
            <a:spLocks noGrp="1"/>
          </p:cNvSpPr>
          <p:nvPr>
            <p:ph idx="1"/>
          </p:nvPr>
        </p:nvSpPr>
        <p:spPr>
          <a:xfrm>
            <a:off x="304800" y="1066800"/>
            <a:ext cx="8458200" cy="5181600"/>
          </a:xfrm>
        </p:spPr>
        <p:txBody>
          <a:bodyPr>
            <a:noAutofit/>
          </a:bodyPr>
          <a:lstStyle/>
          <a:p>
            <a:r>
              <a:rPr lang="en-US" sz="3200" b="1" dirty="0">
                <a:latin typeface="Calibri" pitchFamily="34" charset="0"/>
                <a:cs typeface="Calibri" pitchFamily="34" charset="0"/>
              </a:rPr>
              <a:t>Physical environment </a:t>
            </a:r>
            <a:r>
              <a:rPr lang="en-US" sz="3200" dirty="0">
                <a:latin typeface="Calibri" pitchFamily="34" charset="0"/>
                <a:cs typeface="Calibri" pitchFamily="34" charset="0"/>
              </a:rPr>
              <a:t>is made up of air, water, soil, climate and other physical conditions </a:t>
            </a:r>
          </a:p>
          <a:p>
            <a:r>
              <a:rPr lang="en-US" sz="3200" b="1" dirty="0">
                <a:latin typeface="Calibri" pitchFamily="34" charset="0"/>
                <a:cs typeface="Calibri" pitchFamily="34" charset="0"/>
              </a:rPr>
              <a:t>Biological environment </a:t>
            </a:r>
            <a:r>
              <a:rPr lang="en-US" sz="3200" dirty="0" err="1">
                <a:latin typeface="Calibri" pitchFamily="34" charset="0"/>
                <a:cs typeface="Calibri" pitchFamily="34" charset="0"/>
              </a:rPr>
              <a:t>eg</a:t>
            </a:r>
            <a:r>
              <a:rPr lang="en-US" sz="3200" dirty="0">
                <a:latin typeface="Calibri" pitchFamily="34" charset="0"/>
                <a:cs typeface="Calibri" pitchFamily="34" charset="0"/>
              </a:rPr>
              <a:t> people, vegetation, insects, infective organisms like amoebae, parasites, and bacterial etc</a:t>
            </a:r>
          </a:p>
          <a:p>
            <a:r>
              <a:rPr lang="en-US" sz="3200" b="1" dirty="0">
                <a:latin typeface="Calibri" pitchFamily="34" charset="0"/>
                <a:cs typeface="Calibri" pitchFamily="34" charset="0"/>
              </a:rPr>
              <a:t>Cultural and social environment </a:t>
            </a:r>
            <a:r>
              <a:rPr lang="en-US" sz="3200" dirty="0">
                <a:latin typeface="Calibri" pitchFamily="34" charset="0"/>
                <a:cs typeface="Calibri" pitchFamily="34" charset="0"/>
              </a:rPr>
              <a:t>are customs, beliefs and organizations in society like family and kinships, religions, leadership and power structure.  </a:t>
            </a:r>
          </a:p>
        </p:txBody>
      </p:sp>
      <p:sp>
        <p:nvSpPr>
          <p:cNvPr id="4" name="Slide Number Placeholder 3"/>
          <p:cNvSpPr>
            <a:spLocks noGrp="1"/>
          </p:cNvSpPr>
          <p:nvPr>
            <p:ph type="sldNum" sz="quarter" idx="12"/>
          </p:nvPr>
        </p:nvSpPr>
        <p:spPr/>
        <p:txBody>
          <a:bodyPr/>
          <a:lstStyle/>
          <a:p>
            <a:fld id="{6CEC76E0-5182-4288-B7D9-5088C7F17C26}" type="slidenum">
              <a:rPr lang="en-US" smtClean="0"/>
              <a:pPr/>
              <a:t>19</a:t>
            </a:fld>
            <a:endParaRPr lang="en-US"/>
          </a:p>
        </p:txBody>
      </p:sp>
    </p:spTree>
    <p:extLst>
      <p:ext uri="{BB962C8B-B14F-4D97-AF65-F5344CB8AC3E}">
        <p14:creationId xmlns:p14="http://schemas.microsoft.com/office/powerpoint/2010/main" val="1287867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4" name="Content Placeholder 3"/>
          <p:cNvSpPr>
            <a:spLocks noGrp="1"/>
          </p:cNvSpPr>
          <p:nvPr>
            <p:ph idx="1"/>
          </p:nvPr>
        </p:nvSpPr>
        <p:spPr/>
        <p:txBody>
          <a:bodyPr>
            <a:normAutofit fontScale="92500"/>
          </a:bodyPr>
          <a:lstStyle/>
          <a:p>
            <a:r>
              <a:rPr lang="en-US" dirty="0" smtClean="0"/>
              <a:t>1.  As DCM 2 student attached to medical ward, you have just gotten a needle stick injury while doing a venipuncture on a newly diagnosed HIV positive client, all the following are your next step of action except.</a:t>
            </a:r>
          </a:p>
          <a:p>
            <a:r>
              <a:rPr lang="en-US" dirty="0"/>
              <a:t>A. D</a:t>
            </a:r>
            <a:r>
              <a:rPr lang="en-US" dirty="0" smtClean="0"/>
              <a:t>o </a:t>
            </a:r>
            <a:r>
              <a:rPr lang="en-US" dirty="0"/>
              <a:t>not squeeze or rub the injury site </a:t>
            </a:r>
            <a:endParaRPr lang="en-US" dirty="0" smtClean="0"/>
          </a:p>
          <a:p>
            <a:r>
              <a:rPr lang="en-US" dirty="0" smtClean="0"/>
              <a:t>B. Wash </a:t>
            </a:r>
            <a:r>
              <a:rPr lang="en-US" dirty="0"/>
              <a:t>the site immediately with soap and water</a:t>
            </a:r>
            <a:r>
              <a:rPr lang="en-US" dirty="0" smtClean="0"/>
              <a:t>.</a:t>
            </a:r>
          </a:p>
          <a:p>
            <a:r>
              <a:rPr lang="en-US" dirty="0" smtClean="0"/>
              <a:t>C. Don’t </a:t>
            </a:r>
            <a:r>
              <a:rPr lang="en-US" dirty="0"/>
              <a:t>use strong, irritating antiseptics (like bleach or iodine) </a:t>
            </a:r>
            <a:endParaRPr lang="en-US" dirty="0" smtClean="0"/>
          </a:p>
          <a:p>
            <a:r>
              <a:rPr lang="en-US" dirty="0" smtClean="0"/>
              <a:t>D. Don’t notify your supervisor after all you were wearing gloves. </a:t>
            </a:r>
            <a:endParaRPr lang="en-US" dirty="0"/>
          </a:p>
        </p:txBody>
      </p:sp>
      <p:sp>
        <p:nvSpPr>
          <p:cNvPr id="3" name="Slide Number Placeholder 2"/>
          <p:cNvSpPr>
            <a:spLocks noGrp="1"/>
          </p:cNvSpPr>
          <p:nvPr>
            <p:ph type="sldNum" sz="quarter" idx="12"/>
          </p:nvPr>
        </p:nvSpPr>
        <p:spPr/>
        <p:txBody>
          <a:bodyPr/>
          <a:lstStyle/>
          <a:p>
            <a:fld id="{6CEC76E0-5182-4288-B7D9-5088C7F17C26}" type="slidenum">
              <a:rPr lang="en-US" smtClean="0"/>
              <a:pPr/>
              <a:t>2</a:t>
            </a:fld>
            <a:endParaRPr lang="en-US"/>
          </a:p>
        </p:txBody>
      </p:sp>
    </p:spTree>
    <p:extLst>
      <p:ext uri="{BB962C8B-B14F-4D97-AF65-F5344CB8AC3E}">
        <p14:creationId xmlns:p14="http://schemas.microsoft.com/office/powerpoint/2010/main" val="4028650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228600" y="228600"/>
            <a:ext cx="8705088" cy="914400"/>
          </a:xfrm>
        </p:spPr>
        <p:txBody>
          <a:bodyPr>
            <a:normAutofit/>
          </a:bodyPr>
          <a:lstStyle/>
          <a:p>
            <a:pPr algn="ctr"/>
            <a:r>
              <a:rPr lang="en-US" sz="4000" b="1" dirty="0"/>
              <a:t>Environmental influences on people II</a:t>
            </a:r>
          </a:p>
        </p:txBody>
      </p:sp>
      <p:sp>
        <p:nvSpPr>
          <p:cNvPr id="12291" name="Content Placeholder 2"/>
          <p:cNvSpPr>
            <a:spLocks noGrp="1"/>
          </p:cNvSpPr>
          <p:nvPr>
            <p:ph idx="1"/>
          </p:nvPr>
        </p:nvSpPr>
        <p:spPr>
          <a:xfrm>
            <a:off x="228600" y="1447800"/>
            <a:ext cx="8705088" cy="5181600"/>
          </a:xfrm>
        </p:spPr>
        <p:txBody>
          <a:bodyPr>
            <a:noAutofit/>
          </a:bodyPr>
          <a:lstStyle/>
          <a:p>
            <a:pPr>
              <a:buFont typeface="Wingdings" pitchFamily="2" charset="2"/>
              <a:buChar char="v"/>
            </a:pPr>
            <a:r>
              <a:rPr lang="en-US" sz="3200" b="1" dirty="0">
                <a:latin typeface="Calibri" pitchFamily="34" charset="0"/>
                <a:cs typeface="Calibri" pitchFamily="34" charset="0"/>
              </a:rPr>
              <a:t>Economic and political environment </a:t>
            </a:r>
            <a:r>
              <a:rPr lang="en-US" sz="3200" dirty="0">
                <a:latin typeface="Calibri" pitchFamily="34" charset="0"/>
                <a:cs typeface="Calibri" pitchFamily="34" charset="0"/>
              </a:rPr>
              <a:t>is made up of work, money and government </a:t>
            </a:r>
            <a:r>
              <a:rPr lang="en-US" sz="3200" dirty="0" err="1">
                <a:latin typeface="Calibri" pitchFamily="34" charset="0"/>
                <a:cs typeface="Calibri" pitchFamily="34" charset="0"/>
              </a:rPr>
              <a:t>e.g</a:t>
            </a:r>
            <a:endParaRPr lang="en-US" sz="3200" dirty="0">
              <a:latin typeface="Calibri" pitchFamily="34" charset="0"/>
              <a:cs typeface="Calibri" pitchFamily="34" charset="0"/>
            </a:endParaRPr>
          </a:p>
          <a:p>
            <a:pPr lvl="1">
              <a:buFont typeface="Wingdings" pitchFamily="2" charset="2"/>
              <a:buChar char="§"/>
            </a:pPr>
            <a:r>
              <a:rPr lang="en-US" sz="3200" dirty="0">
                <a:latin typeface="Calibri" pitchFamily="34" charset="0"/>
                <a:cs typeface="Calibri" pitchFamily="34" charset="0"/>
              </a:rPr>
              <a:t>Local community organization and self-reliance</a:t>
            </a:r>
          </a:p>
          <a:p>
            <a:pPr lvl="1">
              <a:buFont typeface="Wingdings" pitchFamily="2" charset="2"/>
              <a:buChar char="§"/>
            </a:pPr>
            <a:r>
              <a:rPr lang="en-US" sz="3200" dirty="0">
                <a:latin typeface="Calibri" pitchFamily="34" charset="0"/>
                <a:cs typeface="Calibri" pitchFamily="34" charset="0"/>
              </a:rPr>
              <a:t>Rural and urban economies</a:t>
            </a:r>
          </a:p>
          <a:p>
            <a:pPr lvl="1">
              <a:buFont typeface="Wingdings" pitchFamily="2" charset="2"/>
              <a:buChar char="§"/>
            </a:pPr>
            <a:r>
              <a:rPr lang="en-US" sz="3200" dirty="0">
                <a:latin typeface="Calibri" pitchFamily="34" charset="0"/>
                <a:cs typeface="Calibri" pitchFamily="34" charset="0"/>
              </a:rPr>
              <a:t>Political organization</a:t>
            </a:r>
          </a:p>
          <a:p>
            <a:pPr lvl="1">
              <a:buFont typeface="Wingdings" pitchFamily="2" charset="2"/>
              <a:buChar char="§"/>
            </a:pPr>
            <a:r>
              <a:rPr lang="en-US" sz="3200" dirty="0">
                <a:latin typeface="Calibri" pitchFamily="34" charset="0"/>
                <a:cs typeface="Calibri" pitchFamily="34" charset="0"/>
              </a:rPr>
              <a:t>Development policies.</a:t>
            </a:r>
          </a:p>
        </p:txBody>
      </p:sp>
      <p:sp>
        <p:nvSpPr>
          <p:cNvPr id="4" name="Slide Number Placeholder 3"/>
          <p:cNvSpPr>
            <a:spLocks noGrp="1"/>
          </p:cNvSpPr>
          <p:nvPr>
            <p:ph type="sldNum" sz="quarter" idx="12"/>
          </p:nvPr>
        </p:nvSpPr>
        <p:spPr/>
        <p:txBody>
          <a:bodyPr/>
          <a:lstStyle/>
          <a:p>
            <a:fld id="{6CEC76E0-5182-4288-B7D9-5088C7F17C26}" type="slidenum">
              <a:rPr lang="en-US" smtClean="0"/>
              <a:pPr/>
              <a:t>20</a:t>
            </a:fld>
            <a:endParaRPr lang="en-US"/>
          </a:p>
        </p:txBody>
      </p:sp>
    </p:spTree>
    <p:extLst>
      <p:ext uri="{BB962C8B-B14F-4D97-AF65-F5344CB8AC3E}">
        <p14:creationId xmlns:p14="http://schemas.microsoft.com/office/powerpoint/2010/main" val="1940300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52400" y="274638"/>
            <a:ext cx="8781288" cy="868362"/>
          </a:xfrm>
        </p:spPr>
        <p:txBody>
          <a:bodyPr/>
          <a:lstStyle/>
          <a:p>
            <a:pPr algn="ctr" eaLnBrk="1" hangingPunct="1"/>
            <a:r>
              <a:rPr lang="en-US" sz="3200" b="1" dirty="0"/>
              <a:t>Human dependence on the Environment</a:t>
            </a:r>
          </a:p>
        </p:txBody>
      </p:sp>
      <p:sp>
        <p:nvSpPr>
          <p:cNvPr id="14339" name="Content Placeholder 2"/>
          <p:cNvSpPr>
            <a:spLocks noGrp="1"/>
          </p:cNvSpPr>
          <p:nvPr>
            <p:ph idx="1"/>
          </p:nvPr>
        </p:nvSpPr>
        <p:spPr>
          <a:xfrm>
            <a:off x="304800" y="1447800"/>
            <a:ext cx="8229600" cy="4800600"/>
          </a:xfrm>
        </p:spPr>
        <p:txBody>
          <a:bodyPr>
            <a:noAutofit/>
          </a:bodyPr>
          <a:lstStyle/>
          <a:p>
            <a:pPr eaLnBrk="1" hangingPunct="1"/>
            <a:r>
              <a:rPr lang="en-US" sz="3200" dirty="0">
                <a:latin typeface="Calibri" pitchFamily="34" charset="0"/>
                <a:cs typeface="Calibri" pitchFamily="34" charset="0"/>
              </a:rPr>
              <a:t>PH recognizes the environment as a primary determinant of health</a:t>
            </a:r>
          </a:p>
          <a:p>
            <a:pPr eaLnBrk="1" hangingPunct="1"/>
            <a:r>
              <a:rPr lang="en-US" sz="3200" dirty="0">
                <a:latin typeface="Calibri" pitchFamily="34" charset="0"/>
                <a:cs typeface="Calibri" pitchFamily="34" charset="0"/>
              </a:rPr>
              <a:t>Human species depend on media like air, water, soil and food.</a:t>
            </a:r>
          </a:p>
          <a:p>
            <a:pPr eaLnBrk="1" hangingPunct="1"/>
            <a:r>
              <a:rPr lang="en-US" sz="3200" dirty="0">
                <a:latin typeface="Calibri" pitchFamily="34" charset="0"/>
                <a:cs typeface="Calibri" pitchFamily="34" charset="0"/>
              </a:rPr>
              <a:t>Life is dependant upon the purity of air and oxygen exchange with green leafy trees and on the temperature of the air </a:t>
            </a:r>
            <a:r>
              <a:rPr lang="en-US" sz="3200" dirty="0" err="1">
                <a:latin typeface="Calibri" pitchFamily="34" charset="0"/>
                <a:cs typeface="Calibri" pitchFamily="34" charset="0"/>
              </a:rPr>
              <a:t>e.g</a:t>
            </a:r>
            <a:r>
              <a:rPr lang="en-US" sz="3200" dirty="0">
                <a:latin typeface="Calibri" pitchFamily="34" charset="0"/>
                <a:cs typeface="Calibri" pitchFamily="34" charset="0"/>
              </a:rPr>
              <a:t> any change in the temperature affects water temperatures, sea levels and plant life.  </a:t>
            </a:r>
          </a:p>
        </p:txBody>
      </p:sp>
      <p:sp>
        <p:nvSpPr>
          <p:cNvPr id="4" name="Slide Number Placeholder 3"/>
          <p:cNvSpPr>
            <a:spLocks noGrp="1"/>
          </p:cNvSpPr>
          <p:nvPr>
            <p:ph type="sldNum" sz="quarter" idx="12"/>
          </p:nvPr>
        </p:nvSpPr>
        <p:spPr/>
        <p:txBody>
          <a:bodyPr/>
          <a:lstStyle/>
          <a:p>
            <a:fld id="{6CEC76E0-5182-4288-B7D9-5088C7F17C26}" type="slidenum">
              <a:rPr lang="en-US" smtClean="0"/>
              <a:pPr/>
              <a:t>21</a:t>
            </a:fld>
            <a:endParaRPr lang="en-US"/>
          </a:p>
        </p:txBody>
      </p:sp>
    </p:spTree>
    <p:extLst>
      <p:ext uri="{BB962C8B-B14F-4D97-AF65-F5344CB8AC3E}">
        <p14:creationId xmlns:p14="http://schemas.microsoft.com/office/powerpoint/2010/main" val="3670931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304800" y="274638"/>
            <a:ext cx="8628888" cy="792162"/>
          </a:xfrm>
        </p:spPr>
        <p:txBody>
          <a:bodyPr>
            <a:normAutofit fontScale="90000"/>
          </a:bodyPr>
          <a:lstStyle/>
          <a:p>
            <a:pPr algn="ctr"/>
            <a:r>
              <a:rPr lang="en-US" b="1" dirty="0"/>
              <a:t>Water</a:t>
            </a:r>
          </a:p>
        </p:txBody>
      </p:sp>
      <p:sp>
        <p:nvSpPr>
          <p:cNvPr id="15363" name="Content Placeholder 2"/>
          <p:cNvSpPr>
            <a:spLocks noGrp="1"/>
          </p:cNvSpPr>
          <p:nvPr>
            <p:ph idx="1"/>
          </p:nvPr>
        </p:nvSpPr>
        <p:spPr>
          <a:xfrm>
            <a:off x="304800" y="1143000"/>
            <a:ext cx="8628888" cy="5410200"/>
          </a:xfrm>
        </p:spPr>
        <p:txBody>
          <a:bodyPr>
            <a:normAutofit/>
          </a:bodyPr>
          <a:lstStyle/>
          <a:p>
            <a:pPr>
              <a:buFont typeface="Wingdings" pitchFamily="2" charset="2"/>
              <a:buChar char="§"/>
            </a:pPr>
            <a:r>
              <a:rPr lang="en-US" sz="3200" dirty="0">
                <a:latin typeface="Calibri" pitchFamily="34" charset="0"/>
                <a:cs typeface="Calibri" pitchFamily="34" charset="0"/>
              </a:rPr>
              <a:t>Water is necessary for all life forms.</a:t>
            </a:r>
          </a:p>
          <a:p>
            <a:pPr>
              <a:buFont typeface="Wingdings" pitchFamily="2" charset="2"/>
              <a:buChar char="§"/>
            </a:pPr>
            <a:r>
              <a:rPr lang="en-US" sz="3200" dirty="0">
                <a:latin typeface="Calibri" pitchFamily="34" charset="0"/>
                <a:cs typeface="Calibri" pitchFamily="34" charset="0"/>
              </a:rPr>
              <a:t>Human body is made up of 75% water</a:t>
            </a:r>
          </a:p>
          <a:p>
            <a:pPr>
              <a:buFont typeface="Wingdings" pitchFamily="2" charset="2"/>
              <a:buChar char="§"/>
            </a:pPr>
            <a:r>
              <a:rPr lang="en-US" sz="3200" dirty="0">
                <a:latin typeface="Calibri" pitchFamily="34" charset="0"/>
                <a:cs typeface="Calibri" pitchFamily="34" charset="0"/>
              </a:rPr>
              <a:t>Only 25% of water on this planet is fresh water, not salty water. Fresh water is found in the ice of the polar ice caps.</a:t>
            </a:r>
          </a:p>
          <a:p>
            <a:pPr>
              <a:buFont typeface="Wingdings" pitchFamily="2" charset="2"/>
              <a:buChar char="§"/>
            </a:pPr>
            <a:r>
              <a:rPr lang="en-US" sz="3200" dirty="0">
                <a:latin typeface="Calibri" pitchFamily="34" charset="0"/>
                <a:cs typeface="Calibri" pitchFamily="34" charset="0"/>
              </a:rPr>
              <a:t>Ground water makes up most of water remains leaving only 0.01% in lakes, streams, rivers and rainfalls</a:t>
            </a:r>
          </a:p>
          <a:p>
            <a:pPr>
              <a:buFont typeface="Wingdings" pitchFamily="2" charset="2"/>
              <a:buChar char="§"/>
            </a:pPr>
            <a:r>
              <a:rPr lang="en-US" sz="3200" dirty="0">
                <a:latin typeface="Calibri" pitchFamily="34" charset="0"/>
                <a:cs typeface="Calibri" pitchFamily="34" charset="0"/>
              </a:rPr>
              <a:t>Life is dependant on fresh water sources and water’s drinkable quality to survive.</a:t>
            </a:r>
          </a:p>
          <a:p>
            <a:pPr marL="0" indent="0">
              <a:buNone/>
            </a:pPr>
            <a:endParaRPr lang="en-US" dirty="0"/>
          </a:p>
        </p:txBody>
      </p:sp>
      <p:sp>
        <p:nvSpPr>
          <p:cNvPr id="4" name="Slide Number Placeholder 3"/>
          <p:cNvSpPr>
            <a:spLocks noGrp="1"/>
          </p:cNvSpPr>
          <p:nvPr>
            <p:ph type="sldNum" sz="quarter" idx="12"/>
          </p:nvPr>
        </p:nvSpPr>
        <p:spPr/>
        <p:txBody>
          <a:bodyPr/>
          <a:lstStyle/>
          <a:p>
            <a:fld id="{6CEC76E0-5182-4288-B7D9-5088C7F17C26}" type="slidenum">
              <a:rPr lang="en-US" smtClean="0"/>
              <a:pPr/>
              <a:t>22</a:t>
            </a:fld>
            <a:endParaRPr lang="en-US"/>
          </a:p>
        </p:txBody>
      </p:sp>
    </p:spTree>
    <p:extLst>
      <p:ext uri="{BB962C8B-B14F-4D97-AF65-F5344CB8AC3E}">
        <p14:creationId xmlns:p14="http://schemas.microsoft.com/office/powerpoint/2010/main" val="216019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28600"/>
            <a:ext cx="8229600" cy="990600"/>
          </a:xfrm>
        </p:spPr>
        <p:txBody>
          <a:bodyPr>
            <a:normAutofit/>
          </a:bodyPr>
          <a:lstStyle/>
          <a:p>
            <a:pPr algn="ctr"/>
            <a:r>
              <a:rPr lang="en-US" b="1" dirty="0"/>
              <a:t>Soil</a:t>
            </a:r>
          </a:p>
        </p:txBody>
      </p:sp>
      <p:sp>
        <p:nvSpPr>
          <p:cNvPr id="17411" name="Content Placeholder 2"/>
          <p:cNvSpPr>
            <a:spLocks noGrp="1"/>
          </p:cNvSpPr>
          <p:nvPr>
            <p:ph idx="1"/>
          </p:nvPr>
        </p:nvSpPr>
        <p:spPr>
          <a:xfrm>
            <a:off x="457200" y="1676400"/>
            <a:ext cx="8229600" cy="4648200"/>
          </a:xfrm>
        </p:spPr>
        <p:txBody>
          <a:bodyPr>
            <a:normAutofit/>
          </a:bodyPr>
          <a:lstStyle/>
          <a:p>
            <a:r>
              <a:rPr lang="en-US" sz="3600" dirty="0">
                <a:latin typeface="Calibri" pitchFamily="34" charset="0"/>
                <a:cs typeface="Calibri" pitchFamily="34" charset="0"/>
              </a:rPr>
              <a:t>The quality of the soil in which plants grow is essential to the safety of the food chain</a:t>
            </a:r>
          </a:p>
          <a:p>
            <a:endParaRPr lang="en-US" sz="3600" dirty="0">
              <a:latin typeface="Calibri" pitchFamily="34" charset="0"/>
              <a:cs typeface="Calibri" pitchFamily="34" charset="0"/>
            </a:endParaRPr>
          </a:p>
          <a:p>
            <a:r>
              <a:rPr lang="en-US" sz="3600" dirty="0">
                <a:latin typeface="Calibri" pitchFamily="34" charset="0"/>
                <a:cs typeface="Calibri" pitchFamily="34" charset="0"/>
              </a:rPr>
              <a:t>The quality of the soil is affected by its water supply and the deposition of the contaminants from the air.</a:t>
            </a:r>
          </a:p>
          <a:p>
            <a:endParaRPr lang="en-US" sz="3600" dirty="0">
              <a:latin typeface="Calibri" pitchFamily="34" charset="0"/>
              <a:cs typeface="Calibri" pitchFamily="34" charset="0"/>
            </a:endParaRPr>
          </a:p>
        </p:txBody>
      </p:sp>
      <p:sp>
        <p:nvSpPr>
          <p:cNvPr id="4" name="Slide Number Placeholder 3"/>
          <p:cNvSpPr>
            <a:spLocks noGrp="1"/>
          </p:cNvSpPr>
          <p:nvPr>
            <p:ph type="sldNum" sz="quarter" idx="12"/>
          </p:nvPr>
        </p:nvSpPr>
        <p:spPr/>
        <p:txBody>
          <a:bodyPr/>
          <a:lstStyle/>
          <a:p>
            <a:fld id="{6CEC76E0-5182-4288-B7D9-5088C7F17C26}" type="slidenum">
              <a:rPr lang="en-US" smtClean="0"/>
              <a:pPr/>
              <a:t>23</a:t>
            </a:fld>
            <a:endParaRPr lang="en-US"/>
          </a:p>
        </p:txBody>
      </p:sp>
    </p:spTree>
    <p:extLst>
      <p:ext uri="{BB962C8B-B14F-4D97-AF65-F5344CB8AC3E}">
        <p14:creationId xmlns:p14="http://schemas.microsoft.com/office/powerpoint/2010/main" val="2392646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457200" y="304800"/>
            <a:ext cx="8229600" cy="1066800"/>
          </a:xfrm>
        </p:spPr>
        <p:txBody>
          <a:bodyPr/>
          <a:lstStyle/>
          <a:p>
            <a:pPr algn="ctr"/>
            <a:r>
              <a:rPr lang="en-US" b="1" dirty="0"/>
              <a:t>Hazards</a:t>
            </a:r>
          </a:p>
        </p:txBody>
      </p:sp>
      <p:sp>
        <p:nvSpPr>
          <p:cNvPr id="134147" name="Oval 3"/>
          <p:cNvSpPr>
            <a:spLocks noChangeArrowheads="1"/>
          </p:cNvSpPr>
          <p:nvPr/>
        </p:nvSpPr>
        <p:spPr bwMode="auto">
          <a:xfrm>
            <a:off x="304800" y="1524000"/>
            <a:ext cx="8458200" cy="3352800"/>
          </a:xfrm>
          <a:prstGeom prst="ellipse">
            <a:avLst/>
          </a:prstGeom>
          <a:solidFill>
            <a:srgbClr val="F4FFDE"/>
          </a:solidFill>
          <a:ln w="9525">
            <a:solidFill>
              <a:schemeClr val="tx1"/>
            </a:solidFill>
            <a:round/>
            <a:headEnd/>
            <a:tailEnd/>
          </a:ln>
        </p:spPr>
        <p:txBody>
          <a:bodyPr wrap="none" anchor="ctr"/>
          <a:lstStyle/>
          <a:p>
            <a:endParaRPr lang="en-US"/>
          </a:p>
        </p:txBody>
      </p:sp>
      <p:sp>
        <p:nvSpPr>
          <p:cNvPr id="134148" name="Text Box 4"/>
          <p:cNvSpPr txBox="1">
            <a:spLocks noChangeArrowheads="1"/>
          </p:cNvSpPr>
          <p:nvPr/>
        </p:nvSpPr>
        <p:spPr bwMode="auto">
          <a:xfrm>
            <a:off x="457200" y="4997450"/>
            <a:ext cx="8077200" cy="954107"/>
          </a:xfrm>
          <a:prstGeom prst="rect">
            <a:avLst/>
          </a:prstGeom>
          <a:noFill/>
          <a:ln w="9525">
            <a:noFill/>
            <a:miter lim="800000"/>
            <a:headEnd/>
            <a:tailEnd/>
          </a:ln>
        </p:spPr>
        <p:txBody>
          <a:bodyPr wrap="square">
            <a:spAutoFit/>
          </a:bodyPr>
          <a:lstStyle/>
          <a:p>
            <a:pPr algn="ctr"/>
            <a:r>
              <a:rPr lang="en-US" sz="2800" b="1" dirty="0"/>
              <a:t>A hazard is anything in the environment that can hurt you or make you sick.</a:t>
            </a:r>
            <a:endParaRPr lang="en-US" b="1" dirty="0"/>
          </a:p>
        </p:txBody>
      </p:sp>
      <p:pic>
        <p:nvPicPr>
          <p:cNvPr id="134156" name="Picture 12"/>
          <p:cNvPicPr>
            <a:picLocks noChangeAspect="1" noChangeArrowheads="1"/>
          </p:cNvPicPr>
          <p:nvPr/>
        </p:nvPicPr>
        <p:blipFill>
          <a:blip r:embed="rId3"/>
          <a:srcRect/>
          <a:stretch>
            <a:fillRect/>
          </a:stretch>
        </p:blipFill>
        <p:spPr bwMode="auto">
          <a:xfrm>
            <a:off x="1676400" y="1981200"/>
            <a:ext cx="2814638" cy="2492375"/>
          </a:xfrm>
          <a:prstGeom prst="rect">
            <a:avLst/>
          </a:prstGeom>
          <a:noFill/>
        </p:spPr>
      </p:pic>
      <p:grpSp>
        <p:nvGrpSpPr>
          <p:cNvPr id="2" name="Group 24"/>
          <p:cNvGrpSpPr>
            <a:grpSpLocks/>
          </p:cNvGrpSpPr>
          <p:nvPr/>
        </p:nvGrpSpPr>
        <p:grpSpPr bwMode="auto">
          <a:xfrm>
            <a:off x="3505200" y="1447800"/>
            <a:ext cx="4191000" cy="3276600"/>
            <a:chOff x="2208" y="912"/>
            <a:chExt cx="2640" cy="2064"/>
          </a:xfrm>
        </p:grpSpPr>
        <p:grpSp>
          <p:nvGrpSpPr>
            <p:cNvPr id="3" name="Group 19"/>
            <p:cNvGrpSpPr>
              <a:grpSpLocks/>
            </p:cNvGrpSpPr>
            <p:nvPr/>
          </p:nvGrpSpPr>
          <p:grpSpPr bwMode="auto">
            <a:xfrm>
              <a:off x="2208" y="912"/>
              <a:ext cx="1344" cy="407"/>
              <a:chOff x="2208" y="912"/>
              <a:chExt cx="1344" cy="407"/>
            </a:xfrm>
          </p:grpSpPr>
          <p:sp>
            <p:nvSpPr>
              <p:cNvPr id="134157" name="AutoShape 13"/>
              <p:cNvSpPr>
                <a:spLocks noChangeArrowheads="1"/>
              </p:cNvSpPr>
              <p:nvPr/>
            </p:nvSpPr>
            <p:spPr bwMode="auto">
              <a:xfrm>
                <a:off x="2208" y="922"/>
                <a:ext cx="1344" cy="384"/>
              </a:xfrm>
              <a:prstGeom prst="leftArrowCallout">
                <a:avLst>
                  <a:gd name="adj1" fmla="val 25000"/>
                  <a:gd name="adj2" fmla="val 25000"/>
                  <a:gd name="adj3" fmla="val 58333"/>
                  <a:gd name="adj4" fmla="val 66667"/>
                </a:avLst>
              </a:prstGeom>
              <a:solidFill>
                <a:schemeClr val="bg1"/>
              </a:solidFill>
              <a:ln w="9525">
                <a:solidFill>
                  <a:schemeClr val="tx1"/>
                </a:solidFill>
                <a:miter lim="800000"/>
                <a:headEnd/>
                <a:tailEnd/>
              </a:ln>
              <a:effectLst>
                <a:outerShdw dist="35921" dir="2700000" algn="ctr" rotWithShape="0">
                  <a:srgbClr val="808080"/>
                </a:outerShdw>
              </a:effectLst>
            </p:spPr>
            <p:txBody>
              <a:bodyPr wrap="none" anchor="ctr"/>
              <a:lstStyle/>
              <a:p>
                <a:endParaRPr lang="en-US"/>
              </a:p>
            </p:txBody>
          </p:sp>
          <p:sp>
            <p:nvSpPr>
              <p:cNvPr id="134150" name="Rectangle 6"/>
              <p:cNvSpPr>
                <a:spLocks noChangeArrowheads="1"/>
              </p:cNvSpPr>
              <p:nvPr/>
            </p:nvSpPr>
            <p:spPr bwMode="auto">
              <a:xfrm>
                <a:off x="2736" y="912"/>
                <a:ext cx="768" cy="407"/>
              </a:xfrm>
              <a:prstGeom prst="rect">
                <a:avLst/>
              </a:prstGeom>
              <a:noFill/>
              <a:ln w="9525">
                <a:noFill/>
                <a:miter lim="800000"/>
                <a:headEnd/>
                <a:tailEnd/>
              </a:ln>
            </p:spPr>
            <p:txBody>
              <a:bodyPr>
                <a:spAutoFit/>
              </a:bodyPr>
              <a:lstStyle/>
              <a:p>
                <a:pPr algn="r"/>
                <a:r>
                  <a:rPr lang="en-US" sz="1800" b="1" dirty="0">
                    <a:solidFill>
                      <a:srgbClr val="FF0000"/>
                    </a:solidFill>
                  </a:rPr>
                  <a:t>Bacteria, &amp; viruses</a:t>
                </a:r>
              </a:p>
            </p:txBody>
          </p:sp>
        </p:grpSp>
        <p:grpSp>
          <p:nvGrpSpPr>
            <p:cNvPr id="4" name="Group 20"/>
            <p:cNvGrpSpPr>
              <a:grpSpLocks/>
            </p:cNvGrpSpPr>
            <p:nvPr/>
          </p:nvGrpSpPr>
          <p:grpSpPr bwMode="auto">
            <a:xfrm>
              <a:off x="2976" y="1344"/>
              <a:ext cx="1344" cy="404"/>
              <a:chOff x="2928" y="1488"/>
              <a:chExt cx="1344" cy="404"/>
            </a:xfrm>
          </p:grpSpPr>
          <p:sp>
            <p:nvSpPr>
              <p:cNvPr id="134158" name="AutoShape 14"/>
              <p:cNvSpPr>
                <a:spLocks noChangeArrowheads="1"/>
              </p:cNvSpPr>
              <p:nvPr/>
            </p:nvSpPr>
            <p:spPr bwMode="auto">
              <a:xfrm>
                <a:off x="2928" y="1498"/>
                <a:ext cx="1344" cy="384"/>
              </a:xfrm>
              <a:prstGeom prst="leftArrowCallout">
                <a:avLst>
                  <a:gd name="adj1" fmla="val 25000"/>
                  <a:gd name="adj2" fmla="val 25000"/>
                  <a:gd name="adj3" fmla="val 58333"/>
                  <a:gd name="adj4" fmla="val 66667"/>
                </a:avLst>
              </a:prstGeom>
              <a:solidFill>
                <a:schemeClr val="bg1"/>
              </a:solidFill>
              <a:ln w="9525">
                <a:solidFill>
                  <a:schemeClr val="tx1"/>
                </a:solidFill>
                <a:miter lim="800000"/>
                <a:headEnd/>
                <a:tailEnd/>
              </a:ln>
              <a:effectLst>
                <a:outerShdw dist="35921" dir="2700000" algn="ctr" rotWithShape="0">
                  <a:srgbClr val="808080"/>
                </a:outerShdw>
              </a:effectLst>
            </p:spPr>
            <p:txBody>
              <a:bodyPr wrap="none" anchor="ctr"/>
              <a:lstStyle/>
              <a:p>
                <a:endParaRPr lang="en-US"/>
              </a:p>
            </p:txBody>
          </p:sp>
          <p:sp>
            <p:nvSpPr>
              <p:cNvPr id="134151" name="Rectangle 7"/>
              <p:cNvSpPr>
                <a:spLocks noChangeArrowheads="1"/>
              </p:cNvSpPr>
              <p:nvPr/>
            </p:nvSpPr>
            <p:spPr bwMode="auto">
              <a:xfrm>
                <a:off x="3408" y="1488"/>
                <a:ext cx="864" cy="404"/>
              </a:xfrm>
              <a:prstGeom prst="rect">
                <a:avLst/>
              </a:prstGeom>
              <a:noFill/>
              <a:ln w="9525">
                <a:noFill/>
                <a:miter lim="800000"/>
                <a:headEnd/>
                <a:tailEnd/>
              </a:ln>
            </p:spPr>
            <p:txBody>
              <a:bodyPr>
                <a:spAutoFit/>
              </a:bodyPr>
              <a:lstStyle/>
              <a:p>
                <a:pPr algn="r"/>
                <a:r>
                  <a:rPr lang="en-US" sz="1800" b="1">
                    <a:solidFill>
                      <a:srgbClr val="FF0000"/>
                    </a:solidFill>
                  </a:rPr>
                  <a:t>Harmful chemicals</a:t>
                </a:r>
              </a:p>
            </p:txBody>
          </p:sp>
        </p:grpSp>
        <p:grpSp>
          <p:nvGrpSpPr>
            <p:cNvPr id="5" name="Group 22"/>
            <p:cNvGrpSpPr>
              <a:grpSpLocks/>
            </p:cNvGrpSpPr>
            <p:nvPr/>
          </p:nvGrpSpPr>
          <p:grpSpPr bwMode="auto">
            <a:xfrm>
              <a:off x="2976" y="2688"/>
              <a:ext cx="1440" cy="288"/>
              <a:chOff x="3168" y="2304"/>
              <a:chExt cx="1440" cy="288"/>
            </a:xfrm>
          </p:grpSpPr>
          <p:sp>
            <p:nvSpPr>
              <p:cNvPr id="134160" name="AutoShape 16"/>
              <p:cNvSpPr>
                <a:spLocks noChangeArrowheads="1"/>
              </p:cNvSpPr>
              <p:nvPr/>
            </p:nvSpPr>
            <p:spPr bwMode="auto">
              <a:xfrm>
                <a:off x="3168" y="2304"/>
                <a:ext cx="1440" cy="288"/>
              </a:xfrm>
              <a:prstGeom prst="leftArrowCallout">
                <a:avLst>
                  <a:gd name="adj1" fmla="val 25000"/>
                  <a:gd name="adj2" fmla="val 25000"/>
                  <a:gd name="adj3" fmla="val 83333"/>
                  <a:gd name="adj4" fmla="val 66667"/>
                </a:avLst>
              </a:prstGeom>
              <a:solidFill>
                <a:schemeClr val="bg1"/>
              </a:solidFill>
              <a:ln w="9525">
                <a:solidFill>
                  <a:schemeClr val="tx1"/>
                </a:solidFill>
                <a:miter lim="800000"/>
                <a:headEnd/>
                <a:tailEnd/>
              </a:ln>
              <a:effectLst>
                <a:outerShdw dist="35921" dir="2700000" algn="ctr" rotWithShape="0">
                  <a:srgbClr val="808080"/>
                </a:outerShdw>
              </a:effectLst>
            </p:spPr>
            <p:txBody>
              <a:bodyPr wrap="none" anchor="ctr"/>
              <a:lstStyle/>
              <a:p>
                <a:endParaRPr lang="en-US"/>
              </a:p>
            </p:txBody>
          </p:sp>
          <p:sp>
            <p:nvSpPr>
              <p:cNvPr id="134152" name="Rectangle 8"/>
              <p:cNvSpPr>
                <a:spLocks noChangeArrowheads="1"/>
              </p:cNvSpPr>
              <p:nvPr/>
            </p:nvSpPr>
            <p:spPr bwMode="auto">
              <a:xfrm>
                <a:off x="3600" y="2332"/>
                <a:ext cx="1008" cy="231"/>
              </a:xfrm>
              <a:prstGeom prst="rect">
                <a:avLst/>
              </a:prstGeom>
              <a:noFill/>
              <a:ln w="9525">
                <a:noFill/>
                <a:miter lim="800000"/>
                <a:headEnd/>
                <a:tailEnd/>
              </a:ln>
            </p:spPr>
            <p:txBody>
              <a:bodyPr>
                <a:spAutoFit/>
              </a:bodyPr>
              <a:lstStyle/>
              <a:p>
                <a:pPr algn="r"/>
                <a:r>
                  <a:rPr lang="en-US" sz="1800" b="1">
                    <a:solidFill>
                      <a:srgbClr val="FF0000"/>
                    </a:solidFill>
                  </a:rPr>
                  <a:t>Loud noises</a:t>
                </a:r>
              </a:p>
            </p:txBody>
          </p:sp>
        </p:grpSp>
        <p:grpSp>
          <p:nvGrpSpPr>
            <p:cNvPr id="6" name="Group 21"/>
            <p:cNvGrpSpPr>
              <a:grpSpLocks/>
            </p:cNvGrpSpPr>
            <p:nvPr/>
          </p:nvGrpSpPr>
          <p:grpSpPr bwMode="auto">
            <a:xfrm>
              <a:off x="3504" y="1804"/>
              <a:ext cx="1344" cy="404"/>
              <a:chOff x="3744" y="1872"/>
              <a:chExt cx="1344" cy="404"/>
            </a:xfrm>
          </p:grpSpPr>
          <p:sp>
            <p:nvSpPr>
              <p:cNvPr id="134159" name="AutoShape 15"/>
              <p:cNvSpPr>
                <a:spLocks noChangeArrowheads="1"/>
              </p:cNvSpPr>
              <p:nvPr/>
            </p:nvSpPr>
            <p:spPr bwMode="auto">
              <a:xfrm>
                <a:off x="3744" y="1882"/>
                <a:ext cx="1344" cy="384"/>
              </a:xfrm>
              <a:prstGeom prst="leftArrowCallout">
                <a:avLst>
                  <a:gd name="adj1" fmla="val 25000"/>
                  <a:gd name="adj2" fmla="val 25000"/>
                  <a:gd name="adj3" fmla="val 58333"/>
                  <a:gd name="adj4" fmla="val 66667"/>
                </a:avLst>
              </a:prstGeom>
              <a:solidFill>
                <a:schemeClr val="bg1"/>
              </a:solidFill>
              <a:ln w="9525">
                <a:solidFill>
                  <a:schemeClr val="tx1"/>
                </a:solidFill>
                <a:miter lim="800000"/>
                <a:headEnd/>
                <a:tailEnd/>
              </a:ln>
              <a:effectLst>
                <a:outerShdw dist="35921" dir="2700000" algn="ctr" rotWithShape="0">
                  <a:srgbClr val="808080"/>
                </a:outerShdw>
              </a:effectLst>
            </p:spPr>
            <p:txBody>
              <a:bodyPr wrap="none" anchor="ctr"/>
              <a:lstStyle/>
              <a:p>
                <a:endParaRPr lang="en-US"/>
              </a:p>
            </p:txBody>
          </p:sp>
          <p:sp>
            <p:nvSpPr>
              <p:cNvPr id="134154" name="Rectangle 10"/>
              <p:cNvSpPr>
                <a:spLocks noChangeArrowheads="1"/>
              </p:cNvSpPr>
              <p:nvPr/>
            </p:nvSpPr>
            <p:spPr bwMode="auto">
              <a:xfrm>
                <a:off x="4272" y="1872"/>
                <a:ext cx="768" cy="404"/>
              </a:xfrm>
              <a:prstGeom prst="rect">
                <a:avLst/>
              </a:prstGeom>
              <a:noFill/>
              <a:ln w="9525">
                <a:noFill/>
                <a:miter lim="800000"/>
                <a:headEnd/>
                <a:tailEnd/>
              </a:ln>
            </p:spPr>
            <p:txBody>
              <a:bodyPr>
                <a:spAutoFit/>
              </a:bodyPr>
              <a:lstStyle/>
              <a:p>
                <a:pPr algn="r"/>
                <a:r>
                  <a:rPr lang="en-US" sz="1800" b="1">
                    <a:solidFill>
                      <a:srgbClr val="FF0000"/>
                    </a:solidFill>
                  </a:rPr>
                  <a:t>Tobacco smoke</a:t>
                </a:r>
              </a:p>
            </p:txBody>
          </p:sp>
        </p:grpSp>
        <p:grpSp>
          <p:nvGrpSpPr>
            <p:cNvPr id="7" name="Group 23"/>
            <p:cNvGrpSpPr>
              <a:grpSpLocks/>
            </p:cNvGrpSpPr>
            <p:nvPr/>
          </p:nvGrpSpPr>
          <p:grpSpPr bwMode="auto">
            <a:xfrm>
              <a:off x="3360" y="2256"/>
              <a:ext cx="1152" cy="288"/>
              <a:chOff x="3216" y="2688"/>
              <a:chExt cx="1152" cy="288"/>
            </a:xfrm>
          </p:grpSpPr>
          <p:sp>
            <p:nvSpPr>
              <p:cNvPr id="134162" name="AutoShape 18"/>
              <p:cNvSpPr>
                <a:spLocks noChangeArrowheads="1"/>
              </p:cNvSpPr>
              <p:nvPr/>
            </p:nvSpPr>
            <p:spPr bwMode="auto">
              <a:xfrm>
                <a:off x="3216" y="2688"/>
                <a:ext cx="1152" cy="288"/>
              </a:xfrm>
              <a:prstGeom prst="leftArrowCallout">
                <a:avLst>
                  <a:gd name="adj1" fmla="val 25000"/>
                  <a:gd name="adj2" fmla="val 25000"/>
                  <a:gd name="adj3" fmla="val 66667"/>
                  <a:gd name="adj4" fmla="val 66667"/>
                </a:avLst>
              </a:prstGeom>
              <a:solidFill>
                <a:schemeClr val="bg1"/>
              </a:solidFill>
              <a:ln w="9525">
                <a:solidFill>
                  <a:schemeClr val="tx1"/>
                </a:solidFill>
                <a:miter lim="800000"/>
                <a:headEnd/>
                <a:tailEnd/>
              </a:ln>
              <a:effectLst>
                <a:outerShdw dist="35921" dir="2700000" algn="ctr" rotWithShape="0">
                  <a:srgbClr val="808080"/>
                </a:outerShdw>
              </a:effectLst>
            </p:spPr>
            <p:txBody>
              <a:bodyPr wrap="none" anchor="ctr"/>
              <a:lstStyle/>
              <a:p>
                <a:endParaRPr lang="en-US"/>
              </a:p>
            </p:txBody>
          </p:sp>
          <p:sp>
            <p:nvSpPr>
              <p:cNvPr id="134153" name="Rectangle 9"/>
              <p:cNvSpPr>
                <a:spLocks noChangeArrowheads="1"/>
              </p:cNvSpPr>
              <p:nvPr/>
            </p:nvSpPr>
            <p:spPr bwMode="auto">
              <a:xfrm>
                <a:off x="3552" y="2717"/>
                <a:ext cx="768" cy="231"/>
              </a:xfrm>
              <a:prstGeom prst="rect">
                <a:avLst/>
              </a:prstGeom>
              <a:noFill/>
              <a:ln w="9525">
                <a:noFill/>
                <a:miter lim="800000"/>
                <a:headEnd/>
                <a:tailEnd/>
              </a:ln>
            </p:spPr>
            <p:txBody>
              <a:bodyPr>
                <a:spAutoFit/>
              </a:bodyPr>
              <a:lstStyle/>
              <a:p>
                <a:pPr algn="r"/>
                <a:r>
                  <a:rPr lang="en-US" sz="1800" b="1">
                    <a:solidFill>
                      <a:srgbClr val="FF0000"/>
                    </a:solidFill>
                  </a:rPr>
                  <a:t>Stress</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
                                        </p:tgtEl>
                                        <p:attrNameLst>
                                          <p:attrName>ppt_x</p:attrName>
                                          <p:attrName>ppt_y</p:attrName>
                                        </p:attrNameLst>
                                      </p:cBhvr>
                                    </p:animMotion>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04800" y="274638"/>
            <a:ext cx="8628888" cy="715962"/>
          </a:xfrm>
        </p:spPr>
        <p:txBody>
          <a:bodyPr>
            <a:noAutofit/>
          </a:bodyPr>
          <a:lstStyle/>
          <a:p>
            <a:pPr algn="ctr"/>
            <a:r>
              <a:rPr lang="en-US" sz="3200" b="1" dirty="0"/>
              <a:t>Human actions that affect ecological equilibrium</a:t>
            </a:r>
          </a:p>
        </p:txBody>
      </p:sp>
      <p:sp>
        <p:nvSpPr>
          <p:cNvPr id="18435" name="Content Placeholder 2"/>
          <p:cNvSpPr>
            <a:spLocks noGrp="1"/>
          </p:cNvSpPr>
          <p:nvPr>
            <p:ph idx="1"/>
          </p:nvPr>
        </p:nvSpPr>
        <p:spPr>
          <a:xfrm>
            <a:off x="381000" y="1066800"/>
            <a:ext cx="8552688" cy="5638800"/>
          </a:xfrm>
        </p:spPr>
        <p:txBody>
          <a:bodyPr>
            <a:normAutofit fontScale="92500" lnSpcReduction="10000"/>
          </a:bodyPr>
          <a:lstStyle/>
          <a:p>
            <a:r>
              <a:rPr lang="en-US" b="1" dirty="0"/>
              <a:t>Deforestation</a:t>
            </a:r>
            <a:r>
              <a:rPr lang="en-US" dirty="0"/>
              <a:t>- responsible for RTIs </a:t>
            </a:r>
          </a:p>
          <a:p>
            <a:endParaRPr lang="en-US" sz="1200" dirty="0"/>
          </a:p>
          <a:p>
            <a:r>
              <a:rPr lang="en-US" b="1" dirty="0"/>
              <a:t>Industrial discharges into the air</a:t>
            </a:r>
            <a:r>
              <a:rPr lang="en-US" dirty="0"/>
              <a:t>. This affects the quality of the air in that discharges from automobile exhausts pollute ozone layer.</a:t>
            </a:r>
          </a:p>
          <a:p>
            <a:endParaRPr lang="en-US" sz="1200" dirty="0"/>
          </a:p>
          <a:p>
            <a:r>
              <a:rPr lang="en-US" b="1" dirty="0"/>
              <a:t>Agricultural activities </a:t>
            </a:r>
            <a:r>
              <a:rPr lang="en-US" dirty="0"/>
              <a:t>for example  use of herbicides and pesticides result into coliform contamination and nutrient overload.</a:t>
            </a:r>
          </a:p>
          <a:p>
            <a:endParaRPr lang="en-US" sz="1200" dirty="0"/>
          </a:p>
          <a:p>
            <a:r>
              <a:rPr lang="en-US" dirty="0"/>
              <a:t>Climate change through Stratospheric </a:t>
            </a:r>
            <a:r>
              <a:rPr lang="en-US" b="1" dirty="0"/>
              <a:t>ozone depletion</a:t>
            </a:r>
          </a:p>
          <a:p>
            <a:endParaRPr lang="en-US" sz="1400" b="1" dirty="0"/>
          </a:p>
          <a:p>
            <a:r>
              <a:rPr lang="en-US" b="1" dirty="0"/>
              <a:t>Desertification</a:t>
            </a:r>
          </a:p>
          <a:p>
            <a:endParaRPr lang="en-US" sz="1200" b="1" dirty="0"/>
          </a:p>
          <a:p>
            <a:r>
              <a:rPr lang="en-US" b="1" dirty="0"/>
              <a:t>Land degradation</a:t>
            </a:r>
          </a:p>
          <a:p>
            <a:endParaRPr lang="en-US" sz="1000" b="1" dirty="0"/>
          </a:p>
          <a:p>
            <a:r>
              <a:rPr lang="en-US" b="1" dirty="0"/>
              <a:t>Loss of biodiversity</a:t>
            </a:r>
          </a:p>
        </p:txBody>
      </p:sp>
      <p:sp>
        <p:nvSpPr>
          <p:cNvPr id="4" name="Slide Number Placeholder 3"/>
          <p:cNvSpPr>
            <a:spLocks noGrp="1"/>
          </p:cNvSpPr>
          <p:nvPr>
            <p:ph type="sldNum" sz="quarter" idx="12"/>
          </p:nvPr>
        </p:nvSpPr>
        <p:spPr/>
        <p:txBody>
          <a:bodyPr/>
          <a:lstStyle/>
          <a:p>
            <a:fld id="{6CEC76E0-5182-4288-B7D9-5088C7F17C26}" type="slidenum">
              <a:rPr lang="en-US" smtClean="0"/>
              <a:pPr/>
              <a:t>25</a:t>
            </a:fld>
            <a:endParaRPr lang="en-US"/>
          </a:p>
        </p:txBody>
      </p:sp>
    </p:spTree>
    <p:extLst>
      <p:ext uri="{BB962C8B-B14F-4D97-AF65-F5344CB8AC3E}">
        <p14:creationId xmlns:p14="http://schemas.microsoft.com/office/powerpoint/2010/main" val="33202902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228600" y="274638"/>
            <a:ext cx="8686800" cy="1143000"/>
          </a:xfrm>
        </p:spPr>
        <p:txBody>
          <a:bodyPr>
            <a:noAutofit/>
          </a:bodyPr>
          <a:lstStyle/>
          <a:p>
            <a:pPr algn="ctr"/>
            <a:r>
              <a:rPr lang="en-US" sz="3200" b="1" dirty="0"/>
              <a:t>Factors that can lead to a person being harmed by something in the environment</a:t>
            </a:r>
          </a:p>
        </p:txBody>
      </p:sp>
      <p:sp>
        <p:nvSpPr>
          <p:cNvPr id="22531" name="Content Placeholder 2"/>
          <p:cNvSpPr>
            <a:spLocks noGrp="1"/>
          </p:cNvSpPr>
          <p:nvPr>
            <p:ph idx="1"/>
          </p:nvPr>
        </p:nvSpPr>
        <p:spPr>
          <a:xfrm>
            <a:off x="304800" y="1676400"/>
            <a:ext cx="8458200" cy="4953000"/>
          </a:xfrm>
        </p:spPr>
        <p:txBody>
          <a:bodyPr>
            <a:normAutofit/>
          </a:bodyPr>
          <a:lstStyle/>
          <a:p>
            <a:pPr>
              <a:buFont typeface="Wingdings" pitchFamily="2" charset="2"/>
              <a:buChar char="v"/>
            </a:pPr>
            <a:r>
              <a:rPr lang="en-US" sz="3600" dirty="0">
                <a:latin typeface="Calibri" pitchFamily="34" charset="0"/>
                <a:cs typeface="Calibri" pitchFamily="34" charset="0"/>
              </a:rPr>
              <a:t>Existence of the source of harm</a:t>
            </a:r>
          </a:p>
          <a:p>
            <a:pPr>
              <a:buFont typeface="Wingdings" pitchFamily="2" charset="2"/>
              <a:buChar char="v"/>
            </a:pPr>
            <a:r>
              <a:rPr lang="en-US" sz="3600" dirty="0">
                <a:latin typeface="Calibri" pitchFamily="34" charset="0"/>
                <a:cs typeface="Calibri" pitchFamily="34" charset="0"/>
              </a:rPr>
              <a:t>Environmental media </a:t>
            </a:r>
            <a:r>
              <a:rPr lang="en-US" sz="3600" dirty="0" err="1">
                <a:latin typeface="Calibri" pitchFamily="34" charset="0"/>
                <a:cs typeface="Calibri" pitchFamily="34" charset="0"/>
              </a:rPr>
              <a:t>eg</a:t>
            </a:r>
            <a:r>
              <a:rPr lang="en-US" sz="3600" dirty="0">
                <a:latin typeface="Calibri" pitchFamily="34" charset="0"/>
                <a:cs typeface="Calibri" pitchFamily="34" charset="0"/>
              </a:rPr>
              <a:t> air, water or soil</a:t>
            </a:r>
          </a:p>
          <a:p>
            <a:pPr>
              <a:buFont typeface="Wingdings" pitchFamily="2" charset="2"/>
              <a:buChar char="v"/>
            </a:pPr>
            <a:r>
              <a:rPr lang="en-US" sz="3600" dirty="0">
                <a:latin typeface="Calibri" pitchFamily="34" charset="0"/>
                <a:cs typeface="Calibri" pitchFamily="34" charset="0"/>
              </a:rPr>
              <a:t>Receptor population (within exposure pathway)</a:t>
            </a:r>
          </a:p>
          <a:p>
            <a:pPr>
              <a:buFont typeface="Wingdings" pitchFamily="2" charset="2"/>
              <a:buChar char="v"/>
            </a:pPr>
            <a:r>
              <a:rPr lang="en-US" sz="3600" dirty="0">
                <a:latin typeface="Calibri" pitchFamily="34" charset="0"/>
                <a:cs typeface="Calibri" pitchFamily="34" charset="0"/>
              </a:rPr>
              <a:t>Route of exposure </a:t>
            </a:r>
            <a:r>
              <a:rPr lang="en-US" sz="3600" dirty="0" err="1">
                <a:latin typeface="Calibri" pitchFamily="34" charset="0"/>
                <a:cs typeface="Calibri" pitchFamily="34" charset="0"/>
              </a:rPr>
              <a:t>eg</a:t>
            </a:r>
            <a:r>
              <a:rPr lang="en-US" sz="3600" dirty="0">
                <a:latin typeface="Calibri" pitchFamily="34" charset="0"/>
                <a:cs typeface="Calibri" pitchFamily="34" charset="0"/>
              </a:rPr>
              <a:t> inhalation, ingestion and dermal absorption</a:t>
            </a:r>
          </a:p>
          <a:p>
            <a:pPr>
              <a:buFont typeface="Wingdings" pitchFamily="2" charset="2"/>
              <a:buChar char="v"/>
            </a:pPr>
            <a:r>
              <a:rPr lang="en-US" sz="3600" dirty="0">
                <a:latin typeface="Calibri" pitchFamily="34" charset="0"/>
                <a:cs typeface="Calibri" pitchFamily="34" charset="0"/>
              </a:rPr>
              <a:t>Infective dose</a:t>
            </a:r>
          </a:p>
        </p:txBody>
      </p:sp>
      <p:sp>
        <p:nvSpPr>
          <p:cNvPr id="4" name="Slide Number Placeholder 3"/>
          <p:cNvSpPr>
            <a:spLocks noGrp="1"/>
          </p:cNvSpPr>
          <p:nvPr>
            <p:ph type="sldNum" sz="quarter" idx="12"/>
          </p:nvPr>
        </p:nvSpPr>
        <p:spPr/>
        <p:txBody>
          <a:bodyPr/>
          <a:lstStyle/>
          <a:p>
            <a:fld id="{6CEC76E0-5182-4288-B7D9-5088C7F17C26}" type="slidenum">
              <a:rPr lang="en-US" smtClean="0"/>
              <a:pPr/>
              <a:t>26</a:t>
            </a:fld>
            <a:endParaRPr lang="en-US"/>
          </a:p>
        </p:txBody>
      </p:sp>
    </p:spTree>
    <p:extLst>
      <p:ext uri="{BB962C8B-B14F-4D97-AF65-F5344CB8AC3E}">
        <p14:creationId xmlns:p14="http://schemas.microsoft.com/office/powerpoint/2010/main" val="25054505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382000" cy="1066800"/>
          </a:xfrm>
        </p:spPr>
        <p:txBody>
          <a:bodyPr>
            <a:noAutofit/>
          </a:bodyPr>
          <a:lstStyle/>
          <a:p>
            <a:pPr algn="ctr"/>
            <a:r>
              <a:rPr lang="en-US" sz="3600" b="1" i="1" dirty="0"/>
              <a:t>Relationship between environment, human health and disease I</a:t>
            </a:r>
            <a:endParaRPr lang="en-US" sz="3600" dirty="0"/>
          </a:p>
        </p:txBody>
      </p:sp>
      <p:pic>
        <p:nvPicPr>
          <p:cNvPr id="1026" name="Picture 2"/>
          <p:cNvPicPr>
            <a:picLocks noGrp="1" noChangeAspect="1" noChangeArrowheads="1"/>
          </p:cNvPicPr>
          <p:nvPr>
            <p:ph idx="1"/>
          </p:nvPr>
        </p:nvPicPr>
        <p:blipFill>
          <a:blip r:embed="rId2"/>
          <a:srcRect/>
          <a:stretch>
            <a:fillRect/>
          </a:stretch>
        </p:blipFill>
        <p:spPr bwMode="auto">
          <a:xfrm>
            <a:off x="457200" y="1597150"/>
            <a:ext cx="8172866" cy="4803649"/>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6CEC76E0-5182-4288-B7D9-5088C7F17C26}"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763000" cy="1096962"/>
          </a:xfrm>
        </p:spPr>
        <p:txBody>
          <a:bodyPr>
            <a:noAutofit/>
          </a:bodyPr>
          <a:lstStyle/>
          <a:p>
            <a:pPr algn="ctr"/>
            <a:r>
              <a:rPr lang="en-US" sz="3600" b="1" i="1" dirty="0"/>
              <a:t>Relationship between environment, human health and disease </a:t>
            </a:r>
            <a:r>
              <a:rPr lang="en-US" sz="3600" b="1" dirty="0"/>
              <a:t>II</a:t>
            </a:r>
          </a:p>
        </p:txBody>
      </p:sp>
      <p:sp>
        <p:nvSpPr>
          <p:cNvPr id="3" name="Content Placeholder 2"/>
          <p:cNvSpPr>
            <a:spLocks noGrp="1"/>
          </p:cNvSpPr>
          <p:nvPr>
            <p:ph idx="1"/>
          </p:nvPr>
        </p:nvSpPr>
        <p:spPr>
          <a:xfrm>
            <a:off x="457200" y="1600200"/>
            <a:ext cx="8229600" cy="4724400"/>
          </a:xfrm>
        </p:spPr>
        <p:txBody>
          <a:bodyPr>
            <a:noAutofit/>
          </a:bodyPr>
          <a:lstStyle/>
          <a:p>
            <a:pPr>
              <a:buFont typeface="Wingdings" pitchFamily="2" charset="2"/>
              <a:buChar char="v"/>
            </a:pPr>
            <a:r>
              <a:rPr lang="en-US" sz="3600" b="1" dirty="0">
                <a:latin typeface="Calibri" pitchFamily="34" charset="0"/>
                <a:cs typeface="Calibri" pitchFamily="34" charset="0"/>
              </a:rPr>
              <a:t>Environmental Health Science:  </a:t>
            </a:r>
            <a:r>
              <a:rPr lang="en-US" sz="3600" dirty="0">
                <a:latin typeface="Calibri" pitchFamily="34" charset="0"/>
                <a:cs typeface="Calibri" pitchFamily="34" charset="0"/>
              </a:rPr>
              <a:t>Is the study of those factors in the environment that affect human health</a:t>
            </a:r>
          </a:p>
          <a:p>
            <a:pPr lvl="1">
              <a:buFont typeface="Wingdings" pitchFamily="2" charset="2"/>
              <a:buChar char="§"/>
            </a:pPr>
            <a:r>
              <a:rPr lang="en-US" sz="3400" dirty="0">
                <a:latin typeface="Calibri" pitchFamily="34" charset="0"/>
                <a:cs typeface="Calibri" pitchFamily="34" charset="0"/>
              </a:rPr>
              <a:t>Factors (“pollutants "or “toxicants”) in air, water, soil, or food</a:t>
            </a:r>
          </a:p>
          <a:p>
            <a:pPr lvl="1">
              <a:buFont typeface="Wingdings" pitchFamily="2" charset="2"/>
              <a:buChar char="§"/>
            </a:pPr>
            <a:r>
              <a:rPr lang="en-US" sz="3600" dirty="0">
                <a:latin typeface="Calibri" pitchFamily="34" charset="0"/>
                <a:cs typeface="Calibri" pitchFamily="34" charset="0"/>
              </a:rPr>
              <a:t>Transferred to humans by inhalation, ingestion, or absorption</a:t>
            </a:r>
          </a:p>
          <a:p>
            <a:pPr lvl="1">
              <a:buFont typeface="Wingdings" pitchFamily="2" charset="2"/>
              <a:buChar char="§"/>
            </a:pPr>
            <a:r>
              <a:rPr lang="en-US" sz="3600" dirty="0">
                <a:latin typeface="Calibri" pitchFamily="34" charset="0"/>
                <a:cs typeface="Calibri" pitchFamily="34" charset="0"/>
              </a:rPr>
              <a:t>Leads to adverse health effects</a:t>
            </a:r>
          </a:p>
          <a:p>
            <a:endParaRPr lang="en-US" sz="3600" dirty="0">
              <a:latin typeface="Calibri" pitchFamily="34" charset="0"/>
              <a:cs typeface="Calibri" pitchFamily="34" charset="0"/>
            </a:endParaRPr>
          </a:p>
        </p:txBody>
      </p:sp>
      <p:sp>
        <p:nvSpPr>
          <p:cNvPr id="4" name="Slide Number Placeholder 3"/>
          <p:cNvSpPr>
            <a:spLocks noGrp="1"/>
          </p:cNvSpPr>
          <p:nvPr>
            <p:ph type="sldNum" sz="quarter" idx="12"/>
          </p:nvPr>
        </p:nvSpPr>
        <p:spPr/>
        <p:txBody>
          <a:bodyPr/>
          <a:lstStyle/>
          <a:p>
            <a:fld id="{6CEC76E0-5182-4288-B7D9-5088C7F17C26}" type="slidenum">
              <a:rPr lang="en-US" smtClean="0"/>
              <a:pPr/>
              <a:t>28</a:t>
            </a:fld>
            <a:endParaRPr lang="en-US"/>
          </a:p>
        </p:txBody>
      </p:sp>
    </p:spTree>
    <p:extLst>
      <p:ext uri="{BB962C8B-B14F-4D97-AF65-F5344CB8AC3E}">
        <p14:creationId xmlns:p14="http://schemas.microsoft.com/office/powerpoint/2010/main" val="118161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90600"/>
          </a:xfrm>
        </p:spPr>
        <p:txBody>
          <a:bodyPr>
            <a:normAutofit fontScale="90000"/>
          </a:bodyPr>
          <a:lstStyle/>
          <a:p>
            <a:r>
              <a:rPr lang="en-US" dirty="0"/>
              <a:t/>
            </a:r>
            <a:br>
              <a:rPr lang="en-US" dirty="0"/>
            </a:br>
            <a:r>
              <a:rPr lang="en-US" b="1" dirty="0"/>
              <a:t>Examples of disease manifestation</a:t>
            </a:r>
          </a:p>
        </p:txBody>
      </p:sp>
      <p:sp>
        <p:nvSpPr>
          <p:cNvPr id="3" name="Content Placeholder 2"/>
          <p:cNvSpPr>
            <a:spLocks noGrp="1"/>
          </p:cNvSpPr>
          <p:nvPr>
            <p:ph idx="1"/>
          </p:nvPr>
        </p:nvSpPr>
        <p:spPr>
          <a:xfrm>
            <a:off x="457200" y="1524000"/>
            <a:ext cx="8229600" cy="4800600"/>
          </a:xfrm>
        </p:spPr>
        <p:txBody>
          <a:bodyPr>
            <a:noAutofit/>
          </a:bodyPr>
          <a:lstStyle/>
          <a:p>
            <a:pPr>
              <a:buFont typeface="Wingdings" pitchFamily="2" charset="2"/>
              <a:buChar char="Ø"/>
            </a:pPr>
            <a:r>
              <a:rPr lang="en-US" sz="3200" dirty="0">
                <a:latin typeface="Calibri" pitchFamily="34" charset="0"/>
                <a:cs typeface="Calibri" pitchFamily="34" charset="0"/>
              </a:rPr>
              <a:t>Lung disease</a:t>
            </a:r>
          </a:p>
          <a:p>
            <a:pPr>
              <a:buFont typeface="Wingdings" pitchFamily="2" charset="2"/>
              <a:buChar char="Ø"/>
            </a:pPr>
            <a:r>
              <a:rPr lang="en-US" sz="3200" dirty="0">
                <a:latin typeface="Calibri" pitchFamily="34" charset="0"/>
                <a:cs typeface="Calibri" pitchFamily="34" charset="0"/>
              </a:rPr>
              <a:t>Reproductive effects</a:t>
            </a:r>
          </a:p>
          <a:p>
            <a:pPr>
              <a:buFont typeface="Wingdings" pitchFamily="2" charset="2"/>
              <a:buChar char="Ø"/>
            </a:pPr>
            <a:r>
              <a:rPr lang="en-US" sz="3200" dirty="0" err="1">
                <a:latin typeface="Calibri" pitchFamily="34" charset="0"/>
                <a:cs typeface="Calibri" pitchFamily="34" charset="0"/>
              </a:rPr>
              <a:t>Teratogenic</a:t>
            </a:r>
            <a:r>
              <a:rPr lang="en-US" sz="3200" dirty="0">
                <a:latin typeface="Calibri" pitchFamily="34" charset="0"/>
                <a:cs typeface="Calibri" pitchFamily="34" charset="0"/>
              </a:rPr>
              <a:t> effects</a:t>
            </a:r>
          </a:p>
          <a:p>
            <a:pPr>
              <a:buFont typeface="Wingdings" pitchFamily="2" charset="2"/>
              <a:buChar char="Ø"/>
            </a:pPr>
            <a:r>
              <a:rPr lang="en-US" sz="3200" dirty="0">
                <a:latin typeface="Calibri" pitchFamily="34" charset="0"/>
                <a:cs typeface="Calibri" pitchFamily="34" charset="0"/>
              </a:rPr>
              <a:t>Neurologic effects</a:t>
            </a:r>
          </a:p>
          <a:p>
            <a:pPr>
              <a:buFont typeface="Wingdings" pitchFamily="2" charset="2"/>
              <a:buChar char="Ø"/>
            </a:pPr>
            <a:r>
              <a:rPr lang="en-US" sz="3200" dirty="0">
                <a:latin typeface="Calibri" pitchFamily="34" charset="0"/>
                <a:cs typeface="Calibri" pitchFamily="34" charset="0"/>
              </a:rPr>
              <a:t>Immunosuppression and hypersensitivity</a:t>
            </a:r>
          </a:p>
          <a:p>
            <a:pPr>
              <a:buFont typeface="Wingdings" pitchFamily="2" charset="2"/>
              <a:buChar char="Ø"/>
            </a:pPr>
            <a:r>
              <a:rPr lang="en-US" sz="3200" dirty="0">
                <a:latin typeface="Calibri" pitchFamily="34" charset="0"/>
                <a:cs typeface="Calibri" pitchFamily="34" charset="0"/>
              </a:rPr>
              <a:t>Cancer</a:t>
            </a:r>
          </a:p>
        </p:txBody>
      </p:sp>
      <p:sp>
        <p:nvSpPr>
          <p:cNvPr id="4" name="Slide Number Placeholder 3"/>
          <p:cNvSpPr>
            <a:spLocks noGrp="1"/>
          </p:cNvSpPr>
          <p:nvPr>
            <p:ph type="sldNum" sz="quarter" idx="12"/>
          </p:nvPr>
        </p:nvSpPr>
        <p:spPr/>
        <p:txBody>
          <a:bodyPr/>
          <a:lstStyle/>
          <a:p>
            <a:fld id="{6CEC76E0-5182-4288-B7D9-5088C7F17C26}" type="slidenum">
              <a:rPr lang="en-US" smtClean="0"/>
              <a:pPr/>
              <a:t>29</a:t>
            </a:fld>
            <a:endParaRPr lang="en-US"/>
          </a:p>
        </p:txBody>
      </p:sp>
    </p:spTree>
    <p:extLst>
      <p:ext uri="{BB962C8B-B14F-4D97-AF65-F5344CB8AC3E}">
        <p14:creationId xmlns:p14="http://schemas.microsoft.com/office/powerpoint/2010/main" val="2121767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3" name="Content Placeholder 2"/>
          <p:cNvSpPr>
            <a:spLocks noGrp="1"/>
          </p:cNvSpPr>
          <p:nvPr>
            <p:ph idx="1"/>
          </p:nvPr>
        </p:nvSpPr>
        <p:spPr/>
        <p:txBody>
          <a:bodyPr/>
          <a:lstStyle/>
          <a:p>
            <a:r>
              <a:rPr lang="en-US" dirty="0" smtClean="0"/>
              <a:t>2. The infection prevention measures involves standard and additional precautions</a:t>
            </a:r>
          </a:p>
          <a:p>
            <a:pPr marL="514350" indent="-514350">
              <a:buAutoNum type="alphaUcPeriod"/>
            </a:pPr>
            <a:r>
              <a:rPr lang="en-US" dirty="0" smtClean="0"/>
              <a:t>True</a:t>
            </a:r>
          </a:p>
          <a:p>
            <a:pPr marL="514350" indent="-514350">
              <a:buAutoNum type="alphaUcPeriod"/>
            </a:pPr>
            <a:r>
              <a:rPr lang="en-US" dirty="0"/>
              <a:t> </a:t>
            </a:r>
            <a:r>
              <a:rPr lang="en-US" dirty="0" smtClean="0"/>
              <a:t>False</a:t>
            </a:r>
            <a:endParaRPr lang="en-US" dirty="0"/>
          </a:p>
        </p:txBody>
      </p:sp>
      <p:sp>
        <p:nvSpPr>
          <p:cNvPr id="4" name="Slide Number Placeholder 3"/>
          <p:cNvSpPr>
            <a:spLocks noGrp="1"/>
          </p:cNvSpPr>
          <p:nvPr>
            <p:ph type="sldNum" sz="quarter" idx="12"/>
          </p:nvPr>
        </p:nvSpPr>
        <p:spPr/>
        <p:txBody>
          <a:bodyPr/>
          <a:lstStyle/>
          <a:p>
            <a:fld id="{6CEC76E0-5182-4288-B7D9-5088C7F17C26}" type="slidenum">
              <a:rPr lang="en-US" smtClean="0"/>
              <a:pPr/>
              <a:t>3</a:t>
            </a:fld>
            <a:endParaRPr lang="en-US"/>
          </a:p>
        </p:txBody>
      </p:sp>
    </p:spTree>
    <p:extLst>
      <p:ext uri="{BB962C8B-B14F-4D97-AF65-F5344CB8AC3E}">
        <p14:creationId xmlns:p14="http://schemas.microsoft.com/office/powerpoint/2010/main" val="6519163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28888" cy="1143000"/>
          </a:xfrm>
        </p:spPr>
        <p:txBody>
          <a:bodyPr/>
          <a:lstStyle/>
          <a:p>
            <a:r>
              <a:rPr lang="en-US" dirty="0" err="1"/>
              <a:t>Minamata</a:t>
            </a:r>
            <a:r>
              <a:rPr lang="en-US" dirty="0"/>
              <a:t> disease</a:t>
            </a:r>
          </a:p>
        </p:txBody>
      </p:sp>
      <p:pic>
        <p:nvPicPr>
          <p:cNvPr id="2050" name="Picture 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381001" y="1371600"/>
            <a:ext cx="3429000" cy="4495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3"/>
          <p:cNvSpPr>
            <a:spLocks noGrp="1"/>
          </p:cNvSpPr>
          <p:nvPr>
            <p:ph sz="half" idx="2"/>
          </p:nvPr>
        </p:nvSpPr>
        <p:spPr>
          <a:xfrm>
            <a:off x="3810000" y="1066800"/>
            <a:ext cx="5123688" cy="5638800"/>
          </a:xfrm>
        </p:spPr>
        <p:txBody>
          <a:bodyPr>
            <a:normAutofit fontScale="92500"/>
          </a:bodyPr>
          <a:lstStyle/>
          <a:p>
            <a:r>
              <a:rPr lang="en-US" dirty="0"/>
              <a:t>The crippled hand of a Minamata disease victim</a:t>
            </a:r>
          </a:p>
          <a:p>
            <a:endParaRPr lang="en-US" sz="900" dirty="0"/>
          </a:p>
          <a:p>
            <a:r>
              <a:rPr lang="en-US" dirty="0"/>
              <a:t>Is a neurological  syndrome caused by </a:t>
            </a:r>
            <a:r>
              <a:rPr lang="en-US" b="1" dirty="0"/>
              <a:t>severe mercury poisoning. </a:t>
            </a:r>
          </a:p>
          <a:p>
            <a:endParaRPr lang="en-US" sz="1100" b="1" dirty="0"/>
          </a:p>
          <a:p>
            <a:r>
              <a:rPr lang="en-US" dirty="0"/>
              <a:t>Symptoms include  ataxia numbness in the hands and feet, general muscle weakness, narrowing of the  field of vision  and damage to  hearing and speech. </a:t>
            </a:r>
          </a:p>
          <a:p>
            <a:endParaRPr lang="en-US" sz="1000" dirty="0"/>
          </a:p>
          <a:p>
            <a:r>
              <a:rPr lang="en-US" dirty="0"/>
              <a:t>In extreme cases, insanity, paralysis, coma, and death, later can affect </a:t>
            </a:r>
            <a:r>
              <a:rPr lang="en-US" dirty="0" err="1"/>
              <a:t>foetuses</a:t>
            </a:r>
            <a:r>
              <a:rPr lang="en-US" dirty="0"/>
              <a:t> in the womb</a:t>
            </a:r>
          </a:p>
        </p:txBody>
      </p:sp>
      <p:sp>
        <p:nvSpPr>
          <p:cNvPr id="5" name="Slide Number Placeholder 4"/>
          <p:cNvSpPr>
            <a:spLocks noGrp="1"/>
          </p:cNvSpPr>
          <p:nvPr>
            <p:ph type="sldNum" sz="quarter" idx="12"/>
          </p:nvPr>
        </p:nvSpPr>
        <p:spPr/>
        <p:txBody>
          <a:bodyPr/>
          <a:lstStyle/>
          <a:p>
            <a:fld id="{6CEC76E0-5182-4288-B7D9-5088C7F17C26}" type="slidenum">
              <a:rPr lang="en-US" smtClean="0"/>
              <a:pPr/>
              <a:t>30</a:t>
            </a:fld>
            <a:endParaRPr lang="en-US"/>
          </a:p>
        </p:txBody>
      </p:sp>
    </p:spTree>
    <p:extLst>
      <p:ext uri="{BB962C8B-B14F-4D97-AF65-F5344CB8AC3E}">
        <p14:creationId xmlns:p14="http://schemas.microsoft.com/office/powerpoint/2010/main" val="5176081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792480"/>
          </a:xfrm>
        </p:spPr>
        <p:txBody>
          <a:bodyPr>
            <a:normAutofit fontScale="90000"/>
          </a:bodyPr>
          <a:lstStyle/>
          <a:p>
            <a:r>
              <a:rPr lang="en-US" b="1" dirty="0"/>
              <a:t>Deepwater horizon oil spill</a:t>
            </a:r>
            <a:endParaRPr lang="en-US" dirty="0"/>
          </a:p>
        </p:txBody>
      </p:sp>
      <p:sp>
        <p:nvSpPr>
          <p:cNvPr id="5" name="Content Placeholder 4"/>
          <p:cNvSpPr>
            <a:spLocks noGrp="1"/>
          </p:cNvSpPr>
          <p:nvPr>
            <p:ph sz="half" idx="1"/>
          </p:nvPr>
        </p:nvSpPr>
        <p:spPr>
          <a:xfrm>
            <a:off x="304800" y="1066800"/>
            <a:ext cx="4953000" cy="5638800"/>
          </a:xfrm>
        </p:spPr>
        <p:txBody>
          <a:bodyPr>
            <a:noAutofit/>
          </a:bodyPr>
          <a:lstStyle/>
          <a:p>
            <a:r>
              <a:rPr lang="en-US" sz="2800" dirty="0">
                <a:latin typeface="Calibri" pitchFamily="34" charset="0"/>
                <a:cs typeface="Calibri" pitchFamily="34" charset="0"/>
              </a:rPr>
              <a:t>Also referred to as the BP</a:t>
            </a:r>
            <a:r>
              <a:rPr lang="en-US" sz="2800" b="1" dirty="0">
                <a:latin typeface="Calibri" pitchFamily="34" charset="0"/>
                <a:cs typeface="Calibri" pitchFamily="34" charset="0"/>
              </a:rPr>
              <a:t> oil spill</a:t>
            </a:r>
            <a:r>
              <a:rPr lang="en-US" sz="2800" dirty="0">
                <a:latin typeface="Calibri" pitchFamily="34" charset="0"/>
                <a:cs typeface="Calibri" pitchFamily="34" charset="0"/>
              </a:rPr>
              <a:t>, is an oil spill in the Gulf of Mexico which flowed unabated for three months in 2010, and continues to seep. </a:t>
            </a:r>
          </a:p>
          <a:p>
            <a:r>
              <a:rPr lang="en-US" sz="2800" dirty="0">
                <a:latin typeface="Calibri" pitchFamily="34" charset="0"/>
                <a:cs typeface="Calibri" pitchFamily="34" charset="0"/>
              </a:rPr>
              <a:t>It is the largest accidental marine oil spill in the history of the petroleum industry.</a:t>
            </a:r>
          </a:p>
          <a:p>
            <a:r>
              <a:rPr lang="en-US" sz="2800" dirty="0">
                <a:latin typeface="Calibri" pitchFamily="34" charset="0"/>
                <a:cs typeface="Calibri" pitchFamily="34" charset="0"/>
              </a:rPr>
              <a:t>The explosion killed 11 men working on the platform and injured 17 others. On 15 July 2010</a:t>
            </a:r>
          </a:p>
        </p:txBody>
      </p:sp>
      <p:pic>
        <p:nvPicPr>
          <p:cNvPr id="7"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420572" y="1371600"/>
            <a:ext cx="3571028"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6CEC76E0-5182-4288-B7D9-5088C7F17C26}" type="slidenum">
              <a:rPr lang="en-US" smtClean="0"/>
              <a:pPr/>
              <a:t>31</a:t>
            </a:fld>
            <a:endParaRPr lang="en-US"/>
          </a:p>
        </p:txBody>
      </p:sp>
    </p:spTree>
    <p:extLst>
      <p:ext uri="{BB962C8B-B14F-4D97-AF65-F5344CB8AC3E}">
        <p14:creationId xmlns:p14="http://schemas.microsoft.com/office/powerpoint/2010/main" val="3243698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90600"/>
          </a:xfrm>
        </p:spPr>
        <p:txBody>
          <a:bodyPr/>
          <a:lstStyle/>
          <a:p>
            <a:pPr algn="ctr"/>
            <a:r>
              <a:rPr lang="en-US" b="1" dirty="0"/>
              <a:t>Rainforest destruction</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04800" y="1524000"/>
            <a:ext cx="4114800" cy="4953000"/>
          </a:xfrm>
        </p:spPr>
      </p:pic>
      <p:sp>
        <p:nvSpPr>
          <p:cNvPr id="4" name="Content Placeholder 3"/>
          <p:cNvSpPr>
            <a:spLocks noGrp="1"/>
          </p:cNvSpPr>
          <p:nvPr>
            <p:ph sz="half" idx="2"/>
          </p:nvPr>
        </p:nvSpPr>
        <p:spPr>
          <a:xfrm>
            <a:off x="4572000" y="1371600"/>
            <a:ext cx="4361688" cy="5105400"/>
          </a:xfrm>
        </p:spPr>
        <p:txBody>
          <a:bodyPr>
            <a:normAutofit lnSpcReduction="10000"/>
          </a:bodyPr>
          <a:lstStyle/>
          <a:p>
            <a:r>
              <a:rPr lang="en-US" dirty="0"/>
              <a:t>Deforestation in Brazil’s Amazon rain forest has increased dramatically over the past decade as ranchers, farmers and loggers destroyed up to 10,088 square miles—roughly the size of New Hampshire—each year. </a:t>
            </a:r>
          </a:p>
          <a:p>
            <a:endParaRPr lang="en-US" sz="1100" dirty="0"/>
          </a:p>
          <a:p>
            <a:r>
              <a:rPr lang="en-US" dirty="0"/>
              <a:t>More than 50% of wildlife and 40% of the world’s oxygen comes from rainforests.</a:t>
            </a:r>
          </a:p>
        </p:txBody>
      </p:sp>
      <p:sp>
        <p:nvSpPr>
          <p:cNvPr id="6" name="Slide Number Placeholder 5"/>
          <p:cNvSpPr>
            <a:spLocks noGrp="1"/>
          </p:cNvSpPr>
          <p:nvPr>
            <p:ph type="sldNum" sz="quarter" idx="12"/>
          </p:nvPr>
        </p:nvSpPr>
        <p:spPr/>
        <p:txBody>
          <a:bodyPr/>
          <a:lstStyle/>
          <a:p>
            <a:fld id="{6CEC76E0-5182-4288-B7D9-5088C7F17C26}" type="slidenum">
              <a:rPr lang="en-US" smtClean="0"/>
              <a:pPr/>
              <a:t>32</a:t>
            </a:fld>
            <a:endParaRPr lang="en-US"/>
          </a:p>
        </p:txBody>
      </p:sp>
    </p:spTree>
    <p:extLst>
      <p:ext uri="{BB962C8B-B14F-4D97-AF65-F5344CB8AC3E}">
        <p14:creationId xmlns:p14="http://schemas.microsoft.com/office/powerpoint/2010/main" val="4395577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320"/>
            <a:ext cx="4191000" cy="1143000"/>
          </a:xfrm>
        </p:spPr>
        <p:txBody>
          <a:bodyPr>
            <a:normAutofit fontScale="90000"/>
          </a:bodyPr>
          <a:lstStyle/>
          <a:p>
            <a:pPr algn="ctr"/>
            <a:r>
              <a:rPr lang="en-US" b="1" dirty="0"/>
              <a:t>Industrial mining</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28600" y="1752600"/>
            <a:ext cx="4212734" cy="4648200"/>
          </a:xfrm>
        </p:spPr>
      </p:pic>
      <p:sp>
        <p:nvSpPr>
          <p:cNvPr id="4" name="Content Placeholder 3"/>
          <p:cNvSpPr>
            <a:spLocks noGrp="1"/>
          </p:cNvSpPr>
          <p:nvPr>
            <p:ph sz="half" idx="2"/>
          </p:nvPr>
        </p:nvSpPr>
        <p:spPr>
          <a:xfrm>
            <a:off x="4572000" y="304800"/>
            <a:ext cx="4361688" cy="6400800"/>
          </a:xfrm>
        </p:spPr>
        <p:txBody>
          <a:bodyPr>
            <a:normAutofit fontScale="92500" lnSpcReduction="20000"/>
          </a:bodyPr>
          <a:lstStyle/>
          <a:p>
            <a:r>
              <a:rPr lang="en-US" sz="2400" dirty="0">
                <a:latin typeface="Calibri" pitchFamily="34" charset="0"/>
                <a:cs typeface="Calibri" pitchFamily="34" charset="0"/>
              </a:rPr>
              <a:t>Mining for precious metals is an economic driver in both developed and developing countries, but  the environmental effects can be costly. </a:t>
            </a:r>
          </a:p>
          <a:p>
            <a:pPr>
              <a:buNone/>
            </a:pPr>
            <a:endParaRPr lang="en-US" sz="2400" dirty="0">
              <a:latin typeface="Calibri" pitchFamily="34" charset="0"/>
              <a:cs typeface="Calibri" pitchFamily="34" charset="0"/>
            </a:endParaRPr>
          </a:p>
          <a:p>
            <a:r>
              <a:rPr lang="en-US" sz="2400" dirty="0">
                <a:latin typeface="Calibri" pitchFamily="34" charset="0"/>
                <a:cs typeface="Calibri" pitchFamily="34" charset="0"/>
              </a:rPr>
              <a:t>When holes are dug and components extracted, the resulting landscape is affected by soil erosion, and can experience the collapse of ecosystems knocked off balance. </a:t>
            </a:r>
          </a:p>
          <a:p>
            <a:endParaRPr lang="en-US" sz="2400" dirty="0">
              <a:latin typeface="Calibri" pitchFamily="34" charset="0"/>
              <a:cs typeface="Calibri" pitchFamily="34" charset="0"/>
            </a:endParaRPr>
          </a:p>
          <a:p>
            <a:r>
              <a:rPr lang="en-US" sz="2400" dirty="0">
                <a:latin typeface="Calibri" pitchFamily="34" charset="0"/>
                <a:cs typeface="Calibri" pitchFamily="34" charset="0"/>
              </a:rPr>
              <a:t>Mined areas are rarely restored.  </a:t>
            </a:r>
            <a:r>
              <a:rPr lang="en-US" sz="2400" dirty="0" err="1">
                <a:latin typeface="Calibri" pitchFamily="34" charset="0"/>
                <a:cs typeface="Calibri" pitchFamily="34" charset="0"/>
              </a:rPr>
              <a:t>Sukinda</a:t>
            </a:r>
            <a:r>
              <a:rPr lang="en-US" sz="2400" dirty="0">
                <a:latin typeface="Calibri" pitchFamily="34" charset="0"/>
                <a:cs typeface="Calibri" pitchFamily="34" charset="0"/>
              </a:rPr>
              <a:t> Valley in India contains more than 95% of the India’s chromite ore deposits. </a:t>
            </a:r>
          </a:p>
          <a:p>
            <a:endParaRPr lang="en-US" sz="2400" dirty="0">
              <a:latin typeface="Calibri" pitchFamily="34" charset="0"/>
              <a:cs typeface="Calibri" pitchFamily="34" charset="0"/>
            </a:endParaRPr>
          </a:p>
          <a:p>
            <a:r>
              <a:rPr lang="en-US" sz="2400" dirty="0">
                <a:latin typeface="Calibri" pitchFamily="34" charset="0"/>
                <a:cs typeface="Calibri" pitchFamily="34" charset="0"/>
              </a:rPr>
              <a:t>The constant mining efforts have left it as one of the most polluted places in the world.</a:t>
            </a:r>
          </a:p>
          <a:p>
            <a:endParaRPr lang="en-US" dirty="0"/>
          </a:p>
        </p:txBody>
      </p:sp>
      <p:sp>
        <p:nvSpPr>
          <p:cNvPr id="6" name="Slide Number Placeholder 5"/>
          <p:cNvSpPr>
            <a:spLocks noGrp="1"/>
          </p:cNvSpPr>
          <p:nvPr>
            <p:ph type="sldNum" sz="quarter" idx="12"/>
          </p:nvPr>
        </p:nvSpPr>
        <p:spPr/>
        <p:txBody>
          <a:bodyPr/>
          <a:lstStyle/>
          <a:p>
            <a:fld id="{6CEC76E0-5182-4288-B7D9-5088C7F17C26}" type="slidenum">
              <a:rPr lang="en-US" smtClean="0"/>
              <a:pPr/>
              <a:t>33</a:t>
            </a:fld>
            <a:endParaRPr lang="en-US"/>
          </a:p>
        </p:txBody>
      </p:sp>
    </p:spTree>
    <p:extLst>
      <p:ext uri="{BB962C8B-B14F-4D97-AF65-F5344CB8AC3E}">
        <p14:creationId xmlns:p14="http://schemas.microsoft.com/office/powerpoint/2010/main" val="32563767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763000" cy="914400"/>
          </a:xfrm>
        </p:spPr>
        <p:txBody>
          <a:bodyPr>
            <a:noAutofit/>
          </a:bodyPr>
          <a:lstStyle/>
          <a:p>
            <a:pPr algn="ctr"/>
            <a:r>
              <a:rPr lang="en-US" sz="3200" b="1" dirty="0"/>
              <a:t>Major environmental risk factors with related diseases and conditions</a:t>
            </a:r>
          </a:p>
        </p:txBody>
      </p:sp>
      <p:pic>
        <p:nvPicPr>
          <p:cNvPr id="1026" name="Picture 2"/>
          <p:cNvPicPr>
            <a:picLocks noGrp="1" noChangeAspect="1" noChangeArrowheads="1"/>
          </p:cNvPicPr>
          <p:nvPr>
            <p:ph idx="1"/>
          </p:nvPr>
        </p:nvPicPr>
        <p:blipFill>
          <a:blip r:embed="rId2"/>
          <a:srcRect/>
          <a:stretch>
            <a:fillRect/>
          </a:stretch>
        </p:blipFill>
        <p:spPr bwMode="auto">
          <a:xfrm>
            <a:off x="152400" y="1371600"/>
            <a:ext cx="8820163" cy="51816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6CEC76E0-5182-4288-B7D9-5088C7F17C26}"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228600" y="0"/>
            <a:ext cx="8705088" cy="990600"/>
          </a:xfrm>
        </p:spPr>
        <p:txBody>
          <a:bodyPr>
            <a:normAutofit fontScale="90000"/>
          </a:bodyPr>
          <a:lstStyle/>
          <a:p>
            <a:pPr algn="ctr"/>
            <a:r>
              <a:rPr lang="en-US" sz="3200" b="1" dirty="0"/>
              <a:t>Environmental agents implicated in adverse Reproductive outcomes</a:t>
            </a:r>
          </a:p>
        </p:txBody>
      </p:sp>
      <p:graphicFrame>
        <p:nvGraphicFramePr>
          <p:cNvPr id="5" name="Content Placeholder 4"/>
          <p:cNvGraphicFramePr>
            <a:graphicFrameLocks noGrp="1"/>
          </p:cNvGraphicFramePr>
          <p:nvPr>
            <p:ph idx="1"/>
          </p:nvPr>
        </p:nvGraphicFramePr>
        <p:xfrm>
          <a:off x="0" y="1066800"/>
          <a:ext cx="9144000" cy="5820012"/>
        </p:xfrm>
        <a:graphic>
          <a:graphicData uri="http://schemas.openxmlformats.org/drawingml/2006/table">
            <a:tbl>
              <a:tblPr firstRow="1" bandRow="1">
                <a:tableStyleId>{5C22544A-7EE6-4342-B048-85BDC9FD1C3A}</a:tableStyleId>
              </a:tblPr>
              <a:tblGrid>
                <a:gridCol w="3124200">
                  <a:extLst>
                    <a:ext uri="{9D8B030D-6E8A-4147-A177-3AD203B41FA5}">
                      <a16:colId xmlns="" xmlns:a16="http://schemas.microsoft.com/office/drawing/2014/main" val="20000"/>
                    </a:ext>
                  </a:extLst>
                </a:gridCol>
                <a:gridCol w="6019800">
                  <a:extLst>
                    <a:ext uri="{9D8B030D-6E8A-4147-A177-3AD203B41FA5}">
                      <a16:colId xmlns="" xmlns:a16="http://schemas.microsoft.com/office/drawing/2014/main" val="20001"/>
                    </a:ext>
                  </a:extLst>
                </a:gridCol>
              </a:tblGrid>
              <a:tr h="446986">
                <a:tc>
                  <a:txBody>
                    <a:bodyPr/>
                    <a:lstStyle/>
                    <a:p>
                      <a:r>
                        <a:rPr lang="en-US" sz="2400" dirty="0">
                          <a:latin typeface="Calibri" pitchFamily="34" charset="0"/>
                          <a:cs typeface="Calibri" pitchFamily="34" charset="0"/>
                        </a:rPr>
                        <a:t>Exposure</a:t>
                      </a:r>
                    </a:p>
                  </a:txBody>
                  <a:tcPr marL="83326" marR="83326" marT="45723" marB="45723"/>
                </a:tc>
                <a:tc>
                  <a:txBody>
                    <a:bodyPr/>
                    <a:lstStyle/>
                    <a:p>
                      <a:r>
                        <a:rPr lang="en-US" sz="2400" dirty="0">
                          <a:latin typeface="Calibri" pitchFamily="34" charset="0"/>
                          <a:cs typeface="Calibri" pitchFamily="34" charset="0"/>
                        </a:rPr>
                        <a:t>Known/Suspected effect</a:t>
                      </a:r>
                    </a:p>
                  </a:txBody>
                  <a:tcPr marL="83326" marR="83326" marT="45723" marB="45723"/>
                </a:tc>
                <a:extLst>
                  <a:ext uri="{0D108BD9-81ED-4DB2-BD59-A6C34878D82A}">
                    <a16:rowId xmlns="" xmlns:a16="http://schemas.microsoft.com/office/drawing/2014/main" val="10000"/>
                  </a:ext>
                </a:extLst>
              </a:tr>
              <a:tr h="790822">
                <a:tc>
                  <a:txBody>
                    <a:bodyPr/>
                    <a:lstStyle/>
                    <a:p>
                      <a:r>
                        <a:rPr lang="en-US" sz="2400" dirty="0">
                          <a:latin typeface="Calibri" pitchFamily="34" charset="0"/>
                          <a:cs typeface="Calibri" pitchFamily="34" charset="0"/>
                        </a:rPr>
                        <a:t>Anesthetic compounds</a:t>
                      </a:r>
                    </a:p>
                  </a:txBody>
                  <a:tcPr marL="83326" marR="83326" marT="45723" marB="45723"/>
                </a:tc>
                <a:tc>
                  <a:txBody>
                    <a:bodyPr/>
                    <a:lstStyle/>
                    <a:p>
                      <a:r>
                        <a:rPr lang="en-US" sz="2400" dirty="0">
                          <a:latin typeface="Calibri" pitchFamily="34" charset="0"/>
                          <a:cs typeface="Calibri" pitchFamily="34" charset="0"/>
                        </a:rPr>
                        <a:t>Infertility, spontaneous</a:t>
                      </a:r>
                      <a:r>
                        <a:rPr lang="en-US" sz="2400" baseline="0" dirty="0">
                          <a:latin typeface="Calibri" pitchFamily="34" charset="0"/>
                          <a:cs typeface="Calibri" pitchFamily="34" charset="0"/>
                        </a:rPr>
                        <a:t> abortions, fetal malformations and low birth weight.</a:t>
                      </a:r>
                      <a:endParaRPr lang="en-US" sz="2400" dirty="0">
                        <a:latin typeface="Calibri" pitchFamily="34" charset="0"/>
                        <a:cs typeface="Calibri" pitchFamily="34" charset="0"/>
                      </a:endParaRPr>
                    </a:p>
                  </a:txBody>
                  <a:tcPr marL="83326" marR="83326" marT="45723" marB="45723"/>
                </a:tc>
                <a:extLst>
                  <a:ext uri="{0D108BD9-81ED-4DB2-BD59-A6C34878D82A}">
                    <a16:rowId xmlns="" xmlns:a16="http://schemas.microsoft.com/office/drawing/2014/main" val="10001"/>
                  </a:ext>
                </a:extLst>
              </a:tr>
              <a:tr h="790770">
                <a:tc>
                  <a:txBody>
                    <a:bodyPr/>
                    <a:lstStyle/>
                    <a:p>
                      <a:r>
                        <a:rPr lang="en-US" sz="2400" dirty="0">
                          <a:latin typeface="Calibri" pitchFamily="34" charset="0"/>
                          <a:cs typeface="Calibri" pitchFamily="34" charset="0"/>
                        </a:rPr>
                        <a:t>Dibromochloropropane</a:t>
                      </a:r>
                    </a:p>
                  </a:txBody>
                  <a:tcPr marL="83326" marR="83326" marT="45723" marB="45723"/>
                </a:tc>
                <a:tc>
                  <a:txBody>
                    <a:bodyPr/>
                    <a:lstStyle/>
                    <a:p>
                      <a:r>
                        <a:rPr lang="en-US" sz="2400" dirty="0">
                          <a:latin typeface="Calibri" pitchFamily="34" charset="0"/>
                          <a:cs typeface="Calibri" pitchFamily="34" charset="0"/>
                        </a:rPr>
                        <a:t>Sperm</a:t>
                      </a:r>
                      <a:r>
                        <a:rPr lang="en-US" sz="2400" baseline="0" dirty="0">
                          <a:latin typeface="Calibri" pitchFamily="34" charset="0"/>
                          <a:cs typeface="Calibri" pitchFamily="34" charset="0"/>
                        </a:rPr>
                        <a:t> abnormalities, infertility</a:t>
                      </a:r>
                      <a:endParaRPr lang="en-US" sz="2400" dirty="0">
                        <a:latin typeface="Calibri" pitchFamily="34" charset="0"/>
                        <a:cs typeface="Calibri" pitchFamily="34" charset="0"/>
                      </a:endParaRPr>
                    </a:p>
                  </a:txBody>
                  <a:tcPr marL="83326" marR="83326" marT="45723" marB="45723"/>
                </a:tc>
                <a:extLst>
                  <a:ext uri="{0D108BD9-81ED-4DB2-BD59-A6C34878D82A}">
                    <a16:rowId xmlns="" xmlns:a16="http://schemas.microsoft.com/office/drawing/2014/main" val="10002"/>
                  </a:ext>
                </a:extLst>
              </a:tr>
              <a:tr h="790822">
                <a:tc>
                  <a:txBody>
                    <a:bodyPr/>
                    <a:lstStyle/>
                    <a:p>
                      <a:r>
                        <a:rPr lang="en-US" sz="2400" dirty="0">
                          <a:latin typeface="Calibri" pitchFamily="34" charset="0"/>
                          <a:cs typeface="Calibri" pitchFamily="34" charset="0"/>
                        </a:rPr>
                        <a:t>Ioninizing</a:t>
                      </a:r>
                      <a:r>
                        <a:rPr lang="en-US" sz="2400" baseline="0" dirty="0">
                          <a:latin typeface="Calibri" pitchFamily="34" charset="0"/>
                          <a:cs typeface="Calibri" pitchFamily="34" charset="0"/>
                        </a:rPr>
                        <a:t> radiation</a:t>
                      </a:r>
                      <a:endParaRPr lang="en-US" sz="2400" dirty="0">
                        <a:latin typeface="Calibri" pitchFamily="34" charset="0"/>
                        <a:cs typeface="Calibri" pitchFamily="34" charset="0"/>
                      </a:endParaRPr>
                    </a:p>
                  </a:txBody>
                  <a:tcPr marL="83326" marR="83326" marT="45723" marB="45723"/>
                </a:tc>
                <a:tc>
                  <a:txBody>
                    <a:bodyPr/>
                    <a:lstStyle/>
                    <a:p>
                      <a:r>
                        <a:rPr lang="en-US" sz="2400" dirty="0">
                          <a:latin typeface="Calibri" pitchFamily="34" charset="0"/>
                          <a:cs typeface="Calibri" pitchFamily="34" charset="0"/>
                        </a:rPr>
                        <a:t>Infertility, chromosomal abnormalities,</a:t>
                      </a:r>
                      <a:r>
                        <a:rPr lang="en-US" sz="2400" baseline="0" dirty="0">
                          <a:latin typeface="Calibri" pitchFamily="34" charset="0"/>
                          <a:cs typeface="Calibri" pitchFamily="34" charset="0"/>
                        </a:rPr>
                        <a:t> childhood malignancies</a:t>
                      </a:r>
                      <a:endParaRPr lang="en-US" sz="2400" dirty="0">
                        <a:latin typeface="Calibri" pitchFamily="34" charset="0"/>
                        <a:cs typeface="Calibri" pitchFamily="34" charset="0"/>
                      </a:endParaRPr>
                    </a:p>
                  </a:txBody>
                  <a:tcPr marL="83326" marR="83326" marT="45723" marB="45723"/>
                </a:tc>
                <a:extLst>
                  <a:ext uri="{0D108BD9-81ED-4DB2-BD59-A6C34878D82A}">
                    <a16:rowId xmlns="" xmlns:a16="http://schemas.microsoft.com/office/drawing/2014/main" val="10003"/>
                  </a:ext>
                </a:extLst>
              </a:tr>
              <a:tr h="790822">
                <a:tc>
                  <a:txBody>
                    <a:bodyPr/>
                    <a:lstStyle/>
                    <a:p>
                      <a:r>
                        <a:rPr lang="en-US" sz="2400" dirty="0">
                          <a:latin typeface="Calibri" pitchFamily="34" charset="0"/>
                          <a:cs typeface="Calibri" pitchFamily="34" charset="0"/>
                        </a:rPr>
                        <a:t>Lead</a:t>
                      </a:r>
                    </a:p>
                  </a:txBody>
                  <a:tcPr marL="83326" marR="83326" marT="45723" marB="45723"/>
                </a:tc>
                <a:tc>
                  <a:txBody>
                    <a:bodyPr/>
                    <a:lstStyle/>
                    <a:p>
                      <a:r>
                        <a:rPr lang="en-US" sz="2400" dirty="0">
                          <a:latin typeface="Calibri" pitchFamily="34" charset="0"/>
                          <a:cs typeface="Calibri" pitchFamily="34" charset="0"/>
                        </a:rPr>
                        <a:t>Infertility,</a:t>
                      </a:r>
                      <a:r>
                        <a:rPr lang="en-US" sz="2400" baseline="0" dirty="0">
                          <a:latin typeface="Calibri" pitchFamily="34" charset="0"/>
                          <a:cs typeface="Calibri" pitchFamily="34" charset="0"/>
                        </a:rPr>
                        <a:t> spontaneous abortions, developmental disabilities</a:t>
                      </a:r>
                      <a:endParaRPr lang="en-US" sz="2400" dirty="0">
                        <a:latin typeface="Calibri" pitchFamily="34" charset="0"/>
                        <a:cs typeface="Calibri" pitchFamily="34" charset="0"/>
                      </a:endParaRPr>
                    </a:p>
                  </a:txBody>
                  <a:tcPr marL="83326" marR="83326" marT="45723" marB="45723"/>
                </a:tc>
                <a:extLst>
                  <a:ext uri="{0D108BD9-81ED-4DB2-BD59-A6C34878D82A}">
                    <a16:rowId xmlns="" xmlns:a16="http://schemas.microsoft.com/office/drawing/2014/main" val="10004"/>
                  </a:ext>
                </a:extLst>
              </a:tr>
              <a:tr h="446986">
                <a:tc>
                  <a:txBody>
                    <a:bodyPr/>
                    <a:lstStyle/>
                    <a:p>
                      <a:r>
                        <a:rPr lang="en-US" sz="2400" dirty="0">
                          <a:latin typeface="Calibri" pitchFamily="34" charset="0"/>
                          <a:cs typeface="Calibri" pitchFamily="34" charset="0"/>
                        </a:rPr>
                        <a:t>Manganese</a:t>
                      </a:r>
                    </a:p>
                  </a:txBody>
                  <a:tcPr marL="83326" marR="83326" marT="45723" marB="45723"/>
                </a:tc>
                <a:tc>
                  <a:txBody>
                    <a:bodyPr/>
                    <a:lstStyle/>
                    <a:p>
                      <a:r>
                        <a:rPr lang="en-US" sz="2400" dirty="0">
                          <a:latin typeface="Calibri" pitchFamily="34" charset="0"/>
                          <a:cs typeface="Calibri" pitchFamily="34" charset="0"/>
                        </a:rPr>
                        <a:t>Infertility</a:t>
                      </a:r>
                    </a:p>
                  </a:txBody>
                  <a:tcPr marL="83326" marR="83326" marT="45723" marB="45723"/>
                </a:tc>
                <a:extLst>
                  <a:ext uri="{0D108BD9-81ED-4DB2-BD59-A6C34878D82A}">
                    <a16:rowId xmlns="" xmlns:a16="http://schemas.microsoft.com/office/drawing/2014/main" val="10005"/>
                  </a:ext>
                </a:extLst>
              </a:tr>
              <a:tr h="790822">
                <a:tc>
                  <a:txBody>
                    <a:bodyPr/>
                    <a:lstStyle/>
                    <a:p>
                      <a:r>
                        <a:rPr lang="en-US" sz="2400" dirty="0">
                          <a:latin typeface="Calibri" pitchFamily="34" charset="0"/>
                          <a:cs typeface="Calibri" pitchFamily="34" charset="0"/>
                        </a:rPr>
                        <a:t>Organic mercury</a:t>
                      </a:r>
                    </a:p>
                  </a:txBody>
                  <a:tcPr marL="83326" marR="83326" marT="45723" marB="45723"/>
                </a:tc>
                <a:tc>
                  <a:txBody>
                    <a:bodyPr/>
                    <a:lstStyle/>
                    <a:p>
                      <a:r>
                        <a:rPr lang="en-US" sz="2400" dirty="0">
                          <a:latin typeface="Calibri" pitchFamily="34" charset="0"/>
                          <a:cs typeface="Calibri" pitchFamily="34" charset="0"/>
                        </a:rPr>
                        <a:t>Developmental disabilities, neurologic abnormalities</a:t>
                      </a:r>
                    </a:p>
                  </a:txBody>
                  <a:tcPr marL="83326" marR="83326" marT="45723" marB="45723"/>
                </a:tc>
                <a:extLst>
                  <a:ext uri="{0D108BD9-81ED-4DB2-BD59-A6C34878D82A}">
                    <a16:rowId xmlns="" xmlns:a16="http://schemas.microsoft.com/office/drawing/2014/main" val="10006"/>
                  </a:ext>
                </a:extLst>
              </a:tr>
              <a:tr h="790770">
                <a:tc>
                  <a:txBody>
                    <a:bodyPr/>
                    <a:lstStyle/>
                    <a:p>
                      <a:r>
                        <a:rPr lang="en-US" sz="2400" dirty="0">
                          <a:latin typeface="Calibri" pitchFamily="34" charset="0"/>
                          <a:cs typeface="Calibri" pitchFamily="34" charset="0"/>
                        </a:rPr>
                        <a:t>Organic solvents</a:t>
                      </a:r>
                    </a:p>
                  </a:txBody>
                  <a:tcPr marL="83326" marR="83326" marT="45723" marB="45723"/>
                </a:tc>
                <a:tc>
                  <a:txBody>
                    <a:bodyPr/>
                    <a:lstStyle/>
                    <a:p>
                      <a:r>
                        <a:rPr lang="en-US" sz="2400" dirty="0">
                          <a:latin typeface="Calibri" pitchFamily="34" charset="0"/>
                          <a:cs typeface="Calibri" pitchFamily="34" charset="0"/>
                        </a:rPr>
                        <a:t>Cogenital</a:t>
                      </a:r>
                      <a:r>
                        <a:rPr lang="en-US" sz="2400" baseline="0" dirty="0">
                          <a:latin typeface="Calibri" pitchFamily="34" charset="0"/>
                          <a:cs typeface="Calibri" pitchFamily="34" charset="0"/>
                        </a:rPr>
                        <a:t> malformations, childhood malignancies</a:t>
                      </a:r>
                      <a:endParaRPr lang="en-US" sz="2400" dirty="0">
                        <a:latin typeface="Calibri" pitchFamily="34" charset="0"/>
                        <a:cs typeface="Calibri" pitchFamily="34" charset="0"/>
                      </a:endParaRPr>
                    </a:p>
                  </a:txBody>
                  <a:tcPr marL="83326" marR="83326" marT="45723" marB="45723"/>
                </a:tc>
                <a:extLst>
                  <a:ext uri="{0D108BD9-81ED-4DB2-BD59-A6C34878D82A}">
                    <a16:rowId xmlns="" xmlns:a16="http://schemas.microsoft.com/office/drawing/2014/main" val="10007"/>
                  </a:ext>
                </a:extLst>
              </a:tr>
            </a:tbl>
          </a:graphicData>
        </a:graphic>
      </p:graphicFrame>
      <p:sp>
        <p:nvSpPr>
          <p:cNvPr id="4" name="Slide Number Placeholder 3"/>
          <p:cNvSpPr>
            <a:spLocks noGrp="1"/>
          </p:cNvSpPr>
          <p:nvPr>
            <p:ph type="sldNum" sz="quarter" idx="12"/>
          </p:nvPr>
        </p:nvSpPr>
        <p:spPr/>
        <p:txBody>
          <a:bodyPr/>
          <a:lstStyle/>
          <a:p>
            <a:fld id="{6CEC76E0-5182-4288-B7D9-5088C7F17C26}" type="slidenum">
              <a:rPr lang="en-US" smtClean="0"/>
              <a:pPr/>
              <a:t>35</a:t>
            </a:fld>
            <a:endParaRPr lang="en-US"/>
          </a:p>
        </p:txBody>
      </p:sp>
    </p:spTree>
    <p:extLst>
      <p:ext uri="{BB962C8B-B14F-4D97-AF65-F5344CB8AC3E}">
        <p14:creationId xmlns:p14="http://schemas.microsoft.com/office/powerpoint/2010/main" val="40191541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28600"/>
            <a:ext cx="8229600" cy="990600"/>
          </a:xfrm>
        </p:spPr>
        <p:txBody>
          <a:bodyPr>
            <a:normAutofit fontScale="90000"/>
          </a:bodyPr>
          <a:lstStyle/>
          <a:p>
            <a:pPr algn="ctr"/>
            <a:r>
              <a:rPr lang="en-US" dirty="0"/>
              <a:t/>
            </a:r>
            <a:br>
              <a:rPr lang="en-US" dirty="0"/>
            </a:br>
            <a:r>
              <a:rPr lang="en-US" b="1" dirty="0"/>
              <a:t/>
            </a:r>
            <a:br>
              <a:rPr lang="en-US" b="1" dirty="0"/>
            </a:br>
            <a:r>
              <a:rPr lang="en-US" b="1" dirty="0"/>
              <a:t>Environmental Principles I</a:t>
            </a:r>
          </a:p>
        </p:txBody>
      </p:sp>
      <p:sp>
        <p:nvSpPr>
          <p:cNvPr id="20483" name="Content Placeholder 2"/>
          <p:cNvSpPr>
            <a:spLocks noGrp="1"/>
          </p:cNvSpPr>
          <p:nvPr>
            <p:ph idx="1"/>
          </p:nvPr>
        </p:nvSpPr>
        <p:spPr>
          <a:xfrm>
            <a:off x="152400" y="1447800"/>
            <a:ext cx="8781288" cy="5181600"/>
          </a:xfrm>
        </p:spPr>
        <p:txBody>
          <a:bodyPr>
            <a:noAutofit/>
          </a:bodyPr>
          <a:lstStyle/>
          <a:p>
            <a:pPr marL="514350" indent="-514350">
              <a:buFont typeface="+mj-lt"/>
              <a:buAutoNum type="arabicPeriod"/>
            </a:pPr>
            <a:r>
              <a:rPr lang="en-US" sz="3200" b="1" dirty="0">
                <a:latin typeface="Calibri" pitchFamily="34" charset="0"/>
                <a:cs typeface="Calibri" pitchFamily="34" charset="0"/>
              </a:rPr>
              <a:t>Everything is connected to everything else;</a:t>
            </a:r>
            <a:r>
              <a:rPr lang="en-US" sz="3200" dirty="0">
                <a:latin typeface="Calibri" pitchFamily="34" charset="0"/>
                <a:cs typeface="Calibri" pitchFamily="34" charset="0"/>
              </a:rPr>
              <a:t> </a:t>
            </a:r>
          </a:p>
          <a:p>
            <a:pPr marL="0" indent="0">
              <a:buFont typeface="Wingdings" pitchFamily="2" charset="2"/>
              <a:buChar char="Ø"/>
            </a:pPr>
            <a:r>
              <a:rPr lang="en-US" sz="3200" dirty="0">
                <a:latin typeface="Calibri" pitchFamily="34" charset="0"/>
                <a:cs typeface="Calibri" pitchFamily="34" charset="0"/>
              </a:rPr>
              <a:t>In water cycle of evaporation and condensation, burning fossil fuels, domestic and hospital wastes can result in air transport of mercury. </a:t>
            </a:r>
          </a:p>
          <a:p>
            <a:pPr marL="0" indent="0">
              <a:buFont typeface="Wingdings" pitchFamily="2" charset="2"/>
              <a:buChar char="Ø"/>
            </a:pPr>
            <a:r>
              <a:rPr lang="en-US" sz="3200" dirty="0">
                <a:latin typeface="Calibri" pitchFamily="34" charset="0"/>
                <a:cs typeface="Calibri" pitchFamily="34" charset="0"/>
              </a:rPr>
              <a:t>This will then be deposited in minute quantity into water bodies. </a:t>
            </a:r>
          </a:p>
          <a:p>
            <a:pPr marL="0" indent="0">
              <a:buFont typeface="Wingdings" pitchFamily="2" charset="2"/>
              <a:buChar char="Ø"/>
            </a:pPr>
            <a:r>
              <a:rPr lang="en-US" sz="3200" dirty="0">
                <a:latin typeface="Calibri" pitchFamily="34" charset="0"/>
                <a:cs typeface="Calibri" pitchFamily="34" charset="0"/>
              </a:rPr>
              <a:t>The organic mercury will be converted into methyl     mercury which can be taken up by plants, these plants are then eaten by fish. </a:t>
            </a:r>
          </a:p>
        </p:txBody>
      </p:sp>
      <p:sp>
        <p:nvSpPr>
          <p:cNvPr id="4" name="Slide Number Placeholder 3"/>
          <p:cNvSpPr>
            <a:spLocks noGrp="1"/>
          </p:cNvSpPr>
          <p:nvPr>
            <p:ph type="sldNum" sz="quarter" idx="12"/>
          </p:nvPr>
        </p:nvSpPr>
        <p:spPr/>
        <p:txBody>
          <a:bodyPr/>
          <a:lstStyle/>
          <a:p>
            <a:fld id="{6CEC76E0-5182-4288-B7D9-5088C7F17C26}" type="slidenum">
              <a:rPr lang="en-US" smtClean="0"/>
              <a:pPr/>
              <a:t>36</a:t>
            </a:fld>
            <a:endParaRPr lang="en-US"/>
          </a:p>
        </p:txBody>
      </p:sp>
    </p:spTree>
    <p:extLst>
      <p:ext uri="{BB962C8B-B14F-4D97-AF65-F5344CB8AC3E}">
        <p14:creationId xmlns:p14="http://schemas.microsoft.com/office/powerpoint/2010/main" val="35693508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304800"/>
            <a:ext cx="8229600" cy="914400"/>
          </a:xfrm>
        </p:spPr>
        <p:txBody>
          <a:bodyPr>
            <a:normAutofit fontScale="90000"/>
          </a:bodyPr>
          <a:lstStyle/>
          <a:p>
            <a:pPr algn="ctr"/>
            <a:r>
              <a:rPr lang="en-US" dirty="0"/>
              <a:t/>
            </a:r>
            <a:br>
              <a:rPr lang="en-US" dirty="0"/>
            </a:br>
            <a:r>
              <a:rPr lang="en-US" b="1" dirty="0"/>
              <a:t/>
            </a:r>
            <a:br>
              <a:rPr lang="en-US" b="1" dirty="0"/>
            </a:br>
            <a:r>
              <a:rPr lang="en-US" b="1" dirty="0"/>
              <a:t>Environmental Principles II</a:t>
            </a:r>
          </a:p>
        </p:txBody>
      </p:sp>
      <p:sp>
        <p:nvSpPr>
          <p:cNvPr id="21507" name="Content Placeholder 2"/>
          <p:cNvSpPr>
            <a:spLocks noGrp="1"/>
          </p:cNvSpPr>
          <p:nvPr>
            <p:ph idx="1"/>
          </p:nvPr>
        </p:nvSpPr>
        <p:spPr>
          <a:xfrm>
            <a:off x="381000" y="1524000"/>
            <a:ext cx="8305800" cy="4800600"/>
          </a:xfrm>
        </p:spPr>
        <p:txBody>
          <a:bodyPr>
            <a:noAutofit/>
          </a:bodyPr>
          <a:lstStyle/>
          <a:p>
            <a:r>
              <a:rPr lang="en-US" sz="3600" dirty="0">
                <a:latin typeface="Calibri" pitchFamily="34" charset="0"/>
                <a:cs typeface="Calibri" pitchFamily="34" charset="0"/>
              </a:rPr>
              <a:t>Fish, unlike humans retain mercury and through bio-accumulation the mercury goes to the food-chain and later on consumed by man. </a:t>
            </a:r>
          </a:p>
          <a:p>
            <a:r>
              <a:rPr lang="en-US" sz="3600" dirty="0" err="1">
                <a:latin typeface="Calibri" pitchFamily="34" charset="0"/>
                <a:cs typeface="Calibri" pitchFamily="34" charset="0"/>
              </a:rPr>
              <a:t>Mecury</a:t>
            </a:r>
            <a:r>
              <a:rPr lang="en-US" sz="3600" dirty="0">
                <a:latin typeface="Calibri" pitchFamily="34" charset="0"/>
                <a:cs typeface="Calibri" pitchFamily="34" charset="0"/>
              </a:rPr>
              <a:t> hinders the formation and development of the CNS of fetuses, infants and children as well as adults.</a:t>
            </a:r>
          </a:p>
          <a:p>
            <a:r>
              <a:rPr lang="en-US" sz="3600" dirty="0">
                <a:latin typeface="Calibri" pitchFamily="34" charset="0"/>
                <a:cs typeface="Calibri" pitchFamily="34" charset="0"/>
              </a:rPr>
              <a:t>Another e.g. is lead in paint burnt in 1978 </a:t>
            </a:r>
          </a:p>
        </p:txBody>
      </p:sp>
      <p:sp>
        <p:nvSpPr>
          <p:cNvPr id="4" name="Slide Number Placeholder 3"/>
          <p:cNvSpPr>
            <a:spLocks noGrp="1"/>
          </p:cNvSpPr>
          <p:nvPr>
            <p:ph type="sldNum" sz="quarter" idx="12"/>
          </p:nvPr>
        </p:nvSpPr>
        <p:spPr/>
        <p:txBody>
          <a:bodyPr/>
          <a:lstStyle/>
          <a:p>
            <a:fld id="{6CEC76E0-5182-4288-B7D9-5088C7F17C26}" type="slidenum">
              <a:rPr lang="en-US" smtClean="0"/>
              <a:pPr/>
              <a:t>37</a:t>
            </a:fld>
            <a:endParaRPr lang="en-US"/>
          </a:p>
        </p:txBody>
      </p:sp>
    </p:spTree>
    <p:extLst>
      <p:ext uri="{BB962C8B-B14F-4D97-AF65-F5344CB8AC3E}">
        <p14:creationId xmlns:p14="http://schemas.microsoft.com/office/powerpoint/2010/main" val="29739234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28600" y="304800"/>
            <a:ext cx="8458200" cy="1143000"/>
          </a:xfrm>
        </p:spPr>
        <p:txBody>
          <a:bodyPr>
            <a:normAutofit fontScale="90000"/>
          </a:bodyPr>
          <a:lstStyle/>
          <a:p>
            <a:pPr algn="ctr"/>
            <a:r>
              <a:rPr lang="en-US" b="1" dirty="0"/>
              <a:t>Principle 2: Everything has to go somewhere (Deposition)</a:t>
            </a:r>
          </a:p>
        </p:txBody>
      </p:sp>
      <p:sp>
        <p:nvSpPr>
          <p:cNvPr id="23555" name="Content Placeholder 2"/>
          <p:cNvSpPr>
            <a:spLocks noGrp="1"/>
          </p:cNvSpPr>
          <p:nvPr>
            <p:ph idx="1"/>
          </p:nvPr>
        </p:nvSpPr>
        <p:spPr>
          <a:xfrm>
            <a:off x="304800" y="1600200"/>
            <a:ext cx="8488680" cy="4800600"/>
          </a:xfrm>
        </p:spPr>
        <p:txBody>
          <a:bodyPr>
            <a:normAutofit fontScale="92500" lnSpcReduction="20000"/>
          </a:bodyPr>
          <a:lstStyle/>
          <a:p>
            <a:r>
              <a:rPr lang="en-US" sz="3600" dirty="0">
                <a:latin typeface="Calibri" pitchFamily="34" charset="0"/>
                <a:cs typeface="Calibri" pitchFamily="34" charset="0"/>
              </a:rPr>
              <a:t>Science of, “Matter cannot be created or destroyed” only disposed off through:-</a:t>
            </a:r>
          </a:p>
          <a:p>
            <a:pPr>
              <a:buFont typeface="Wingdings" pitchFamily="2" charset="2"/>
              <a:buChar char="ü"/>
            </a:pPr>
            <a:r>
              <a:rPr lang="en-US" sz="3600" dirty="0">
                <a:latin typeface="Calibri" pitchFamily="34" charset="0"/>
                <a:cs typeface="Calibri" pitchFamily="34" charset="0"/>
              </a:rPr>
              <a:t>Incineration  </a:t>
            </a:r>
          </a:p>
          <a:p>
            <a:pPr>
              <a:buFont typeface="Wingdings" pitchFamily="2" charset="2"/>
              <a:buChar char="ü"/>
            </a:pPr>
            <a:r>
              <a:rPr lang="en-US" sz="3600" dirty="0">
                <a:latin typeface="Calibri" pitchFamily="34" charset="0"/>
                <a:cs typeface="Calibri" pitchFamily="34" charset="0"/>
              </a:rPr>
              <a:t>Water discharge</a:t>
            </a:r>
          </a:p>
          <a:p>
            <a:pPr>
              <a:buFont typeface="Wingdings" pitchFamily="2" charset="2"/>
              <a:buChar char="ü"/>
            </a:pPr>
            <a:r>
              <a:rPr lang="en-US" sz="3600" dirty="0">
                <a:latin typeface="Calibri" pitchFamily="34" charset="0"/>
                <a:cs typeface="Calibri" pitchFamily="34" charset="0"/>
              </a:rPr>
              <a:t>Burial in soil (land filling)</a:t>
            </a:r>
          </a:p>
          <a:p>
            <a:pPr>
              <a:buFont typeface="Arial" charset="0"/>
              <a:buNone/>
            </a:pPr>
            <a:r>
              <a:rPr lang="en-US" sz="3600" b="1" dirty="0">
                <a:latin typeface="Calibri" pitchFamily="34" charset="0"/>
                <a:cs typeface="Calibri" pitchFamily="34" charset="0"/>
              </a:rPr>
              <a:t>Aim:- </a:t>
            </a:r>
            <a:r>
              <a:rPr lang="en-US" sz="3600" dirty="0">
                <a:latin typeface="Calibri" pitchFamily="34" charset="0"/>
                <a:cs typeface="Calibri" pitchFamily="34" charset="0"/>
              </a:rPr>
              <a:t>provide opportunity to alter the waste   product to a less toxic form (biodegradation), or Store product in a bio-unavailable form/place</a:t>
            </a:r>
          </a:p>
          <a:p>
            <a:pPr>
              <a:buFont typeface="Arial" charset="0"/>
              <a:buNone/>
            </a:pPr>
            <a:r>
              <a:rPr lang="en-US" dirty="0"/>
              <a:t>  </a:t>
            </a:r>
          </a:p>
        </p:txBody>
      </p:sp>
      <p:sp>
        <p:nvSpPr>
          <p:cNvPr id="4" name="Slide Number Placeholder 3"/>
          <p:cNvSpPr>
            <a:spLocks noGrp="1"/>
          </p:cNvSpPr>
          <p:nvPr>
            <p:ph type="sldNum" sz="quarter" idx="12"/>
          </p:nvPr>
        </p:nvSpPr>
        <p:spPr/>
        <p:txBody>
          <a:bodyPr/>
          <a:lstStyle/>
          <a:p>
            <a:fld id="{6CEC76E0-5182-4288-B7D9-5088C7F17C26}" type="slidenum">
              <a:rPr lang="en-US" smtClean="0"/>
              <a:pPr/>
              <a:t>38</a:t>
            </a:fld>
            <a:endParaRPr lang="en-US"/>
          </a:p>
        </p:txBody>
      </p:sp>
    </p:spTree>
    <p:extLst>
      <p:ext uri="{BB962C8B-B14F-4D97-AF65-F5344CB8AC3E}">
        <p14:creationId xmlns:p14="http://schemas.microsoft.com/office/powerpoint/2010/main" val="18056863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04800" y="304800"/>
            <a:ext cx="8382000" cy="1066800"/>
          </a:xfrm>
        </p:spPr>
        <p:txBody>
          <a:bodyPr>
            <a:normAutofit fontScale="90000"/>
          </a:bodyPr>
          <a:lstStyle/>
          <a:p>
            <a:pPr algn="ctr"/>
            <a:r>
              <a:rPr lang="en-US" b="1" dirty="0"/>
              <a:t>Principle 3: The solution of pollution is Dilution</a:t>
            </a:r>
          </a:p>
        </p:txBody>
      </p:sp>
      <p:sp>
        <p:nvSpPr>
          <p:cNvPr id="24579" name="Content Placeholder 2"/>
          <p:cNvSpPr>
            <a:spLocks noGrp="1"/>
          </p:cNvSpPr>
          <p:nvPr>
            <p:ph idx="1"/>
          </p:nvPr>
        </p:nvSpPr>
        <p:spPr>
          <a:xfrm>
            <a:off x="304800" y="1447800"/>
            <a:ext cx="8564880" cy="5029200"/>
          </a:xfrm>
        </p:spPr>
        <p:txBody>
          <a:bodyPr>
            <a:normAutofit/>
          </a:bodyPr>
          <a:lstStyle/>
          <a:p>
            <a:r>
              <a:rPr lang="en-US" sz="4000" dirty="0">
                <a:latin typeface="Calibri" pitchFamily="34" charset="0"/>
                <a:cs typeface="Calibri" pitchFamily="34" charset="0"/>
              </a:rPr>
              <a:t>Example: Environmental and sanitation measures like dumping of waste (garbage) at river banks posses many health risks. </a:t>
            </a:r>
          </a:p>
          <a:p>
            <a:r>
              <a:rPr lang="en-US" sz="4000" dirty="0">
                <a:latin typeface="Calibri" pitchFamily="34" charset="0"/>
                <a:cs typeface="Calibri" pitchFamily="34" charset="0"/>
              </a:rPr>
              <a:t>It is not a good practice but its what is in use in some cases.</a:t>
            </a:r>
          </a:p>
        </p:txBody>
      </p:sp>
      <p:sp>
        <p:nvSpPr>
          <p:cNvPr id="4" name="Slide Number Placeholder 3"/>
          <p:cNvSpPr>
            <a:spLocks noGrp="1"/>
          </p:cNvSpPr>
          <p:nvPr>
            <p:ph type="sldNum" sz="quarter" idx="12"/>
          </p:nvPr>
        </p:nvSpPr>
        <p:spPr/>
        <p:txBody>
          <a:bodyPr/>
          <a:lstStyle/>
          <a:p>
            <a:fld id="{6CEC76E0-5182-4288-B7D9-5088C7F17C26}" type="slidenum">
              <a:rPr lang="en-US" smtClean="0"/>
              <a:pPr/>
              <a:t>39</a:t>
            </a:fld>
            <a:endParaRPr lang="en-US"/>
          </a:p>
        </p:txBody>
      </p:sp>
    </p:spTree>
    <p:extLst>
      <p:ext uri="{BB962C8B-B14F-4D97-AF65-F5344CB8AC3E}">
        <p14:creationId xmlns:p14="http://schemas.microsoft.com/office/powerpoint/2010/main" val="1377564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3" name="Content Placeholder 2"/>
          <p:cNvSpPr>
            <a:spLocks noGrp="1"/>
          </p:cNvSpPr>
          <p:nvPr>
            <p:ph idx="1"/>
          </p:nvPr>
        </p:nvSpPr>
        <p:spPr/>
        <p:txBody>
          <a:bodyPr/>
          <a:lstStyle/>
          <a:p>
            <a:pPr marL="0" indent="0">
              <a:buNone/>
            </a:pPr>
            <a:r>
              <a:rPr lang="en-US" dirty="0" smtClean="0"/>
              <a:t>3. The following don’t constitute environmental health except.</a:t>
            </a:r>
          </a:p>
          <a:p>
            <a:pPr marL="514350" indent="-514350">
              <a:buAutoNum type="alphaUcPeriod"/>
            </a:pPr>
            <a:r>
              <a:rPr lang="en-US" dirty="0" smtClean="0"/>
              <a:t>Sanitation</a:t>
            </a:r>
          </a:p>
          <a:p>
            <a:pPr marL="514350" indent="-514350">
              <a:buAutoNum type="alphaUcPeriod"/>
            </a:pPr>
            <a:r>
              <a:rPr lang="en-US" dirty="0"/>
              <a:t> </a:t>
            </a:r>
            <a:r>
              <a:rPr lang="en-US" dirty="0" smtClean="0"/>
              <a:t>Solid waste management</a:t>
            </a:r>
          </a:p>
          <a:p>
            <a:pPr marL="514350" indent="-514350">
              <a:buAutoNum type="alphaUcPeriod"/>
            </a:pPr>
            <a:r>
              <a:rPr lang="en-US" dirty="0"/>
              <a:t> </a:t>
            </a:r>
            <a:r>
              <a:rPr lang="en-US" dirty="0" smtClean="0"/>
              <a:t>Vectors and Vermin</a:t>
            </a:r>
          </a:p>
          <a:p>
            <a:pPr marL="514350" indent="-514350">
              <a:buAutoNum type="alphaUcPeriod"/>
            </a:pPr>
            <a:r>
              <a:rPr lang="en-US" dirty="0" smtClean="0"/>
              <a:t>Occupational Health</a:t>
            </a:r>
          </a:p>
          <a:p>
            <a:pPr marL="514350" indent="-514350">
              <a:buAutoNum type="alphaUcPeriod"/>
            </a:pPr>
            <a:r>
              <a:rPr lang="en-US" dirty="0"/>
              <a:t> </a:t>
            </a:r>
            <a:r>
              <a:rPr lang="en-US" dirty="0" smtClean="0"/>
              <a:t>All the above</a:t>
            </a:r>
          </a:p>
          <a:p>
            <a:pPr marL="514350" indent="-514350">
              <a:buAutoNum type="alphaUcPeriod"/>
            </a:pPr>
            <a:r>
              <a:rPr lang="en-US" dirty="0"/>
              <a:t> </a:t>
            </a:r>
            <a:r>
              <a:rPr lang="en-US" dirty="0" smtClean="0"/>
              <a:t>None of the above</a:t>
            </a:r>
            <a:endParaRPr lang="en-US" dirty="0"/>
          </a:p>
        </p:txBody>
      </p:sp>
      <p:sp>
        <p:nvSpPr>
          <p:cNvPr id="4" name="Slide Number Placeholder 3"/>
          <p:cNvSpPr>
            <a:spLocks noGrp="1"/>
          </p:cNvSpPr>
          <p:nvPr>
            <p:ph type="sldNum" sz="quarter" idx="12"/>
          </p:nvPr>
        </p:nvSpPr>
        <p:spPr/>
        <p:txBody>
          <a:bodyPr/>
          <a:lstStyle/>
          <a:p>
            <a:fld id="{6CEC76E0-5182-4288-B7D9-5088C7F17C26}" type="slidenum">
              <a:rPr lang="en-US" smtClean="0"/>
              <a:pPr/>
              <a:t>4</a:t>
            </a:fld>
            <a:endParaRPr lang="en-US"/>
          </a:p>
        </p:txBody>
      </p:sp>
    </p:spTree>
    <p:extLst>
      <p:ext uri="{BB962C8B-B14F-4D97-AF65-F5344CB8AC3E}">
        <p14:creationId xmlns:p14="http://schemas.microsoft.com/office/powerpoint/2010/main" val="30064357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304800"/>
            <a:ext cx="8229600" cy="990600"/>
          </a:xfrm>
        </p:spPr>
        <p:txBody>
          <a:bodyPr>
            <a:normAutofit fontScale="90000"/>
          </a:bodyPr>
          <a:lstStyle/>
          <a:p>
            <a:pPr algn="ctr"/>
            <a:r>
              <a:rPr lang="en-US" b="1" dirty="0"/>
              <a:t>Principle 4: Today’s solution may be Tomorrow’s problem</a:t>
            </a:r>
          </a:p>
        </p:txBody>
      </p:sp>
      <p:sp>
        <p:nvSpPr>
          <p:cNvPr id="25603" name="Content Placeholder 2"/>
          <p:cNvSpPr>
            <a:spLocks noGrp="1"/>
          </p:cNvSpPr>
          <p:nvPr>
            <p:ph idx="1"/>
          </p:nvPr>
        </p:nvSpPr>
        <p:spPr>
          <a:xfrm>
            <a:off x="457200" y="1447800"/>
            <a:ext cx="8229600" cy="4876800"/>
          </a:xfrm>
        </p:spPr>
        <p:txBody>
          <a:bodyPr>
            <a:noAutofit/>
          </a:bodyPr>
          <a:lstStyle/>
          <a:p>
            <a:r>
              <a:rPr lang="en-US" sz="3200" dirty="0">
                <a:latin typeface="Calibri" pitchFamily="34" charset="0"/>
                <a:cs typeface="Calibri" pitchFamily="34" charset="0"/>
              </a:rPr>
              <a:t>Environmental Scientists and Regulators are dealing with incomplete information and insufficient data for instance disposing of refuse/garbage in unlined landfill is discovered to be a source of ground water contamination. </a:t>
            </a:r>
          </a:p>
          <a:p>
            <a:r>
              <a:rPr lang="en-US" sz="3200" dirty="0">
                <a:latin typeface="Calibri" pitchFamily="34" charset="0"/>
                <a:cs typeface="Calibri" pitchFamily="34" charset="0"/>
              </a:rPr>
              <a:t>Also, gasoline tanks that were buried to avoid an ugly landscape were found to leak over time. </a:t>
            </a:r>
          </a:p>
        </p:txBody>
      </p:sp>
      <p:sp>
        <p:nvSpPr>
          <p:cNvPr id="4" name="Slide Number Placeholder 3"/>
          <p:cNvSpPr>
            <a:spLocks noGrp="1"/>
          </p:cNvSpPr>
          <p:nvPr>
            <p:ph type="sldNum" sz="quarter" idx="12"/>
          </p:nvPr>
        </p:nvSpPr>
        <p:spPr/>
        <p:txBody>
          <a:bodyPr/>
          <a:lstStyle/>
          <a:p>
            <a:fld id="{6CEC76E0-5182-4288-B7D9-5088C7F17C26}" type="slidenum">
              <a:rPr lang="en-US" smtClean="0"/>
              <a:pPr/>
              <a:t>40</a:t>
            </a:fld>
            <a:endParaRPr lang="en-US"/>
          </a:p>
        </p:txBody>
      </p:sp>
    </p:spTree>
    <p:extLst>
      <p:ext uri="{BB962C8B-B14F-4D97-AF65-F5344CB8AC3E}">
        <p14:creationId xmlns:p14="http://schemas.microsoft.com/office/powerpoint/2010/main" val="32554873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304800"/>
            <a:ext cx="8229600" cy="1066800"/>
          </a:xfrm>
        </p:spPr>
        <p:txBody>
          <a:bodyPr/>
          <a:lstStyle/>
          <a:p>
            <a:pPr algn="ctr"/>
            <a:r>
              <a:rPr lang="en-US" b="1" dirty="0"/>
              <a:t>Roles of medics in EH</a:t>
            </a:r>
          </a:p>
        </p:txBody>
      </p:sp>
      <p:sp>
        <p:nvSpPr>
          <p:cNvPr id="26627" name="Content Placeholder 2"/>
          <p:cNvSpPr>
            <a:spLocks noGrp="1"/>
          </p:cNvSpPr>
          <p:nvPr>
            <p:ph idx="1"/>
          </p:nvPr>
        </p:nvSpPr>
        <p:spPr>
          <a:xfrm>
            <a:off x="457200" y="1524000"/>
            <a:ext cx="8229600" cy="4800600"/>
          </a:xfrm>
        </p:spPr>
        <p:txBody>
          <a:bodyPr>
            <a:noAutofit/>
          </a:bodyPr>
          <a:lstStyle/>
          <a:p>
            <a:r>
              <a:rPr lang="en-US" sz="4000" dirty="0">
                <a:latin typeface="Calibri" pitchFamily="34" charset="0"/>
                <a:cs typeface="Calibri" pitchFamily="34" charset="0"/>
              </a:rPr>
              <a:t>Community involvement/public participation </a:t>
            </a:r>
          </a:p>
          <a:p>
            <a:r>
              <a:rPr lang="en-US" sz="4000" dirty="0">
                <a:latin typeface="Calibri" pitchFamily="34" charset="0"/>
                <a:cs typeface="Calibri" pitchFamily="34" charset="0"/>
              </a:rPr>
              <a:t>Individual/population Risk  Assessment</a:t>
            </a:r>
          </a:p>
          <a:p>
            <a:r>
              <a:rPr lang="en-US" sz="4000" dirty="0">
                <a:latin typeface="Calibri" pitchFamily="34" charset="0"/>
                <a:cs typeface="Calibri" pitchFamily="34" charset="0"/>
              </a:rPr>
              <a:t>Risk communication. </a:t>
            </a:r>
          </a:p>
          <a:p>
            <a:r>
              <a:rPr lang="en-US" sz="4000" dirty="0">
                <a:latin typeface="Calibri" pitchFamily="34" charset="0"/>
                <a:cs typeface="Calibri" pitchFamily="34" charset="0"/>
              </a:rPr>
              <a:t>Interpret and apply principles to practice. </a:t>
            </a:r>
          </a:p>
        </p:txBody>
      </p:sp>
      <p:sp>
        <p:nvSpPr>
          <p:cNvPr id="4" name="Slide Number Placeholder 3"/>
          <p:cNvSpPr>
            <a:spLocks noGrp="1"/>
          </p:cNvSpPr>
          <p:nvPr>
            <p:ph type="sldNum" sz="quarter" idx="12"/>
          </p:nvPr>
        </p:nvSpPr>
        <p:spPr/>
        <p:txBody>
          <a:bodyPr/>
          <a:lstStyle/>
          <a:p>
            <a:fld id="{6CEC76E0-5182-4288-B7D9-5088C7F17C26}" type="slidenum">
              <a:rPr lang="en-US" smtClean="0"/>
              <a:pPr/>
              <a:t>41</a:t>
            </a:fld>
            <a:endParaRPr lang="en-US"/>
          </a:p>
        </p:txBody>
      </p:sp>
    </p:spTree>
    <p:extLst>
      <p:ext uri="{BB962C8B-B14F-4D97-AF65-F5344CB8AC3E}">
        <p14:creationId xmlns:p14="http://schemas.microsoft.com/office/powerpoint/2010/main" val="5625826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228600"/>
            <a:ext cx="8229600" cy="1219200"/>
          </a:xfrm>
        </p:spPr>
        <p:txBody>
          <a:bodyPr>
            <a:normAutofit fontScale="90000"/>
          </a:bodyPr>
          <a:lstStyle/>
          <a:p>
            <a:pPr algn="ctr" eaLnBrk="1" hangingPunct="1"/>
            <a:r>
              <a:rPr lang="en-US" sz="3600" dirty="0"/>
              <a:t/>
            </a:r>
            <a:br>
              <a:rPr lang="en-US" sz="3600" dirty="0"/>
            </a:br>
            <a:r>
              <a:rPr lang="en-US" sz="3600" dirty="0"/>
              <a:t/>
            </a:r>
            <a:br>
              <a:rPr lang="en-US" sz="3600" dirty="0"/>
            </a:br>
            <a:r>
              <a:rPr lang="en-US" sz="3600" dirty="0"/>
              <a:t/>
            </a:r>
            <a:br>
              <a:rPr lang="en-US" sz="3600" dirty="0"/>
            </a:br>
            <a:r>
              <a:rPr lang="en-US" sz="3600" dirty="0"/>
              <a:t/>
            </a:r>
            <a:br>
              <a:rPr lang="en-US" sz="3600" dirty="0"/>
            </a:br>
            <a:r>
              <a:rPr lang="en-US" sz="3600" b="1" dirty="0"/>
              <a:t/>
            </a:r>
            <a:br>
              <a:rPr lang="en-US" sz="3600" b="1" dirty="0"/>
            </a:br>
            <a:r>
              <a:rPr lang="en-US" sz="3600" b="1" dirty="0"/>
              <a:t>Relationship between Environmental Health and the Health of the Community I</a:t>
            </a:r>
          </a:p>
        </p:txBody>
      </p:sp>
      <p:sp>
        <p:nvSpPr>
          <p:cNvPr id="27651" name="Content Placeholder 2"/>
          <p:cNvSpPr>
            <a:spLocks noGrp="1"/>
          </p:cNvSpPr>
          <p:nvPr>
            <p:ph idx="1"/>
          </p:nvPr>
        </p:nvSpPr>
        <p:spPr>
          <a:xfrm>
            <a:off x="457200" y="1676400"/>
            <a:ext cx="8229600" cy="4648200"/>
          </a:xfrm>
        </p:spPr>
        <p:txBody>
          <a:bodyPr>
            <a:normAutofit fontScale="92500"/>
          </a:bodyPr>
          <a:lstStyle/>
          <a:p>
            <a:pPr eaLnBrk="1" hangingPunct="1">
              <a:buFont typeface="Wingdings" pitchFamily="2" charset="2"/>
              <a:buChar char="§"/>
            </a:pPr>
            <a:r>
              <a:rPr lang="en-US" sz="3600" dirty="0">
                <a:latin typeface="Calibri" pitchFamily="34" charset="0"/>
                <a:cs typeface="Calibri" pitchFamily="34" charset="0"/>
              </a:rPr>
              <a:t>The environment determines how people live and which diseases they suffer from. People are affected by their environment and can change it for good or bad.</a:t>
            </a:r>
          </a:p>
          <a:p>
            <a:pPr eaLnBrk="1" hangingPunct="1">
              <a:buFont typeface="Wingdings" pitchFamily="2" charset="2"/>
              <a:buChar char="§"/>
            </a:pPr>
            <a:r>
              <a:rPr lang="en-US" sz="3600" dirty="0">
                <a:latin typeface="Calibri" pitchFamily="34" charset="0"/>
                <a:cs typeface="Calibri" pitchFamily="34" charset="0"/>
              </a:rPr>
              <a:t>Example overgrazing or charcoal burning (biological) results into soil erosion and the creation of a desert (physical). </a:t>
            </a:r>
          </a:p>
          <a:p>
            <a:pPr eaLnBrk="1" hangingPunct="1">
              <a:buFont typeface="Wingdings" pitchFamily="2" charset="2"/>
              <a:buChar char="§"/>
            </a:pPr>
            <a:r>
              <a:rPr lang="en-US" sz="3600" dirty="0">
                <a:latin typeface="Calibri" pitchFamily="34" charset="0"/>
                <a:cs typeface="Calibri" pitchFamily="34" charset="0"/>
              </a:rPr>
              <a:t>This in turn affects the life of the community.   </a:t>
            </a:r>
          </a:p>
        </p:txBody>
      </p:sp>
      <p:sp>
        <p:nvSpPr>
          <p:cNvPr id="4" name="Slide Number Placeholder 3"/>
          <p:cNvSpPr>
            <a:spLocks noGrp="1"/>
          </p:cNvSpPr>
          <p:nvPr>
            <p:ph type="sldNum" sz="quarter" idx="12"/>
          </p:nvPr>
        </p:nvSpPr>
        <p:spPr/>
        <p:txBody>
          <a:bodyPr/>
          <a:lstStyle/>
          <a:p>
            <a:fld id="{6CEC76E0-5182-4288-B7D9-5088C7F17C26}" type="slidenum">
              <a:rPr lang="en-US" smtClean="0"/>
              <a:pPr/>
              <a:t>42</a:t>
            </a:fld>
            <a:endParaRPr lang="en-US"/>
          </a:p>
        </p:txBody>
      </p:sp>
    </p:spTree>
    <p:extLst>
      <p:ext uri="{BB962C8B-B14F-4D97-AF65-F5344CB8AC3E}">
        <p14:creationId xmlns:p14="http://schemas.microsoft.com/office/powerpoint/2010/main" val="35294273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304800"/>
            <a:ext cx="8229600" cy="1143000"/>
          </a:xfrm>
        </p:spPr>
        <p:txBody>
          <a:bodyPr>
            <a:normAutofit fontScale="90000"/>
          </a:bodyPr>
          <a:lstStyle/>
          <a:p>
            <a:pPr algn="ctr"/>
            <a:r>
              <a:rPr lang="en-US" sz="3600" dirty="0"/>
              <a:t/>
            </a:r>
            <a:br>
              <a:rPr lang="en-US" sz="3600" dirty="0"/>
            </a:br>
            <a:r>
              <a:rPr lang="en-US" sz="3600" dirty="0"/>
              <a:t/>
            </a:r>
            <a:br>
              <a:rPr lang="en-US" sz="3600" dirty="0"/>
            </a:br>
            <a:r>
              <a:rPr lang="en-US" sz="3600" b="1" dirty="0"/>
              <a:t>Relationship between Environmental Health and the Health of the Community II</a:t>
            </a:r>
          </a:p>
        </p:txBody>
      </p:sp>
      <p:sp>
        <p:nvSpPr>
          <p:cNvPr id="28675" name="Content Placeholder 2"/>
          <p:cNvSpPr>
            <a:spLocks noGrp="1"/>
          </p:cNvSpPr>
          <p:nvPr>
            <p:ph idx="1"/>
          </p:nvPr>
        </p:nvSpPr>
        <p:spPr>
          <a:xfrm>
            <a:off x="304800" y="1676400"/>
            <a:ext cx="8382000" cy="4648200"/>
          </a:xfrm>
        </p:spPr>
        <p:txBody>
          <a:bodyPr>
            <a:normAutofit lnSpcReduction="10000"/>
          </a:bodyPr>
          <a:lstStyle/>
          <a:p>
            <a:pPr>
              <a:buFont typeface="Wingdings" pitchFamily="2" charset="2"/>
              <a:buChar char="q"/>
            </a:pPr>
            <a:r>
              <a:rPr lang="en-US" sz="2800" dirty="0">
                <a:latin typeface="Calibri" pitchFamily="34" charset="0"/>
                <a:cs typeface="Calibri" pitchFamily="34" charset="0"/>
              </a:rPr>
              <a:t>Illustrations about </a:t>
            </a:r>
            <a:r>
              <a:rPr lang="en-US" sz="2800" dirty="0" err="1">
                <a:latin typeface="Calibri" pitchFamily="34" charset="0"/>
                <a:cs typeface="Calibri" pitchFamily="34" charset="0"/>
              </a:rPr>
              <a:t>behaviour</a:t>
            </a:r>
            <a:r>
              <a:rPr lang="en-US" sz="2800" dirty="0">
                <a:latin typeface="Calibri" pitchFamily="34" charset="0"/>
                <a:cs typeface="Calibri" pitchFamily="34" charset="0"/>
              </a:rPr>
              <a:t>, environment and health; </a:t>
            </a:r>
          </a:p>
          <a:p>
            <a:pPr>
              <a:buFont typeface="Wingdings" pitchFamily="2" charset="2"/>
              <a:buChar char="ü"/>
            </a:pPr>
            <a:r>
              <a:rPr lang="en-US" sz="2800" dirty="0">
                <a:latin typeface="Calibri" pitchFamily="34" charset="0"/>
                <a:cs typeface="Calibri" pitchFamily="34" charset="0"/>
              </a:rPr>
              <a:t>Malnutrition is common among children in many parts of Africa due to an inadequate diet and customs tied to it e.g. eggs being a source of protein being eaten by adults (men)</a:t>
            </a:r>
          </a:p>
          <a:p>
            <a:pPr>
              <a:buFont typeface="Wingdings" pitchFamily="2" charset="2"/>
              <a:buChar char="ü"/>
            </a:pPr>
            <a:r>
              <a:rPr lang="en-US" sz="2800" dirty="0">
                <a:latin typeface="Calibri" pitchFamily="34" charset="0"/>
                <a:cs typeface="Calibri" pitchFamily="34" charset="0"/>
              </a:rPr>
              <a:t>There is no need to tell when to prepare baby food using paraffin if they cant afford. E.g. of effect of economic environment</a:t>
            </a:r>
          </a:p>
          <a:p>
            <a:pPr>
              <a:buFont typeface="Wingdings" pitchFamily="2" charset="2"/>
              <a:buChar char="ü"/>
            </a:pPr>
            <a:r>
              <a:rPr lang="en-US" sz="2800" dirty="0">
                <a:latin typeface="Calibri" pitchFamily="34" charset="0"/>
                <a:cs typeface="Calibri" pitchFamily="34" charset="0"/>
              </a:rPr>
              <a:t>Its useless telling school children to plant beans (source of plant protein) if the soil condition (physical environment) is unsuitable for its growth.</a:t>
            </a:r>
          </a:p>
          <a:p>
            <a:pPr>
              <a:buFont typeface="Arial" charset="0"/>
              <a:buNone/>
            </a:pPr>
            <a:endParaRPr lang="en-US" dirty="0"/>
          </a:p>
        </p:txBody>
      </p:sp>
      <p:sp>
        <p:nvSpPr>
          <p:cNvPr id="4" name="Slide Number Placeholder 3"/>
          <p:cNvSpPr>
            <a:spLocks noGrp="1"/>
          </p:cNvSpPr>
          <p:nvPr>
            <p:ph type="sldNum" sz="quarter" idx="12"/>
          </p:nvPr>
        </p:nvSpPr>
        <p:spPr/>
        <p:txBody>
          <a:bodyPr/>
          <a:lstStyle/>
          <a:p>
            <a:fld id="{6CEC76E0-5182-4288-B7D9-5088C7F17C26}" type="slidenum">
              <a:rPr lang="en-US" smtClean="0"/>
              <a:pPr/>
              <a:t>43</a:t>
            </a:fld>
            <a:endParaRPr lang="en-US"/>
          </a:p>
        </p:txBody>
      </p:sp>
    </p:spTree>
    <p:extLst>
      <p:ext uri="{BB962C8B-B14F-4D97-AF65-F5344CB8AC3E}">
        <p14:creationId xmlns:p14="http://schemas.microsoft.com/office/powerpoint/2010/main" val="30748636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066800"/>
          </a:xfrm>
        </p:spPr>
        <p:txBody>
          <a:bodyPr>
            <a:normAutofit/>
          </a:bodyPr>
          <a:lstStyle/>
          <a:p>
            <a:pPr algn="ctr"/>
            <a:r>
              <a:rPr lang="en-US" b="1" dirty="0"/>
              <a:t>Summary </a:t>
            </a:r>
          </a:p>
        </p:txBody>
      </p:sp>
      <p:sp>
        <p:nvSpPr>
          <p:cNvPr id="3" name="Content Placeholder 2"/>
          <p:cNvSpPr>
            <a:spLocks noGrp="1"/>
          </p:cNvSpPr>
          <p:nvPr>
            <p:ph idx="1"/>
          </p:nvPr>
        </p:nvSpPr>
        <p:spPr>
          <a:xfrm>
            <a:off x="381000" y="1447800"/>
            <a:ext cx="8552688" cy="5105400"/>
          </a:xfrm>
        </p:spPr>
        <p:txBody>
          <a:bodyPr>
            <a:normAutofit/>
          </a:bodyPr>
          <a:lstStyle/>
          <a:p>
            <a:r>
              <a:rPr lang="en-US" dirty="0"/>
              <a:t>EHS is the study of those factors in the environment that affect human health</a:t>
            </a:r>
          </a:p>
          <a:p>
            <a:endParaRPr lang="en-US" sz="1100" dirty="0"/>
          </a:p>
          <a:p>
            <a:r>
              <a:rPr lang="en-US" dirty="0"/>
              <a:t>These factors represent chemical, biological, or physical agents contained in air, water, soil, or food, and are transported to humans via inhalation, ingestion, or skin absorption</a:t>
            </a:r>
          </a:p>
          <a:p>
            <a:endParaRPr lang="en-US" sz="1100" dirty="0"/>
          </a:p>
          <a:p>
            <a:r>
              <a:rPr lang="en-US" dirty="0"/>
              <a:t>Adverse health effects may be acute or delayed in onset, clinical or subclinical, and reversible or irreversible</a:t>
            </a:r>
          </a:p>
        </p:txBody>
      </p:sp>
      <p:sp>
        <p:nvSpPr>
          <p:cNvPr id="4" name="Slide Number Placeholder 3"/>
          <p:cNvSpPr>
            <a:spLocks noGrp="1"/>
          </p:cNvSpPr>
          <p:nvPr>
            <p:ph type="sldNum" sz="quarter" idx="12"/>
          </p:nvPr>
        </p:nvSpPr>
        <p:spPr/>
        <p:txBody>
          <a:bodyPr/>
          <a:lstStyle/>
          <a:p>
            <a:fld id="{6CEC76E0-5182-4288-B7D9-5088C7F17C26}"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algn="ctr"/>
            <a:r>
              <a:rPr lang="en-US" b="1" dirty="0"/>
              <a:t>References </a:t>
            </a:r>
          </a:p>
        </p:txBody>
      </p:sp>
      <p:sp>
        <p:nvSpPr>
          <p:cNvPr id="3" name="Content Placeholder 2"/>
          <p:cNvSpPr>
            <a:spLocks noGrp="1"/>
          </p:cNvSpPr>
          <p:nvPr>
            <p:ph idx="1"/>
          </p:nvPr>
        </p:nvSpPr>
        <p:spPr/>
        <p:txBody>
          <a:bodyPr/>
          <a:lstStyle/>
          <a:p>
            <a:pPr marL="514350" indent="-514350">
              <a:buFont typeface="Arial" charset="0"/>
              <a:buAutoNum type="arabicPeriod"/>
              <a:defRPr/>
            </a:pPr>
            <a:r>
              <a:rPr lang="en-US" sz="3200" dirty="0">
                <a:latin typeface="Calibri" pitchFamily="34" charset="0"/>
                <a:cs typeface="Calibri" pitchFamily="34" charset="0"/>
              </a:rPr>
              <a:t>Stanhope Lancaster, 5</a:t>
            </a:r>
            <a:r>
              <a:rPr lang="en-US" sz="3200" baseline="30000" dirty="0">
                <a:latin typeface="Calibri" pitchFamily="34" charset="0"/>
                <a:cs typeface="Calibri" pitchFamily="34" charset="0"/>
              </a:rPr>
              <a:t>th</a:t>
            </a:r>
            <a:r>
              <a:rPr lang="en-US" sz="3200" dirty="0">
                <a:latin typeface="Calibri" pitchFamily="34" charset="0"/>
                <a:cs typeface="Calibri" pitchFamily="34" charset="0"/>
              </a:rPr>
              <a:t> edition </a:t>
            </a:r>
            <a:r>
              <a:rPr lang="en-US" sz="3200" i="1" dirty="0">
                <a:latin typeface="Calibri" pitchFamily="34" charset="0"/>
                <a:cs typeface="Calibri" pitchFamily="34" charset="0"/>
              </a:rPr>
              <a:t>Community and Public Health Nursing </a:t>
            </a:r>
          </a:p>
          <a:p>
            <a:pPr marL="514350" indent="-514350">
              <a:buFont typeface="Arial" charset="0"/>
              <a:buAutoNum type="arabicPeriod"/>
              <a:defRPr/>
            </a:pPr>
            <a:endParaRPr lang="en-US" sz="3200" i="1" dirty="0">
              <a:latin typeface="Calibri" pitchFamily="34" charset="0"/>
              <a:cs typeface="Calibri" pitchFamily="34" charset="0"/>
            </a:endParaRPr>
          </a:p>
          <a:p>
            <a:pPr marL="514350" indent="-514350">
              <a:buFont typeface="Arial" charset="0"/>
              <a:buAutoNum type="arabicPeriod"/>
              <a:defRPr/>
            </a:pPr>
            <a:r>
              <a:rPr lang="en-US" sz="3200" dirty="0">
                <a:latin typeface="Calibri" pitchFamily="34" charset="0"/>
                <a:cs typeface="Calibri" pitchFamily="34" charset="0"/>
              </a:rPr>
              <a:t>C. H. Wood et al, 1997 </a:t>
            </a:r>
            <a:r>
              <a:rPr lang="en-US" sz="3200" i="1" dirty="0">
                <a:latin typeface="Calibri" pitchFamily="34" charset="0"/>
                <a:cs typeface="Calibri" pitchFamily="34" charset="0"/>
              </a:rPr>
              <a:t>Community Health, </a:t>
            </a:r>
            <a:r>
              <a:rPr lang="en-US" sz="3200" dirty="0">
                <a:latin typeface="Calibri" pitchFamily="34" charset="0"/>
                <a:cs typeface="Calibri" pitchFamily="34" charset="0"/>
              </a:rPr>
              <a:t>2</a:t>
            </a:r>
            <a:r>
              <a:rPr lang="en-US" sz="3200" baseline="30000" dirty="0">
                <a:latin typeface="Calibri" pitchFamily="34" charset="0"/>
                <a:cs typeface="Calibri" pitchFamily="34" charset="0"/>
              </a:rPr>
              <a:t>nd</a:t>
            </a:r>
            <a:r>
              <a:rPr lang="en-US" sz="3200" dirty="0">
                <a:latin typeface="Calibri" pitchFamily="34" charset="0"/>
                <a:cs typeface="Calibri" pitchFamily="34" charset="0"/>
              </a:rPr>
              <a:t> edition</a:t>
            </a:r>
          </a:p>
          <a:p>
            <a:pPr marL="514350" indent="-514350">
              <a:buFont typeface="Arial" charset="0"/>
              <a:buAutoNum type="arabicPeriod"/>
              <a:defRPr/>
            </a:pPr>
            <a:endParaRPr lang="en-US" sz="3200" dirty="0">
              <a:latin typeface="Calibri" pitchFamily="34" charset="0"/>
              <a:cs typeface="Calibri" pitchFamily="34" charset="0"/>
            </a:endParaRPr>
          </a:p>
          <a:p>
            <a:pPr marL="514350" indent="-514350">
              <a:buFont typeface="Arial" charset="0"/>
              <a:buAutoNum type="arabicPeriod"/>
              <a:defRPr/>
            </a:pPr>
            <a:r>
              <a:rPr lang="en-US" sz="3200" i="1" dirty="0">
                <a:latin typeface="Calibri" pitchFamily="34" charset="0"/>
                <a:cs typeface="Calibri" pitchFamily="34" charset="0"/>
              </a:rPr>
              <a:t> </a:t>
            </a:r>
            <a:r>
              <a:rPr lang="en-US" sz="3200" dirty="0">
                <a:latin typeface="Calibri" pitchFamily="34" charset="0"/>
                <a:cs typeface="Calibri" pitchFamily="34" charset="0"/>
              </a:rPr>
              <a:t>John M. Last, 2001	 </a:t>
            </a:r>
            <a:r>
              <a:rPr lang="en-US" sz="3200" i="1" dirty="0">
                <a:latin typeface="Calibri" pitchFamily="34" charset="0"/>
                <a:cs typeface="Calibri" pitchFamily="34" charset="0"/>
              </a:rPr>
              <a:t>A dictionary of Epidem</a:t>
            </a:r>
            <a:r>
              <a:rPr lang="en-US" sz="3200" dirty="0">
                <a:latin typeface="Calibri" pitchFamily="34" charset="0"/>
                <a:cs typeface="Calibri" pitchFamily="34" charset="0"/>
              </a:rPr>
              <a:t>iological</a:t>
            </a:r>
          </a:p>
          <a:p>
            <a:pPr marL="514350" indent="-514350">
              <a:buFont typeface="Arial" charset="0"/>
              <a:buNone/>
              <a:defRPr/>
            </a:pPr>
            <a:endParaRPr lang="en-US" dirty="0"/>
          </a:p>
          <a:p>
            <a:pPr>
              <a:buFont typeface="Arial" charset="0"/>
              <a:buNone/>
              <a:defRPr/>
            </a:pPr>
            <a:endParaRPr lang="en-US" dirty="0"/>
          </a:p>
        </p:txBody>
      </p:sp>
      <p:sp>
        <p:nvSpPr>
          <p:cNvPr id="4" name="Slide Number Placeholder 3"/>
          <p:cNvSpPr>
            <a:spLocks noGrp="1"/>
          </p:cNvSpPr>
          <p:nvPr>
            <p:ph type="sldNum" sz="quarter" idx="12"/>
          </p:nvPr>
        </p:nvSpPr>
        <p:spPr/>
        <p:txBody>
          <a:bodyPr/>
          <a:lstStyle/>
          <a:p>
            <a:fld id="{6CEC76E0-5182-4288-B7D9-5088C7F17C26}" type="slidenum">
              <a:rPr lang="en-US" smtClean="0"/>
              <a:pPr/>
              <a:t>45</a:t>
            </a:fld>
            <a:endParaRPr lang="en-US"/>
          </a:p>
        </p:txBody>
      </p:sp>
    </p:spTree>
    <p:extLst>
      <p:ext uri="{BB962C8B-B14F-4D97-AF65-F5344CB8AC3E}">
        <p14:creationId xmlns:p14="http://schemas.microsoft.com/office/powerpoint/2010/main" val="466442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3" name="Content Placeholder 2"/>
          <p:cNvSpPr>
            <a:spLocks noGrp="1"/>
          </p:cNvSpPr>
          <p:nvPr>
            <p:ph idx="1"/>
          </p:nvPr>
        </p:nvSpPr>
        <p:spPr/>
        <p:txBody>
          <a:bodyPr/>
          <a:lstStyle/>
          <a:p>
            <a:pPr marL="0" indent="0">
              <a:buNone/>
            </a:pPr>
            <a:r>
              <a:rPr lang="en-US" dirty="0" smtClean="0"/>
              <a:t>4. All the following are water borne diseases except</a:t>
            </a:r>
          </a:p>
          <a:p>
            <a:pPr marL="514350" indent="-514350">
              <a:buAutoNum type="alphaUcPeriod"/>
            </a:pPr>
            <a:r>
              <a:rPr lang="en-US" dirty="0" smtClean="0"/>
              <a:t>Toxoplasmosis</a:t>
            </a:r>
          </a:p>
          <a:p>
            <a:pPr marL="514350" indent="-514350">
              <a:buAutoNum type="alphaUcPeriod"/>
            </a:pPr>
            <a:r>
              <a:rPr lang="en-US" dirty="0" smtClean="0"/>
              <a:t>Cholera </a:t>
            </a:r>
          </a:p>
          <a:p>
            <a:pPr marL="514350" indent="-514350">
              <a:buAutoNum type="alphaUcPeriod"/>
            </a:pPr>
            <a:r>
              <a:rPr lang="en-US" dirty="0" smtClean="0"/>
              <a:t>Hepatitis (A and E)</a:t>
            </a:r>
          </a:p>
          <a:p>
            <a:pPr marL="514350" indent="-514350">
              <a:buAutoNum type="alphaUcPeriod"/>
            </a:pPr>
            <a:r>
              <a:rPr lang="en-US" dirty="0" smtClean="0"/>
              <a:t>Food poisoning</a:t>
            </a:r>
          </a:p>
          <a:p>
            <a:pPr marL="514350" indent="-514350">
              <a:buAutoNum type="alphaUcPeriod"/>
            </a:pPr>
            <a:r>
              <a:rPr lang="en-US" dirty="0" smtClean="0"/>
              <a:t>Non-of the above</a:t>
            </a:r>
            <a:endParaRPr lang="en-US" dirty="0"/>
          </a:p>
        </p:txBody>
      </p:sp>
      <p:sp>
        <p:nvSpPr>
          <p:cNvPr id="4" name="Slide Number Placeholder 3"/>
          <p:cNvSpPr>
            <a:spLocks noGrp="1"/>
          </p:cNvSpPr>
          <p:nvPr>
            <p:ph type="sldNum" sz="quarter" idx="12"/>
          </p:nvPr>
        </p:nvSpPr>
        <p:spPr/>
        <p:txBody>
          <a:bodyPr/>
          <a:lstStyle/>
          <a:p>
            <a:fld id="{6CEC76E0-5182-4288-B7D9-5088C7F17C26}" type="slidenum">
              <a:rPr lang="en-US" smtClean="0"/>
              <a:pPr/>
              <a:t>5</a:t>
            </a:fld>
            <a:endParaRPr lang="en-US"/>
          </a:p>
        </p:txBody>
      </p:sp>
    </p:spTree>
    <p:extLst>
      <p:ext uri="{BB962C8B-B14F-4D97-AF65-F5344CB8AC3E}">
        <p14:creationId xmlns:p14="http://schemas.microsoft.com/office/powerpoint/2010/main" val="1568377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3" name="Content Placeholder 2"/>
          <p:cNvSpPr>
            <a:spLocks noGrp="1"/>
          </p:cNvSpPr>
          <p:nvPr>
            <p:ph idx="1"/>
          </p:nvPr>
        </p:nvSpPr>
        <p:spPr/>
        <p:txBody>
          <a:bodyPr/>
          <a:lstStyle/>
          <a:p>
            <a:pPr marL="0" indent="0">
              <a:buNone/>
            </a:pPr>
            <a:r>
              <a:rPr lang="en-US" dirty="0" smtClean="0"/>
              <a:t>5. The epidemiologic triad of disease transmission consists of all the following except</a:t>
            </a:r>
          </a:p>
          <a:p>
            <a:pPr marL="514350" indent="-514350">
              <a:buAutoNum type="alphaUcPeriod"/>
            </a:pPr>
            <a:r>
              <a:rPr lang="en-US" dirty="0" smtClean="0"/>
              <a:t>Agent</a:t>
            </a:r>
          </a:p>
          <a:p>
            <a:pPr marL="514350" indent="-514350">
              <a:buAutoNum type="alphaUcPeriod"/>
            </a:pPr>
            <a:r>
              <a:rPr lang="en-US" dirty="0"/>
              <a:t> </a:t>
            </a:r>
            <a:r>
              <a:rPr lang="en-US" dirty="0" smtClean="0"/>
              <a:t>Host</a:t>
            </a:r>
          </a:p>
          <a:p>
            <a:pPr marL="514350" indent="-514350">
              <a:buAutoNum type="alphaUcPeriod"/>
            </a:pPr>
            <a:r>
              <a:rPr lang="en-US" dirty="0" smtClean="0"/>
              <a:t>Environment</a:t>
            </a:r>
          </a:p>
          <a:p>
            <a:pPr marL="514350" indent="-514350">
              <a:buAutoNum type="alphaUcPeriod"/>
            </a:pPr>
            <a:r>
              <a:rPr lang="en-US" dirty="0"/>
              <a:t> </a:t>
            </a:r>
            <a:r>
              <a:rPr lang="en-US" dirty="0" smtClean="0"/>
              <a:t>Vector</a:t>
            </a:r>
            <a:endParaRPr lang="en-US" dirty="0"/>
          </a:p>
        </p:txBody>
      </p:sp>
      <p:sp>
        <p:nvSpPr>
          <p:cNvPr id="4" name="Slide Number Placeholder 3"/>
          <p:cNvSpPr>
            <a:spLocks noGrp="1"/>
          </p:cNvSpPr>
          <p:nvPr>
            <p:ph type="sldNum" sz="quarter" idx="12"/>
          </p:nvPr>
        </p:nvSpPr>
        <p:spPr/>
        <p:txBody>
          <a:bodyPr/>
          <a:lstStyle/>
          <a:p>
            <a:fld id="{6CEC76E0-5182-4288-B7D9-5088C7F17C26}" type="slidenum">
              <a:rPr lang="en-US" smtClean="0"/>
              <a:pPr/>
              <a:t>6</a:t>
            </a:fld>
            <a:endParaRPr lang="en-US"/>
          </a:p>
        </p:txBody>
      </p:sp>
    </p:spTree>
    <p:extLst>
      <p:ext uri="{BB962C8B-B14F-4D97-AF65-F5344CB8AC3E}">
        <p14:creationId xmlns:p14="http://schemas.microsoft.com/office/powerpoint/2010/main" val="2886825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8229600" cy="609600"/>
          </a:xfrm>
        </p:spPr>
        <p:txBody>
          <a:bodyPr>
            <a:noAutofit/>
          </a:bodyPr>
          <a:lstStyle/>
          <a:p>
            <a:pPr algn="ctr"/>
            <a:r>
              <a:rPr lang="en-US" sz="4000" b="1" dirty="0"/>
              <a:t>Learning objectives  </a:t>
            </a:r>
          </a:p>
        </p:txBody>
      </p:sp>
      <p:sp>
        <p:nvSpPr>
          <p:cNvPr id="3" name="Content Placeholder 2"/>
          <p:cNvSpPr>
            <a:spLocks noGrp="1"/>
          </p:cNvSpPr>
          <p:nvPr>
            <p:ph idx="1"/>
          </p:nvPr>
        </p:nvSpPr>
        <p:spPr>
          <a:xfrm>
            <a:off x="304800" y="1219200"/>
            <a:ext cx="8534400" cy="5486400"/>
          </a:xfrm>
        </p:spPr>
        <p:txBody>
          <a:bodyPr>
            <a:noAutofit/>
          </a:bodyPr>
          <a:lstStyle/>
          <a:p>
            <a:pPr>
              <a:buFont typeface="Wingdings" pitchFamily="2" charset="2"/>
              <a:buChar char="Ø"/>
            </a:pPr>
            <a:r>
              <a:rPr lang="en-US" sz="3200" dirty="0">
                <a:latin typeface="Calibri" pitchFamily="34" charset="0"/>
                <a:cs typeface="Calibri" pitchFamily="34" charset="0"/>
              </a:rPr>
              <a:t>Define some common terms related to Environmental health</a:t>
            </a:r>
          </a:p>
          <a:p>
            <a:pPr>
              <a:buFont typeface="Wingdings" pitchFamily="2" charset="2"/>
              <a:buChar char="Ø"/>
            </a:pPr>
            <a:r>
              <a:rPr lang="en-US" sz="3200" dirty="0">
                <a:latin typeface="Calibri" pitchFamily="34" charset="0"/>
                <a:cs typeface="Calibri" pitchFamily="34" charset="0"/>
              </a:rPr>
              <a:t>Give the background of Environmental health</a:t>
            </a:r>
          </a:p>
          <a:p>
            <a:pPr>
              <a:buFont typeface="Wingdings" pitchFamily="2" charset="2"/>
              <a:buChar char="Ø"/>
            </a:pPr>
            <a:r>
              <a:rPr lang="en-US" sz="3200" dirty="0">
                <a:latin typeface="Calibri" pitchFamily="34" charset="0"/>
                <a:cs typeface="Calibri" pitchFamily="34" charset="0"/>
              </a:rPr>
              <a:t>List what constitutes Environmental Health</a:t>
            </a:r>
          </a:p>
          <a:p>
            <a:pPr>
              <a:buFont typeface="Wingdings" pitchFamily="2" charset="2"/>
              <a:buChar char="Ø"/>
            </a:pPr>
            <a:r>
              <a:rPr lang="en-US" sz="3200" dirty="0">
                <a:latin typeface="Calibri" pitchFamily="34" charset="0"/>
                <a:cs typeface="Calibri" pitchFamily="34" charset="0"/>
              </a:rPr>
              <a:t>Explain the relationship between the environment, human health and disease.</a:t>
            </a:r>
          </a:p>
          <a:p>
            <a:pPr>
              <a:buFont typeface="Wingdings" pitchFamily="2" charset="2"/>
              <a:buChar char="Ø"/>
            </a:pPr>
            <a:r>
              <a:rPr lang="en-US" sz="3200" dirty="0">
                <a:latin typeface="Calibri" pitchFamily="34" charset="0"/>
                <a:cs typeface="Calibri" pitchFamily="34" charset="0"/>
              </a:rPr>
              <a:t>State human activities that adversely affects the environment</a:t>
            </a:r>
          </a:p>
        </p:txBody>
      </p:sp>
      <p:sp>
        <p:nvSpPr>
          <p:cNvPr id="4" name="Slide Number Placeholder 3"/>
          <p:cNvSpPr>
            <a:spLocks noGrp="1"/>
          </p:cNvSpPr>
          <p:nvPr>
            <p:ph type="sldNum" sz="quarter" idx="12"/>
          </p:nvPr>
        </p:nvSpPr>
        <p:spPr/>
        <p:txBody>
          <a:bodyPr/>
          <a:lstStyle/>
          <a:p>
            <a:fld id="{6CEC76E0-5182-4288-B7D9-5088C7F17C26}" type="slidenum">
              <a:rPr lang="en-US" smtClean="0"/>
              <a:pPr/>
              <a:t>7</a:t>
            </a:fld>
            <a:endParaRPr lang="en-US"/>
          </a:p>
        </p:txBody>
      </p:sp>
    </p:spTree>
    <p:extLst>
      <p:ext uri="{BB962C8B-B14F-4D97-AF65-F5344CB8AC3E}">
        <p14:creationId xmlns:p14="http://schemas.microsoft.com/office/powerpoint/2010/main" val="3442292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7498080" cy="990600"/>
          </a:xfrm>
        </p:spPr>
        <p:txBody>
          <a:bodyPr/>
          <a:lstStyle/>
          <a:p>
            <a:r>
              <a:rPr lang="en-US" b="1" dirty="0"/>
              <a:t>Definition II</a:t>
            </a:r>
          </a:p>
        </p:txBody>
      </p:sp>
      <p:sp>
        <p:nvSpPr>
          <p:cNvPr id="3" name="Content Placeholder 2"/>
          <p:cNvSpPr>
            <a:spLocks noGrp="1"/>
          </p:cNvSpPr>
          <p:nvPr>
            <p:ph idx="1"/>
          </p:nvPr>
        </p:nvSpPr>
        <p:spPr>
          <a:xfrm>
            <a:off x="304800" y="1219200"/>
            <a:ext cx="8458200" cy="5486400"/>
          </a:xfrm>
        </p:spPr>
        <p:txBody>
          <a:bodyPr>
            <a:normAutofit/>
          </a:bodyPr>
          <a:lstStyle/>
          <a:p>
            <a:pPr marL="514350" indent="-514350">
              <a:buFont typeface="+mj-lt"/>
              <a:buAutoNum type="arabicPeriod" startAt="2"/>
            </a:pPr>
            <a:r>
              <a:rPr lang="en-US" sz="3200" b="1" dirty="0">
                <a:latin typeface="Calibri" pitchFamily="34" charset="0"/>
                <a:cs typeface="Calibri" pitchFamily="34" charset="0"/>
              </a:rPr>
              <a:t>Health</a:t>
            </a:r>
          </a:p>
          <a:p>
            <a:pPr>
              <a:buFont typeface="Wingdings" pitchFamily="2" charset="2"/>
              <a:buChar char="§"/>
            </a:pPr>
            <a:r>
              <a:rPr lang="en-US" sz="3200" dirty="0">
                <a:latin typeface="Calibri" pitchFamily="34" charset="0"/>
                <a:cs typeface="Calibri" pitchFamily="34" charset="0"/>
              </a:rPr>
              <a:t>A state of complete physical, mental, and social well-being and not merely the absence of disease or infirmity (</a:t>
            </a:r>
            <a:r>
              <a:rPr lang="en-US" sz="3200" i="1" dirty="0">
                <a:latin typeface="Calibri" pitchFamily="34" charset="0"/>
                <a:cs typeface="Calibri" pitchFamily="34" charset="0"/>
              </a:rPr>
              <a:t>WHO, 1948).</a:t>
            </a:r>
          </a:p>
          <a:p>
            <a:pPr marL="514350" indent="-514350">
              <a:buFont typeface="+mj-lt"/>
              <a:buAutoNum type="arabicPeriod" startAt="3"/>
            </a:pPr>
            <a:r>
              <a:rPr lang="en-US" sz="3200" b="1" dirty="0">
                <a:latin typeface="Calibri" pitchFamily="34" charset="0"/>
                <a:cs typeface="Calibri" pitchFamily="34" charset="0"/>
              </a:rPr>
              <a:t>Control: </a:t>
            </a:r>
          </a:p>
          <a:p>
            <a:pPr marL="514350" indent="-514350">
              <a:buFont typeface="Wingdings" pitchFamily="2" charset="2"/>
              <a:buChar char="§"/>
            </a:pPr>
            <a:r>
              <a:rPr lang="en-US" sz="3200" dirty="0">
                <a:latin typeface="Calibri" pitchFamily="34" charset="0"/>
                <a:cs typeface="Calibri" pitchFamily="34" charset="0"/>
              </a:rPr>
              <a:t>To regulate, restrain, correct, restore to normal. Ongoing operations or </a:t>
            </a:r>
            <a:r>
              <a:rPr lang="en-US" sz="3200" dirty="0" err="1">
                <a:latin typeface="Calibri" pitchFamily="34" charset="0"/>
                <a:cs typeface="Calibri" pitchFamily="34" charset="0"/>
              </a:rPr>
              <a:t>programmes</a:t>
            </a:r>
            <a:r>
              <a:rPr lang="en-US" sz="3200" dirty="0">
                <a:latin typeface="Calibri" pitchFamily="34" charset="0"/>
                <a:cs typeface="Calibri" pitchFamily="34" charset="0"/>
              </a:rPr>
              <a:t> aimed at reducing incidence and/or prevalence, or eliminating such conditions (John </a:t>
            </a:r>
            <a:r>
              <a:rPr lang="en-US" sz="3200" dirty="0" err="1">
                <a:latin typeface="Calibri" pitchFamily="34" charset="0"/>
                <a:cs typeface="Calibri" pitchFamily="34" charset="0"/>
              </a:rPr>
              <a:t>M.Last</a:t>
            </a:r>
            <a:r>
              <a:rPr lang="en-US" sz="3200" dirty="0">
                <a:latin typeface="Calibri" pitchFamily="34" charset="0"/>
                <a:cs typeface="Calibri" pitchFamily="34" charset="0"/>
              </a:rPr>
              <a:t>, 2001)</a:t>
            </a:r>
            <a:endParaRPr lang="en-US" sz="3200" i="1" dirty="0">
              <a:latin typeface="Calibri" pitchFamily="34" charset="0"/>
              <a:cs typeface="Calibri" pitchFamily="34" charset="0"/>
            </a:endParaRPr>
          </a:p>
        </p:txBody>
      </p:sp>
      <p:sp>
        <p:nvSpPr>
          <p:cNvPr id="4" name="Slide Number Placeholder 3"/>
          <p:cNvSpPr>
            <a:spLocks noGrp="1"/>
          </p:cNvSpPr>
          <p:nvPr>
            <p:ph type="sldNum" sz="quarter" idx="12"/>
          </p:nvPr>
        </p:nvSpPr>
        <p:spPr/>
        <p:txBody>
          <a:bodyPr/>
          <a:lstStyle/>
          <a:p>
            <a:fld id="{6CEC76E0-5182-4288-B7D9-5088C7F17C26}" type="slidenum">
              <a:rPr lang="en-US" smtClean="0"/>
              <a:pPr/>
              <a:t>8</a:t>
            </a:fld>
            <a:endParaRPr lang="en-US"/>
          </a:p>
        </p:txBody>
      </p:sp>
    </p:spTree>
    <p:extLst>
      <p:ext uri="{BB962C8B-B14F-4D97-AF65-F5344CB8AC3E}">
        <p14:creationId xmlns:p14="http://schemas.microsoft.com/office/powerpoint/2010/main" val="3331016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409688" cy="944562"/>
          </a:xfrm>
        </p:spPr>
        <p:txBody>
          <a:bodyPr>
            <a:normAutofit/>
          </a:bodyPr>
          <a:lstStyle/>
          <a:p>
            <a:pPr algn="ctr"/>
            <a:r>
              <a:rPr lang="en-US" sz="4000" b="1" dirty="0"/>
              <a:t>Definition I</a:t>
            </a:r>
          </a:p>
        </p:txBody>
      </p:sp>
      <p:sp>
        <p:nvSpPr>
          <p:cNvPr id="3" name="Content Placeholder 2"/>
          <p:cNvSpPr>
            <a:spLocks noGrp="1"/>
          </p:cNvSpPr>
          <p:nvPr>
            <p:ph idx="1"/>
          </p:nvPr>
        </p:nvSpPr>
        <p:spPr>
          <a:xfrm>
            <a:off x="304800" y="1447800"/>
            <a:ext cx="8534400" cy="4800600"/>
          </a:xfrm>
        </p:spPr>
        <p:txBody>
          <a:bodyPr>
            <a:normAutofit/>
          </a:bodyPr>
          <a:lstStyle/>
          <a:p>
            <a:pPr marL="596646" indent="-514350">
              <a:buFont typeface="+mj-lt"/>
              <a:buAutoNum type="arabicPeriod"/>
            </a:pPr>
            <a:r>
              <a:rPr lang="en-US" sz="3600" b="1" dirty="0">
                <a:latin typeface="Calibri" pitchFamily="34" charset="0"/>
                <a:cs typeface="Calibri" pitchFamily="34" charset="0"/>
              </a:rPr>
              <a:t>Environment”</a:t>
            </a:r>
          </a:p>
          <a:p>
            <a:r>
              <a:rPr lang="en-US" sz="3600" dirty="0">
                <a:latin typeface="Calibri" pitchFamily="34" charset="0"/>
                <a:cs typeface="Calibri" pitchFamily="34" charset="0"/>
              </a:rPr>
              <a:t>All that which is external to the individual host. </a:t>
            </a:r>
          </a:p>
          <a:p>
            <a:r>
              <a:rPr lang="en-US" sz="3600" dirty="0">
                <a:latin typeface="Calibri" pitchFamily="34" charset="0"/>
                <a:cs typeface="Calibri" pitchFamily="34" charset="0"/>
              </a:rPr>
              <a:t>Can be divided into physical, biological, social</a:t>
            </a:r>
            <a:r>
              <a:rPr lang="en-US" sz="3600" b="1" dirty="0">
                <a:latin typeface="Calibri" pitchFamily="34" charset="0"/>
                <a:cs typeface="Calibri" pitchFamily="34" charset="0"/>
              </a:rPr>
              <a:t>, </a:t>
            </a:r>
            <a:r>
              <a:rPr lang="en-US" sz="3600" dirty="0">
                <a:latin typeface="Calibri" pitchFamily="34" charset="0"/>
                <a:cs typeface="Calibri" pitchFamily="34" charset="0"/>
              </a:rPr>
              <a:t>and cultural factors, any or all of which can influence health status in populations (</a:t>
            </a:r>
            <a:r>
              <a:rPr lang="en-US" sz="3600" i="1" dirty="0">
                <a:latin typeface="Calibri" pitchFamily="34" charset="0"/>
                <a:cs typeface="Calibri" pitchFamily="34" charset="0"/>
              </a:rPr>
              <a:t>Last, J. M., 1995). </a:t>
            </a:r>
          </a:p>
          <a:p>
            <a:pPr marL="0" indent="0">
              <a:buNone/>
            </a:pPr>
            <a:endParaRPr lang="en-US" sz="2800" i="1" dirty="0"/>
          </a:p>
        </p:txBody>
      </p:sp>
      <p:sp>
        <p:nvSpPr>
          <p:cNvPr id="4" name="Slide Number Placeholder 3"/>
          <p:cNvSpPr>
            <a:spLocks noGrp="1"/>
          </p:cNvSpPr>
          <p:nvPr>
            <p:ph type="sldNum" sz="quarter" idx="12"/>
          </p:nvPr>
        </p:nvSpPr>
        <p:spPr/>
        <p:txBody>
          <a:bodyPr/>
          <a:lstStyle/>
          <a:p>
            <a:fld id="{6CEC76E0-5182-4288-B7D9-5088C7F17C26}" type="slidenum">
              <a:rPr lang="en-US" smtClean="0"/>
              <a:pPr/>
              <a:t>9</a:t>
            </a:fld>
            <a:endParaRPr lang="en-US"/>
          </a:p>
        </p:txBody>
      </p:sp>
    </p:spTree>
    <p:extLst>
      <p:ext uri="{BB962C8B-B14F-4D97-AF65-F5344CB8AC3E}">
        <p14:creationId xmlns:p14="http://schemas.microsoft.com/office/powerpoint/2010/main" val="580140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4831</TotalTime>
  <Words>2298</Words>
  <Application>Microsoft Office PowerPoint</Application>
  <PresentationFormat>On-screen Show (4:3)</PresentationFormat>
  <Paragraphs>319</Paragraphs>
  <Slides>45</Slides>
  <Notes>5</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Opulent</vt:lpstr>
      <vt:lpstr> DISEASE CONTROL AND ENVIRONMENTAL HEALTH   Environmental Health and Health of Communities/Individuals  DCM 2 </vt:lpstr>
      <vt:lpstr>Quiz</vt:lpstr>
      <vt:lpstr>Quiz</vt:lpstr>
      <vt:lpstr>Quiz</vt:lpstr>
      <vt:lpstr>Quiz</vt:lpstr>
      <vt:lpstr>Quiz</vt:lpstr>
      <vt:lpstr>Learning objectives  </vt:lpstr>
      <vt:lpstr>Definition II</vt:lpstr>
      <vt:lpstr>Definition I</vt:lpstr>
      <vt:lpstr>Definitions III</vt:lpstr>
      <vt:lpstr> Definitions IV </vt:lpstr>
      <vt:lpstr>Background of EH</vt:lpstr>
      <vt:lpstr>    Things that constitute Environmental Health</vt:lpstr>
      <vt:lpstr>  Aspects of Environmental Health</vt:lpstr>
      <vt:lpstr>Cont.</vt:lpstr>
      <vt:lpstr>Basic requirements of a healthy environment</vt:lpstr>
      <vt:lpstr> The precepts of Environment</vt:lpstr>
      <vt:lpstr>Contributors to the Environment</vt:lpstr>
      <vt:lpstr>Environmental influences on people I</vt:lpstr>
      <vt:lpstr>Environmental influences on people II</vt:lpstr>
      <vt:lpstr>Human dependence on the Environment</vt:lpstr>
      <vt:lpstr>Water</vt:lpstr>
      <vt:lpstr>Soil</vt:lpstr>
      <vt:lpstr>Hazards</vt:lpstr>
      <vt:lpstr>Human actions that affect ecological equilibrium</vt:lpstr>
      <vt:lpstr>Factors that can lead to a person being harmed by something in the environment</vt:lpstr>
      <vt:lpstr>Relationship between environment, human health and disease I</vt:lpstr>
      <vt:lpstr>Relationship between environment, human health and disease II</vt:lpstr>
      <vt:lpstr> Examples of disease manifestation</vt:lpstr>
      <vt:lpstr>Minamata disease</vt:lpstr>
      <vt:lpstr>Deepwater horizon oil spill</vt:lpstr>
      <vt:lpstr>Rainforest destruction</vt:lpstr>
      <vt:lpstr>Industrial mining</vt:lpstr>
      <vt:lpstr>Major environmental risk factors with related diseases and conditions</vt:lpstr>
      <vt:lpstr>Environmental agents implicated in adverse Reproductive outcomes</vt:lpstr>
      <vt:lpstr>  Environmental Principles I</vt:lpstr>
      <vt:lpstr>  Environmental Principles II</vt:lpstr>
      <vt:lpstr>Principle 2: Everything has to go somewhere (Deposition)</vt:lpstr>
      <vt:lpstr>Principle 3: The solution of pollution is Dilution</vt:lpstr>
      <vt:lpstr>Principle 4: Today’s solution may be Tomorrow’s problem</vt:lpstr>
      <vt:lpstr>Roles of medics in EH</vt:lpstr>
      <vt:lpstr>     Relationship between Environmental Health and the Health of the Community I</vt:lpstr>
      <vt:lpstr>  Relationship between Environmental Health and the Health of the Community II</vt:lpstr>
      <vt:lpstr>Summary </vt:lpstr>
      <vt:lpstr>References </vt:lpstr>
    </vt:vector>
  </TitlesOfParts>
  <Company>Genco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PHM 223  DISEASE CONTROL AND ENVIRONMENTAL HEALTH</dc:title>
  <dc:creator>Dell</dc:creator>
  <cp:lastModifiedBy>Windows User</cp:lastModifiedBy>
  <cp:revision>169</cp:revision>
  <cp:lastPrinted>2012-06-08T03:49:39Z</cp:lastPrinted>
  <dcterms:created xsi:type="dcterms:W3CDTF">2012-06-04T08:26:27Z</dcterms:created>
  <dcterms:modified xsi:type="dcterms:W3CDTF">2021-09-01T18:49:20Z</dcterms:modified>
</cp:coreProperties>
</file>