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926DA-2AAF-4730-A0B2-CF1FA97066CA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81C1B-968F-4D1C-8826-89E4A427C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81C1B-968F-4D1C-8826-89E4A427CF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81C1B-968F-4D1C-8826-89E4A427CF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81C1B-968F-4D1C-8826-89E4A427CF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PRIMARY HEALTH 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wichealmicheal1@gmail.com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Summary for mobilization for spring protection and implementation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Identification</a:t>
            </a:r>
          </a:p>
          <a:p>
            <a:r>
              <a:rPr lang="en-US" dirty="0" smtClean="0"/>
              <a:t>Spring survey</a:t>
            </a:r>
          </a:p>
          <a:p>
            <a:r>
              <a:rPr lang="en-US" dirty="0" smtClean="0"/>
              <a:t>Contact local leader</a:t>
            </a:r>
          </a:p>
          <a:p>
            <a:r>
              <a:rPr lang="en-US" dirty="0" smtClean="0"/>
              <a:t>Programme to meet the community</a:t>
            </a:r>
          </a:p>
          <a:p>
            <a:r>
              <a:rPr lang="en-US" dirty="0" smtClean="0"/>
              <a:t>Meeting community</a:t>
            </a:r>
          </a:p>
          <a:p>
            <a:r>
              <a:rPr lang="en-US" dirty="0" smtClean="0"/>
              <a:t>Select water source</a:t>
            </a:r>
          </a:p>
          <a:p>
            <a:r>
              <a:rPr lang="en-US" dirty="0" smtClean="0"/>
              <a:t>Train water source committee</a:t>
            </a:r>
          </a:p>
          <a:p>
            <a:r>
              <a:rPr lang="en-US" dirty="0" smtClean="0"/>
              <a:t>Plan and mobilize resources for use.</a:t>
            </a:r>
          </a:p>
          <a:p>
            <a:r>
              <a:rPr lang="en-US" dirty="0" smtClean="0"/>
              <a:t>Implement the activity </a:t>
            </a:r>
          </a:p>
          <a:p>
            <a:r>
              <a:rPr lang="en-US" dirty="0" smtClean="0"/>
              <a:t>Evaluate</a:t>
            </a:r>
          </a:p>
          <a:p>
            <a:r>
              <a:rPr lang="en-US" dirty="0" smtClean="0"/>
              <a:t>Re-plan incase of any problem/failure</a:t>
            </a:r>
          </a:p>
          <a:p>
            <a:r>
              <a:rPr lang="en-US" dirty="0" smtClean="0"/>
              <a:t>Make a report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1676400" cy="55168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3"/>
                </a:solidFill>
              </a:rPr>
              <a:t>Spring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r>
              <a:rPr lang="en-US" dirty="0" smtClean="0"/>
              <a:t>Can seasonal or permanent</a:t>
            </a:r>
          </a:p>
          <a:p>
            <a:r>
              <a:rPr lang="en-US" dirty="0" smtClean="0"/>
              <a:t>Protection</a:t>
            </a:r>
          </a:p>
          <a:p>
            <a:r>
              <a:rPr lang="en-US" dirty="0" smtClean="0"/>
              <a:t>Quality of water         physical test   then other conditions of spring        virgin/dilapidated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6600" y="2816224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3800" y="3198812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</a:rPr>
              <a:t>Factors consider when selecting WSC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r>
              <a:rPr lang="en-US" dirty="0" smtClean="0"/>
              <a:t>Number of water committee number should be six , 3 women or more</a:t>
            </a:r>
          </a:p>
          <a:p>
            <a:r>
              <a:rPr lang="en-US" dirty="0" smtClean="0"/>
              <a:t>The treasurer should be a woman</a:t>
            </a:r>
          </a:p>
          <a:p>
            <a:r>
              <a:rPr lang="en-US" dirty="0" smtClean="0"/>
              <a:t>Should be a caretaker selected from this committee </a:t>
            </a:r>
          </a:p>
          <a:p>
            <a:r>
              <a:rPr lang="en-US" dirty="0" smtClean="0"/>
              <a:t>Should be permanent residents of the area</a:t>
            </a:r>
          </a:p>
          <a:p>
            <a:r>
              <a:rPr lang="en-US" dirty="0" smtClean="0"/>
              <a:t>Be users</a:t>
            </a:r>
          </a:p>
          <a:p>
            <a:r>
              <a:rPr lang="en-US" dirty="0" smtClean="0"/>
              <a:t>Honest and good </a:t>
            </a:r>
            <a:r>
              <a:rPr lang="en-US" dirty="0" err="1" smtClean="0"/>
              <a:t>mobilizer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0888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Roles and responsibilities of water source committee. 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Mobilize for funds/ labour and materials</a:t>
            </a:r>
          </a:p>
          <a:p>
            <a:r>
              <a:rPr lang="en-US" dirty="0" smtClean="0"/>
              <a:t>Organizing meetings for purposes of sensitization</a:t>
            </a:r>
          </a:p>
          <a:p>
            <a:r>
              <a:rPr lang="en-US" dirty="0" smtClean="0"/>
              <a:t>Keeping records</a:t>
            </a:r>
          </a:p>
          <a:p>
            <a:r>
              <a:rPr lang="en-US" dirty="0" smtClean="0"/>
              <a:t>Reporting breakdowns</a:t>
            </a:r>
          </a:p>
          <a:p>
            <a:r>
              <a:rPr lang="en-US" dirty="0" smtClean="0"/>
              <a:t>Facilitating setting of  byelaws</a:t>
            </a:r>
          </a:p>
          <a:p>
            <a:r>
              <a:rPr lang="en-US" dirty="0" smtClean="0"/>
              <a:t>Health education of matters concerning hygiene and sanitation</a:t>
            </a:r>
          </a:p>
          <a:p>
            <a:r>
              <a:rPr lang="en-US" dirty="0" smtClean="0"/>
              <a:t>Maintain the water source clean</a:t>
            </a:r>
          </a:p>
          <a:p>
            <a:r>
              <a:rPr lang="en-US" dirty="0" smtClean="0"/>
              <a:t>Ensuring hygiene practices around the water source</a:t>
            </a:r>
          </a:p>
          <a:p>
            <a:r>
              <a:rPr lang="en-US" dirty="0" smtClean="0"/>
              <a:t>Selecting a caretaker</a:t>
            </a:r>
          </a:p>
          <a:p>
            <a:r>
              <a:rPr lang="en-US" dirty="0" smtClean="0"/>
              <a:t>Mobilizing for improvement of sanitation in the community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5791200" cy="7802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/>
                </a:solidFill>
              </a:rPr>
              <a:t>Roles of the community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Slashing and weeding around</a:t>
            </a:r>
          </a:p>
          <a:p>
            <a:r>
              <a:rPr lang="en-US" dirty="0" smtClean="0"/>
              <a:t>Installing waste water storm, water channel</a:t>
            </a:r>
          </a:p>
          <a:p>
            <a:r>
              <a:rPr lang="en-US" dirty="0" smtClean="0"/>
              <a:t>Replacement of worn-out pipes.</a:t>
            </a:r>
          </a:p>
          <a:p>
            <a:r>
              <a:rPr lang="en-US" dirty="0" smtClean="0"/>
              <a:t>Repair </a:t>
            </a:r>
            <a:r>
              <a:rPr lang="en-US" dirty="0" smtClean="0"/>
              <a:t>of steps and retention walls</a:t>
            </a:r>
          </a:p>
          <a:p>
            <a:r>
              <a:rPr lang="en-US" dirty="0" smtClean="0"/>
              <a:t>Provision of unskilled labour.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Treatment of water</a:t>
            </a:r>
          </a:p>
          <a:p>
            <a:r>
              <a:rPr lang="en-US" dirty="0" smtClean="0"/>
              <a:t>Boiling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Sedimentation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Chemical </a:t>
            </a:r>
          </a:p>
          <a:p>
            <a:r>
              <a:rPr lang="en-US" dirty="0" smtClean="0"/>
              <a:t>Aeration </a:t>
            </a:r>
          </a:p>
          <a:p>
            <a:r>
              <a:rPr lang="en-US" dirty="0" smtClean="0"/>
              <a:t>Freezing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/>
                </a:solidFill>
              </a:rPr>
              <a:t>Well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 a hole dug into the earth crust to depth below water bearing aquifer (saturation) for the purpose of obtaining ground.</a:t>
            </a:r>
          </a:p>
          <a:p>
            <a:pPr>
              <a:buNone/>
            </a:pPr>
            <a:r>
              <a:rPr lang="en-US" b="1" dirty="0" smtClean="0"/>
              <a:t>Ways of constructing a well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Hand dug wells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Bored wells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Drilled wells</a:t>
            </a:r>
          </a:p>
          <a:p>
            <a:pPr>
              <a:buNone/>
            </a:pPr>
            <a:r>
              <a:rPr lang="en-US" b="1" dirty="0" smtClean="0"/>
              <a:t>X-</a:t>
            </a:r>
            <a:r>
              <a:rPr lang="en-US" b="1" dirty="0" err="1" smtClean="0"/>
              <a:t>ctics</a:t>
            </a:r>
            <a:r>
              <a:rPr lang="en-US" b="1" dirty="0" smtClean="0"/>
              <a:t>  of areas with water</a:t>
            </a:r>
          </a:p>
          <a:p>
            <a:r>
              <a:rPr lang="en-US" dirty="0" smtClean="0"/>
              <a:t>Anthill</a:t>
            </a:r>
          </a:p>
          <a:p>
            <a:r>
              <a:rPr lang="en-US" dirty="0" smtClean="0"/>
              <a:t>Palm trees</a:t>
            </a:r>
          </a:p>
          <a:p>
            <a:r>
              <a:rPr lang="en-US" dirty="0" smtClean="0"/>
              <a:t>Adequate grass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3"/>
                </a:solidFill>
              </a:rPr>
              <a:t>General sanitary requirements for wells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Situated as to prevent pollution</a:t>
            </a:r>
          </a:p>
          <a:p>
            <a:r>
              <a:rPr lang="en-US" dirty="0" smtClean="0"/>
              <a:t>The ground adjourning well should be for a distance not less than 4(1.2m) all round covered with a water light paving construction so as to slope a way from the well.</a:t>
            </a:r>
          </a:p>
          <a:p>
            <a:r>
              <a:rPr lang="en-US" dirty="0" smtClean="0"/>
              <a:t>The sides of the well should be rendered impervious for a depth that will prevent the contamination through the adjourning ground. If the well is lined with cement concrete or brick it should have a backing of puddle clay. This should make the lining more water tight.</a:t>
            </a:r>
          </a:p>
          <a:p>
            <a:r>
              <a:rPr lang="en-US" dirty="0" smtClean="0"/>
              <a:t>The top of the well should be covered with concrete raised not less than 6 (150mm) from the paving and the cover should be tight fitting.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The lower end of the pipe lid be at least 2( 600m) from the bottom of the well and provided with a strainer/ filter.</a:t>
            </a:r>
          </a:p>
          <a:p>
            <a:r>
              <a:rPr lang="en-US" dirty="0" smtClean="0"/>
              <a:t>Water is  to be drawn with bucket provided with;</a:t>
            </a:r>
          </a:p>
          <a:p>
            <a:pPr lvl="1"/>
            <a:r>
              <a:rPr lang="en-US" dirty="0" smtClean="0"/>
              <a:t>Efficient hinged cover</a:t>
            </a:r>
          </a:p>
          <a:p>
            <a:pPr lvl="1"/>
            <a:r>
              <a:rPr lang="en-US" dirty="0" smtClean="0"/>
              <a:t>A stand for the bucket  not less than 6(150mm) above the level of paving contamination of shallow wells can occur from two source in addition to pollution of water .</a:t>
            </a:r>
          </a:p>
          <a:p>
            <a:pPr lvl="1"/>
            <a:r>
              <a:rPr lang="en-US" dirty="0" smtClean="0"/>
              <a:t>At the well head</a:t>
            </a:r>
          </a:p>
          <a:p>
            <a:pPr lvl="1"/>
            <a:r>
              <a:rPr lang="en-US" dirty="0" smtClean="0"/>
              <a:t>Stagnant water around the upper part of the well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Protection of </a:t>
            </a:r>
            <a:r>
              <a:rPr lang="en-US" dirty="0" smtClean="0">
                <a:solidFill>
                  <a:schemeClr val="accent3"/>
                </a:solidFill>
              </a:rPr>
              <a:t>contaminations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Exclusion of surface drainage into water by pavement of 4(1.2m) all around the well.</a:t>
            </a:r>
          </a:p>
          <a:p>
            <a:r>
              <a:rPr lang="en-US" dirty="0" smtClean="0"/>
              <a:t>All sources of contaminations should be away from the source (30m)</a:t>
            </a:r>
          </a:p>
          <a:p>
            <a:r>
              <a:rPr lang="en-US" dirty="0" smtClean="0"/>
              <a:t>Arrangement to drain away water wastes must be made.</a:t>
            </a:r>
          </a:p>
          <a:p>
            <a:r>
              <a:rPr lang="en-US" dirty="0" smtClean="0"/>
              <a:t>The wall of the well must be constructed of impervious materials</a:t>
            </a:r>
          </a:p>
          <a:p>
            <a:r>
              <a:rPr lang="en-US" dirty="0" smtClean="0"/>
              <a:t>Method of pumping and raising water out of well must be installed.</a:t>
            </a:r>
          </a:p>
          <a:p>
            <a:r>
              <a:rPr lang="en-US" dirty="0" smtClean="0"/>
              <a:t>Samples of physical , chemical and bacteriology analysis must be made regularly monthly.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Water and water supply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Duties of a clinical officer </a:t>
            </a:r>
            <a:r>
              <a:rPr lang="en-US" dirty="0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n </a:t>
            </a:r>
            <a:r>
              <a:rPr lang="en-US" dirty="0" smtClean="0">
                <a:solidFill>
                  <a:schemeClr val="accent3"/>
                </a:solidFill>
              </a:rPr>
              <a:t>water supply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Health educate communities about disease related to water supplies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Inspect water sources to detect possible sources of pollution/contamination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Facilitate communities to select and train water and sewage cooperation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Liaise with other authorities in matters related to water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Enforce the laws related to water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Initiate programs related to water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Participate in control of water related diseases (treatment)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</a:rPr>
              <a:t>Underground water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Means of trapping underground water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Springs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Wells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Boreholes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Advantages of underground water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Free from pathogenic organisms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Used without farther treatment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Present in rural areas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Practical and economic </a:t>
            </a:r>
            <a:r>
              <a:rPr lang="en-US" dirty="0" smtClean="0"/>
              <a:t>easy to </a:t>
            </a:r>
            <a:r>
              <a:rPr lang="en-US" dirty="0" smtClean="0"/>
              <a:t>obtain.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Disadvantages </a:t>
            </a:r>
          </a:p>
          <a:p>
            <a:r>
              <a:rPr lang="en-US" dirty="0" smtClean="0"/>
              <a:t>Have high mineral contents and therefore bound to be very hard.</a:t>
            </a:r>
          </a:p>
          <a:p>
            <a:r>
              <a:rPr lang="en-US" dirty="0" smtClean="0"/>
              <a:t>Requires pumping.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Types of springs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Shallow springs</a:t>
            </a:r>
          </a:p>
          <a:p>
            <a:pPr marL="514350" indent="-514350">
              <a:buNone/>
            </a:pPr>
            <a:r>
              <a:rPr lang="en-US" dirty="0" smtClean="0"/>
              <a:t>	Water which is held above the first impervious layer/ stratum and which emerges where the stratum out drops.</a:t>
            </a:r>
          </a:p>
          <a:p>
            <a:pPr marL="571500" indent="-571500">
              <a:buNone/>
            </a:pPr>
            <a:r>
              <a:rPr lang="en-US" dirty="0" smtClean="0">
                <a:solidFill>
                  <a:schemeClr val="accent3"/>
                </a:solidFill>
              </a:rPr>
              <a:t>Characteristics of shallow springs.</a:t>
            </a:r>
          </a:p>
          <a:p>
            <a:pPr marL="571500" indent="-571500"/>
            <a:r>
              <a:rPr lang="en-US" dirty="0" smtClean="0"/>
              <a:t>May be constant or intermittent</a:t>
            </a:r>
          </a:p>
          <a:p>
            <a:pPr marL="571500" indent="-571500"/>
            <a:r>
              <a:rPr lang="en-US" dirty="0" smtClean="0"/>
              <a:t>Clayish in appearance</a:t>
            </a:r>
          </a:p>
          <a:p>
            <a:pPr marL="571500" indent="-571500"/>
            <a:r>
              <a:rPr lang="en-US" dirty="0" smtClean="0"/>
              <a:t>Contain suspended matter</a:t>
            </a:r>
          </a:p>
          <a:p>
            <a:pPr marL="571500" indent="-571500"/>
            <a:r>
              <a:rPr lang="en-US" dirty="0" smtClean="0"/>
              <a:t>Contaminated with surface or subsoil from pit latrines and refuse pits.</a:t>
            </a:r>
          </a:p>
          <a:p>
            <a:pPr marL="571500" indent="-57150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Characteristics of deep springs</a:t>
            </a:r>
          </a:p>
          <a:p>
            <a:pPr marL="571500" indent="-571500"/>
            <a:r>
              <a:rPr lang="en-US" dirty="0" smtClean="0"/>
              <a:t>Permanent</a:t>
            </a:r>
          </a:p>
          <a:p>
            <a:pPr marL="571500" indent="-571500"/>
            <a:r>
              <a:rPr lang="en-US" dirty="0" smtClean="0"/>
              <a:t>Water clear and sparkling</a:t>
            </a:r>
          </a:p>
          <a:p>
            <a:pPr marL="571500" indent="-571500"/>
            <a:r>
              <a:rPr lang="en-US" dirty="0" smtClean="0"/>
              <a:t>Water is filtered </a:t>
            </a:r>
          </a:p>
          <a:p>
            <a:pPr marL="571500" indent="-571500"/>
            <a:r>
              <a:rPr lang="en-US" dirty="0" smtClean="0"/>
              <a:t>Water is generally cool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5410200" cy="627888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 smtClean="0"/>
              <a:t>Spring</a:t>
            </a:r>
            <a:r>
              <a:rPr lang="en-US" sz="4400" dirty="0" smtClean="0"/>
              <a:t> </a:t>
            </a:r>
            <a:r>
              <a:rPr lang="en-US" sz="4400" b="1" dirty="0" smtClean="0"/>
              <a:t>protection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Purpose of protecting springs.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Protect the spring from pollution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spring water yield.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Protect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improve assess.</a:t>
            </a:r>
          </a:p>
          <a:p>
            <a:pPr marL="514350" indent="-514350">
              <a:buNone/>
            </a:pPr>
            <a:r>
              <a:rPr lang="en-US" dirty="0" smtClean="0"/>
              <a:t>	Done by constructing </a:t>
            </a:r>
            <a:r>
              <a:rPr lang="en-US" dirty="0" smtClean="0"/>
              <a:t>a concrete </a:t>
            </a:r>
            <a:r>
              <a:rPr lang="en-US" dirty="0" smtClean="0"/>
              <a:t>wall </a:t>
            </a:r>
            <a:r>
              <a:rPr lang="en-US" dirty="0" smtClean="0"/>
              <a:t>to </a:t>
            </a:r>
            <a:r>
              <a:rPr lang="en-US" dirty="0" smtClean="0"/>
              <a:t>act as  a barrier and outlet pipe for the water to be used, a storm water drain around the catchment area.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>Factors to consider before protecting a spring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people</a:t>
            </a:r>
          </a:p>
          <a:p>
            <a:r>
              <a:rPr lang="en-US" dirty="0" smtClean="0"/>
              <a:t>Quality and quantity of water</a:t>
            </a:r>
          </a:p>
          <a:p>
            <a:r>
              <a:rPr lang="en-US" dirty="0" smtClean="0"/>
              <a:t>Access and distance</a:t>
            </a:r>
          </a:p>
          <a:p>
            <a:r>
              <a:rPr lang="en-US" dirty="0" smtClean="0"/>
              <a:t>Location (the nature of the ground)</a:t>
            </a:r>
          </a:p>
          <a:p>
            <a:r>
              <a:rPr lang="en-US" dirty="0" smtClean="0"/>
              <a:t>Pollution and contaminations around the source</a:t>
            </a:r>
          </a:p>
          <a:p>
            <a:r>
              <a:rPr lang="en-US" dirty="0" smtClean="0"/>
              <a:t>Cost of the protection</a:t>
            </a:r>
          </a:p>
          <a:p>
            <a:r>
              <a:rPr lang="en-US" dirty="0" smtClean="0"/>
              <a:t>Ownership of the land</a:t>
            </a:r>
          </a:p>
          <a:p>
            <a:r>
              <a:rPr lang="en-US" dirty="0" smtClean="0"/>
              <a:t>Distance from the latrine (500m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Source funds and resources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accent3"/>
                </a:solidFill>
              </a:rPr>
              <a:t>Detailed spring protect</a:t>
            </a:r>
            <a:endParaRPr lang="en-US" sz="44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Community entry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spring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Survey the spring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Mobilization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Contact local leader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Sensitization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Select water source committee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Train them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Collect locally available materials, plan for action and labour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Clear up the site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Open up the waste water drain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Make a diversion trench for all running water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None/>
            </a:pPr>
            <a:r>
              <a:rPr lang="en-US" dirty="0" smtClean="0"/>
              <a:t>Ix.  Lay a foundation and platform of concrete using a ratio of 1:2:4 all to set for 1-3 days</a:t>
            </a:r>
          </a:p>
          <a:p>
            <a:pPr marL="571500" indent="-571500">
              <a:buNone/>
            </a:pPr>
            <a:r>
              <a:rPr lang="en-US" dirty="0" smtClean="0"/>
              <a:t>X. Construct a retention wall, wing walls and steps (cement mortar ration 1:3)</a:t>
            </a:r>
          </a:p>
          <a:p>
            <a:pPr marL="571500" indent="-571500">
              <a:buNone/>
            </a:pPr>
            <a:r>
              <a:rPr lang="en-US" dirty="0" smtClean="0"/>
              <a:t>xi. Insert  delivery pipe at the level of the eyes (pipe 50mm diameter), galvanized iron pipe then insert a polyvinyl chloride pipe to prevent corrosion of the galvanized pipe.</a:t>
            </a:r>
          </a:p>
          <a:p>
            <a:pPr marL="571500" indent="-571500">
              <a:buNone/>
            </a:pPr>
            <a:r>
              <a:rPr lang="en-US" dirty="0" smtClean="0"/>
              <a:t>xii. Insert a granite stone in the platform to prevent erosion of the concrete by the water</a:t>
            </a:r>
          </a:p>
          <a:p>
            <a:pPr marL="571500" indent="-571500">
              <a:buNone/>
            </a:pPr>
            <a:r>
              <a:rPr lang="en-US" dirty="0" smtClean="0"/>
              <a:t>xiii. Plaster the floor but steps should remain rough to avoid falling off.</a:t>
            </a:r>
          </a:p>
          <a:p>
            <a:pPr marL="571500" indent="-571500">
              <a:buNone/>
            </a:pPr>
            <a:r>
              <a:rPr lang="en-US" dirty="0" smtClean="0"/>
              <a:t>xv. Make the clay stone bended channels to lead water from eyes to pipe and there after cover with big stones.</a:t>
            </a:r>
          </a:p>
          <a:p>
            <a:pPr marL="571500" indent="-571500">
              <a:buAutoNum type="romanLcPeriod" startAt="16"/>
            </a:pPr>
            <a:r>
              <a:rPr lang="en-US" dirty="0" smtClean="0"/>
              <a:t>Cover the stones with clay and thereafter soil.</a:t>
            </a:r>
          </a:p>
          <a:p>
            <a:pPr marL="571500" indent="-571500">
              <a:buNone/>
            </a:pPr>
            <a:r>
              <a:rPr lang="en-US" dirty="0" smtClean="0"/>
              <a:t>NB. You can use polythene paper instead of clay then backfill with soil.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xvii. Dig catchment drain/storm drain which joins the waste water (to limit soil erosion)</a:t>
            </a:r>
          </a:p>
          <a:p>
            <a:pPr marL="571500" indent="-571500">
              <a:buAutoNum type="romanLcPeriod" startAt="19"/>
            </a:pPr>
            <a:r>
              <a:rPr lang="en-US" dirty="0" smtClean="0"/>
              <a:t>Plant grass on the catchment area and fence spring.</a:t>
            </a:r>
          </a:p>
          <a:p>
            <a:pPr marL="571500" indent="-571500">
              <a:buNone/>
            </a:pPr>
            <a:r>
              <a:rPr lang="en-US" dirty="0" smtClean="0"/>
              <a:t>xx. Provision for washing  may be made and animals to drink at a lower end point.</a:t>
            </a:r>
          </a:p>
          <a:p>
            <a:pPr marL="571500" indent="-571500">
              <a:buNone/>
            </a:pPr>
            <a:r>
              <a:rPr lang="en-US" dirty="0" smtClean="0"/>
              <a:t>xxi. Sensitization of the community/committee of their roles and responsibilities then hand over of the water source to them.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416</TotalTime>
  <Words>1019</Words>
  <Application>Microsoft Office PowerPoint</Application>
  <PresentationFormat>On-screen Show (4:3)</PresentationFormat>
  <Paragraphs>160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PRIMARY HEALTH CARE</vt:lpstr>
      <vt:lpstr>Water and water supply</vt:lpstr>
      <vt:lpstr>Underground water</vt:lpstr>
      <vt:lpstr>Slide 4</vt:lpstr>
      <vt:lpstr>Spring protection</vt:lpstr>
      <vt:lpstr>Factors to consider before protecting a spring</vt:lpstr>
      <vt:lpstr>Detailed spring protect</vt:lpstr>
      <vt:lpstr>Slide 8</vt:lpstr>
      <vt:lpstr>Slide 9</vt:lpstr>
      <vt:lpstr>Summary for mobilization for spring protection and implementation</vt:lpstr>
      <vt:lpstr>Spring </vt:lpstr>
      <vt:lpstr>Factors consider when selecting WSC</vt:lpstr>
      <vt:lpstr>Roles and responsibilities of water source committee. </vt:lpstr>
      <vt:lpstr>Roles of the community</vt:lpstr>
      <vt:lpstr>Well </vt:lpstr>
      <vt:lpstr>General sanitary requirements for wells</vt:lpstr>
      <vt:lpstr>Slide 17</vt:lpstr>
      <vt:lpstr>Protection of contaminations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HEALTH CARE</dc:title>
  <dc:creator>DELL</dc:creator>
  <cp:lastModifiedBy>DELL</cp:lastModifiedBy>
  <cp:revision>48</cp:revision>
  <dcterms:created xsi:type="dcterms:W3CDTF">2006-08-16T00:00:00Z</dcterms:created>
  <dcterms:modified xsi:type="dcterms:W3CDTF">2017-11-08T12:52:28Z</dcterms:modified>
</cp:coreProperties>
</file>