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7" r:id="rId10"/>
    <p:sldId id="265" r:id="rId11"/>
    <p:sldId id="266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3B9EB-66FC-451D-895D-2DAE88208455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73AA-B99F-4E14-9DBC-ED44D29C6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73AA-B99F-4E14-9DBC-ED44D29C61A4}" type="slidenum">
              <a:rPr lang="en-US" smtClean="0"/>
              <a:pPr/>
              <a:t>132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MATERIALS AND GADGETS USED IN FIRST 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First aid kit and its components: The kit contains equipment used to </a:t>
            </a:r>
          </a:p>
          <a:p>
            <a:r>
              <a:rPr lang="en-US" dirty="0"/>
              <a:t>give first aid</a:t>
            </a:r>
          </a:p>
          <a:p>
            <a:r>
              <a:rPr lang="en-US" dirty="0"/>
              <a:t>• Stretcher: Stretchers are used to transport the casualty from one</a:t>
            </a:r>
          </a:p>
          <a:p>
            <a:r>
              <a:rPr lang="en-US" dirty="0"/>
              <a:t>place to another  </a:t>
            </a:r>
          </a:p>
          <a:p>
            <a:r>
              <a:rPr lang="en-US" dirty="0"/>
              <a:t>• </a:t>
            </a:r>
            <a:r>
              <a:rPr lang="en-US" dirty="0" err="1"/>
              <a:t>Ambu</a:t>
            </a:r>
            <a:r>
              <a:rPr lang="en-US" dirty="0"/>
              <a:t> bag: They are used to give artificial respiration</a:t>
            </a:r>
          </a:p>
          <a:p>
            <a:r>
              <a:rPr lang="en-US" dirty="0"/>
              <a:t>• Protective gears: like gloves, face mask, apron, gowns, gumboots, </a:t>
            </a:r>
          </a:p>
          <a:p>
            <a:r>
              <a:rPr lang="en-US" dirty="0"/>
              <a:t>caps, eye goggles. These help to protect the different parts of the</a:t>
            </a:r>
          </a:p>
          <a:p>
            <a:r>
              <a:rPr lang="en-US" dirty="0"/>
              <a:t>body from infections that may be transferred either from the first</a:t>
            </a:r>
          </a:p>
          <a:p>
            <a:r>
              <a:rPr lang="en-US" dirty="0"/>
              <a:t>aider to the casualty or from casualty to the first aider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aid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Aims </a:t>
            </a:r>
          </a:p>
          <a:p>
            <a:r>
              <a:rPr lang="en-US" dirty="0"/>
              <a:t>Improve blood supply to the brain</a:t>
            </a:r>
          </a:p>
          <a:p>
            <a:r>
              <a:rPr lang="en-US" dirty="0"/>
              <a:t>To reassure the casualty and make him or her comfortable</a:t>
            </a:r>
          </a:p>
          <a:p>
            <a:r>
              <a:rPr lang="en-US" b="1" dirty="0"/>
              <a:t>Mgt</a:t>
            </a:r>
          </a:p>
          <a:p>
            <a:r>
              <a:rPr lang="en-US" dirty="0"/>
              <a:t>Assess for DR ABC  respond as needed and treat any more urgent </a:t>
            </a:r>
          </a:p>
          <a:p>
            <a:r>
              <a:rPr lang="en-US" dirty="0"/>
              <a:t>conditions or injuries</a:t>
            </a:r>
          </a:p>
          <a:p>
            <a:r>
              <a:rPr lang="en-US" dirty="0"/>
              <a:t>Lay the casualty down and gently raise and support the legs so more </a:t>
            </a:r>
          </a:p>
          <a:p>
            <a:r>
              <a:rPr lang="en-US" dirty="0"/>
              <a:t>blood goes to the brain</a:t>
            </a:r>
          </a:p>
          <a:p>
            <a:r>
              <a:rPr lang="en-US" dirty="0"/>
              <a:t>Make sure there is fresh air if possible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Reassure the casualty and keep by standers away </a:t>
            </a:r>
          </a:p>
          <a:p>
            <a:pPr>
              <a:buNone/>
            </a:pPr>
            <a:r>
              <a:rPr lang="en-US" dirty="0"/>
              <a:t>• When the casualty recovers ,sit him /her up slowly </a:t>
            </a:r>
          </a:p>
          <a:p>
            <a:pPr>
              <a:buNone/>
            </a:pPr>
            <a:r>
              <a:rPr lang="en-US" dirty="0"/>
              <a:t>• If the casualty sits up so quickly ,he /she may faint again</a:t>
            </a:r>
          </a:p>
          <a:p>
            <a:pPr>
              <a:buNone/>
            </a:pPr>
            <a:r>
              <a:rPr lang="en-US" dirty="0"/>
              <a:t>• If the casualty does feel pain again  ,lay him /her down again and raise </a:t>
            </a:r>
          </a:p>
          <a:p>
            <a:pPr>
              <a:buNone/>
            </a:pPr>
            <a:r>
              <a:rPr lang="en-US" dirty="0"/>
              <a:t>and support the legs</a:t>
            </a:r>
          </a:p>
          <a:p>
            <a:pPr>
              <a:buNone/>
            </a:pPr>
            <a:r>
              <a:rPr lang="en-US" dirty="0"/>
              <a:t>• If the casualty does not gain consciousness quickly , then reassess </a:t>
            </a:r>
          </a:p>
          <a:p>
            <a:pPr>
              <a:buNone/>
            </a:pPr>
            <a:r>
              <a:rPr lang="en-US" dirty="0"/>
              <a:t>RABC , place in recovery position and call for help .</a:t>
            </a:r>
          </a:p>
          <a:p>
            <a:pPr>
              <a:buNone/>
            </a:pPr>
            <a:r>
              <a:rPr lang="en-US" dirty="0"/>
              <a:t>• Remember to keep checking the casualty’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the break in the continuity of the skin or body surface</a:t>
            </a:r>
          </a:p>
          <a:p>
            <a:r>
              <a:rPr lang="en-US" b="1" dirty="0"/>
              <a:t>Causes of wounds</a:t>
            </a:r>
          </a:p>
          <a:p>
            <a:r>
              <a:rPr lang="en-US" dirty="0"/>
              <a:t>Road traffic accidents</a:t>
            </a:r>
          </a:p>
          <a:p>
            <a:r>
              <a:rPr lang="en-US" dirty="0"/>
              <a:t>Surgical operations</a:t>
            </a:r>
          </a:p>
          <a:p>
            <a:r>
              <a:rPr lang="en-US" dirty="0"/>
              <a:t>Sports injuries</a:t>
            </a:r>
          </a:p>
          <a:p>
            <a:r>
              <a:rPr lang="en-US" dirty="0"/>
              <a:t>Burns and scads</a:t>
            </a:r>
          </a:p>
          <a:p>
            <a:r>
              <a:rPr lang="en-US" dirty="0"/>
              <a:t>Fractures</a:t>
            </a:r>
          </a:p>
          <a:p>
            <a:r>
              <a:rPr lang="en-US" dirty="0"/>
              <a:t>Cuts from sharp objects like razor blades, </a:t>
            </a:r>
            <a:r>
              <a:rPr lang="en-US" dirty="0" err="1"/>
              <a:t>panga</a:t>
            </a:r>
            <a:r>
              <a:rPr lang="en-US" dirty="0"/>
              <a:t>,</a:t>
            </a:r>
          </a:p>
          <a:p>
            <a:r>
              <a:rPr lang="en-US" dirty="0"/>
              <a:t>Gunshots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Open wounds: The wound is external and bleeding is seen.</a:t>
            </a:r>
          </a:p>
          <a:p>
            <a:pPr>
              <a:buNone/>
            </a:pPr>
            <a:r>
              <a:rPr lang="en-US" dirty="0"/>
              <a:t>• Closed wounds: Bleeding is confined inside or blood does not appear </a:t>
            </a:r>
          </a:p>
          <a:p>
            <a:pPr>
              <a:buNone/>
            </a:pPr>
            <a:r>
              <a:rPr lang="en-US" dirty="0"/>
              <a:t>the body.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Classification of wounds (varieties of wounds)</a:t>
            </a:r>
          </a:p>
          <a:p>
            <a:pPr>
              <a:buNone/>
            </a:pPr>
            <a:r>
              <a:rPr lang="en-US" dirty="0"/>
              <a:t>• Punctured wounds/penetrating wounds</a:t>
            </a:r>
          </a:p>
          <a:p>
            <a:pPr>
              <a:buNone/>
            </a:pPr>
            <a:r>
              <a:rPr lang="en-US" dirty="0"/>
              <a:t>• Septic wounds</a:t>
            </a:r>
          </a:p>
          <a:p>
            <a:pPr>
              <a:buNone/>
            </a:pPr>
            <a:r>
              <a:rPr lang="en-US" dirty="0"/>
              <a:t>• Gunshot wounds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Incised wounds</a:t>
            </a:r>
          </a:p>
          <a:p>
            <a:r>
              <a:rPr lang="en-US" dirty="0"/>
              <a:t>Stab wounds </a:t>
            </a:r>
          </a:p>
          <a:p>
            <a:r>
              <a:rPr lang="en-US" dirty="0"/>
              <a:t>Bruises (contusions)</a:t>
            </a:r>
          </a:p>
          <a:p>
            <a:r>
              <a:rPr lang="en-US" dirty="0"/>
              <a:t>Abrasions (grazes)</a:t>
            </a:r>
          </a:p>
          <a:p>
            <a:r>
              <a:rPr lang="en-US" dirty="0"/>
              <a:t>Scrape </a:t>
            </a:r>
          </a:p>
          <a:p>
            <a:r>
              <a:rPr lang="en-US" dirty="0"/>
              <a:t>Lacerated wound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Penetrating /punctured wounds</a:t>
            </a:r>
          </a:p>
          <a:p>
            <a:pPr>
              <a:buNone/>
            </a:pPr>
            <a:r>
              <a:rPr lang="en-US" dirty="0"/>
              <a:t>• Caused by sharp pointed objects like nails, needles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Lacerated wounds</a:t>
            </a:r>
          </a:p>
          <a:p>
            <a:pPr>
              <a:buNone/>
            </a:pPr>
            <a:r>
              <a:rPr lang="en-US" dirty="0"/>
              <a:t>• Caused by blunt objects like brick. It has much bleeding and tears at </a:t>
            </a:r>
          </a:p>
          <a:p>
            <a:pPr>
              <a:buNone/>
            </a:pPr>
            <a:r>
              <a:rPr lang="en-US" dirty="0"/>
              <a:t>the site</a:t>
            </a:r>
          </a:p>
          <a:p>
            <a:pPr>
              <a:buNone/>
            </a:pPr>
            <a:r>
              <a:rPr lang="en-US" dirty="0"/>
              <a:t>• The wound can easily be infected and bleeding is much by bacteria.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Septic wounds</a:t>
            </a:r>
          </a:p>
          <a:p>
            <a:r>
              <a:rPr lang="en-US" dirty="0"/>
              <a:t>These are wounds which are invaded by micro-organisms.</a:t>
            </a:r>
          </a:p>
          <a:p>
            <a:r>
              <a:rPr lang="en-US" dirty="0"/>
              <a:t>They are characterized by bleeding, pain and pus formation.</a:t>
            </a:r>
          </a:p>
          <a:p>
            <a:r>
              <a:rPr lang="en-US" dirty="0"/>
              <a:t>It is commonly seen with lacerated wounds.</a:t>
            </a:r>
          </a:p>
          <a:p>
            <a:r>
              <a:rPr lang="en-US" b="1" dirty="0"/>
              <a:t>Incised wounds</a:t>
            </a:r>
          </a:p>
          <a:p>
            <a:r>
              <a:rPr lang="en-US" dirty="0"/>
              <a:t>Caused by clean cut from sharp edged objects like razor blade, </a:t>
            </a:r>
          </a:p>
          <a:p>
            <a:r>
              <a:rPr lang="en-US" dirty="0"/>
              <a:t>surgical blade and there is profuse bleeding.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Bruises (contusions)</a:t>
            </a:r>
          </a:p>
          <a:p>
            <a:pPr>
              <a:buNone/>
            </a:pPr>
            <a:r>
              <a:rPr lang="en-US" dirty="0"/>
              <a:t>• These are caused by a blunt blow or punch which can rapture capillaries </a:t>
            </a:r>
          </a:p>
          <a:p>
            <a:pPr>
              <a:buNone/>
            </a:pPr>
            <a:r>
              <a:rPr lang="en-US" dirty="0"/>
              <a:t>under the skin. Bleeding occurs under the skin and blood leaks to the body </a:t>
            </a:r>
          </a:p>
          <a:p>
            <a:pPr>
              <a:buNone/>
            </a:pPr>
            <a:r>
              <a:rPr lang="en-US" dirty="0"/>
              <a:t>tissues.</a:t>
            </a:r>
          </a:p>
          <a:p>
            <a:pPr>
              <a:buNone/>
            </a:pPr>
            <a:r>
              <a:rPr lang="en-US" dirty="0"/>
              <a:t>• It has minimal bleeding the wound is small and bleeding occurs into </a:t>
            </a:r>
          </a:p>
          <a:p>
            <a:pPr>
              <a:buNone/>
            </a:pPr>
            <a:r>
              <a:rPr lang="en-US" dirty="0"/>
              <a:t>tissues.</a:t>
            </a:r>
          </a:p>
          <a:p>
            <a:pPr>
              <a:buNone/>
            </a:pPr>
            <a:r>
              <a:rPr lang="en-US" dirty="0"/>
              <a:t>• The area becomes red.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Abrasions</a:t>
            </a:r>
          </a:p>
          <a:p>
            <a:pPr>
              <a:buNone/>
            </a:pPr>
            <a:r>
              <a:rPr lang="en-US" dirty="0"/>
              <a:t>• Is caused by sliding falls and much friction occurs on the surface of the skin; </a:t>
            </a:r>
          </a:p>
          <a:p>
            <a:pPr>
              <a:buNone/>
            </a:pPr>
            <a:r>
              <a:rPr lang="en-US" dirty="0"/>
              <a:t>some layers may be scrapped off.</a:t>
            </a:r>
          </a:p>
          <a:p>
            <a:pPr>
              <a:buNone/>
            </a:pPr>
            <a:r>
              <a:rPr lang="en-US" dirty="0"/>
              <a:t>• Some small objects may be embedded in the wound and become source of </a:t>
            </a:r>
          </a:p>
          <a:p>
            <a:pPr>
              <a:buNone/>
            </a:pPr>
            <a:r>
              <a:rPr lang="en-US" dirty="0"/>
              <a:t>infection.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Gunshot wounds</a:t>
            </a:r>
          </a:p>
          <a:p>
            <a:pPr>
              <a:buNone/>
            </a:pPr>
            <a:r>
              <a:rPr lang="en-US" dirty="0"/>
              <a:t>• Caused by gun bullets. Point of entry is small and the point of exit is </a:t>
            </a:r>
          </a:p>
          <a:p>
            <a:pPr>
              <a:buNone/>
            </a:pPr>
            <a:r>
              <a:rPr lang="en-US" dirty="0"/>
              <a:t>large and tears.</a:t>
            </a:r>
          </a:p>
          <a:p>
            <a:pPr>
              <a:buNone/>
            </a:pPr>
            <a:r>
              <a:rPr lang="en-US" dirty="0"/>
              <a:t>• There is too much bleeding and is very painful.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Stab wounds: These are wounds caused by long bladed objects like </a:t>
            </a:r>
          </a:p>
          <a:p>
            <a:pPr>
              <a:buNone/>
            </a:pPr>
            <a:r>
              <a:rPr lang="en-US" dirty="0" err="1"/>
              <a:t>panga</a:t>
            </a:r>
            <a:r>
              <a:rPr lang="en-US" dirty="0"/>
              <a:t>. The wound is made of a long cut, bleeding and pain</a:t>
            </a:r>
          </a:p>
          <a:p>
            <a:pPr>
              <a:buNone/>
            </a:pPr>
            <a:r>
              <a:rPr lang="en-US" dirty="0"/>
              <a:t>•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Scrape: These are wounds where there is a deep pointed object being </a:t>
            </a:r>
          </a:p>
          <a:p>
            <a:pPr>
              <a:buNone/>
            </a:pPr>
            <a:r>
              <a:rPr lang="en-US" dirty="0"/>
              <a:t>embedded on the wound. There is much pain and bleeding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Avulsion: a form of wound in which deeper layer of the skin is </a:t>
            </a:r>
          </a:p>
          <a:p>
            <a:r>
              <a:rPr lang="en-US" dirty="0"/>
              <a:t>scrapped off. There is much bleeding</a:t>
            </a:r>
          </a:p>
          <a:p>
            <a:r>
              <a:rPr lang="en-US" b="1" dirty="0"/>
              <a:t>Signs and symptoms of open wounds</a:t>
            </a:r>
          </a:p>
          <a:p>
            <a:r>
              <a:rPr lang="en-US" dirty="0"/>
              <a:t>The wound is seen</a:t>
            </a:r>
          </a:p>
          <a:p>
            <a:r>
              <a:rPr lang="en-US" dirty="0"/>
              <a:t>Bleeding</a:t>
            </a:r>
          </a:p>
          <a:p>
            <a:r>
              <a:rPr lang="en-US" dirty="0"/>
              <a:t>Pain at the site of injury</a:t>
            </a:r>
          </a:p>
          <a:p>
            <a:r>
              <a:rPr lang="en-US" dirty="0"/>
              <a:t>Swelling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AID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Defined as a box that contains all the </a:t>
            </a:r>
          </a:p>
          <a:p>
            <a:r>
              <a:rPr lang="en-US" dirty="0"/>
              <a:t>equipment and materials used by the first </a:t>
            </a:r>
          </a:p>
          <a:p>
            <a:r>
              <a:rPr lang="en-US" dirty="0"/>
              <a:t>aider to give first aid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Headache</a:t>
            </a:r>
          </a:p>
          <a:p>
            <a:pPr>
              <a:buNone/>
            </a:pPr>
            <a:r>
              <a:rPr lang="en-US" dirty="0"/>
              <a:t>• Tenderness</a:t>
            </a:r>
          </a:p>
          <a:p>
            <a:pPr>
              <a:buNone/>
            </a:pPr>
            <a:r>
              <a:rPr lang="en-US" dirty="0"/>
              <a:t>• Difficulty in breathing incase of chest wounds</a:t>
            </a:r>
          </a:p>
          <a:p>
            <a:pPr>
              <a:buNone/>
            </a:pPr>
            <a:r>
              <a:rPr lang="en-US" dirty="0"/>
              <a:t>• High pulse rate</a:t>
            </a:r>
          </a:p>
          <a:p>
            <a:pPr>
              <a:buNone/>
            </a:pPr>
            <a:r>
              <a:rPr lang="en-US" dirty="0"/>
              <a:t>• Subnormal temperatures</a:t>
            </a:r>
          </a:p>
          <a:p>
            <a:pPr>
              <a:buNone/>
            </a:pPr>
            <a:r>
              <a:rPr lang="en-US" dirty="0"/>
              <a:t>• Reddening at the site</a:t>
            </a:r>
          </a:p>
          <a:p>
            <a:pPr>
              <a:buNone/>
            </a:pPr>
            <a:r>
              <a:rPr lang="en-US" dirty="0"/>
              <a:t>• There will be signs of hemorrhage like cyanosis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aid management for open wounds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Emergency assessment</a:t>
            </a:r>
          </a:p>
          <a:p>
            <a:r>
              <a:rPr lang="en-US" dirty="0"/>
              <a:t>Call for help</a:t>
            </a:r>
          </a:p>
          <a:p>
            <a:r>
              <a:rPr lang="en-US" dirty="0"/>
              <a:t>Remove the casualty from danger.</a:t>
            </a:r>
          </a:p>
          <a:p>
            <a:r>
              <a:rPr lang="en-US" dirty="0"/>
              <a:t>Check for ABC</a:t>
            </a:r>
          </a:p>
          <a:p>
            <a:r>
              <a:rPr lang="en-US" dirty="0"/>
              <a:t>Arrest bleeding following the red method</a:t>
            </a:r>
          </a:p>
          <a:p>
            <a:r>
              <a:rPr lang="en-US" dirty="0"/>
              <a:t>R-rest the bleeding part</a:t>
            </a:r>
          </a:p>
          <a:p>
            <a:r>
              <a:rPr lang="en-US" dirty="0"/>
              <a:t>E-elevate it if possible</a:t>
            </a:r>
          </a:p>
          <a:p>
            <a:r>
              <a:rPr lang="en-US" dirty="0"/>
              <a:t>D-apply direct pressure using tourniquet, pressure point method or dressing</a:t>
            </a:r>
          </a:p>
          <a:p>
            <a:r>
              <a:rPr lang="en-US" dirty="0"/>
              <a:t>Treat for shock.</a:t>
            </a:r>
          </a:p>
          <a:p>
            <a:r>
              <a:rPr lang="en-US" dirty="0"/>
              <a:t>Reassure the casualty if conscious or by-standers if the casualty is unconscious.</a:t>
            </a:r>
          </a:p>
          <a:p>
            <a:r>
              <a:rPr lang="en-US" dirty="0"/>
              <a:t>Arrange for transportation to a health facility.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of wounds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Shock</a:t>
            </a:r>
          </a:p>
          <a:p>
            <a:r>
              <a:rPr lang="en-US" dirty="0"/>
              <a:t>Hemorrhage</a:t>
            </a:r>
          </a:p>
          <a:p>
            <a:r>
              <a:rPr lang="en-US" dirty="0"/>
              <a:t>Unconsciousness</a:t>
            </a:r>
          </a:p>
          <a:p>
            <a:r>
              <a:rPr lang="en-US" dirty="0"/>
              <a:t>Infections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Whiplash injury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injuries on the head and neck caused by rapid backward and </a:t>
            </a:r>
          </a:p>
          <a:p>
            <a:r>
              <a:rPr lang="en-US" dirty="0"/>
              <a:t>forward movements of the neck</a:t>
            </a:r>
          </a:p>
          <a:p>
            <a:pPr>
              <a:buNone/>
            </a:pPr>
            <a:r>
              <a:rPr lang="en-US" dirty="0"/>
              <a:t>• It’s common to drivers wearing seat belts and get involved in car</a:t>
            </a:r>
          </a:p>
          <a:p>
            <a:r>
              <a:rPr lang="en-US" dirty="0"/>
              <a:t>crash. Whiplash injury is sometimes called sprain of the neck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S/s of whiplash injury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Wounds on the head and neck</a:t>
            </a:r>
          </a:p>
          <a:p>
            <a:r>
              <a:rPr lang="en-US" dirty="0"/>
              <a:t>Neck pain</a:t>
            </a:r>
          </a:p>
          <a:p>
            <a:r>
              <a:rPr lang="en-US" dirty="0"/>
              <a:t>Swelling of the neck</a:t>
            </a:r>
          </a:p>
          <a:p>
            <a:r>
              <a:rPr lang="en-US" dirty="0"/>
              <a:t>Stiffness of the neck</a:t>
            </a:r>
          </a:p>
          <a:p>
            <a:r>
              <a:rPr lang="en-US" dirty="0"/>
              <a:t>Neck tenderness</a:t>
            </a:r>
          </a:p>
          <a:p>
            <a:r>
              <a:rPr lang="en-US" dirty="0"/>
              <a:t>Severe headache</a:t>
            </a:r>
          </a:p>
          <a:p>
            <a:r>
              <a:rPr lang="en-US" dirty="0"/>
              <a:t>Loss of memory</a:t>
            </a:r>
          </a:p>
          <a:p>
            <a:r>
              <a:rPr lang="en-US" dirty="0"/>
              <a:t>Bleeding from the head and neck</a:t>
            </a:r>
          </a:p>
          <a:p>
            <a:r>
              <a:rPr lang="en-US" dirty="0"/>
              <a:t>Casualty may be unconscious</a:t>
            </a:r>
          </a:p>
          <a:p>
            <a:r>
              <a:rPr lang="en-US" dirty="0"/>
              <a:t>High pulse rate</a:t>
            </a:r>
          </a:p>
          <a:p>
            <a:r>
              <a:rPr lang="en-US" dirty="0"/>
              <a:t>Low blood pressure</a:t>
            </a:r>
          </a:p>
          <a:p>
            <a:r>
              <a:rPr lang="en-US" dirty="0"/>
              <a:t>Cyanosis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F/A management: as for </a:t>
            </a:r>
            <a:r>
              <a:rPr lang="en-US" b="1" dirty="0" err="1"/>
              <a:t>haemorrhage</a:t>
            </a:r>
            <a:r>
              <a:rPr lang="en-US" b="1" dirty="0"/>
              <a:t> and wounds</a:t>
            </a:r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INJURY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•Refers to any trauma to the scalp, skull </a:t>
            </a:r>
          </a:p>
          <a:p>
            <a:pPr>
              <a:buNone/>
            </a:pPr>
            <a:r>
              <a:rPr lang="en-US" dirty="0"/>
              <a:t>or brain</a:t>
            </a:r>
          </a:p>
          <a:p>
            <a:pPr>
              <a:buNone/>
            </a:pPr>
            <a:r>
              <a:rPr lang="en-US" dirty="0"/>
              <a:t>•</a:t>
            </a:r>
            <a:r>
              <a:rPr lang="en-US" b="1" dirty="0"/>
              <a:t>Causes: sports injuries, RTA, assault are </a:t>
            </a:r>
          </a:p>
          <a:p>
            <a:r>
              <a:rPr lang="en-US" dirty="0"/>
              <a:t>the common causes with RTA being </a:t>
            </a:r>
          </a:p>
          <a:p>
            <a:r>
              <a:rPr lang="en-US" dirty="0"/>
              <a:t>number one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H.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Open had injury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Closed head injury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Classification of head injury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Concussion; occurs due to a blow or over shaking of </a:t>
            </a:r>
          </a:p>
          <a:p>
            <a:pPr>
              <a:buNone/>
            </a:pPr>
            <a:r>
              <a:rPr lang="en-US" dirty="0"/>
              <a:t>the head and trunk and is characterized by temporary</a:t>
            </a:r>
          </a:p>
          <a:p>
            <a:pPr>
              <a:buNone/>
            </a:pPr>
            <a:r>
              <a:rPr lang="en-US" dirty="0"/>
              <a:t>loss of consciousness.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Contusion; it occurs due to a blow to the head and is characterized by </a:t>
            </a:r>
          </a:p>
          <a:p>
            <a:r>
              <a:rPr lang="en-US" dirty="0"/>
              <a:t>long term loss of consciousness and localized bleeding</a:t>
            </a:r>
          </a:p>
          <a:p>
            <a:r>
              <a:rPr lang="en-US" dirty="0"/>
              <a:t>• </a:t>
            </a:r>
            <a:r>
              <a:rPr lang="en-US" b="1" dirty="0"/>
              <a:t>Skull fracture; This is characterized by fracture or break to the skull</a:t>
            </a:r>
          </a:p>
          <a:p>
            <a:r>
              <a:rPr lang="en-US" dirty="0"/>
              <a:t>bones</a:t>
            </a:r>
          </a:p>
          <a:p>
            <a:r>
              <a:rPr lang="en-US" dirty="0"/>
              <a:t>• </a:t>
            </a:r>
            <a:r>
              <a:rPr lang="en-US" b="1" dirty="0"/>
              <a:t>Primary and secondary head injury; it is said to be primary head </a:t>
            </a:r>
          </a:p>
          <a:p>
            <a:r>
              <a:rPr lang="en-US" dirty="0"/>
              <a:t>injury if it has just happened and no complications have developed </a:t>
            </a:r>
          </a:p>
          <a:p>
            <a:r>
              <a:rPr lang="en-US" dirty="0"/>
              <a:t>and it is said to be secondary head injury if complications have</a:t>
            </a:r>
          </a:p>
          <a:p>
            <a:r>
              <a:rPr lang="en-US" dirty="0"/>
              <a:t>already developed.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S/s of open head injury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• Wounds are seen on the head</a:t>
            </a:r>
          </a:p>
          <a:p>
            <a:pPr>
              <a:buNone/>
            </a:pPr>
            <a:r>
              <a:rPr lang="en-US" dirty="0"/>
              <a:t>• Bleeding</a:t>
            </a:r>
          </a:p>
          <a:p>
            <a:pPr>
              <a:buNone/>
            </a:pPr>
            <a:r>
              <a:rPr lang="en-US" dirty="0"/>
              <a:t>• Low blood pressure</a:t>
            </a:r>
          </a:p>
          <a:p>
            <a:pPr>
              <a:buNone/>
            </a:pPr>
            <a:r>
              <a:rPr lang="en-US" dirty="0"/>
              <a:t>• Subnormal temperature</a:t>
            </a:r>
          </a:p>
          <a:p>
            <a:pPr>
              <a:buNone/>
            </a:pPr>
            <a:r>
              <a:rPr lang="en-US" dirty="0"/>
              <a:t>• High pulse rate</a:t>
            </a:r>
          </a:p>
          <a:p>
            <a:pPr>
              <a:buNone/>
            </a:pPr>
            <a:r>
              <a:rPr lang="en-US" dirty="0"/>
              <a:t>• Vomiting</a:t>
            </a:r>
          </a:p>
          <a:p>
            <a:pPr>
              <a:buNone/>
            </a:pPr>
            <a:r>
              <a:rPr lang="en-US" dirty="0"/>
              <a:t>• Dilated pupils</a:t>
            </a:r>
          </a:p>
          <a:p>
            <a:pPr>
              <a:buNone/>
            </a:pPr>
            <a:r>
              <a:rPr lang="en-US" dirty="0"/>
              <a:t>• Difficulty in breathing</a:t>
            </a:r>
          </a:p>
          <a:p>
            <a:pPr>
              <a:buNone/>
            </a:pPr>
            <a:r>
              <a:rPr lang="en-US" dirty="0"/>
              <a:t>• Battle’s sign (purplish coloration on the skin behind the ear)</a:t>
            </a:r>
          </a:p>
          <a:p>
            <a:pPr>
              <a:buNone/>
            </a:pPr>
            <a:r>
              <a:rPr lang="en-US" dirty="0"/>
              <a:t>• Raccoon eyes (swollen and dark ringed eyes)</a:t>
            </a:r>
          </a:p>
          <a:p>
            <a:pPr>
              <a:buNone/>
            </a:pPr>
            <a:r>
              <a:rPr lang="en-US" dirty="0"/>
              <a:t>• Loss of consciousness</a:t>
            </a:r>
          </a:p>
          <a:p>
            <a:pPr>
              <a:buNone/>
            </a:pPr>
            <a:r>
              <a:rPr lang="en-US" dirty="0"/>
              <a:t>• Severe headache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PREVENT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Maintain the casualty in good body alignment</a:t>
            </a:r>
          </a:p>
          <a:p>
            <a:r>
              <a:rPr lang="en-US" dirty="0"/>
              <a:t>• Arrange for transportation to hospital for further </a:t>
            </a:r>
          </a:p>
          <a:p>
            <a:r>
              <a:rPr lang="en-US" dirty="0"/>
              <a:t>management</a:t>
            </a:r>
          </a:p>
          <a:p>
            <a:r>
              <a:rPr lang="en-US" b="1" dirty="0"/>
              <a:t>QN: Explain the ABC principle of first aid</a:t>
            </a:r>
          </a:p>
          <a:p>
            <a:r>
              <a:rPr lang="en-US" b="1" dirty="0"/>
              <a:t>QN: Explain the DR. ABC principle of first aid.</a:t>
            </a:r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aid management for open head injury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Emergency assessment: use the AVPU code to assess the level of consciousness and find</a:t>
            </a:r>
          </a:p>
          <a:p>
            <a:r>
              <a:rPr lang="en-US" dirty="0"/>
              <a:t>out the cause of head injury</a:t>
            </a:r>
          </a:p>
          <a:p>
            <a:r>
              <a:rPr lang="en-US" dirty="0"/>
              <a:t>Call for help from ambulance and bystanders</a:t>
            </a:r>
          </a:p>
          <a:p>
            <a:r>
              <a:rPr lang="en-US" dirty="0"/>
              <a:t>Remove the casualty from danger.</a:t>
            </a:r>
          </a:p>
          <a:p>
            <a:r>
              <a:rPr lang="en-US" dirty="0"/>
              <a:t>Check for ABC</a:t>
            </a:r>
          </a:p>
          <a:p>
            <a:r>
              <a:rPr lang="en-US" dirty="0"/>
              <a:t>Arrest bleeding following the red method</a:t>
            </a:r>
          </a:p>
          <a:p>
            <a:r>
              <a:rPr lang="en-US" dirty="0"/>
              <a:t>R-rest the bleeding part</a:t>
            </a:r>
          </a:p>
          <a:p>
            <a:r>
              <a:rPr lang="en-US" dirty="0"/>
              <a:t>E-elevate the head to about 30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D- apply dressings and bandage to the wound</a:t>
            </a:r>
          </a:p>
          <a:p>
            <a:r>
              <a:rPr lang="en-US" dirty="0"/>
              <a:t>Treat for shock.</a:t>
            </a:r>
          </a:p>
          <a:p>
            <a:r>
              <a:rPr lang="en-US" dirty="0"/>
              <a:t>Reassure the casualty if conscious or by-standers if the casualty is unconscious.</a:t>
            </a:r>
          </a:p>
          <a:p>
            <a:r>
              <a:rPr lang="en-US" dirty="0"/>
              <a:t>Arrange for transportation to a health facility.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traffic accidents (RTAs)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Refers to fatal accidents that occurs on the road involving vehicles and</a:t>
            </a:r>
          </a:p>
          <a:p>
            <a:r>
              <a:rPr lang="en-US" dirty="0"/>
              <a:t>human beings</a:t>
            </a:r>
          </a:p>
          <a:p>
            <a:r>
              <a:rPr lang="en-US" b="1" dirty="0"/>
              <a:t>Causes of RTAs</a:t>
            </a:r>
          </a:p>
          <a:p>
            <a:r>
              <a:rPr lang="en-US" dirty="0"/>
              <a:t>Over loading</a:t>
            </a:r>
          </a:p>
          <a:p>
            <a:r>
              <a:rPr lang="en-US" dirty="0"/>
              <a:t>Playing on the road</a:t>
            </a:r>
          </a:p>
          <a:p>
            <a:r>
              <a:rPr lang="en-US" dirty="0"/>
              <a:t>Drunken drivers</a:t>
            </a:r>
          </a:p>
          <a:p>
            <a:r>
              <a:rPr lang="en-US" dirty="0"/>
              <a:t>Narrow roads</a:t>
            </a:r>
          </a:p>
          <a:p>
            <a:r>
              <a:rPr lang="en-US" dirty="0"/>
              <a:t>Slippery roads</a:t>
            </a:r>
          </a:p>
          <a:p>
            <a:r>
              <a:rPr lang="en-US" dirty="0"/>
              <a:t>Absence of road signs</a:t>
            </a:r>
          </a:p>
          <a:p>
            <a:r>
              <a:rPr lang="en-US" dirty="0"/>
              <a:t>Overtaking in corners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INJURIES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Eye flash </a:t>
            </a:r>
          </a:p>
          <a:p>
            <a:r>
              <a:rPr lang="en-US" dirty="0"/>
              <a:t>It is defined as injury to the eye caused by spilling of chemicals to the </a:t>
            </a:r>
          </a:p>
          <a:p>
            <a:r>
              <a:rPr lang="en-US" dirty="0"/>
              <a:t>eye</a:t>
            </a:r>
          </a:p>
          <a:p>
            <a:r>
              <a:rPr lang="en-US" b="1" dirty="0"/>
              <a:t>Sign and symptoms</a:t>
            </a:r>
          </a:p>
          <a:p>
            <a:r>
              <a:rPr lang="en-US" dirty="0"/>
              <a:t>There is history of contact with the chemical</a:t>
            </a:r>
          </a:p>
          <a:p>
            <a:r>
              <a:rPr lang="en-US" dirty="0"/>
              <a:t>Itching in the affected eye</a:t>
            </a:r>
          </a:p>
          <a:p>
            <a:r>
              <a:rPr lang="en-US" dirty="0"/>
              <a:t>Burning sensation 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Tears in the affected eye</a:t>
            </a:r>
          </a:p>
          <a:p>
            <a:r>
              <a:rPr lang="en-US" dirty="0"/>
              <a:t>The affected eye is unable to use </a:t>
            </a:r>
          </a:p>
          <a:p>
            <a:r>
              <a:rPr lang="en-US" dirty="0"/>
              <a:t>Swelling of the affected eye</a:t>
            </a:r>
          </a:p>
          <a:p>
            <a:r>
              <a:rPr lang="en-US" dirty="0"/>
              <a:t>Pain on the affected eye </a:t>
            </a:r>
          </a:p>
          <a:p>
            <a:r>
              <a:rPr lang="en-US" dirty="0"/>
              <a:t>Photophobia [fear of light]</a:t>
            </a:r>
          </a:p>
          <a:p>
            <a:r>
              <a:rPr lang="en-US" dirty="0"/>
              <a:t>The eye turns red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aid mgt of eye splash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• Emergency assessment: Quickly asses the type of chemical that caused danger</a:t>
            </a:r>
          </a:p>
          <a:p>
            <a:pPr>
              <a:buNone/>
            </a:pPr>
            <a:r>
              <a:rPr lang="en-US" dirty="0"/>
              <a:t>• Create report and reassure the casualty </a:t>
            </a:r>
          </a:p>
          <a:p>
            <a:pPr>
              <a:buNone/>
            </a:pPr>
            <a:r>
              <a:rPr lang="en-US" dirty="0"/>
              <a:t>• Remove the casualty from danger </a:t>
            </a:r>
          </a:p>
          <a:p>
            <a:pPr>
              <a:buNone/>
            </a:pPr>
            <a:r>
              <a:rPr lang="en-US" dirty="0"/>
              <a:t>• Put on protective equipment like gloves .eye goggles</a:t>
            </a:r>
          </a:p>
          <a:p>
            <a:pPr>
              <a:buNone/>
            </a:pPr>
            <a:r>
              <a:rPr lang="en-US" dirty="0"/>
              <a:t>• Wash the affected eye under running water from the tap</a:t>
            </a:r>
          </a:p>
          <a:p>
            <a:pPr>
              <a:buNone/>
            </a:pPr>
            <a:r>
              <a:rPr lang="en-US" dirty="0"/>
              <a:t>• If the eye is shut, gently but firmly open both</a:t>
            </a:r>
          </a:p>
          <a:p>
            <a:pPr>
              <a:buNone/>
            </a:pPr>
            <a:r>
              <a:rPr lang="en-US" dirty="0"/>
              <a:t>• Ensure that contaminated water does not splash to the sound eye [normal eye]</a:t>
            </a:r>
          </a:p>
          <a:p>
            <a:pPr>
              <a:buNone/>
            </a:pPr>
            <a:r>
              <a:rPr lang="en-US" dirty="0"/>
              <a:t>• Instruct the casualty no to rub the ye</a:t>
            </a:r>
          </a:p>
          <a:p>
            <a:pPr>
              <a:buNone/>
            </a:pPr>
            <a:r>
              <a:rPr lang="en-US" dirty="0"/>
              <a:t>• Apply a sterile eye pad and bandage the eye </a:t>
            </a:r>
          </a:p>
          <a:p>
            <a:pPr>
              <a:buNone/>
            </a:pPr>
            <a:r>
              <a:rPr lang="en-US" dirty="0"/>
              <a:t>• Take the casualty to the ophthalmologist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hock is a life threatening condition resulting from inadequate blood </a:t>
            </a:r>
          </a:p>
          <a:p>
            <a:r>
              <a:rPr lang="en-US" dirty="0"/>
              <a:t>supply to the vital organs of the body like the brain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Causes of shock</a:t>
            </a:r>
          </a:p>
          <a:p>
            <a:pPr>
              <a:buNone/>
            </a:pPr>
            <a:r>
              <a:rPr lang="en-US" dirty="0"/>
              <a:t>• Hemorrhage</a:t>
            </a:r>
          </a:p>
          <a:p>
            <a:pPr>
              <a:buNone/>
            </a:pPr>
            <a:r>
              <a:rPr lang="en-US" dirty="0"/>
              <a:t>• Cardiac conditions like heart failure</a:t>
            </a:r>
          </a:p>
          <a:p>
            <a:pPr>
              <a:buNone/>
            </a:pPr>
            <a:r>
              <a:rPr lang="en-US" dirty="0"/>
              <a:t>• Bad news or good news</a:t>
            </a:r>
          </a:p>
          <a:p>
            <a:pPr>
              <a:buNone/>
            </a:pPr>
            <a:r>
              <a:rPr lang="en-US" dirty="0"/>
              <a:t>• Severe vomiting and diarrhea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overdose </a:t>
            </a:r>
          </a:p>
          <a:p>
            <a:r>
              <a:rPr lang="en-US" dirty="0"/>
              <a:t>Infection/sepsis </a:t>
            </a:r>
          </a:p>
          <a:p>
            <a:r>
              <a:rPr lang="en-US" dirty="0"/>
              <a:t>Hypersensitivity; allergic reaction to drugs and other substances</a:t>
            </a:r>
          </a:p>
          <a:p>
            <a:r>
              <a:rPr lang="en-US" dirty="0"/>
              <a:t>Burns and scalds </a:t>
            </a:r>
          </a:p>
          <a:p>
            <a:r>
              <a:rPr lang="en-US" dirty="0"/>
              <a:t>Electricity</a:t>
            </a:r>
          </a:p>
          <a:p>
            <a:r>
              <a:rPr lang="en-US" dirty="0"/>
              <a:t>Septicemia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shock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Hypovolemic</a:t>
            </a:r>
            <a:r>
              <a:rPr lang="en-US" dirty="0"/>
              <a:t> shock</a:t>
            </a:r>
          </a:p>
          <a:p>
            <a:pPr>
              <a:buNone/>
            </a:pPr>
            <a:r>
              <a:rPr lang="en-US" dirty="0"/>
              <a:t>• Distributive shock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HYPOVOLEMIC SHOCK</a:t>
            </a:r>
          </a:p>
          <a:p>
            <a:pPr>
              <a:buNone/>
            </a:pPr>
            <a:r>
              <a:rPr lang="en-US" dirty="0"/>
              <a:t>• is a type of shock that results from low blood volume in the body.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Causes of </a:t>
            </a:r>
            <a:r>
              <a:rPr lang="en-US" b="1" dirty="0" err="1"/>
              <a:t>Hypovolemic</a:t>
            </a:r>
            <a:r>
              <a:rPr lang="en-US" b="1" dirty="0"/>
              <a:t> shock</a:t>
            </a:r>
          </a:p>
          <a:p>
            <a:pPr>
              <a:buNone/>
            </a:pPr>
            <a:r>
              <a:rPr lang="en-US" dirty="0"/>
              <a:t>• Hemorrhage</a:t>
            </a:r>
          </a:p>
          <a:p>
            <a:pPr>
              <a:buNone/>
            </a:pPr>
            <a:r>
              <a:rPr lang="en-US" dirty="0"/>
              <a:t>• Severe diarrhea and vomiting</a:t>
            </a:r>
          </a:p>
          <a:p>
            <a:pPr>
              <a:buNone/>
            </a:pPr>
            <a:r>
              <a:rPr lang="en-US" dirty="0"/>
              <a:t>• Burns and scalds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DISTRIBUTIVE SHOCK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a type of shock that results from poor distribution of blood to the </a:t>
            </a:r>
          </a:p>
          <a:p>
            <a:r>
              <a:rPr lang="en-US" dirty="0"/>
              <a:t>vital organs.</a:t>
            </a:r>
          </a:p>
          <a:p>
            <a:r>
              <a:rPr lang="en-US" b="1" dirty="0"/>
              <a:t>Forms or types of distributive shock</a:t>
            </a:r>
          </a:p>
          <a:p>
            <a:r>
              <a:rPr lang="en-US" dirty="0" err="1"/>
              <a:t>Neurogenic</a:t>
            </a:r>
            <a:r>
              <a:rPr lang="en-US" dirty="0"/>
              <a:t> shock</a:t>
            </a:r>
          </a:p>
          <a:p>
            <a:r>
              <a:rPr lang="en-US" dirty="0"/>
              <a:t>Septic shock</a:t>
            </a:r>
          </a:p>
          <a:p>
            <a:r>
              <a:rPr lang="en-US" dirty="0"/>
              <a:t>Electric shock</a:t>
            </a:r>
          </a:p>
          <a:p>
            <a:r>
              <a:rPr lang="en-US" dirty="0" err="1"/>
              <a:t>Cardiogenic</a:t>
            </a:r>
            <a:endParaRPr lang="en-US" dirty="0"/>
          </a:p>
          <a:p>
            <a:r>
              <a:rPr lang="en-US" dirty="0"/>
              <a:t>Anaphylactic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Neurogenic</a:t>
            </a:r>
            <a:r>
              <a:rPr lang="en-US" dirty="0"/>
              <a:t> shock results from excessive nervous stimulation. it can </a:t>
            </a:r>
          </a:p>
          <a:p>
            <a:r>
              <a:rPr lang="en-US" dirty="0"/>
              <a:t>be due to sudden good or bad news.</a:t>
            </a:r>
          </a:p>
          <a:p>
            <a:r>
              <a:rPr lang="en-US" dirty="0"/>
              <a:t>Septic shock results from invasion of the body by micro-organisms.</a:t>
            </a:r>
          </a:p>
          <a:p>
            <a:r>
              <a:rPr lang="en-US" dirty="0"/>
              <a:t>Anaphylactic shock results from hypersensitivity or allergic reaction to </a:t>
            </a:r>
          </a:p>
          <a:p>
            <a:r>
              <a:rPr lang="en-US" dirty="0"/>
              <a:t>some drugs or substances.</a:t>
            </a:r>
          </a:p>
          <a:p>
            <a:r>
              <a:rPr lang="en-US" dirty="0" err="1"/>
              <a:t>Cardiogenic</a:t>
            </a:r>
            <a:r>
              <a:rPr lang="en-US" dirty="0"/>
              <a:t> shock occurs due to the weak pumping action of the </a:t>
            </a:r>
          </a:p>
          <a:p>
            <a:r>
              <a:rPr lang="en-US" dirty="0"/>
              <a:t>heart. It can be caused by heart diseases like cardiac arrest,</a:t>
            </a:r>
          </a:p>
          <a:p>
            <a:r>
              <a:rPr lang="en-US" dirty="0" err="1"/>
              <a:t>pericarditis</a:t>
            </a:r>
            <a:r>
              <a:rPr lang="en-US" dirty="0"/>
              <a:t>, </a:t>
            </a:r>
            <a:r>
              <a:rPr lang="en-US" dirty="0" err="1"/>
              <a:t>endocarditis</a:t>
            </a:r>
            <a:r>
              <a:rPr lang="en-US" dirty="0"/>
              <a:t>, myocardial infarction.</a:t>
            </a:r>
          </a:p>
          <a:p>
            <a:r>
              <a:rPr lang="en-US" dirty="0"/>
              <a:t>Electric shock results from electric related problems.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MATERIALS AND GADGETS USED IN FIRST 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First aid kit and its components: The kit contains equipment used to </a:t>
            </a:r>
          </a:p>
          <a:p>
            <a:r>
              <a:rPr lang="en-US" dirty="0"/>
              <a:t>give first aid</a:t>
            </a:r>
          </a:p>
          <a:p>
            <a:r>
              <a:rPr lang="en-US" dirty="0"/>
              <a:t>• Stretcher: Stretchers are used to transport the casualty from one</a:t>
            </a:r>
          </a:p>
          <a:p>
            <a:r>
              <a:rPr lang="en-US" dirty="0"/>
              <a:t>place to another  </a:t>
            </a:r>
          </a:p>
          <a:p>
            <a:r>
              <a:rPr lang="en-US" dirty="0"/>
              <a:t>• </a:t>
            </a:r>
            <a:r>
              <a:rPr lang="en-US" dirty="0" err="1"/>
              <a:t>Ambu</a:t>
            </a:r>
            <a:r>
              <a:rPr lang="en-US" dirty="0"/>
              <a:t> bag: They are used to give artificial respiration</a:t>
            </a:r>
          </a:p>
          <a:p>
            <a:r>
              <a:rPr lang="en-US" dirty="0"/>
              <a:t>• Protective gears: like gloves, face mask, apron, gowns, gumboots, </a:t>
            </a:r>
          </a:p>
          <a:p>
            <a:r>
              <a:rPr lang="en-US" dirty="0"/>
              <a:t>caps, eye goggles. These help to protect the different parts of the</a:t>
            </a:r>
          </a:p>
          <a:p>
            <a:r>
              <a:rPr lang="en-US" dirty="0"/>
              <a:t>body from infections that may be transferred either from the first</a:t>
            </a:r>
          </a:p>
          <a:p>
            <a:r>
              <a:rPr lang="en-US" dirty="0"/>
              <a:t>aider to the casualty or from casualty to the first aider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and symptoms of shock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Low blood pressure</a:t>
            </a:r>
          </a:p>
          <a:p>
            <a:pPr>
              <a:buNone/>
            </a:pPr>
            <a:r>
              <a:rPr lang="en-US" dirty="0"/>
              <a:t>• There may be bleeding</a:t>
            </a:r>
          </a:p>
          <a:p>
            <a:pPr>
              <a:buNone/>
            </a:pPr>
            <a:r>
              <a:rPr lang="en-US" dirty="0"/>
              <a:t>• Subnormal temperature</a:t>
            </a:r>
          </a:p>
          <a:p>
            <a:pPr>
              <a:buNone/>
            </a:pPr>
            <a:r>
              <a:rPr lang="en-US" dirty="0"/>
              <a:t>• Pallor</a:t>
            </a:r>
          </a:p>
          <a:p>
            <a:pPr>
              <a:buNone/>
            </a:pPr>
            <a:r>
              <a:rPr lang="en-US" dirty="0"/>
              <a:t>• The skin is cold and clammy (sticky with small white particles)</a:t>
            </a:r>
          </a:p>
          <a:p>
            <a:pPr>
              <a:buNone/>
            </a:pPr>
            <a:r>
              <a:rPr lang="en-US" dirty="0"/>
              <a:t>• Rapid pulse rate</a:t>
            </a:r>
          </a:p>
          <a:p>
            <a:pPr>
              <a:buNone/>
            </a:pPr>
            <a:r>
              <a:rPr lang="en-US" dirty="0"/>
              <a:t>• Difficulty in breathing</a:t>
            </a:r>
          </a:p>
          <a:p>
            <a:pPr>
              <a:buNone/>
            </a:pPr>
            <a:r>
              <a:rPr lang="en-US" dirty="0"/>
              <a:t>• Cyanosis</a:t>
            </a:r>
          </a:p>
          <a:p>
            <a:pPr>
              <a:buNone/>
            </a:pPr>
            <a:r>
              <a:rPr lang="en-US" dirty="0"/>
              <a:t>• Casualty may be unconscious.</a:t>
            </a:r>
          </a:p>
          <a:p>
            <a:pPr>
              <a:buNone/>
            </a:pPr>
            <a:r>
              <a:rPr lang="en-US" dirty="0"/>
              <a:t>• Restlessness</a:t>
            </a:r>
          </a:p>
          <a:p>
            <a:pPr>
              <a:buNone/>
            </a:pPr>
            <a:r>
              <a:rPr lang="en-US" dirty="0"/>
              <a:t>• Confusion </a:t>
            </a:r>
          </a:p>
          <a:p>
            <a:pPr>
              <a:buNone/>
            </a:pPr>
            <a:r>
              <a:rPr lang="en-US" dirty="0"/>
              <a:t>First aid Management/ firs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aid Management/ first aid actions of shock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Emergency assessment: Asses the casualty and site of occurrence and level of consciousness</a:t>
            </a:r>
          </a:p>
          <a:p>
            <a:r>
              <a:rPr lang="en-US" dirty="0"/>
              <a:t>using the AVPU code </a:t>
            </a:r>
          </a:p>
          <a:p>
            <a:r>
              <a:rPr lang="en-US" dirty="0"/>
              <a:t>Call for help</a:t>
            </a:r>
          </a:p>
          <a:p>
            <a:r>
              <a:rPr lang="en-US" dirty="0"/>
              <a:t>Remove casualty from danger and lay him down on a blanket.</a:t>
            </a:r>
          </a:p>
          <a:p>
            <a:r>
              <a:rPr lang="en-US" dirty="0"/>
              <a:t>Check for ABC</a:t>
            </a:r>
          </a:p>
          <a:p>
            <a:r>
              <a:rPr lang="en-US" dirty="0"/>
              <a:t>Loosen all the tight clothing around the neck, and waist. This helps to allow free circulation of air.</a:t>
            </a:r>
          </a:p>
          <a:p>
            <a:r>
              <a:rPr lang="en-US" dirty="0"/>
              <a:t>Elevate the legs; keep the head low to allow blood supply to brain cells.</a:t>
            </a:r>
          </a:p>
          <a:p>
            <a:r>
              <a:rPr lang="en-US" dirty="0"/>
              <a:t>Arrest any bleeding if present.</a:t>
            </a:r>
          </a:p>
          <a:p>
            <a:r>
              <a:rPr lang="en-US" dirty="0"/>
              <a:t>Reassure the casualty if conscious or bystanders if the casualty is unconscious.</a:t>
            </a:r>
          </a:p>
          <a:p>
            <a:r>
              <a:rPr lang="en-US" dirty="0"/>
              <a:t>Protect the casualty from coldness by covering with a sheet or blanket.</a:t>
            </a:r>
          </a:p>
          <a:p>
            <a:r>
              <a:rPr lang="en-US" dirty="0"/>
              <a:t>Put the casualty in recovery position</a:t>
            </a:r>
          </a:p>
          <a:p>
            <a:r>
              <a:rPr lang="en-US" dirty="0"/>
              <a:t>Arrange for transportation to the health facility.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of shock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Cardiac failure</a:t>
            </a:r>
          </a:p>
          <a:p>
            <a:r>
              <a:rPr lang="en-US" dirty="0"/>
              <a:t>Unconsciousness</a:t>
            </a:r>
          </a:p>
          <a:p>
            <a:r>
              <a:rPr lang="en-US" dirty="0"/>
              <a:t>Respiratory failure</a:t>
            </a:r>
          </a:p>
          <a:p>
            <a:r>
              <a:rPr lang="en-US" dirty="0"/>
              <a:t>Kidney failure</a:t>
            </a:r>
          </a:p>
          <a:p>
            <a:r>
              <a:rPr lang="en-US" dirty="0"/>
              <a:t>Hepatic failure</a:t>
            </a:r>
          </a:p>
          <a:p>
            <a:r>
              <a:rPr lang="en-US" dirty="0"/>
              <a:t>Multiple organ failure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Mr. Tom was found shocked by electricity on one of the TV connecting </a:t>
            </a:r>
          </a:p>
          <a:p>
            <a:r>
              <a:rPr lang="en-US" dirty="0"/>
              <a:t>wires to the main switch. Describe the first aid management of this</a:t>
            </a:r>
          </a:p>
          <a:p>
            <a:r>
              <a:rPr lang="en-US" dirty="0"/>
              <a:t>casualty.</a:t>
            </a:r>
          </a:p>
          <a:p>
            <a:pPr>
              <a:buNone/>
            </a:pPr>
            <a:r>
              <a:rPr lang="en-US" dirty="0"/>
              <a:t>• Apart from electricity, outline other ten causes of shock.</a:t>
            </a:r>
          </a:p>
          <a:p>
            <a:pPr>
              <a:buNone/>
            </a:pPr>
            <a:r>
              <a:rPr lang="en-US" dirty="0"/>
              <a:t>• Describe the different types of shock.</a:t>
            </a:r>
          </a:p>
          <a:p>
            <a:pPr>
              <a:buNone/>
            </a:pPr>
            <a:r>
              <a:rPr lang="en-US" dirty="0"/>
              <a:t>• List ten signs and symptoms of shock.</a:t>
            </a:r>
          </a:p>
          <a:p>
            <a:pPr>
              <a:buNone/>
            </a:pPr>
            <a:r>
              <a:rPr lang="en-US" dirty="0"/>
              <a:t>• Mention five complications of shock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a brief loss of consciousness caused by a temporary reduction of</a:t>
            </a:r>
          </a:p>
          <a:p>
            <a:r>
              <a:rPr lang="en-US" dirty="0"/>
              <a:t>blood flow to the brain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Causes of fainting</a:t>
            </a:r>
          </a:p>
          <a:p>
            <a:pPr>
              <a:buNone/>
            </a:pPr>
            <a:r>
              <a:rPr lang="en-US" dirty="0"/>
              <a:t>• Hunger</a:t>
            </a:r>
          </a:p>
          <a:p>
            <a:pPr>
              <a:buNone/>
            </a:pPr>
            <a:r>
              <a:rPr lang="en-US" dirty="0"/>
              <a:t>• Long periods of standing</a:t>
            </a:r>
          </a:p>
          <a:p>
            <a:pPr>
              <a:buNone/>
            </a:pPr>
            <a:r>
              <a:rPr lang="en-US" dirty="0"/>
              <a:t>• Fasting </a:t>
            </a:r>
          </a:p>
          <a:p>
            <a:pPr>
              <a:buNone/>
            </a:pPr>
            <a:r>
              <a:rPr lang="en-US" dirty="0"/>
              <a:t>• Fatigue</a:t>
            </a:r>
          </a:p>
          <a:p>
            <a:pPr>
              <a:buNone/>
            </a:pPr>
            <a:r>
              <a:rPr lang="en-US" dirty="0"/>
              <a:t>• Alcohol consumption</a:t>
            </a:r>
          </a:p>
          <a:p>
            <a:pPr>
              <a:buNone/>
            </a:pPr>
            <a:r>
              <a:rPr lang="en-US" dirty="0"/>
              <a:t>• Emotional stress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and 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Temporary loss of consciousness</a:t>
            </a:r>
          </a:p>
          <a:p>
            <a:r>
              <a:rPr lang="en-US" dirty="0"/>
              <a:t>The pulse rate becomes very slow and then becomes normal</a:t>
            </a:r>
          </a:p>
          <a:p>
            <a:r>
              <a:rPr lang="en-US" dirty="0"/>
              <a:t>Recovery is rapid and complete</a:t>
            </a:r>
          </a:p>
          <a:p>
            <a:r>
              <a:rPr lang="en-US" dirty="0"/>
              <a:t>Pale cold skin</a:t>
            </a:r>
          </a:p>
          <a:p>
            <a:r>
              <a:rPr lang="en-US" dirty="0"/>
              <a:t>Subnormal temperature</a:t>
            </a:r>
          </a:p>
          <a:p>
            <a:r>
              <a:rPr lang="en-US" dirty="0"/>
              <a:t>Sweating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fainting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• Manage as shock but legs are elevated higher to the first aiders’ </a:t>
            </a:r>
          </a:p>
          <a:p>
            <a:pPr>
              <a:buNone/>
            </a:pPr>
            <a:r>
              <a:rPr lang="en-US" dirty="0"/>
              <a:t>shoulders.</a:t>
            </a:r>
          </a:p>
          <a:p>
            <a:pPr>
              <a:buNone/>
            </a:pPr>
            <a:r>
              <a:rPr lang="en-US" dirty="0"/>
              <a:t>• Open the windows if the casualty is in a room.</a:t>
            </a:r>
          </a:p>
          <a:p>
            <a:pPr>
              <a:buNone/>
            </a:pPr>
            <a:r>
              <a:rPr lang="en-US" dirty="0"/>
              <a:t>• Ask by-standers to stand clear.</a:t>
            </a:r>
          </a:p>
          <a:p>
            <a:pPr>
              <a:buNone/>
            </a:pPr>
            <a:r>
              <a:rPr lang="en-US" dirty="0"/>
              <a:t>• Check for ABC</a:t>
            </a:r>
          </a:p>
          <a:p>
            <a:pPr>
              <a:buNone/>
            </a:pPr>
            <a:r>
              <a:rPr lang="en-US" dirty="0"/>
              <a:t>• Give CPR</a:t>
            </a:r>
          </a:p>
          <a:p>
            <a:r>
              <a:rPr lang="en-US" dirty="0"/>
              <a:t>•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Inadequate oxygen supply from the surrounding to the lungs</a:t>
            </a:r>
          </a:p>
          <a:p>
            <a:r>
              <a:rPr lang="en-US" b="1" dirty="0"/>
              <a:t>Causes</a:t>
            </a:r>
          </a:p>
          <a:p>
            <a:r>
              <a:rPr lang="en-US" dirty="0"/>
              <a:t>Excessive smoke in a room</a:t>
            </a:r>
          </a:p>
          <a:p>
            <a:r>
              <a:rPr lang="en-US" dirty="0"/>
              <a:t>Choking</a:t>
            </a:r>
          </a:p>
          <a:p>
            <a:r>
              <a:rPr lang="en-US" dirty="0"/>
              <a:t>Wrapping polythene bag around the head</a:t>
            </a:r>
          </a:p>
          <a:p>
            <a:r>
              <a:rPr lang="en-US" dirty="0"/>
              <a:t>Poisonous gases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Manage as fainting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terms related to oxygen 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Hypoxia; low level of oxygen in blood</a:t>
            </a:r>
          </a:p>
          <a:p>
            <a:r>
              <a:rPr lang="en-US" dirty="0"/>
              <a:t>Asphyxia; low level of oxygen and high level of </a:t>
            </a:r>
          </a:p>
          <a:p>
            <a:r>
              <a:rPr lang="en-US" dirty="0"/>
              <a:t>CO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in blood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UNCONSCIOUSNESS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 the inability of a casualty to know what is happening to him/her and the surrounding</a:t>
            </a:r>
          </a:p>
          <a:p>
            <a:r>
              <a:rPr lang="en-US" b="1" dirty="0"/>
              <a:t>Causes of unconsciousness</a:t>
            </a:r>
          </a:p>
          <a:p>
            <a:r>
              <a:rPr lang="en-US" dirty="0"/>
              <a:t>Hemorrhage</a:t>
            </a:r>
          </a:p>
          <a:p>
            <a:r>
              <a:rPr lang="en-US" dirty="0"/>
              <a:t>Shock</a:t>
            </a:r>
          </a:p>
          <a:p>
            <a:r>
              <a:rPr lang="en-US" dirty="0"/>
              <a:t>Burns and scalds</a:t>
            </a:r>
          </a:p>
          <a:p>
            <a:r>
              <a:rPr lang="en-US" dirty="0"/>
              <a:t>Fractures</a:t>
            </a:r>
          </a:p>
          <a:p>
            <a:r>
              <a:rPr lang="en-US" dirty="0"/>
              <a:t>Poisoning</a:t>
            </a:r>
          </a:p>
          <a:p>
            <a:r>
              <a:rPr lang="en-US" dirty="0"/>
              <a:t>Fainting</a:t>
            </a:r>
          </a:p>
          <a:p>
            <a:r>
              <a:rPr lang="en-US" dirty="0"/>
              <a:t>Alcohol intoxication</a:t>
            </a:r>
          </a:p>
          <a:p>
            <a:r>
              <a:rPr lang="en-US" dirty="0"/>
              <a:t>Hypoglycemia</a:t>
            </a:r>
          </a:p>
          <a:p>
            <a:r>
              <a:rPr lang="en-US" dirty="0"/>
              <a:t>Hyperglycemia</a:t>
            </a:r>
          </a:p>
          <a:p>
            <a:r>
              <a:rPr lang="en-US" dirty="0"/>
              <a:t>Heart attack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AID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Defined as a box that contains all the </a:t>
            </a:r>
          </a:p>
          <a:p>
            <a:r>
              <a:rPr lang="en-US" dirty="0"/>
              <a:t>equipment and materials used by the first </a:t>
            </a:r>
          </a:p>
          <a:p>
            <a:r>
              <a:rPr lang="en-US" dirty="0"/>
              <a:t>aider to give first aid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consciousness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lert</a:t>
            </a:r>
            <a:r>
              <a:rPr lang="en-US" dirty="0"/>
              <a:t>: Full awareness of what is happening to him and surrounding.</a:t>
            </a:r>
          </a:p>
          <a:p>
            <a:pPr>
              <a:buNone/>
            </a:pPr>
            <a:r>
              <a:rPr lang="en-US" dirty="0"/>
              <a:t>• Drowsy: Is aware of most things but not all.</a:t>
            </a:r>
          </a:p>
          <a:p>
            <a:pPr>
              <a:buNone/>
            </a:pPr>
            <a:r>
              <a:rPr lang="en-US" dirty="0"/>
              <a:t>• Stupor: Is aware of few things.</a:t>
            </a:r>
          </a:p>
          <a:p>
            <a:pPr>
              <a:buNone/>
            </a:pPr>
            <a:r>
              <a:rPr lang="en-US" dirty="0"/>
              <a:t>• Coma: Casualty is not aware of anything at all.</a:t>
            </a:r>
          </a:p>
          <a:p>
            <a:pPr>
              <a:buNone/>
            </a:pPr>
            <a:r>
              <a:rPr lang="en-US" dirty="0"/>
              <a:t>• Assessing level of consciousness using the AVPU code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AVPU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Score Presentation of the casualty</a:t>
            </a:r>
          </a:p>
          <a:p>
            <a:r>
              <a:rPr lang="en-US" b="1" dirty="0"/>
              <a:t>Alert (A) The casualty can speak well, is able to understand, </a:t>
            </a:r>
          </a:p>
          <a:p>
            <a:r>
              <a:rPr lang="en-US" dirty="0"/>
              <a:t>can answer questions properly</a:t>
            </a:r>
          </a:p>
          <a:p>
            <a:r>
              <a:rPr lang="en-US" b="1" dirty="0"/>
              <a:t>Voice (V) Ask questions to check the verbal response of the</a:t>
            </a:r>
          </a:p>
          <a:p>
            <a:r>
              <a:rPr lang="en-US" dirty="0"/>
              <a:t>casualty. Note if the words are coordinating</a:t>
            </a:r>
          </a:p>
          <a:p>
            <a:r>
              <a:rPr lang="en-US" b="1" dirty="0"/>
              <a:t>Pain (P) Apply pain stimulus on the ear lobe or eye to find out</a:t>
            </a:r>
          </a:p>
          <a:p>
            <a:r>
              <a:rPr lang="en-US" dirty="0"/>
              <a:t>if the casualty can respond to pain</a:t>
            </a:r>
          </a:p>
          <a:p>
            <a:r>
              <a:rPr lang="en-US" dirty="0"/>
              <a:t>Watch the eye and overall facial expression in</a:t>
            </a:r>
          </a:p>
          <a:p>
            <a:r>
              <a:rPr lang="en-US" dirty="0"/>
              <a:t>response to pain</a:t>
            </a:r>
          </a:p>
          <a:p>
            <a:r>
              <a:rPr lang="en-US" b="1" dirty="0"/>
              <a:t>Unresponsiveness (U) This means that the casualty cannot respond. Tap the</a:t>
            </a:r>
          </a:p>
          <a:p>
            <a:r>
              <a:rPr lang="en-US" dirty="0"/>
              <a:t>shoulders in children or the foot in babies, give</a:t>
            </a:r>
          </a:p>
          <a:p>
            <a:r>
              <a:rPr lang="en-US" dirty="0"/>
              <a:t>commands like open your eyes, move your leg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unconsciousness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• Emergency assessment: Asses the casualty’s level of consciousness using the AVPU code</a:t>
            </a:r>
          </a:p>
          <a:p>
            <a:pPr>
              <a:buNone/>
            </a:pPr>
            <a:r>
              <a:rPr lang="en-US" dirty="0"/>
              <a:t>• Call for help from bystanders and ambulance</a:t>
            </a:r>
          </a:p>
          <a:p>
            <a:pPr>
              <a:buNone/>
            </a:pPr>
            <a:r>
              <a:rPr lang="en-US" dirty="0"/>
              <a:t>• Remove casualty from danger and lay him down on a blanket.</a:t>
            </a:r>
          </a:p>
          <a:p>
            <a:pPr>
              <a:buNone/>
            </a:pPr>
            <a:r>
              <a:rPr lang="en-US" dirty="0"/>
              <a:t>• Check for ABC</a:t>
            </a:r>
          </a:p>
          <a:p>
            <a:pPr>
              <a:buNone/>
            </a:pPr>
            <a:r>
              <a:rPr lang="en-US" dirty="0"/>
              <a:t>• Loosen all the tight clothing around the neck, and waist. This helps to allow free </a:t>
            </a:r>
          </a:p>
          <a:p>
            <a:pPr>
              <a:buNone/>
            </a:pPr>
            <a:r>
              <a:rPr lang="en-US" dirty="0"/>
              <a:t>circulation of air.</a:t>
            </a:r>
          </a:p>
          <a:p>
            <a:pPr>
              <a:buNone/>
            </a:pPr>
            <a:r>
              <a:rPr lang="en-US" dirty="0"/>
              <a:t>• Treat for shock</a:t>
            </a:r>
          </a:p>
          <a:p>
            <a:pPr>
              <a:buNone/>
            </a:pPr>
            <a:r>
              <a:rPr lang="en-US" dirty="0"/>
              <a:t>• Arrest any bleeding if present.</a:t>
            </a:r>
          </a:p>
          <a:p>
            <a:pPr>
              <a:buNone/>
            </a:pPr>
            <a:r>
              <a:rPr lang="en-US" dirty="0"/>
              <a:t>• Reassure the bystanders.</a:t>
            </a:r>
          </a:p>
          <a:p>
            <a:pPr>
              <a:buNone/>
            </a:pPr>
            <a:r>
              <a:rPr lang="en-US" dirty="0"/>
              <a:t>• Put the casualty in recovery position</a:t>
            </a:r>
          </a:p>
          <a:p>
            <a:pPr>
              <a:buNone/>
            </a:pPr>
            <a:r>
              <a:rPr lang="en-US" dirty="0"/>
              <a:t>• Protect the casualty from coldness by covering with a sheet or blanket.</a:t>
            </a:r>
          </a:p>
          <a:p>
            <a:pPr>
              <a:buNone/>
            </a:pPr>
            <a:r>
              <a:rPr lang="en-US" dirty="0"/>
              <a:t>• Arrange for transportation to the health facility.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the obstruction of the airway by food or any other foreign body </a:t>
            </a:r>
          </a:p>
          <a:p>
            <a:r>
              <a:rPr lang="en-US" dirty="0"/>
              <a:t>causing difficulty in breathing</a:t>
            </a:r>
          </a:p>
          <a:p>
            <a:r>
              <a:rPr lang="en-US" b="1" dirty="0"/>
              <a:t>Signs and symptoms</a:t>
            </a:r>
          </a:p>
          <a:p>
            <a:r>
              <a:rPr lang="en-US" dirty="0"/>
              <a:t>Difficulty in breathing</a:t>
            </a:r>
          </a:p>
          <a:p>
            <a:r>
              <a:rPr lang="en-US" dirty="0"/>
              <a:t>Tears in the eyes</a:t>
            </a:r>
          </a:p>
          <a:p>
            <a:r>
              <a:rPr lang="en-US" dirty="0"/>
              <a:t>Frequent coughing</a:t>
            </a:r>
          </a:p>
          <a:p>
            <a:r>
              <a:rPr lang="en-US" dirty="0"/>
              <a:t>Casualty is unable to talk well</a:t>
            </a:r>
          </a:p>
          <a:p>
            <a:r>
              <a:rPr lang="en-US" dirty="0"/>
              <a:t>Cyanosis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Procedure for adults</a:t>
            </a:r>
          </a:p>
          <a:p>
            <a:r>
              <a:rPr lang="en-US" dirty="0"/>
              <a:t>Give up to five gentle back slaps in between the shoulder blades</a:t>
            </a:r>
          </a:p>
          <a:p>
            <a:r>
              <a:rPr lang="en-US" dirty="0"/>
              <a:t>Check mouth and remove any obstruction.</a:t>
            </a:r>
          </a:p>
          <a:p>
            <a:r>
              <a:rPr lang="en-US" dirty="0"/>
              <a:t>If it fails, give five abdominal thrusts (Heimlich maneuver) and check </a:t>
            </a:r>
          </a:p>
          <a:p>
            <a:r>
              <a:rPr lang="en-US" dirty="0"/>
              <a:t>mouth for any obstruction.</a:t>
            </a:r>
          </a:p>
          <a:p>
            <a:r>
              <a:rPr lang="en-US" dirty="0"/>
              <a:t>If it fails, call 999 for an ambulance.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Procedure for 1-7 years</a:t>
            </a:r>
          </a:p>
          <a:p>
            <a:r>
              <a:rPr lang="en-US" dirty="0"/>
              <a:t>Give five gentle back slaps in between the shoulder blades</a:t>
            </a:r>
          </a:p>
          <a:p>
            <a:r>
              <a:rPr lang="en-US" dirty="0"/>
              <a:t>Check the mouth and remove any obstruction</a:t>
            </a:r>
          </a:p>
          <a:p>
            <a:r>
              <a:rPr lang="en-US" dirty="0"/>
              <a:t>If it fails, give five chest thrusts and then five abdominal thrusts.</a:t>
            </a:r>
          </a:p>
          <a:p>
            <a:r>
              <a:rPr lang="en-US" dirty="0"/>
              <a:t>If it fails, call 999 for an ambulance.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Procure for infants</a:t>
            </a:r>
          </a:p>
          <a:p>
            <a:r>
              <a:rPr lang="en-US" dirty="0"/>
              <a:t>Give five gentle back slaps in between the shoulder blades;</a:t>
            </a:r>
          </a:p>
          <a:p>
            <a:r>
              <a:rPr lang="en-US" dirty="0"/>
              <a:t>Check the mouth and remove any obstruction</a:t>
            </a:r>
          </a:p>
          <a:p>
            <a:r>
              <a:rPr lang="en-US" dirty="0"/>
              <a:t>If it fails, give five chest thrusts and check the mouth for any </a:t>
            </a:r>
          </a:p>
          <a:p>
            <a:r>
              <a:rPr lang="en-US" dirty="0"/>
              <a:t>obstruction.</a:t>
            </a:r>
          </a:p>
          <a:p>
            <a:r>
              <a:rPr lang="en-US" dirty="0"/>
              <a:t>If it fails, call 999 for an ambulance.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FRACTURES AND DISLOCATION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fracture is a break in the continuity of a bone.</a:t>
            </a:r>
          </a:p>
          <a:p>
            <a:r>
              <a:rPr lang="en-US" b="1" dirty="0"/>
              <a:t>Types of fractures</a:t>
            </a:r>
          </a:p>
          <a:p>
            <a:r>
              <a:rPr lang="en-US" dirty="0"/>
              <a:t>Simple fractures (closed fractures)</a:t>
            </a:r>
          </a:p>
          <a:p>
            <a:r>
              <a:rPr lang="en-US" dirty="0"/>
              <a:t>Compound fractures (open fractures)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Simple fracture (closed fractures)</a:t>
            </a:r>
          </a:p>
          <a:p>
            <a:r>
              <a:rPr lang="en-US" dirty="0"/>
              <a:t>Is the type of fracture where the skin surface remains intact.</a:t>
            </a:r>
          </a:p>
          <a:p>
            <a:r>
              <a:rPr lang="en-US" dirty="0"/>
              <a:t>Is a type of fracture where the broken bone protrudes to the skin</a:t>
            </a:r>
          </a:p>
          <a:p>
            <a:r>
              <a:rPr lang="en-US" dirty="0"/>
              <a:t>surface.</a:t>
            </a:r>
          </a:p>
          <a:p>
            <a:r>
              <a:rPr lang="en-US" b="1" dirty="0"/>
              <a:t>Compound fracture (open fractures)</a:t>
            </a:r>
          </a:p>
          <a:p>
            <a:r>
              <a:rPr lang="en-US" dirty="0"/>
              <a:t>Is the type of fracture where the broken bone protrudes out of the </a:t>
            </a:r>
          </a:p>
          <a:p>
            <a:r>
              <a:rPr lang="en-US" dirty="0"/>
              <a:t>skin surface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Classification/varieties of fractures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Green stick fractures: These occur in children and the bone does not</a:t>
            </a:r>
          </a:p>
          <a:p>
            <a:r>
              <a:rPr lang="en-US" dirty="0"/>
              <a:t>break but bends.</a:t>
            </a:r>
          </a:p>
          <a:p>
            <a:pPr>
              <a:buNone/>
            </a:pPr>
            <a:r>
              <a:rPr lang="en-US" dirty="0"/>
              <a:t>• Comminuted fractures: The bone breaks into two or more fragments.</a:t>
            </a:r>
          </a:p>
          <a:p>
            <a:pPr>
              <a:buNone/>
            </a:pPr>
            <a:r>
              <a:rPr lang="en-US" dirty="0"/>
              <a:t>• Complicated fractures: This is where the broken bone damages the </a:t>
            </a:r>
          </a:p>
          <a:p>
            <a:pPr>
              <a:buNone/>
            </a:pPr>
            <a:r>
              <a:rPr lang="en-US" dirty="0"/>
              <a:t>neighboring structures.</a:t>
            </a:r>
          </a:p>
          <a:p>
            <a:pPr>
              <a:buNone/>
            </a:pPr>
            <a:r>
              <a:rPr lang="en-US" dirty="0"/>
              <a:t>• Impacted fractures: These are fractures where the broken fragments </a:t>
            </a:r>
          </a:p>
          <a:p>
            <a:pPr>
              <a:buNone/>
            </a:pPr>
            <a:r>
              <a:rPr lang="en-US" dirty="0"/>
              <a:t>enter into each other.</a:t>
            </a:r>
          </a:p>
          <a:p>
            <a:pPr>
              <a:buNone/>
            </a:pPr>
            <a:r>
              <a:rPr lang="en-US" dirty="0"/>
              <a:t>• Stable fracture: This is where the broken bone remains fixed or </a:t>
            </a:r>
          </a:p>
          <a:p>
            <a:pPr>
              <a:buNone/>
            </a:pPr>
            <a:r>
              <a:rPr lang="en-US" dirty="0"/>
              <a:t>immovable</a:t>
            </a:r>
          </a:p>
          <a:p>
            <a:pPr>
              <a:buNone/>
            </a:pPr>
            <a:r>
              <a:rPr lang="en-US" dirty="0"/>
              <a:t>• Unstable fracture: This is where the broken bone becomes immovable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first aid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• Sterile Gauze: For cleaning and dressing wounds</a:t>
            </a:r>
          </a:p>
          <a:p>
            <a:r>
              <a:rPr lang="en-US" dirty="0"/>
              <a:t>• Cotton wool: For cleaning around the wound</a:t>
            </a:r>
          </a:p>
          <a:p>
            <a:r>
              <a:rPr lang="en-US" dirty="0"/>
              <a:t>• Antiseptics like hydrogen peroxide, spirit, iodine, water and soap. These </a:t>
            </a:r>
          </a:p>
          <a:p>
            <a:r>
              <a:rPr lang="en-US" dirty="0"/>
              <a:t>solutions are used when dressing wounds and prevent growth of</a:t>
            </a:r>
          </a:p>
          <a:p>
            <a:r>
              <a:rPr lang="en-US" dirty="0"/>
              <a:t>microorganisms on the wound. H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is used on dirty wounds and the</a:t>
            </a:r>
          </a:p>
          <a:p>
            <a:r>
              <a:rPr lang="en-US" dirty="0"/>
              <a:t>others on clean wounds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• Bandage: Used to limit swelling, immobilize fractures and keep dressing in 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• Pain killers: Used to reduce pain especially in cases of cramps</a:t>
            </a:r>
          </a:p>
          <a:p>
            <a:r>
              <a:rPr lang="en-US" dirty="0"/>
              <a:t>• Safety pins: Used to secure roller bandages in position and to make </a:t>
            </a:r>
          </a:p>
          <a:p>
            <a:r>
              <a:rPr lang="en-US" dirty="0"/>
              <a:t>improvised sling bandages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oblique </a:t>
            </a:r>
            <a:r>
              <a:rPr lang="en-US" dirty="0"/>
              <a:t>fractures.</a:t>
            </a:r>
          </a:p>
          <a:p>
            <a:pPr>
              <a:buNone/>
            </a:pPr>
            <a:r>
              <a:rPr lang="en-US" dirty="0"/>
              <a:t>• This is where the bone breaks and forms a diagonal line.</a:t>
            </a:r>
          </a:p>
          <a:p>
            <a:pPr>
              <a:buNone/>
            </a:pPr>
            <a:r>
              <a:rPr lang="en-US" dirty="0"/>
              <a:t>• Transverse fractures.</a:t>
            </a:r>
          </a:p>
          <a:p>
            <a:pPr>
              <a:buNone/>
            </a:pPr>
            <a:r>
              <a:rPr lang="en-US" dirty="0"/>
              <a:t>• This is where the bone breaks and forms a perpendicular line to the </a:t>
            </a:r>
          </a:p>
          <a:p>
            <a:pPr>
              <a:buNone/>
            </a:pPr>
            <a:r>
              <a:rPr lang="en-US" dirty="0"/>
              <a:t>midline</a:t>
            </a:r>
          </a:p>
          <a:p>
            <a:pPr>
              <a:buNone/>
            </a:pPr>
            <a:r>
              <a:rPr lang="en-US" dirty="0"/>
              <a:t>• Linear fractures.</a:t>
            </a:r>
          </a:p>
          <a:p>
            <a:pPr>
              <a:buNone/>
            </a:pPr>
            <a:r>
              <a:rPr lang="en-US" dirty="0"/>
              <a:t>• This is where the bone breaks and forms a straight line.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fractures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Road traffic accidents</a:t>
            </a:r>
          </a:p>
          <a:p>
            <a:pPr>
              <a:buNone/>
            </a:pPr>
            <a:r>
              <a:rPr lang="en-US" dirty="0"/>
              <a:t>• Sports injuries</a:t>
            </a:r>
          </a:p>
          <a:p>
            <a:pPr>
              <a:buNone/>
            </a:pPr>
            <a:r>
              <a:rPr lang="en-US" dirty="0"/>
              <a:t>• Falls</a:t>
            </a:r>
          </a:p>
          <a:p>
            <a:pPr>
              <a:buNone/>
            </a:pPr>
            <a:r>
              <a:rPr lang="en-US" dirty="0"/>
              <a:t>• Infections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and symptoms of fractures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Broke bone maybe seen out of the skin</a:t>
            </a:r>
          </a:p>
          <a:p>
            <a:r>
              <a:rPr lang="en-US" dirty="0"/>
              <a:t>Pain around the fractured part</a:t>
            </a:r>
          </a:p>
          <a:p>
            <a:r>
              <a:rPr lang="en-US" dirty="0"/>
              <a:t>Bleeding</a:t>
            </a:r>
          </a:p>
          <a:p>
            <a:r>
              <a:rPr lang="en-US" dirty="0"/>
              <a:t>Swelling</a:t>
            </a:r>
          </a:p>
          <a:p>
            <a:r>
              <a:rPr lang="en-US" dirty="0"/>
              <a:t>Reddening at the site</a:t>
            </a:r>
          </a:p>
          <a:p>
            <a:r>
              <a:rPr lang="en-US" dirty="0"/>
              <a:t>Tenderness at the site</a:t>
            </a:r>
          </a:p>
          <a:p>
            <a:r>
              <a:rPr lang="en-US" dirty="0" err="1"/>
              <a:t>Crepitation</a:t>
            </a:r>
            <a:endParaRPr lang="en-US" dirty="0"/>
          </a:p>
          <a:p>
            <a:r>
              <a:rPr lang="en-US" dirty="0"/>
              <a:t>Subnormal temperature</a:t>
            </a:r>
          </a:p>
          <a:p>
            <a:r>
              <a:rPr lang="en-US" dirty="0"/>
              <a:t>Loss of function to the affected bone</a:t>
            </a:r>
          </a:p>
          <a:p>
            <a:r>
              <a:rPr lang="en-US" dirty="0"/>
              <a:t>Signs of shock may be seen like high pulse rate+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aid management of fractures</a:t>
            </a:r>
            <a:br>
              <a:rPr lang="en-US" dirty="0"/>
            </a:br>
            <a:r>
              <a:rPr lang="en-US" dirty="0"/>
              <a:t>Principles of fracture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Emergency assessment: Assess for the type of fracture and which bone has</a:t>
            </a:r>
          </a:p>
          <a:p>
            <a:r>
              <a:rPr lang="en-US" dirty="0"/>
              <a:t>been involved.</a:t>
            </a:r>
          </a:p>
          <a:p>
            <a:r>
              <a:rPr lang="en-US" dirty="0"/>
              <a:t>Call for help from by-standers and ambulance.</a:t>
            </a:r>
          </a:p>
          <a:p>
            <a:r>
              <a:rPr lang="en-US" dirty="0"/>
              <a:t>Apply splints to support the broken bone</a:t>
            </a:r>
          </a:p>
          <a:p>
            <a:r>
              <a:rPr lang="en-US" dirty="0"/>
              <a:t>Reassurance-reassure the casualty if conscious or by-standers if the </a:t>
            </a:r>
          </a:p>
          <a:p>
            <a:r>
              <a:rPr lang="en-US" dirty="0"/>
              <a:t>casualty is unconscious.</a:t>
            </a:r>
          </a:p>
          <a:p>
            <a:r>
              <a:rPr lang="en-US" dirty="0"/>
              <a:t>Arrest any bleeding.</a:t>
            </a:r>
          </a:p>
          <a:p>
            <a:r>
              <a:rPr lang="en-US" dirty="0"/>
              <a:t>Cover any wound with sterile dressing.</a:t>
            </a:r>
          </a:p>
          <a:p>
            <a:r>
              <a:rPr lang="en-US" dirty="0"/>
              <a:t>Keep the casualty warm.</a:t>
            </a:r>
          </a:p>
          <a:p>
            <a:r>
              <a:rPr lang="en-US" dirty="0"/>
              <a:t>Prevent complications by transporting the casualty to the hospital.</a:t>
            </a:r>
          </a:p>
          <a:p>
            <a:r>
              <a:rPr lang="en-US" dirty="0" err="1"/>
              <a:t>Qns</a:t>
            </a:r>
            <a:r>
              <a:rPr lang="en-US" dirty="0"/>
              <a:t>: describe how you would diagnose a fracture.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first aid management of fractures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Emergency assessment of the situation</a:t>
            </a:r>
          </a:p>
          <a:p>
            <a:pPr>
              <a:buNone/>
            </a:pPr>
            <a:r>
              <a:rPr lang="en-US" dirty="0"/>
              <a:t>• Call for help </a:t>
            </a:r>
          </a:p>
          <a:p>
            <a:pPr>
              <a:buNone/>
            </a:pPr>
            <a:r>
              <a:rPr lang="en-US" dirty="0"/>
              <a:t>• Remove casualty from danger </a:t>
            </a:r>
          </a:p>
          <a:p>
            <a:pPr>
              <a:buNone/>
            </a:pPr>
            <a:r>
              <a:rPr lang="en-US" dirty="0"/>
              <a:t>• Check for ABC</a:t>
            </a:r>
          </a:p>
          <a:p>
            <a:pPr>
              <a:buNone/>
            </a:pPr>
            <a:r>
              <a:rPr lang="en-US" dirty="0"/>
              <a:t>• Arrest any bleeding</a:t>
            </a:r>
          </a:p>
          <a:p>
            <a:pPr>
              <a:buNone/>
            </a:pPr>
            <a:r>
              <a:rPr lang="en-US" dirty="0"/>
              <a:t>• Treat for shock </a:t>
            </a:r>
          </a:p>
          <a:p>
            <a:pPr>
              <a:buNone/>
            </a:pPr>
            <a:r>
              <a:rPr lang="en-US" dirty="0"/>
              <a:t>• Immobilize the injured part using splints </a:t>
            </a:r>
          </a:p>
          <a:p>
            <a:pPr>
              <a:buNone/>
            </a:pPr>
            <a:r>
              <a:rPr lang="en-US" dirty="0"/>
              <a:t>• Apply a sterile dressing on the wound</a:t>
            </a:r>
          </a:p>
          <a:p>
            <a:pPr>
              <a:buNone/>
            </a:pPr>
            <a:r>
              <a:rPr lang="en-US" dirty="0"/>
              <a:t>• Keep the casualty warm</a:t>
            </a:r>
          </a:p>
          <a:p>
            <a:pPr>
              <a:buNone/>
            </a:pPr>
            <a:r>
              <a:rPr lang="en-US" dirty="0"/>
              <a:t>• Put the casualty in a comfortable position</a:t>
            </a:r>
          </a:p>
          <a:p>
            <a:pPr>
              <a:buNone/>
            </a:pPr>
            <a:r>
              <a:rPr lang="en-US" dirty="0"/>
              <a:t>• Arrange for transportation to the health facility 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SPINAL INJURY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defined as a break in the vertebral column causing damage to the </a:t>
            </a:r>
          </a:p>
          <a:p>
            <a:r>
              <a:rPr lang="en-US" dirty="0"/>
              <a:t>spine </a:t>
            </a:r>
          </a:p>
          <a:p>
            <a:r>
              <a:rPr lang="en-US" b="1" dirty="0"/>
              <a:t>Signs and symptoms</a:t>
            </a:r>
          </a:p>
          <a:p>
            <a:r>
              <a:rPr lang="en-US" dirty="0"/>
              <a:t>Casualty is unable to sit or stand</a:t>
            </a:r>
          </a:p>
          <a:p>
            <a:r>
              <a:rPr lang="en-US" dirty="0"/>
              <a:t>Severe back pain</a:t>
            </a:r>
          </a:p>
          <a:p>
            <a:r>
              <a:rPr lang="en-US" dirty="0"/>
              <a:t>Bleeding from the back</a:t>
            </a:r>
          </a:p>
          <a:p>
            <a:r>
              <a:rPr lang="en-US" dirty="0"/>
              <a:t>Tenderness around the back region</a:t>
            </a:r>
          </a:p>
          <a:p>
            <a:r>
              <a:rPr lang="en-US" dirty="0"/>
              <a:t>Paralysis of the lower limbs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Casualty may be unconscious </a:t>
            </a:r>
          </a:p>
          <a:p>
            <a:pPr>
              <a:buNone/>
            </a:pPr>
            <a:r>
              <a:rPr lang="en-US" dirty="0"/>
              <a:t>• Difficulty in breathing </a:t>
            </a:r>
          </a:p>
          <a:p>
            <a:pPr>
              <a:buNone/>
            </a:pPr>
            <a:r>
              <a:rPr lang="en-US" dirty="0"/>
              <a:t>• There may be signs of shock like cold skin</a:t>
            </a:r>
          </a:p>
          <a:p>
            <a:pPr>
              <a:buNone/>
            </a:pPr>
            <a:r>
              <a:rPr lang="en-US" dirty="0"/>
              <a:t>• Absence of patella reflexes </a:t>
            </a:r>
          </a:p>
          <a:p>
            <a:pPr>
              <a:buNone/>
            </a:pPr>
            <a:r>
              <a:rPr lang="en-US" dirty="0"/>
              <a:t>• Casualty is unable to walk </a:t>
            </a:r>
          </a:p>
          <a:p>
            <a:pPr>
              <a:buNone/>
            </a:pPr>
            <a:r>
              <a:rPr lang="en-US" dirty="0"/>
              <a:t>• Low blood pressure</a:t>
            </a:r>
          </a:p>
          <a:p>
            <a:pPr>
              <a:buNone/>
            </a:pPr>
            <a:r>
              <a:rPr lang="en-US" dirty="0"/>
              <a:t>• Subnormal temperature </a:t>
            </a:r>
          </a:p>
          <a:p>
            <a:pPr>
              <a:buNone/>
            </a:pPr>
            <a:r>
              <a:rPr lang="en-US" dirty="0"/>
              <a:t>• Foot drop 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aid management of a fractured spine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Emergency assessment: assess the level of consciousness using the</a:t>
            </a:r>
          </a:p>
          <a:p>
            <a:r>
              <a:rPr lang="en-US" dirty="0"/>
              <a:t>AVPU code</a:t>
            </a:r>
          </a:p>
          <a:p>
            <a:r>
              <a:rPr lang="en-US" dirty="0"/>
              <a:t>Instruct the casualty not to move and hold the head in one neutral</a:t>
            </a:r>
          </a:p>
          <a:p>
            <a:r>
              <a:rPr lang="en-US" dirty="0"/>
              <a:t>position </a:t>
            </a:r>
          </a:p>
          <a:p>
            <a:r>
              <a:rPr lang="en-US" dirty="0"/>
              <a:t>Call for help from by-standers /ambulance</a:t>
            </a:r>
          </a:p>
          <a:p>
            <a:r>
              <a:rPr lang="en-US" dirty="0"/>
              <a:t>One bystander replaces the first aider to support the head in one 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Check for ABC and paralysis</a:t>
            </a:r>
          </a:p>
          <a:p>
            <a:r>
              <a:rPr lang="en-US" dirty="0"/>
              <a:t>Make the casualty lie still on his back on a flat firm surface </a:t>
            </a:r>
          </a:p>
          <a:p>
            <a:r>
              <a:rPr lang="en-US" dirty="0"/>
              <a:t>Do CPR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Place a pad of gauze between the casualty’s ankles and bandage the feet together using</a:t>
            </a:r>
          </a:p>
          <a:p>
            <a:r>
              <a:rPr lang="en-US" dirty="0"/>
              <a:t>figure of 8 patterns </a:t>
            </a:r>
          </a:p>
          <a:p>
            <a:pPr>
              <a:buNone/>
            </a:pPr>
            <a:r>
              <a:rPr lang="en-US" dirty="0"/>
              <a:t>• Place a fracture board on the stretcher, then folds a blanket twice and place it on a</a:t>
            </a:r>
          </a:p>
          <a:p>
            <a:pPr>
              <a:buNone/>
            </a:pPr>
            <a:r>
              <a:rPr lang="en-US" dirty="0"/>
              <a:t>fracture board.</a:t>
            </a:r>
          </a:p>
          <a:p>
            <a:pPr>
              <a:buNone/>
            </a:pPr>
            <a:r>
              <a:rPr lang="en-US" dirty="0"/>
              <a:t>• Four to five people then gently shift the casualty to the stretcher.</a:t>
            </a:r>
          </a:p>
          <a:p>
            <a:pPr>
              <a:buNone/>
            </a:pPr>
            <a:r>
              <a:rPr lang="en-US" dirty="0"/>
              <a:t>• Support the casualty’s back when lifting to avoid bending of the back  </a:t>
            </a:r>
          </a:p>
          <a:p>
            <a:pPr>
              <a:buNone/>
            </a:pPr>
            <a:r>
              <a:rPr lang="en-US" dirty="0"/>
              <a:t>• In case of cervical vertebra, place a massive bandage of cotton wool at the neck to </a:t>
            </a:r>
          </a:p>
          <a:p>
            <a:pPr>
              <a:buNone/>
            </a:pPr>
            <a:r>
              <a:rPr lang="en-US" dirty="0"/>
              <a:t>prevent bending of the neck </a:t>
            </a:r>
          </a:p>
          <a:p>
            <a:pPr>
              <a:buNone/>
            </a:pPr>
            <a:r>
              <a:rPr lang="en-US" dirty="0"/>
              <a:t>• Reassure the casualty if conscious or bystanders if the casualty is unconscious</a:t>
            </a:r>
          </a:p>
          <a:p>
            <a:pPr>
              <a:buNone/>
            </a:pPr>
            <a:r>
              <a:rPr lang="en-US" dirty="0"/>
              <a:t>• Transport the casualty to the hospital using an ambulance</a:t>
            </a:r>
          </a:p>
          <a:p>
            <a:pPr>
              <a:buNone/>
            </a:pPr>
            <a:r>
              <a:rPr lang="en-US" b="1" dirty="0"/>
              <a:t>NB: This method of immobilizing a fractured spine with three bandages and 5-7 people is </a:t>
            </a:r>
          </a:p>
          <a:p>
            <a:pPr>
              <a:buNone/>
            </a:pPr>
            <a:r>
              <a:rPr lang="en-US" dirty="0"/>
              <a:t>known as </a:t>
            </a:r>
            <a:r>
              <a:rPr lang="en-US" b="1" dirty="0"/>
              <a:t>logroll method</a:t>
            </a:r>
          </a:p>
          <a:p>
            <a:pPr>
              <a:buNone/>
            </a:pPr>
            <a:r>
              <a:rPr lang="en-US" dirty="0"/>
              <a:t>• For fractures of the upper limbs do triangular sling, arm sling or elevation sling bandaging </a:t>
            </a:r>
          </a:p>
          <a:p>
            <a:pPr>
              <a:buNone/>
            </a:pPr>
            <a:r>
              <a:rPr lang="en-US" dirty="0"/>
              <a:t>Question </a:t>
            </a:r>
          </a:p>
          <a:p>
            <a:pPr>
              <a:buNone/>
            </a:pPr>
            <a:r>
              <a:rPr lang="en-US" dirty="0"/>
              <a:t>• Mr. Tom fell from a mango tree and he was suspect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Mr. Tom fell from a mango tree and he was suspected to have </a:t>
            </a:r>
          </a:p>
          <a:p>
            <a:r>
              <a:rPr lang="en-US" dirty="0"/>
              <a:t>sustained fracture of the spine.</a:t>
            </a:r>
          </a:p>
          <a:p>
            <a:r>
              <a:rPr lang="en-US" dirty="0"/>
              <a:t>A] Outline the clinical manifestation of Mr.  Tom</a:t>
            </a:r>
          </a:p>
          <a:p>
            <a:r>
              <a:rPr lang="en-US" dirty="0"/>
              <a:t>B] Describe the first aid actions you would take to help Mr. Tom</a:t>
            </a:r>
          </a:p>
          <a:p>
            <a:r>
              <a:rPr lang="en-US" dirty="0"/>
              <a:t>C] List </a:t>
            </a:r>
            <a:r>
              <a:rPr lang="en-US" dirty="0" err="1"/>
              <a:t>atleast</a:t>
            </a:r>
            <a:r>
              <a:rPr lang="en-US" dirty="0"/>
              <a:t> 5 complications of fractures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• Tourniquet: Used to arrest bleeding</a:t>
            </a:r>
          </a:p>
          <a:p>
            <a:r>
              <a:rPr lang="en-US" dirty="0"/>
              <a:t>• Gloves: For protecting the first aider from hand infections</a:t>
            </a:r>
          </a:p>
          <a:p>
            <a:r>
              <a:rPr lang="en-US" dirty="0"/>
              <a:t>• Scissor: For cutting gauze, and bandage</a:t>
            </a:r>
          </a:p>
          <a:p>
            <a:r>
              <a:rPr lang="en-US" dirty="0"/>
              <a:t>• Surgical blade/ razor blade: Used to make incisions</a:t>
            </a:r>
          </a:p>
          <a:p>
            <a:r>
              <a:rPr lang="en-US" dirty="0"/>
              <a:t>• </a:t>
            </a:r>
            <a:r>
              <a:rPr lang="en-US" dirty="0" err="1"/>
              <a:t>Tweezer</a:t>
            </a:r>
            <a:r>
              <a:rPr lang="en-US" dirty="0"/>
              <a:t>: Used in first aid management for tick bites</a:t>
            </a:r>
          </a:p>
          <a:p>
            <a:r>
              <a:rPr lang="en-US" dirty="0"/>
              <a:t>• Face  mask: To protect the casualty from respiratory infections</a:t>
            </a:r>
          </a:p>
          <a:p>
            <a:r>
              <a:rPr lang="en-US" dirty="0"/>
              <a:t>• Small blanket: For covering the casualty to keep him warm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Dislocation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Refers to the sudden displacement of a bone from its original position </a:t>
            </a:r>
          </a:p>
          <a:p>
            <a:r>
              <a:rPr lang="en-US" dirty="0"/>
              <a:t>at a joint</a:t>
            </a:r>
          </a:p>
          <a:p>
            <a:r>
              <a:rPr lang="en-US" dirty="0"/>
              <a:t>Signs include severe pain, swelling, tenderness, warmth, redness and</a:t>
            </a:r>
          </a:p>
          <a:p>
            <a:r>
              <a:rPr lang="en-US" dirty="0"/>
              <a:t>loss of function</a:t>
            </a:r>
          </a:p>
          <a:p>
            <a:r>
              <a:rPr lang="en-US" b="1" dirty="0"/>
              <a:t>Splints </a:t>
            </a:r>
          </a:p>
          <a:p>
            <a:r>
              <a:rPr lang="en-US" dirty="0"/>
              <a:t>A splint is a fixed or movable device used to support and maintain an</a:t>
            </a:r>
          </a:p>
          <a:p>
            <a:r>
              <a:rPr lang="en-US" dirty="0"/>
              <a:t>injured bone in position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splints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Splints support the injured bone in position</a:t>
            </a:r>
          </a:p>
          <a:p>
            <a:r>
              <a:rPr lang="en-US" dirty="0"/>
              <a:t>Restrict movement of the injured bone</a:t>
            </a:r>
          </a:p>
          <a:p>
            <a:r>
              <a:rPr lang="en-US" dirty="0"/>
              <a:t>Help to properly align the bone</a:t>
            </a:r>
          </a:p>
          <a:p>
            <a:r>
              <a:rPr lang="en-US" dirty="0"/>
              <a:t>Prevent swelling of the injured part</a:t>
            </a:r>
          </a:p>
          <a:p>
            <a:r>
              <a:rPr lang="en-US" dirty="0"/>
              <a:t>Splints reduce pain at the site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splints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Ankle splints</a:t>
            </a:r>
          </a:p>
          <a:p>
            <a:r>
              <a:rPr lang="en-US" dirty="0"/>
              <a:t>Arm splints</a:t>
            </a:r>
          </a:p>
          <a:p>
            <a:r>
              <a:rPr lang="en-US" dirty="0"/>
              <a:t>Toe splints</a:t>
            </a:r>
          </a:p>
          <a:p>
            <a:r>
              <a:rPr lang="en-US" dirty="0"/>
              <a:t>Finger splints</a:t>
            </a:r>
          </a:p>
          <a:p>
            <a:r>
              <a:rPr lang="en-US" dirty="0"/>
              <a:t>Posterior Lower leg splints</a:t>
            </a:r>
          </a:p>
          <a:p>
            <a:r>
              <a:rPr lang="en-US" dirty="0"/>
              <a:t>Posterior full leg splints</a:t>
            </a:r>
          </a:p>
          <a:p>
            <a:r>
              <a:rPr lang="en-US" dirty="0"/>
              <a:t>Elbow splints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applying splints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Emergency assessment: assess the injury before splinting</a:t>
            </a:r>
          </a:p>
          <a:p>
            <a:r>
              <a:rPr lang="en-US" dirty="0"/>
              <a:t>Explain the procedure to the casualty before splinting</a:t>
            </a:r>
          </a:p>
          <a:p>
            <a:r>
              <a:rPr lang="en-US" dirty="0"/>
              <a:t>Always apply sterile dressings before splinting</a:t>
            </a:r>
          </a:p>
          <a:p>
            <a:r>
              <a:rPr lang="en-US" dirty="0"/>
              <a:t>Ensure the bone is in good anatomical alignment before splinting</a:t>
            </a:r>
          </a:p>
          <a:p>
            <a:r>
              <a:rPr lang="en-US" dirty="0"/>
              <a:t>If the bone is cannot be aligned, splint it in that position</a:t>
            </a:r>
          </a:p>
          <a:p>
            <a:r>
              <a:rPr lang="en-US" dirty="0"/>
              <a:t>Check for circulation after splinting</a:t>
            </a:r>
          </a:p>
          <a:p>
            <a:r>
              <a:rPr lang="en-US" dirty="0"/>
              <a:t>Always wash hands before and after splinting</a:t>
            </a:r>
          </a:p>
          <a:p>
            <a:r>
              <a:rPr lang="en-US" dirty="0"/>
              <a:t>Always splint the casualty if you’re going to move or transport the casualty</a:t>
            </a:r>
          </a:p>
          <a:p>
            <a:r>
              <a:rPr lang="en-US" dirty="0"/>
              <a:t>Apply a splint firmly (snug) but not tightly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TISSUE INJURIES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Soft tissue injuries are injuries that affect muscles and ligaments and </a:t>
            </a:r>
          </a:p>
          <a:p>
            <a:r>
              <a:rPr lang="en-US" dirty="0"/>
              <a:t>they include; cramps sprain and strain</a:t>
            </a:r>
          </a:p>
          <a:p>
            <a:r>
              <a:rPr lang="en-US" dirty="0"/>
              <a:t>A </a:t>
            </a:r>
            <a:r>
              <a:rPr lang="en-US" b="1" dirty="0"/>
              <a:t>cramp is a sudden severe smooth muscle pain due to prolonged</a:t>
            </a:r>
          </a:p>
          <a:p>
            <a:r>
              <a:rPr lang="en-US" dirty="0"/>
              <a:t>contraction </a:t>
            </a:r>
          </a:p>
          <a:p>
            <a:r>
              <a:rPr lang="en-US" dirty="0"/>
              <a:t>A </a:t>
            </a:r>
            <a:r>
              <a:rPr lang="en-US" b="1" dirty="0"/>
              <a:t>strain is the overstretching of a muscle at a joint with or without </a:t>
            </a:r>
          </a:p>
          <a:p>
            <a:r>
              <a:rPr lang="en-US" dirty="0"/>
              <a:t>tear </a:t>
            </a:r>
          </a:p>
          <a:p>
            <a:r>
              <a:rPr lang="en-US" dirty="0"/>
              <a:t>A </a:t>
            </a:r>
            <a:r>
              <a:rPr lang="en-US" b="1" dirty="0"/>
              <a:t>sprain is the over stretching and tearing of a ligament at a joint </a:t>
            </a:r>
            <a:endParaRPr lang="en-US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and symptoms of STIs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Severe paint at the site </a:t>
            </a:r>
          </a:p>
          <a:p>
            <a:r>
              <a:rPr lang="en-US" dirty="0"/>
              <a:t>Swelling </a:t>
            </a:r>
          </a:p>
          <a:p>
            <a:r>
              <a:rPr lang="en-US" dirty="0"/>
              <a:t>Reddening at the site</a:t>
            </a:r>
          </a:p>
          <a:p>
            <a:r>
              <a:rPr lang="en-US" dirty="0"/>
              <a:t>Loss of function </a:t>
            </a:r>
          </a:p>
          <a:p>
            <a:r>
              <a:rPr lang="en-US" dirty="0"/>
              <a:t>Area becomes warm</a:t>
            </a:r>
          </a:p>
          <a:p>
            <a:r>
              <a:rPr lang="en-US" dirty="0"/>
              <a:t>Bleeding</a:t>
            </a:r>
          </a:p>
          <a:p>
            <a:r>
              <a:rPr lang="en-US" dirty="0"/>
              <a:t>Tenderness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first aid management of sprain strains and</a:t>
            </a:r>
            <a:br>
              <a:rPr lang="en-US" dirty="0"/>
            </a:br>
            <a:r>
              <a:rPr lang="en-US" dirty="0"/>
              <a:t>dislocation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RICE</a:t>
            </a:r>
          </a:p>
          <a:p>
            <a:r>
              <a:rPr lang="en-US" dirty="0"/>
              <a:t>R -Rest </a:t>
            </a:r>
          </a:p>
          <a:p>
            <a:r>
              <a:rPr lang="en-US" dirty="0"/>
              <a:t>I –Immobilize; dressing and bandaging</a:t>
            </a:r>
          </a:p>
          <a:p>
            <a:r>
              <a:rPr lang="en-US" dirty="0"/>
              <a:t>C -cold </a:t>
            </a:r>
            <a:r>
              <a:rPr lang="en-US" b="1" dirty="0"/>
              <a:t>compress</a:t>
            </a:r>
          </a:p>
          <a:p>
            <a:r>
              <a:rPr lang="en-US" dirty="0"/>
              <a:t>E-Elevation 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A] Define the following terms; Strain, sprain and </a:t>
            </a:r>
          </a:p>
          <a:p>
            <a:r>
              <a:rPr lang="en-US" dirty="0"/>
              <a:t>dislocation</a:t>
            </a:r>
          </a:p>
          <a:p>
            <a:r>
              <a:rPr lang="en-US" dirty="0"/>
              <a:t>B] Outline four cardinal sign and symptoms of a sprain</a:t>
            </a:r>
          </a:p>
          <a:p>
            <a:r>
              <a:rPr lang="en-US" dirty="0"/>
              <a:t>C] Describe the f/a mgt of a 12yr old boy with a sprain </a:t>
            </a:r>
          </a:p>
          <a:p>
            <a:r>
              <a:rPr lang="en-US" dirty="0"/>
              <a:t>at the left ankle joint 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BURNS AND SCALDS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Burns</a:t>
            </a:r>
          </a:p>
          <a:p>
            <a:r>
              <a:rPr lang="en-US" dirty="0"/>
              <a:t>Are injuries to body tissue caused by dry heat </a:t>
            </a:r>
          </a:p>
          <a:p>
            <a:r>
              <a:rPr lang="en-US" b="1" dirty="0"/>
              <a:t>Causes of burns </a:t>
            </a:r>
          </a:p>
          <a:p>
            <a:r>
              <a:rPr lang="en-US" dirty="0"/>
              <a:t>Hot metal</a:t>
            </a:r>
          </a:p>
          <a:p>
            <a:r>
              <a:rPr lang="en-US" dirty="0"/>
              <a:t>Burning coal</a:t>
            </a:r>
          </a:p>
          <a:p>
            <a:r>
              <a:rPr lang="en-US" dirty="0"/>
              <a:t>Fire flames </a:t>
            </a:r>
          </a:p>
          <a:p>
            <a:r>
              <a:rPr lang="en-US" dirty="0"/>
              <a:t>Electricity </a:t>
            </a:r>
          </a:p>
          <a:p>
            <a:r>
              <a:rPr lang="en-US" dirty="0"/>
              <a:t>Concentrated acid</a:t>
            </a:r>
          </a:p>
          <a:p>
            <a:r>
              <a:rPr lang="en-US" dirty="0"/>
              <a:t>Frost bite [burning sensation due to exposure to very cold temperatures]</a:t>
            </a:r>
          </a:p>
          <a:p>
            <a:r>
              <a:rPr lang="en-US" dirty="0"/>
              <a:t>Ultraviolet rays </a:t>
            </a:r>
          </a:p>
          <a:p>
            <a:r>
              <a:rPr lang="en-US" dirty="0"/>
              <a:t>Bomb blast 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symptoms of burns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burnt area is seen</a:t>
            </a:r>
          </a:p>
          <a:p>
            <a:r>
              <a:rPr lang="en-US" dirty="0"/>
              <a:t>Reddening at the site</a:t>
            </a:r>
          </a:p>
          <a:p>
            <a:r>
              <a:rPr lang="en-US" dirty="0"/>
              <a:t>Severe pain at the site</a:t>
            </a:r>
          </a:p>
          <a:p>
            <a:r>
              <a:rPr lang="en-US" dirty="0"/>
              <a:t>Subnormal temperature </a:t>
            </a:r>
          </a:p>
          <a:p>
            <a:r>
              <a:rPr lang="en-US" dirty="0"/>
              <a:t>Tenderness </a:t>
            </a:r>
          </a:p>
          <a:p>
            <a:r>
              <a:rPr lang="en-US" dirty="0"/>
              <a:t>Swelling</a:t>
            </a:r>
          </a:p>
          <a:p>
            <a:r>
              <a:rPr lang="en-US" dirty="0"/>
              <a:t>Blisters</a:t>
            </a:r>
          </a:p>
          <a:p>
            <a:r>
              <a:rPr lang="en-US" dirty="0"/>
              <a:t>Loss of function</a:t>
            </a:r>
          </a:p>
          <a:p>
            <a:r>
              <a:rPr lang="en-US" dirty="0"/>
              <a:t>Sign of shock like cyanosis skin</a:t>
            </a:r>
          </a:p>
          <a:p>
            <a:r>
              <a:rPr lang="en-US" dirty="0"/>
              <a:t>High pulse rate</a:t>
            </a:r>
          </a:p>
          <a:p>
            <a:r>
              <a:rPr lang="en-US" dirty="0"/>
              <a:t>Sweating</a:t>
            </a:r>
          </a:p>
          <a:p>
            <a:r>
              <a:rPr lang="en-US" dirty="0"/>
              <a:t>The casualty may be unconscious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 first aid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Home first aid kit: it contains items that manage common home </a:t>
            </a:r>
          </a:p>
          <a:p>
            <a:r>
              <a:rPr lang="en-US" dirty="0"/>
              <a:t>accidents like burns, cuts, bleeding. It contains items like bandages,</a:t>
            </a:r>
          </a:p>
          <a:p>
            <a:r>
              <a:rPr lang="en-US" dirty="0"/>
              <a:t>gauze, scissor, </a:t>
            </a:r>
            <a:r>
              <a:rPr lang="en-US" dirty="0" err="1"/>
              <a:t>tweezer</a:t>
            </a:r>
            <a:r>
              <a:rPr lang="en-US" dirty="0"/>
              <a:t>, insect bite swabs</a:t>
            </a:r>
          </a:p>
          <a:p>
            <a:r>
              <a:rPr lang="en-US" dirty="0"/>
              <a:t>Medical first aid kit: It contains items that manage common medical</a:t>
            </a:r>
          </a:p>
          <a:p>
            <a:r>
              <a:rPr lang="en-US" dirty="0"/>
              <a:t>conditions like heart attack, asthmatic attack, and hypoglycemia. It </a:t>
            </a:r>
          </a:p>
          <a:p>
            <a:r>
              <a:rPr lang="en-US" dirty="0"/>
              <a:t>contains inhalers, glucose powder, aspirin tablets and others</a:t>
            </a:r>
          </a:p>
          <a:p>
            <a:r>
              <a:rPr lang="en-US" dirty="0"/>
              <a:t>Office first aid kit: it is used by people working in offices. It contains</a:t>
            </a:r>
          </a:p>
          <a:p>
            <a:r>
              <a:rPr lang="en-US" dirty="0"/>
              <a:t>mainly common drugs used to manage common diseases like ulcers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burns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Burns are classified according to severity </a:t>
            </a:r>
          </a:p>
          <a:p>
            <a:r>
              <a:rPr lang="en-US" dirty="0"/>
              <a:t>A] Severity </a:t>
            </a:r>
          </a:p>
          <a:p>
            <a:r>
              <a:rPr lang="en-US" dirty="0"/>
              <a:t>They can be mild, moderate or severe</a:t>
            </a:r>
          </a:p>
          <a:p>
            <a:r>
              <a:rPr lang="en-US" b="1" dirty="0"/>
              <a:t>Children </a:t>
            </a:r>
          </a:p>
          <a:p>
            <a:r>
              <a:rPr lang="en-US" dirty="0"/>
              <a:t>&lt;10%-mild</a:t>
            </a:r>
          </a:p>
          <a:p>
            <a:r>
              <a:rPr lang="en-US" dirty="0"/>
              <a:t>10%-20%-moderate</a:t>
            </a:r>
          </a:p>
          <a:p>
            <a:r>
              <a:rPr lang="en-US" dirty="0"/>
              <a:t>&gt;20%-severe 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Adults </a:t>
            </a:r>
          </a:p>
          <a:p>
            <a:r>
              <a:rPr lang="en-US" dirty="0"/>
              <a:t>&lt;15% mild</a:t>
            </a:r>
          </a:p>
          <a:p>
            <a:r>
              <a:rPr lang="en-US" dirty="0"/>
              <a:t>15%-25% moderate</a:t>
            </a:r>
          </a:p>
          <a:p>
            <a:r>
              <a:rPr lang="en-US" dirty="0"/>
              <a:t>&gt;25% severe </a:t>
            </a:r>
          </a:p>
          <a:p>
            <a:r>
              <a:rPr lang="en-US" dirty="0"/>
              <a:t>B) Depth</a:t>
            </a:r>
          </a:p>
          <a:p>
            <a:r>
              <a:rPr lang="en-US" dirty="0"/>
              <a:t>Here burns are classified as first degree, second degree and third</a:t>
            </a:r>
          </a:p>
          <a:p>
            <a:r>
              <a:rPr lang="en-US" dirty="0"/>
              <a:t>degree burns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degree burns </a:t>
            </a:r>
          </a:p>
          <a:p>
            <a:r>
              <a:rPr lang="en-US" dirty="0"/>
              <a:t>Only superficial layer of the involved and it is very painful</a:t>
            </a:r>
          </a:p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degree burns</a:t>
            </a:r>
          </a:p>
          <a:p>
            <a:r>
              <a:rPr lang="en-US" dirty="0"/>
              <a:t>The superficial layer and the dermis of the skin are involved </a:t>
            </a:r>
          </a:p>
          <a:p>
            <a:endParaRPr lang="en-US" b="1" dirty="0"/>
          </a:p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degree burns </a:t>
            </a:r>
          </a:p>
          <a:p>
            <a:r>
              <a:rPr lang="en-US" dirty="0"/>
              <a:t>The epidermis subcutaneous, muscle and blood muscles and blood</a:t>
            </a:r>
          </a:p>
          <a:p>
            <a:r>
              <a:rPr lang="en-US" dirty="0"/>
              <a:t>vessel are burnt.</a:t>
            </a:r>
          </a:p>
          <a:p>
            <a:r>
              <a:rPr lang="en-US" dirty="0"/>
              <a:t>These burns are also called </a:t>
            </a:r>
            <a:r>
              <a:rPr lang="en-US" b="1" dirty="0"/>
              <a:t>anesthetic burns [no pain]</a:t>
            </a:r>
            <a:endParaRPr lang="en-US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C] Classification according to burnt parts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chest burn, eye burns</a:t>
            </a:r>
          </a:p>
          <a:p>
            <a:r>
              <a:rPr lang="en-US" b="1" dirty="0"/>
              <a:t>Classification according to cause </a:t>
            </a:r>
          </a:p>
          <a:p>
            <a:r>
              <a:rPr lang="en-US" dirty="0"/>
              <a:t>For example chemical burns, nuclear burns, electric</a:t>
            </a:r>
          </a:p>
          <a:p>
            <a:r>
              <a:rPr lang="en-US" dirty="0"/>
              <a:t>etc. </a:t>
            </a:r>
          </a:p>
          <a:p>
            <a:r>
              <a:rPr lang="en-US" b="1" dirty="0"/>
              <a:t>According to percentage of body surface area burnt</a:t>
            </a:r>
          </a:p>
          <a:p>
            <a:r>
              <a:rPr lang="en-US" dirty="0"/>
              <a:t>This is obtained using Wallace’s rule of 9 in adults or 7 </a:t>
            </a:r>
          </a:p>
          <a:p>
            <a:r>
              <a:rPr lang="en-US" dirty="0"/>
              <a:t>in children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People at risk of burns/ predisposing factors for</a:t>
            </a:r>
            <a:br>
              <a:rPr lang="en-US" dirty="0"/>
            </a:br>
            <a:r>
              <a:rPr lang="en-US" dirty="0"/>
              <a:t>burns in 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People with mental illness </a:t>
            </a:r>
          </a:p>
          <a:p>
            <a:r>
              <a:rPr lang="en-US" dirty="0"/>
              <a:t>Young children </a:t>
            </a:r>
          </a:p>
          <a:p>
            <a:r>
              <a:rPr lang="en-US" dirty="0"/>
              <a:t>Patients with epileptic fits</a:t>
            </a:r>
          </a:p>
          <a:p>
            <a:r>
              <a:rPr lang="en-US" dirty="0"/>
              <a:t>Alcoholic people</a:t>
            </a:r>
          </a:p>
          <a:p>
            <a:r>
              <a:rPr lang="en-US" dirty="0"/>
              <a:t>Elderly people </a:t>
            </a:r>
          </a:p>
          <a:p>
            <a:r>
              <a:rPr lang="en-US" dirty="0"/>
              <a:t>Fire fighters </a:t>
            </a:r>
          </a:p>
          <a:p>
            <a:r>
              <a:rPr lang="en-US" dirty="0"/>
              <a:t>Patients with diabetes mellitus</a:t>
            </a:r>
          </a:p>
          <a:p>
            <a:r>
              <a:rPr lang="en-US" dirty="0"/>
              <a:t>Patients with leprosy </a:t>
            </a:r>
          </a:p>
          <a:p>
            <a:r>
              <a:rPr lang="en-US" dirty="0"/>
              <a:t>People with eye blindness 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aid management for burns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Emergency assessment .assess the degree of burns and the percentage of surface area burnt.</a:t>
            </a:r>
          </a:p>
          <a:p>
            <a:r>
              <a:rPr lang="en-US" dirty="0"/>
              <a:t>Call for help from by –standers or fire brigade</a:t>
            </a:r>
          </a:p>
          <a:p>
            <a:r>
              <a:rPr lang="en-US" dirty="0"/>
              <a:t>Remove the casualty from danger</a:t>
            </a:r>
          </a:p>
          <a:p>
            <a:r>
              <a:rPr lang="en-US" dirty="0"/>
              <a:t>Pour cold water at the burnt site</a:t>
            </a:r>
          </a:p>
          <a:p>
            <a:r>
              <a:rPr lang="en-US" dirty="0"/>
              <a:t>It possible, wrap the casualty in a blanket to stop burning fire </a:t>
            </a:r>
          </a:p>
          <a:p>
            <a:r>
              <a:rPr lang="en-US" dirty="0"/>
              <a:t>Check for ABC</a:t>
            </a:r>
          </a:p>
          <a:p>
            <a:r>
              <a:rPr lang="en-US" dirty="0"/>
              <a:t>Treat for shock</a:t>
            </a:r>
          </a:p>
          <a:p>
            <a:r>
              <a:rPr lang="en-US" dirty="0"/>
              <a:t>Give casualty a cold drink</a:t>
            </a:r>
          </a:p>
          <a:p>
            <a:r>
              <a:rPr lang="en-US" dirty="0"/>
              <a:t>Do not puncture the blisters</a:t>
            </a:r>
          </a:p>
          <a:p>
            <a:r>
              <a:rPr lang="en-US" dirty="0"/>
              <a:t>Do not remove constrictive material from the burnt area</a:t>
            </a:r>
          </a:p>
          <a:p>
            <a:r>
              <a:rPr lang="en-US" dirty="0"/>
              <a:t>Apply a sterile burn sheet or any other non-fluty material over the burnt area</a:t>
            </a:r>
          </a:p>
          <a:p>
            <a:r>
              <a:rPr lang="en-US" dirty="0"/>
              <a:t>Reassure the casualty</a:t>
            </a:r>
          </a:p>
          <a:p>
            <a:r>
              <a:rPr lang="en-US" dirty="0"/>
              <a:t>Arrange for transportation to the health facility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 of burns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Shock </a:t>
            </a:r>
          </a:p>
          <a:p>
            <a:r>
              <a:rPr lang="en-US" dirty="0"/>
              <a:t>Infection </a:t>
            </a:r>
          </a:p>
          <a:p>
            <a:r>
              <a:rPr lang="en-US" dirty="0"/>
              <a:t>Deformity </a:t>
            </a:r>
          </a:p>
          <a:p>
            <a:r>
              <a:rPr lang="en-US" dirty="0"/>
              <a:t>Unconsciousness </a:t>
            </a:r>
          </a:p>
          <a:p>
            <a:r>
              <a:rPr lang="en-US" dirty="0"/>
              <a:t>Contractures </a:t>
            </a:r>
          </a:p>
          <a:p>
            <a:r>
              <a:rPr lang="en-US" dirty="0" err="1"/>
              <a:t>Keloid</a:t>
            </a:r>
            <a:r>
              <a:rPr lang="en-US" dirty="0"/>
              <a:t> formation</a:t>
            </a:r>
          </a:p>
          <a:p>
            <a:r>
              <a:rPr lang="en-US" dirty="0"/>
              <a:t>Respiratory failure </a:t>
            </a:r>
          </a:p>
          <a:p>
            <a:r>
              <a:rPr lang="en-US" dirty="0"/>
              <a:t>Circulatory failure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Mr. Brian is 24 years old male who sustained burns of the chest, back </a:t>
            </a:r>
          </a:p>
          <a:p>
            <a:r>
              <a:rPr lang="en-US" dirty="0"/>
              <a:t>and left arm</a:t>
            </a:r>
          </a:p>
          <a:p>
            <a:r>
              <a:rPr lang="en-US" dirty="0"/>
              <a:t>A] Calculate for the percentage of the surface area burnt</a:t>
            </a:r>
          </a:p>
          <a:p>
            <a:r>
              <a:rPr lang="en-US" dirty="0"/>
              <a:t>B] List 5 signs and symptoms Mr. Brian is most likely to present with </a:t>
            </a:r>
          </a:p>
          <a:p>
            <a:r>
              <a:rPr lang="en-US" dirty="0"/>
              <a:t>C] Describe the first aid mgt of this casualty  </a:t>
            </a:r>
          </a:p>
          <a:p>
            <a:r>
              <a:rPr lang="en-US" dirty="0"/>
              <a:t>D] Outline five complications of burns</a:t>
            </a:r>
          </a:p>
          <a:p>
            <a:r>
              <a:rPr lang="en-US" dirty="0"/>
              <a:t>E] Describe the preventive measures of burns in the community</a:t>
            </a:r>
          </a:p>
          <a:p>
            <a:r>
              <a:rPr lang="en-US" dirty="0"/>
              <a:t>F] Outline the predisposing factors of burns 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burns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are injuries in the body caused by chemicals like concentrated acids</a:t>
            </a:r>
          </a:p>
          <a:p>
            <a:r>
              <a:rPr lang="en-US" b="1" dirty="0"/>
              <a:t>Sign and symptoms</a:t>
            </a:r>
          </a:p>
          <a:p>
            <a:r>
              <a:rPr lang="en-US" dirty="0"/>
              <a:t>Pain </a:t>
            </a:r>
          </a:p>
          <a:p>
            <a:r>
              <a:rPr lang="en-US" dirty="0"/>
              <a:t>Reddening</a:t>
            </a:r>
          </a:p>
          <a:p>
            <a:r>
              <a:rPr lang="en-US" dirty="0"/>
              <a:t>Swelling</a:t>
            </a:r>
          </a:p>
          <a:p>
            <a:r>
              <a:rPr lang="en-US" dirty="0"/>
              <a:t>Itching</a:t>
            </a:r>
          </a:p>
          <a:p>
            <a:r>
              <a:rPr lang="en-US" dirty="0"/>
              <a:t>Blisters</a:t>
            </a:r>
          </a:p>
          <a:p>
            <a:r>
              <a:rPr lang="en-US" dirty="0"/>
              <a:t>Burning </a:t>
            </a:r>
          </a:p>
          <a:p>
            <a:r>
              <a:rPr lang="en-US" dirty="0"/>
              <a:t>There is history of contract with chemical 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aid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Assess the types of chemical that has caused danger</a:t>
            </a:r>
          </a:p>
          <a:p>
            <a:r>
              <a:rPr lang="en-US" dirty="0"/>
              <a:t>Create a report and reassure </a:t>
            </a:r>
          </a:p>
          <a:p>
            <a:r>
              <a:rPr lang="en-US" dirty="0"/>
              <a:t>Call for help if necessary</a:t>
            </a:r>
          </a:p>
          <a:p>
            <a:r>
              <a:rPr lang="en-US" dirty="0"/>
              <a:t>Ensure personal protection through hand washing and gloving</a:t>
            </a:r>
          </a:p>
          <a:p>
            <a:r>
              <a:rPr lang="en-US" dirty="0"/>
              <a:t>Check for ABC</a:t>
            </a:r>
          </a:p>
          <a:p>
            <a:r>
              <a:rPr lang="en-US" dirty="0"/>
              <a:t>Wash the burnt area under running water for 20minutes</a:t>
            </a:r>
          </a:p>
          <a:p>
            <a:r>
              <a:rPr lang="en-US" dirty="0"/>
              <a:t>Do not puncture the blisters</a:t>
            </a:r>
          </a:p>
          <a:p>
            <a:r>
              <a:rPr lang="en-US" dirty="0"/>
              <a:t>Do not rub the area </a:t>
            </a:r>
          </a:p>
          <a:p>
            <a:r>
              <a:rPr lang="en-US" dirty="0"/>
              <a:t>Apply a sterile burn sheet at the site of injury</a:t>
            </a:r>
          </a:p>
          <a:p>
            <a:r>
              <a:rPr lang="en-US" dirty="0"/>
              <a:t>Arrange for transportation to the health facility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• Sports first aid kit: It is carried by first aiders who give first aid during</a:t>
            </a:r>
          </a:p>
          <a:p>
            <a:r>
              <a:rPr lang="en-US" dirty="0"/>
              <a:t>football matches. It contains materials that manage orthopedic </a:t>
            </a:r>
          </a:p>
          <a:p>
            <a:r>
              <a:rPr lang="en-US" dirty="0"/>
              <a:t>injuries like bandages, splints</a:t>
            </a:r>
          </a:p>
          <a:p>
            <a:r>
              <a:rPr lang="en-US" dirty="0"/>
              <a:t>• Military first aid kit: it is carried by soldiers during time of war. It</a:t>
            </a:r>
          </a:p>
          <a:p>
            <a:r>
              <a:rPr lang="en-US" dirty="0"/>
              <a:t>contains items that manage wounds and bleeding such as tourniquet,</a:t>
            </a:r>
          </a:p>
          <a:p>
            <a:r>
              <a:rPr lang="en-US" dirty="0"/>
              <a:t>clothing and wound dressings</a:t>
            </a:r>
          </a:p>
          <a:p>
            <a:r>
              <a:rPr lang="en-US" dirty="0"/>
              <a:t>• First responder kits: It contains items like BP machine, thermometer, </a:t>
            </a:r>
          </a:p>
          <a:p>
            <a:r>
              <a:rPr lang="en-US" dirty="0"/>
              <a:t>and stethoscope, used to take vital signs of the body. Other items</a:t>
            </a:r>
          </a:p>
          <a:p>
            <a:r>
              <a:rPr lang="en-US" dirty="0"/>
              <a:t>include shears, liniment etc</a:t>
            </a:r>
          </a:p>
          <a:p>
            <a:r>
              <a:rPr lang="en-US" dirty="0"/>
              <a:t>• Camping first aid kits: It is carried by people who go for camping. It </a:t>
            </a:r>
          </a:p>
          <a:p>
            <a:r>
              <a:rPr lang="en-US" dirty="0"/>
              <a:t>contains common items like tweezers, bandages, scissors, dressings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EPILEPTIC FITS/ SEIZURES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Refers to convulsions that occur in known epileptic patients</a:t>
            </a:r>
          </a:p>
          <a:p>
            <a:r>
              <a:rPr lang="en-US" b="1" dirty="0"/>
              <a:t>Risk factors / predisposing factor /causes of epileptic fits </a:t>
            </a:r>
          </a:p>
          <a:p>
            <a:r>
              <a:rPr lang="en-US" dirty="0"/>
              <a:t>Stress </a:t>
            </a:r>
          </a:p>
          <a:p>
            <a:r>
              <a:rPr lang="en-US" dirty="0"/>
              <a:t>Alcohol consumption and substance use</a:t>
            </a:r>
          </a:p>
          <a:p>
            <a:r>
              <a:rPr lang="en-US" dirty="0"/>
              <a:t>Anemia</a:t>
            </a:r>
          </a:p>
          <a:p>
            <a:r>
              <a:rPr lang="en-US" dirty="0"/>
              <a:t>Infection </a:t>
            </a:r>
          </a:p>
          <a:p>
            <a:r>
              <a:rPr lang="en-US" dirty="0"/>
              <a:t>Hypoglycemia [reduced blood sugar ]</a:t>
            </a:r>
          </a:p>
          <a:p>
            <a:r>
              <a:rPr lang="en-US" dirty="0"/>
              <a:t>Dehydration</a:t>
            </a:r>
          </a:p>
          <a:p>
            <a:r>
              <a:rPr lang="en-US" dirty="0"/>
              <a:t>Brain tumor</a:t>
            </a:r>
          </a:p>
          <a:p>
            <a:r>
              <a:rPr lang="en-US" dirty="0"/>
              <a:t>High altitude </a:t>
            </a:r>
          </a:p>
          <a:p>
            <a:r>
              <a:rPr lang="en-US" dirty="0"/>
              <a:t>Drug withdrawal 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Stages of an epileptic fit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four stages of an epileptic fit;</a:t>
            </a:r>
          </a:p>
          <a:p>
            <a:r>
              <a:rPr lang="en-US" dirty="0"/>
              <a:t>These stages are aura, tonic, </a:t>
            </a:r>
            <a:r>
              <a:rPr lang="en-US" dirty="0" err="1"/>
              <a:t>Clonic</a:t>
            </a:r>
            <a:r>
              <a:rPr lang="en-US" dirty="0"/>
              <a:t> and recovery stage</a:t>
            </a:r>
          </a:p>
          <a:p>
            <a:r>
              <a:rPr lang="en-US" b="1" dirty="0"/>
              <a:t>Aura stage</a:t>
            </a:r>
          </a:p>
          <a:p>
            <a:r>
              <a:rPr lang="en-US" dirty="0"/>
              <a:t>This is a warning stage of fit. The casualty experience flickering of light </a:t>
            </a:r>
          </a:p>
          <a:p>
            <a:r>
              <a:rPr lang="en-US" dirty="0"/>
              <a:t>in eye, changes in smell, taste, feeling of vomiting and there may be </a:t>
            </a:r>
          </a:p>
          <a:p>
            <a:r>
              <a:rPr lang="en-US" dirty="0"/>
              <a:t>an epileptic cry 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Tonic stage </a:t>
            </a:r>
          </a:p>
          <a:p>
            <a:r>
              <a:rPr lang="en-US" dirty="0"/>
              <a:t>There is contraction of muscles of the respiratory tract causing difficulty in </a:t>
            </a:r>
          </a:p>
          <a:p>
            <a:r>
              <a:rPr lang="en-US" dirty="0"/>
              <a:t>breathing, noisy breathing, cyanosis and high pulse rate and mostly an</a:t>
            </a:r>
          </a:p>
          <a:p>
            <a:r>
              <a:rPr lang="en-US" dirty="0"/>
              <a:t>epileptic cry occurs here due to contraction of muscles of the larynx (voice</a:t>
            </a:r>
          </a:p>
          <a:p>
            <a:r>
              <a:rPr lang="en-US" dirty="0"/>
              <a:t>box).</a:t>
            </a:r>
          </a:p>
          <a:p>
            <a:r>
              <a:rPr lang="en-US" dirty="0"/>
              <a:t>The casualty is unconscious</a:t>
            </a:r>
          </a:p>
          <a:p>
            <a:r>
              <a:rPr lang="en-US" b="1" dirty="0"/>
              <a:t>Colonic stage</a:t>
            </a:r>
          </a:p>
          <a:p>
            <a:r>
              <a:rPr lang="en-US" dirty="0"/>
              <a:t>There is generalized convulsion of the body. The whole body becomes rigid</a:t>
            </a:r>
          </a:p>
          <a:p>
            <a:r>
              <a:rPr lang="en-US" dirty="0"/>
              <a:t>There is arching of the back, urine incontinence, fecal incontinence and the </a:t>
            </a:r>
          </a:p>
          <a:p>
            <a:r>
              <a:rPr lang="en-US" dirty="0"/>
              <a:t>casualty is still unconscious 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Recovery stage</a:t>
            </a:r>
          </a:p>
          <a:p>
            <a:pPr>
              <a:buNone/>
            </a:pPr>
            <a:r>
              <a:rPr lang="en-US" dirty="0"/>
              <a:t>• Convulsions stop, all muscles relax. The casualty feels very tired and </a:t>
            </a:r>
          </a:p>
          <a:p>
            <a:r>
              <a:rPr lang="en-US" dirty="0"/>
              <a:t>goes deep asleep. Breathing becomes normal. And this is when the</a:t>
            </a:r>
          </a:p>
          <a:p>
            <a:r>
              <a:rPr lang="en-US" dirty="0"/>
              <a:t>casualty should placed in a recovery position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signs and symptoms of an epileptic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casualty is a known epileptic patient</a:t>
            </a:r>
          </a:p>
          <a:p>
            <a:r>
              <a:rPr lang="en-US" dirty="0"/>
              <a:t>There is a warning stage with strange feeling of smell, taste and vomiting </a:t>
            </a:r>
          </a:p>
          <a:p>
            <a:r>
              <a:rPr lang="en-US" dirty="0"/>
              <a:t>Difficulty in breathing </a:t>
            </a:r>
          </a:p>
          <a:p>
            <a:r>
              <a:rPr lang="en-US" dirty="0"/>
              <a:t>Noisy breathing [strider]</a:t>
            </a:r>
          </a:p>
          <a:p>
            <a:r>
              <a:rPr lang="en-US" dirty="0"/>
              <a:t>Arching of the back</a:t>
            </a:r>
          </a:p>
          <a:p>
            <a:r>
              <a:rPr lang="en-US" dirty="0"/>
              <a:t>Convulsion </a:t>
            </a:r>
          </a:p>
          <a:p>
            <a:r>
              <a:rPr lang="en-US" dirty="0"/>
              <a:t>Frothing </a:t>
            </a:r>
          </a:p>
          <a:p>
            <a:r>
              <a:rPr lang="en-US" dirty="0"/>
              <a:t>Sudden loss of consciousness</a:t>
            </a:r>
          </a:p>
          <a:p>
            <a:r>
              <a:rPr lang="en-US" dirty="0"/>
              <a:t>Cyanosis</a:t>
            </a:r>
          </a:p>
          <a:p>
            <a:r>
              <a:rPr lang="en-US" dirty="0"/>
              <a:t>Urine and fecal incontinence </a:t>
            </a:r>
          </a:p>
          <a:p>
            <a:r>
              <a:rPr lang="en-US" dirty="0"/>
              <a:t>After convulsion the person feels very tired and goes to deep sleep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F/a management of epileptic fit/seizures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Assess the casualty to determine the stage of the fit. Help the casualty take</a:t>
            </a:r>
          </a:p>
          <a:p>
            <a:r>
              <a:rPr lang="en-US" dirty="0"/>
              <a:t>medication if is still in aura stage</a:t>
            </a:r>
          </a:p>
          <a:p>
            <a:r>
              <a:rPr lang="en-US" dirty="0"/>
              <a:t>Note the time and minutes when convulsion started</a:t>
            </a:r>
          </a:p>
          <a:p>
            <a:r>
              <a:rPr lang="en-US" dirty="0"/>
              <a:t>Call for help from bystanders</a:t>
            </a:r>
          </a:p>
          <a:p>
            <a:r>
              <a:rPr lang="en-US" dirty="0"/>
              <a:t>Make space around the casualty</a:t>
            </a:r>
          </a:p>
          <a:p>
            <a:r>
              <a:rPr lang="en-US" dirty="0"/>
              <a:t>Remove dangerous objects around the casualty </a:t>
            </a:r>
          </a:p>
          <a:p>
            <a:r>
              <a:rPr lang="en-US" dirty="0"/>
              <a:t>Protect the casualty’s head by wrapping it with clothing but not covering the face </a:t>
            </a:r>
          </a:p>
          <a:p>
            <a:r>
              <a:rPr lang="en-US" dirty="0"/>
              <a:t>Loosen tight clothes around the neck and waist</a:t>
            </a:r>
          </a:p>
          <a:p>
            <a:r>
              <a:rPr lang="en-US" dirty="0"/>
              <a:t>When the convulsion stops check for ABC and put the casualty in recovery 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Reassure the casualty if conscious and by standers if the casualty is unconscious </a:t>
            </a:r>
          </a:p>
          <a:p>
            <a:r>
              <a:rPr lang="en-US" dirty="0"/>
              <a:t>Then arrange for transportation to the nearest health facility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DROWNING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Is the complete immersion of the nose and mouth into water</a:t>
            </a:r>
          </a:p>
          <a:p>
            <a:r>
              <a:rPr lang="en-US" b="1" dirty="0"/>
              <a:t>Sign and symptoms </a:t>
            </a:r>
          </a:p>
          <a:p>
            <a:r>
              <a:rPr lang="en-US" dirty="0"/>
              <a:t>Difficulty in breathing </a:t>
            </a:r>
          </a:p>
          <a:p>
            <a:r>
              <a:rPr lang="en-US" dirty="0"/>
              <a:t>Unconsciousness</a:t>
            </a:r>
          </a:p>
          <a:p>
            <a:r>
              <a:rPr lang="en-US" dirty="0"/>
              <a:t>History of drowning</a:t>
            </a:r>
          </a:p>
          <a:p>
            <a:r>
              <a:rPr lang="en-US" dirty="0"/>
              <a:t>Abdominal distension </a:t>
            </a:r>
          </a:p>
          <a:p>
            <a:r>
              <a:rPr lang="en-US" dirty="0"/>
              <a:t>There are signs of shock e.g. cyanosis </a:t>
            </a:r>
          </a:p>
          <a:p>
            <a:r>
              <a:rPr lang="en-US" dirty="0"/>
              <a:t>Subnormal temperature</a:t>
            </a:r>
          </a:p>
          <a:p>
            <a:r>
              <a:rPr lang="en-US" dirty="0"/>
              <a:t>Low blood pressure</a:t>
            </a:r>
          </a:p>
          <a:p>
            <a:r>
              <a:rPr lang="en-US" dirty="0"/>
              <a:t>Strider  [noisy inspiration] </a:t>
            </a:r>
          </a:p>
          <a:p>
            <a:r>
              <a:rPr lang="en-US" dirty="0"/>
              <a:t>General body weakness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aid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Emergency assessment: Assess for the types of water source and level of consciousness</a:t>
            </a:r>
          </a:p>
          <a:p>
            <a:r>
              <a:rPr lang="en-US" dirty="0"/>
              <a:t>Call for help from bystanders</a:t>
            </a:r>
          </a:p>
          <a:p>
            <a:r>
              <a:rPr lang="en-US" dirty="0"/>
              <a:t>Remove the casualty from the water source. Hold a long stick and support the casualty to </a:t>
            </a:r>
          </a:p>
          <a:p>
            <a:r>
              <a:rPr lang="en-US" dirty="0"/>
              <a:t>come out. if you can swim, then swim and remove the casualty</a:t>
            </a:r>
          </a:p>
          <a:p>
            <a:r>
              <a:rPr lang="en-US" dirty="0"/>
              <a:t>Position the casualty with the head lower than the legs</a:t>
            </a:r>
          </a:p>
          <a:p>
            <a:r>
              <a:rPr lang="en-US" dirty="0"/>
              <a:t>Check for ABC</a:t>
            </a:r>
          </a:p>
          <a:p>
            <a:r>
              <a:rPr lang="en-US" dirty="0"/>
              <a:t>Immediately start artificial respirations and CPR</a:t>
            </a:r>
          </a:p>
          <a:p>
            <a:r>
              <a:rPr lang="en-US" dirty="0"/>
              <a:t>Compress the abdomen to expel the water </a:t>
            </a:r>
          </a:p>
          <a:p>
            <a:r>
              <a:rPr lang="en-US" dirty="0"/>
              <a:t>Treat for shock</a:t>
            </a:r>
          </a:p>
          <a:p>
            <a:r>
              <a:rPr lang="en-US" dirty="0"/>
              <a:t>Reassure the casualty if conscious or by standers if unconscious</a:t>
            </a:r>
          </a:p>
          <a:p>
            <a:r>
              <a:rPr lang="en-US" dirty="0"/>
              <a:t>Place casualty in recovery position </a:t>
            </a:r>
          </a:p>
          <a:p>
            <a:r>
              <a:rPr lang="en-US" dirty="0"/>
              <a:t>Arrange for transportation to hospital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poison is any substance which causes injury/illness when </a:t>
            </a:r>
          </a:p>
          <a:p>
            <a:r>
              <a:rPr lang="en-US" dirty="0"/>
              <a:t>introduced into the body.</a:t>
            </a:r>
          </a:p>
          <a:p>
            <a:r>
              <a:rPr lang="en-US" b="1" dirty="0"/>
              <a:t>Types of poisons</a:t>
            </a:r>
          </a:p>
          <a:p>
            <a:r>
              <a:rPr lang="en-US" dirty="0"/>
              <a:t>Plant poisoning</a:t>
            </a:r>
          </a:p>
          <a:p>
            <a:r>
              <a:rPr lang="en-US" dirty="0"/>
              <a:t>Paraffin poisoning</a:t>
            </a:r>
          </a:p>
          <a:p>
            <a:r>
              <a:rPr lang="en-US" dirty="0"/>
              <a:t>Drugs</a:t>
            </a:r>
          </a:p>
          <a:p>
            <a:r>
              <a:rPr lang="en-US" dirty="0"/>
              <a:t>Organophosphate</a:t>
            </a:r>
          </a:p>
          <a:p>
            <a:r>
              <a:rPr lang="en-US" dirty="0"/>
              <a:t>Venom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through which poison can enter the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Ingestion: This is when poison enters the body through the mouth. It </a:t>
            </a:r>
          </a:p>
          <a:p>
            <a:r>
              <a:rPr lang="en-US" dirty="0"/>
              <a:t>can be contaminated food or any other substance.</a:t>
            </a:r>
          </a:p>
          <a:p>
            <a:r>
              <a:rPr lang="en-US" b="1" dirty="0"/>
              <a:t>Inhalation: This is when poison enters the body through</a:t>
            </a:r>
          </a:p>
          <a:p>
            <a:r>
              <a:rPr lang="en-US" b="1" dirty="0"/>
              <a:t>Through the skin: An absorbed poison enters the body after it comes </a:t>
            </a:r>
          </a:p>
          <a:p>
            <a:r>
              <a:rPr lang="en-US" dirty="0"/>
              <a:t>into contact with the skin surface.</a:t>
            </a:r>
          </a:p>
          <a:p>
            <a:r>
              <a:rPr lang="en-US" b="1" dirty="0"/>
              <a:t>Through injection: Poison enters the body through drugs or </a:t>
            </a:r>
          </a:p>
          <a:p>
            <a:r>
              <a:rPr lang="en-US" dirty="0"/>
              <a:t>medications which are injected with a needle.</a:t>
            </a:r>
          </a:p>
          <a:p>
            <a:r>
              <a:rPr lang="en-US" b="1" dirty="0"/>
              <a:t>Bites and stings: Poison enters the body through bites or stings. For </a:t>
            </a:r>
          </a:p>
          <a:p>
            <a:r>
              <a:rPr lang="en-US" dirty="0"/>
              <a:t>example dog bites, snake bites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MAKE A HOME FIRST AID KIT (steps)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Choose a large plastic container which is flexible and water resistant</a:t>
            </a:r>
          </a:p>
          <a:p>
            <a:r>
              <a:rPr lang="en-US" dirty="0"/>
              <a:t>• Make a list of all the items needed in the first aid kit to manage common </a:t>
            </a:r>
          </a:p>
          <a:p>
            <a:r>
              <a:rPr lang="en-US" dirty="0"/>
              <a:t>home accidents. Items may include bandage, cotton, soap etc</a:t>
            </a:r>
          </a:p>
          <a:p>
            <a:r>
              <a:rPr lang="en-US" dirty="0"/>
              <a:t>• Stock the kit with all the items listed</a:t>
            </a:r>
          </a:p>
          <a:p>
            <a:r>
              <a:rPr lang="en-US" dirty="0"/>
              <a:t>• Inform all the adult members of the family about the kit </a:t>
            </a:r>
          </a:p>
          <a:p>
            <a:r>
              <a:rPr lang="en-US" dirty="0"/>
              <a:t>• Train all the adult members how to use the equipment in the first aid kit</a:t>
            </a:r>
          </a:p>
          <a:p>
            <a:r>
              <a:rPr lang="en-US" dirty="0"/>
              <a:t>• Label on the outer surface of the container as </a:t>
            </a:r>
            <a:r>
              <a:rPr lang="en-US" b="1" dirty="0"/>
              <a:t>FIRST AID KIT</a:t>
            </a:r>
          </a:p>
          <a:p>
            <a:r>
              <a:rPr lang="en-US" dirty="0"/>
              <a:t>• Place the kit in a safe and easily accessible place at home, where children </a:t>
            </a:r>
          </a:p>
          <a:p>
            <a:r>
              <a:rPr lang="en-US" dirty="0"/>
              <a:t>can’t reach</a:t>
            </a:r>
          </a:p>
          <a:p>
            <a:r>
              <a:rPr lang="en-US" dirty="0"/>
              <a:t>• Keep checking that all items stocked in the kit are still there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Signs and symptoms of ingested poison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Smell of poison</a:t>
            </a:r>
          </a:p>
          <a:p>
            <a:r>
              <a:rPr lang="en-US" dirty="0"/>
              <a:t>Pinpointed pupils</a:t>
            </a:r>
          </a:p>
          <a:p>
            <a:r>
              <a:rPr lang="en-US" dirty="0"/>
              <a:t>Subnormal temperature</a:t>
            </a:r>
          </a:p>
          <a:p>
            <a:r>
              <a:rPr lang="en-US" dirty="0"/>
              <a:t>Sweating</a:t>
            </a:r>
          </a:p>
          <a:p>
            <a:r>
              <a:rPr lang="en-US" dirty="0"/>
              <a:t>Abdominal distension</a:t>
            </a:r>
          </a:p>
          <a:p>
            <a:r>
              <a:rPr lang="en-US" dirty="0"/>
              <a:t>Diarrhea</a:t>
            </a:r>
          </a:p>
          <a:p>
            <a:r>
              <a:rPr lang="en-US" dirty="0"/>
              <a:t>Vomiting</a:t>
            </a:r>
          </a:p>
          <a:p>
            <a:r>
              <a:rPr lang="en-US" dirty="0"/>
              <a:t>Nausea</a:t>
            </a:r>
          </a:p>
          <a:p>
            <a:r>
              <a:rPr lang="en-US" dirty="0" err="1"/>
              <a:t>Hematemesis</a:t>
            </a:r>
            <a:endParaRPr lang="en-US" dirty="0"/>
          </a:p>
          <a:p>
            <a:r>
              <a:rPr lang="en-US" dirty="0"/>
              <a:t>Difficulty in breathing</a:t>
            </a:r>
          </a:p>
          <a:p>
            <a:r>
              <a:rPr lang="en-US" dirty="0"/>
              <a:t>Abdominal pains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Casualty may be unconsciousness</a:t>
            </a:r>
          </a:p>
          <a:p>
            <a:r>
              <a:rPr lang="en-US" dirty="0"/>
              <a:t>Open or spilled poison containers may be found near the casualty</a:t>
            </a:r>
          </a:p>
          <a:p>
            <a:r>
              <a:rPr lang="en-US" dirty="0"/>
              <a:t>White stains on the mouth</a:t>
            </a:r>
          </a:p>
          <a:p>
            <a:r>
              <a:rPr lang="en-US" dirty="0"/>
              <a:t>Noisy breathing (strider)</a:t>
            </a:r>
          </a:p>
          <a:p>
            <a:r>
              <a:rPr lang="en-US" dirty="0"/>
              <a:t>High pulse rate</a:t>
            </a:r>
          </a:p>
          <a:p>
            <a:r>
              <a:rPr lang="en-US" dirty="0"/>
              <a:t>Cyanosis.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first aid management for ingested poison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Emergency assessment; identify the type of poison taken time and</a:t>
            </a:r>
          </a:p>
          <a:p>
            <a:r>
              <a:rPr lang="en-US" dirty="0"/>
              <a:t>quantity. Check casualty’s level of consciousness using AVPU scale.</a:t>
            </a:r>
          </a:p>
          <a:p>
            <a:r>
              <a:rPr lang="en-US" dirty="0"/>
              <a:t>Ensure first aider’s safety by not coming into contact with the poison.</a:t>
            </a:r>
          </a:p>
          <a:p>
            <a:r>
              <a:rPr lang="en-US" dirty="0"/>
              <a:t>Keep the poison container.</a:t>
            </a:r>
          </a:p>
          <a:p>
            <a:r>
              <a:rPr lang="en-US" dirty="0"/>
              <a:t>If the victim vomits, keep the vomited material for the doctor to see.</a:t>
            </a:r>
          </a:p>
          <a:p>
            <a:r>
              <a:rPr lang="en-US" dirty="0"/>
              <a:t>If the casualty is conscious, induce vomiting by giving a concentrated salt </a:t>
            </a:r>
          </a:p>
          <a:p>
            <a:r>
              <a:rPr lang="en-US" dirty="0"/>
              <a:t>solution.</a:t>
            </a:r>
          </a:p>
          <a:p>
            <a:r>
              <a:rPr lang="en-US" dirty="0"/>
              <a:t>After vomiting, give milk or egg white (they have albumin).</a:t>
            </a:r>
          </a:p>
          <a:p>
            <a:r>
              <a:rPr lang="en-US" dirty="0"/>
              <a:t>Administer an antidote if available.</a:t>
            </a:r>
          </a:p>
          <a:p>
            <a:r>
              <a:rPr lang="en-US" dirty="0"/>
              <a:t>Check for ABC</a:t>
            </a:r>
          </a:p>
          <a:p>
            <a:r>
              <a:rPr lang="en-US" dirty="0"/>
              <a:t>Encourage the casualty to take plenty of water orally.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Reassure the casualty if conscious.</a:t>
            </a:r>
          </a:p>
          <a:p>
            <a:r>
              <a:rPr lang="en-US" dirty="0"/>
              <a:t>Put the casualty in a recovery position</a:t>
            </a:r>
          </a:p>
          <a:p>
            <a:r>
              <a:rPr lang="en-US" dirty="0"/>
              <a:t>Transport the casualty to hospital.</a:t>
            </a:r>
          </a:p>
          <a:p>
            <a:r>
              <a:rPr lang="en-US" b="1" dirty="0"/>
              <a:t>Signs of alcohol poisoning</a:t>
            </a:r>
          </a:p>
          <a:p>
            <a:r>
              <a:rPr lang="en-US" dirty="0"/>
              <a:t>There is smell of alcohol</a:t>
            </a:r>
          </a:p>
          <a:p>
            <a:r>
              <a:rPr lang="en-US" dirty="0"/>
              <a:t>The casualty is confused</a:t>
            </a:r>
          </a:p>
          <a:p>
            <a:r>
              <a:rPr lang="en-US" dirty="0"/>
              <a:t>Drowsiness</a:t>
            </a:r>
          </a:p>
          <a:p>
            <a:r>
              <a:rPr lang="en-US" dirty="0"/>
              <a:t>Difficulty in breathing</a:t>
            </a:r>
          </a:p>
          <a:p>
            <a:r>
              <a:rPr lang="en-US" dirty="0"/>
              <a:t>Blurred vision</a:t>
            </a:r>
          </a:p>
          <a:p>
            <a:r>
              <a:rPr lang="en-US" dirty="0"/>
              <a:t>Pupil dilation/ dilated pupils</a:t>
            </a:r>
          </a:p>
          <a:p>
            <a:r>
              <a:rPr lang="en-US" dirty="0"/>
              <a:t>General body weakness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BITES AND STINGS</a:t>
            </a:r>
            <a:br>
              <a:rPr lang="en-US" dirty="0"/>
            </a:br>
            <a:r>
              <a:rPr lang="en-US" dirty="0"/>
              <a:t>Dog bites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Signs and symptoms of dog bites</a:t>
            </a:r>
          </a:p>
          <a:p>
            <a:r>
              <a:rPr lang="en-US" dirty="0"/>
              <a:t>The wound is seen</a:t>
            </a:r>
          </a:p>
          <a:p>
            <a:r>
              <a:rPr lang="en-US" dirty="0"/>
              <a:t>Pain at the site</a:t>
            </a:r>
          </a:p>
          <a:p>
            <a:r>
              <a:rPr lang="en-US" dirty="0"/>
              <a:t>Swelling at the site</a:t>
            </a:r>
          </a:p>
          <a:p>
            <a:r>
              <a:rPr lang="en-US" dirty="0"/>
              <a:t>Bleeding</a:t>
            </a:r>
          </a:p>
          <a:p>
            <a:r>
              <a:rPr lang="en-US" dirty="0"/>
              <a:t>History of the dog bite</a:t>
            </a:r>
          </a:p>
          <a:p>
            <a:r>
              <a:rPr lang="en-US" dirty="0"/>
              <a:t>Subnormal temperature</a:t>
            </a:r>
          </a:p>
          <a:p>
            <a:r>
              <a:rPr lang="en-US" dirty="0"/>
              <a:t>Restlessness</a:t>
            </a:r>
          </a:p>
          <a:p>
            <a:r>
              <a:rPr lang="en-US" dirty="0"/>
              <a:t>High pulse rate</a:t>
            </a:r>
          </a:p>
          <a:p>
            <a:r>
              <a:rPr lang="en-US" dirty="0"/>
              <a:t>Loss of functioning of the limb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aid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• Emergency assessment; note the time of the bite and if possible the dog</a:t>
            </a:r>
          </a:p>
          <a:p>
            <a:pPr>
              <a:buNone/>
            </a:pPr>
            <a:r>
              <a:rPr lang="en-US" dirty="0"/>
              <a:t>• Call for help from bystanders</a:t>
            </a:r>
          </a:p>
          <a:p>
            <a:pPr>
              <a:buNone/>
            </a:pPr>
            <a:r>
              <a:rPr lang="en-US" dirty="0"/>
              <a:t>• Check for ABC</a:t>
            </a:r>
          </a:p>
          <a:p>
            <a:pPr>
              <a:buNone/>
            </a:pPr>
            <a:r>
              <a:rPr lang="en-US" dirty="0"/>
              <a:t>• Remove casualty from danger</a:t>
            </a:r>
          </a:p>
          <a:p>
            <a:pPr>
              <a:buNone/>
            </a:pPr>
            <a:r>
              <a:rPr lang="en-US" dirty="0"/>
              <a:t>• Put on gloves and wash the injured part with warm water and soap.</a:t>
            </a:r>
          </a:p>
          <a:p>
            <a:pPr>
              <a:buNone/>
            </a:pPr>
            <a:r>
              <a:rPr lang="en-US" dirty="0"/>
              <a:t>• Arrest bleeding using the through resting the bleeding part, elevate if </a:t>
            </a:r>
          </a:p>
          <a:p>
            <a:pPr>
              <a:buNone/>
            </a:pPr>
            <a:r>
              <a:rPr lang="en-US" dirty="0"/>
              <a:t>possible and apply dressing and bandage.</a:t>
            </a:r>
          </a:p>
          <a:p>
            <a:pPr>
              <a:buNone/>
            </a:pPr>
            <a:r>
              <a:rPr lang="en-US" dirty="0"/>
              <a:t>• Treat for shock</a:t>
            </a:r>
          </a:p>
          <a:p>
            <a:pPr>
              <a:buNone/>
            </a:pPr>
            <a:r>
              <a:rPr lang="en-US" dirty="0"/>
              <a:t>• Reassure the casualty if conscious or by-standers if the casualty is </a:t>
            </a:r>
          </a:p>
          <a:p>
            <a:pPr>
              <a:buNone/>
            </a:pPr>
            <a:r>
              <a:rPr lang="en-US" dirty="0"/>
              <a:t>unconscious</a:t>
            </a:r>
          </a:p>
          <a:p>
            <a:pPr>
              <a:buNone/>
            </a:pPr>
            <a:r>
              <a:rPr lang="en-US" dirty="0"/>
              <a:t>• Arrange for transportation to hospital for rabies vaccine.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of dog bites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Hemorrhage</a:t>
            </a:r>
          </a:p>
          <a:p>
            <a:r>
              <a:rPr lang="en-US" dirty="0"/>
              <a:t>Rabies/ infections</a:t>
            </a:r>
          </a:p>
          <a:p>
            <a:r>
              <a:rPr lang="en-US" b="1" dirty="0"/>
              <a:t>SNAKE BITES</a:t>
            </a:r>
          </a:p>
          <a:p>
            <a:r>
              <a:rPr lang="en-US" dirty="0"/>
              <a:t>There are different types of snakes that can cause bites.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snakes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Poisonous snakes</a:t>
            </a:r>
          </a:p>
          <a:p>
            <a:r>
              <a:rPr lang="en-US" dirty="0"/>
              <a:t>Have two fangs, flat heads, and oval eyes and produce venom</a:t>
            </a:r>
          </a:p>
          <a:p>
            <a:r>
              <a:rPr lang="en-US" dirty="0"/>
              <a:t>Non-poisonous snakes</a:t>
            </a:r>
          </a:p>
          <a:p>
            <a:r>
              <a:rPr lang="en-US" dirty="0"/>
              <a:t>Have no fangs, have oval heads, don’t produce venom and have round eyes</a:t>
            </a:r>
          </a:p>
          <a:p>
            <a:r>
              <a:rPr lang="en-US" b="1" dirty="0"/>
              <a:t>Signs and symptoms of snake bites</a:t>
            </a:r>
          </a:p>
          <a:p>
            <a:r>
              <a:rPr lang="en-US" dirty="0"/>
              <a:t>The fang marks are seen</a:t>
            </a:r>
          </a:p>
          <a:p>
            <a:r>
              <a:rPr lang="en-US" dirty="0"/>
              <a:t>Swelling around the bitten site</a:t>
            </a:r>
          </a:p>
          <a:p>
            <a:r>
              <a:rPr lang="en-US" dirty="0"/>
              <a:t>Mild bleeding</a:t>
            </a:r>
          </a:p>
          <a:p>
            <a:r>
              <a:rPr lang="en-US" dirty="0"/>
              <a:t>Severe pain at the site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Paralysis</a:t>
            </a:r>
          </a:p>
          <a:p>
            <a:r>
              <a:rPr lang="en-US" dirty="0"/>
              <a:t>Loss of function of the limb</a:t>
            </a:r>
          </a:p>
          <a:p>
            <a:r>
              <a:rPr lang="en-US" dirty="0"/>
              <a:t>Restlessness</a:t>
            </a:r>
          </a:p>
          <a:p>
            <a:r>
              <a:rPr lang="en-US" dirty="0"/>
              <a:t>Excessive salivation</a:t>
            </a:r>
          </a:p>
          <a:p>
            <a:r>
              <a:rPr lang="en-US" dirty="0"/>
              <a:t>Dilated pupils</a:t>
            </a:r>
          </a:p>
          <a:p>
            <a:r>
              <a:rPr lang="en-US" dirty="0"/>
              <a:t>Increased pulse rate</a:t>
            </a:r>
          </a:p>
          <a:p>
            <a:r>
              <a:rPr lang="en-US" dirty="0"/>
              <a:t>Subnormal temperature</a:t>
            </a:r>
          </a:p>
          <a:p>
            <a:r>
              <a:rPr lang="en-US" dirty="0"/>
              <a:t>Difficulty in breathing</a:t>
            </a:r>
          </a:p>
          <a:p>
            <a:r>
              <a:rPr lang="en-US" dirty="0"/>
              <a:t>General body weakness</a:t>
            </a:r>
          </a:p>
          <a:p>
            <a:r>
              <a:rPr lang="en-US" dirty="0"/>
              <a:t>Blurred vision</a:t>
            </a:r>
          </a:p>
          <a:p>
            <a:r>
              <a:rPr lang="en-US" dirty="0"/>
              <a:t>Nausea (feeling like vomiting)</a:t>
            </a:r>
          </a:p>
          <a:p>
            <a:r>
              <a:rPr lang="en-US" dirty="0"/>
              <a:t>Vomiting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aid management of snake bites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Emergency assessment; assess for the type of snake that has bitten the casualty</a:t>
            </a:r>
          </a:p>
          <a:p>
            <a:r>
              <a:rPr lang="en-US" dirty="0"/>
              <a:t>to determine if it poisonous.</a:t>
            </a:r>
          </a:p>
          <a:p>
            <a:r>
              <a:rPr lang="en-US" dirty="0"/>
              <a:t>Assess for the level of consciousness using the AVPU code and note the time.</a:t>
            </a:r>
          </a:p>
          <a:p>
            <a:r>
              <a:rPr lang="en-US" dirty="0"/>
              <a:t>Call for help from by-standers and ambulance.</a:t>
            </a:r>
          </a:p>
          <a:p>
            <a:r>
              <a:rPr lang="en-US" dirty="0"/>
              <a:t>Remove casualty from danger and tell him not to move any more to avoid </a:t>
            </a:r>
          </a:p>
          <a:p>
            <a:r>
              <a:rPr lang="en-US" dirty="0"/>
              <a:t>spreading of venom.</a:t>
            </a:r>
          </a:p>
          <a:p>
            <a:r>
              <a:rPr lang="en-US" dirty="0"/>
              <a:t>Check for ABC</a:t>
            </a:r>
          </a:p>
          <a:p>
            <a:r>
              <a:rPr lang="en-US" dirty="0"/>
              <a:t>Put on gloves and using a razor blade or surgical blade, make two cuts through </a:t>
            </a:r>
          </a:p>
          <a:p>
            <a:r>
              <a:rPr lang="en-US" dirty="0"/>
              <a:t>the fang /bite marks to allow some bleeding.</a:t>
            </a:r>
          </a:p>
          <a:p>
            <a:r>
              <a:rPr lang="en-US" dirty="0"/>
              <a:t>Wash the area with clean water and soap.</a:t>
            </a:r>
          </a:p>
          <a:p>
            <a:r>
              <a:rPr lang="en-US" dirty="0"/>
              <a:t>Tie above and below the bitten site and immobilize the leg with a bandage but </a:t>
            </a:r>
          </a:p>
          <a:p>
            <a:r>
              <a:rPr lang="en-US" dirty="0"/>
              <a:t>not a tourniquet.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the initial treatment given to someone who is injured or </a:t>
            </a:r>
          </a:p>
          <a:p>
            <a:r>
              <a:rPr lang="en-US" dirty="0"/>
              <a:t>suddenly ill with an aim of preserving life, promote recovery and to </a:t>
            </a:r>
          </a:p>
          <a:p>
            <a:r>
              <a:rPr lang="en-US" dirty="0"/>
              <a:t>prevent complications before proper medical treatment is given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PILLARS AND GOLDEN RULES AND PRINCIPLES OF</a:t>
            </a:r>
            <a:br>
              <a:rPr lang="en-US" dirty="0"/>
            </a:br>
            <a:r>
              <a:rPr lang="en-US" dirty="0"/>
              <a:t>FIRST 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Pillars</a:t>
            </a:r>
          </a:p>
          <a:p>
            <a:r>
              <a:rPr lang="en-US" dirty="0"/>
              <a:t>• History taking</a:t>
            </a:r>
          </a:p>
          <a:p>
            <a:r>
              <a:rPr lang="en-US" dirty="0"/>
              <a:t>• Signs</a:t>
            </a:r>
          </a:p>
          <a:p>
            <a:r>
              <a:rPr lang="en-US" dirty="0"/>
              <a:t>• Symptoms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Reassure the casualty if conscious or by-standers if casualty is </a:t>
            </a:r>
          </a:p>
          <a:p>
            <a:r>
              <a:rPr lang="en-US" dirty="0"/>
              <a:t>unconscious.</a:t>
            </a:r>
          </a:p>
          <a:p>
            <a:r>
              <a:rPr lang="en-US" dirty="0"/>
              <a:t>Treat for shock.</a:t>
            </a:r>
          </a:p>
          <a:p>
            <a:r>
              <a:rPr lang="en-US" dirty="0"/>
              <a:t>Arrange for transportation to a health facility.</a:t>
            </a:r>
          </a:p>
          <a:p>
            <a:r>
              <a:rPr lang="en-US" b="1" dirty="0"/>
              <a:t>NB: when immobilizing the bitten leg, tie it together with the normal </a:t>
            </a:r>
          </a:p>
          <a:p>
            <a:r>
              <a:rPr lang="en-US" dirty="0"/>
              <a:t>leg.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 BITES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Signs and symptoms</a:t>
            </a:r>
          </a:p>
          <a:p>
            <a:r>
              <a:rPr lang="en-US" dirty="0"/>
              <a:t>Itching</a:t>
            </a:r>
          </a:p>
          <a:p>
            <a:r>
              <a:rPr lang="en-US" dirty="0"/>
              <a:t>Severe pain</a:t>
            </a:r>
          </a:p>
          <a:p>
            <a:r>
              <a:rPr lang="en-US" dirty="0"/>
              <a:t>Reddening </a:t>
            </a:r>
          </a:p>
          <a:p>
            <a:r>
              <a:rPr lang="en-US" dirty="0"/>
              <a:t>First aid management</a:t>
            </a:r>
          </a:p>
          <a:p>
            <a:r>
              <a:rPr lang="en-US" dirty="0"/>
              <a:t>Using a pair of tweezers, grasp the head of the tick and remove it.</a:t>
            </a:r>
          </a:p>
          <a:p>
            <a:r>
              <a:rPr lang="en-US" dirty="0"/>
              <a:t>Do it gently so that mouth parts do not remain in the skin.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the tick for identification in the hospital.</a:t>
            </a:r>
          </a:p>
          <a:p>
            <a:r>
              <a:rPr lang="en-US" dirty="0"/>
              <a:t>Reassure the casualty.</a:t>
            </a:r>
          </a:p>
          <a:p>
            <a:r>
              <a:rPr lang="en-US" dirty="0"/>
              <a:t>Advice casualty to go to the hospital.</a:t>
            </a:r>
          </a:p>
          <a:p>
            <a:r>
              <a:rPr lang="en-US" b="1" dirty="0"/>
              <a:t>Bee stings or wasp stings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Brush off the sting using your finger nails.</a:t>
            </a:r>
          </a:p>
          <a:p>
            <a:r>
              <a:rPr lang="en-US" dirty="0"/>
              <a:t>Elevate the injured part.</a:t>
            </a:r>
          </a:p>
          <a:p>
            <a:r>
              <a:rPr lang="en-US" dirty="0"/>
              <a:t>Apply a cold compress for at least 10 minutes.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and 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Swelling</a:t>
            </a:r>
          </a:p>
          <a:p>
            <a:r>
              <a:rPr lang="en-US" dirty="0"/>
              <a:t>Reddening</a:t>
            </a:r>
          </a:p>
          <a:p>
            <a:r>
              <a:rPr lang="en-US" dirty="0"/>
              <a:t>Headache</a:t>
            </a:r>
          </a:p>
          <a:p>
            <a:r>
              <a:rPr lang="en-US" dirty="0"/>
              <a:t>Severe pain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EMERGENCY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are medical conditions that require quick management from</a:t>
            </a:r>
          </a:p>
          <a:p>
            <a:r>
              <a:rPr lang="en-US" dirty="0"/>
              <a:t>the first aider or medical team.</a:t>
            </a:r>
          </a:p>
          <a:p>
            <a:r>
              <a:rPr lang="en-US" dirty="0"/>
              <a:t>Examples of medical emergencies</a:t>
            </a:r>
          </a:p>
          <a:p>
            <a:r>
              <a:rPr lang="en-US" dirty="0"/>
              <a:t>Heart attack (myocardial infarction)</a:t>
            </a:r>
          </a:p>
          <a:p>
            <a:r>
              <a:rPr lang="en-US" dirty="0"/>
              <a:t>Asthmatic attack (status asthmaticus)</a:t>
            </a:r>
          </a:p>
          <a:p>
            <a:r>
              <a:rPr lang="en-US" dirty="0"/>
              <a:t>Sickle cell crisis</a:t>
            </a:r>
          </a:p>
          <a:p>
            <a:r>
              <a:rPr lang="en-US" dirty="0"/>
              <a:t>Hypoglycemia</a:t>
            </a:r>
          </a:p>
          <a:p>
            <a:r>
              <a:rPr lang="en-US" dirty="0"/>
              <a:t>Hyperglycemia</a:t>
            </a:r>
          </a:p>
          <a:p>
            <a:r>
              <a:rPr lang="en-US" dirty="0"/>
              <a:t>Hypertensive emergency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Heart attack (myocardial infarction)</a:t>
            </a:r>
          </a:p>
          <a:p>
            <a:r>
              <a:rPr lang="en-US" dirty="0"/>
              <a:t>Is the sudden obstruction of blood supply to heart muscles characterized by persistent severe </a:t>
            </a:r>
          </a:p>
          <a:p>
            <a:r>
              <a:rPr lang="en-US" dirty="0"/>
              <a:t>chest pain</a:t>
            </a:r>
          </a:p>
          <a:p>
            <a:r>
              <a:rPr lang="en-US" dirty="0"/>
              <a:t>Signs and symptom</a:t>
            </a:r>
          </a:p>
          <a:p>
            <a:r>
              <a:rPr lang="en-US" dirty="0"/>
              <a:t>Central severe chest pain</a:t>
            </a:r>
          </a:p>
          <a:p>
            <a:r>
              <a:rPr lang="en-US" dirty="0"/>
              <a:t>Difficulty in breathing</a:t>
            </a:r>
          </a:p>
          <a:p>
            <a:r>
              <a:rPr lang="en-US" dirty="0"/>
              <a:t>Diaphoresis/ profuse sweating</a:t>
            </a:r>
          </a:p>
          <a:p>
            <a:r>
              <a:rPr lang="en-US" dirty="0"/>
              <a:t>Cyanosis</a:t>
            </a:r>
          </a:p>
          <a:p>
            <a:r>
              <a:rPr lang="en-US" dirty="0"/>
              <a:t>Tachycardia/ high pulse rate</a:t>
            </a:r>
          </a:p>
          <a:p>
            <a:r>
              <a:rPr lang="en-US" dirty="0"/>
              <a:t>Gasping respiration</a:t>
            </a:r>
          </a:p>
          <a:p>
            <a:r>
              <a:rPr lang="en-US" dirty="0"/>
              <a:t>Restlessness</a:t>
            </a:r>
          </a:p>
          <a:p>
            <a:r>
              <a:rPr lang="en-US" dirty="0"/>
              <a:t>Sudden fainting</a:t>
            </a:r>
          </a:p>
          <a:p>
            <a:r>
              <a:rPr lang="en-US" dirty="0"/>
              <a:t>High or low blood pressure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First aid management</a:t>
            </a:r>
          </a:p>
          <a:p>
            <a:r>
              <a:rPr lang="en-US" dirty="0"/>
              <a:t>Emergency assessment</a:t>
            </a:r>
          </a:p>
          <a:p>
            <a:r>
              <a:rPr lang="en-US" dirty="0"/>
              <a:t>Call 999 for help and tell them you suspect a heart attack.</a:t>
            </a:r>
          </a:p>
          <a:p>
            <a:r>
              <a:rPr lang="en-US" dirty="0"/>
              <a:t>Check for ABC</a:t>
            </a:r>
          </a:p>
          <a:p>
            <a:r>
              <a:rPr lang="en-US" dirty="0"/>
              <a:t>Make casualty in a half sitting position with the knees bent.</a:t>
            </a:r>
          </a:p>
          <a:p>
            <a:r>
              <a:rPr lang="en-US" dirty="0"/>
              <a:t>Loosen tight clothes around the waist and neck.</a:t>
            </a:r>
          </a:p>
          <a:p>
            <a:r>
              <a:rPr lang="en-US" dirty="0"/>
              <a:t>Give aspirin tablet 300mg.</a:t>
            </a:r>
          </a:p>
          <a:p>
            <a:r>
              <a:rPr lang="en-US" dirty="0"/>
              <a:t>Advice the casualty to chew the tablet slowly.</a:t>
            </a:r>
          </a:p>
          <a:p>
            <a:r>
              <a:rPr lang="en-US" dirty="0"/>
              <a:t>If the casualty has been on medication, help and give them the drugs.</a:t>
            </a:r>
          </a:p>
          <a:p>
            <a:r>
              <a:rPr lang="en-US" dirty="0"/>
              <a:t>Reassure the casualty.</a:t>
            </a:r>
          </a:p>
          <a:p>
            <a:r>
              <a:rPr lang="en-US" dirty="0"/>
              <a:t>Wipe the casualty with a cold compress</a:t>
            </a:r>
          </a:p>
          <a:p>
            <a:r>
              <a:rPr lang="en-US" dirty="0"/>
              <a:t>Arrange for transportation to hospital.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Asthmatic attack (status asthmaticus)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Asthmatic attack is a sudden condition caused by the obstruction of </a:t>
            </a:r>
          </a:p>
          <a:p>
            <a:r>
              <a:rPr lang="en-US" dirty="0"/>
              <a:t>the airways and characterized by wheezing and difficulty in breathing.</a:t>
            </a:r>
          </a:p>
          <a:p>
            <a:r>
              <a:rPr lang="en-US" b="1" dirty="0"/>
              <a:t>Signs and symptoms</a:t>
            </a:r>
          </a:p>
          <a:p>
            <a:r>
              <a:rPr lang="en-US" dirty="0"/>
              <a:t>Noisy breathing</a:t>
            </a:r>
          </a:p>
          <a:p>
            <a:r>
              <a:rPr lang="en-US" dirty="0"/>
              <a:t>Difficulty in breathing</a:t>
            </a:r>
          </a:p>
          <a:p>
            <a:r>
              <a:rPr lang="en-US" dirty="0"/>
              <a:t>Cyanosis</a:t>
            </a:r>
          </a:p>
          <a:p>
            <a:r>
              <a:rPr lang="en-US" dirty="0"/>
              <a:t>weating</a:t>
            </a:r>
          </a:p>
          <a:p>
            <a:r>
              <a:rPr lang="en-US" dirty="0"/>
              <a:t>Gasping respiration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 pulse rate</a:t>
            </a:r>
          </a:p>
          <a:p>
            <a:r>
              <a:rPr lang="en-US" dirty="0"/>
              <a:t>Wheezing</a:t>
            </a:r>
          </a:p>
          <a:p>
            <a:r>
              <a:rPr lang="en-US" dirty="0"/>
              <a:t>Cough</a:t>
            </a:r>
          </a:p>
          <a:p>
            <a:r>
              <a:rPr lang="en-US" dirty="0"/>
              <a:t>Tight chest</a:t>
            </a:r>
          </a:p>
          <a:p>
            <a:r>
              <a:rPr lang="en-US" dirty="0"/>
              <a:t>First aid management</a:t>
            </a:r>
          </a:p>
          <a:p>
            <a:r>
              <a:rPr lang="en-US" dirty="0"/>
              <a:t>Assess (emergency assessment).</a:t>
            </a:r>
          </a:p>
          <a:p>
            <a:r>
              <a:rPr lang="en-US" dirty="0"/>
              <a:t>Call for help.</a:t>
            </a:r>
          </a:p>
          <a:p>
            <a:r>
              <a:rPr lang="en-US" dirty="0"/>
              <a:t>Help the casualty attain sitting position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ABC</a:t>
            </a:r>
          </a:p>
          <a:p>
            <a:r>
              <a:rPr lang="en-US" dirty="0"/>
              <a:t>Help the casualty find an inhaler.</a:t>
            </a:r>
          </a:p>
          <a:p>
            <a:r>
              <a:rPr lang="en-US" dirty="0"/>
              <a:t>Encourage the casualty to breath slowly.</a:t>
            </a:r>
          </a:p>
          <a:p>
            <a:r>
              <a:rPr lang="en-US" dirty="0"/>
              <a:t>Reassure the casualty.</a:t>
            </a:r>
          </a:p>
          <a:p>
            <a:r>
              <a:rPr lang="en-US" dirty="0"/>
              <a:t>Arrange for transportation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taking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This involves getting information concerning the injury </a:t>
            </a:r>
          </a:p>
          <a:p>
            <a:r>
              <a:rPr lang="en-US" dirty="0"/>
              <a:t>or sickness.</a:t>
            </a:r>
          </a:p>
          <a:p>
            <a:r>
              <a:rPr lang="en-US" dirty="0"/>
              <a:t>• It gives details at when the problem took place, where</a:t>
            </a:r>
          </a:p>
          <a:p>
            <a:r>
              <a:rPr lang="en-US" dirty="0"/>
              <a:t>it happened and what has been done so far.</a:t>
            </a:r>
          </a:p>
          <a:p>
            <a:r>
              <a:rPr lang="en-US" dirty="0"/>
              <a:t>• History can be obtained directly from a casualty if he </a:t>
            </a:r>
          </a:p>
          <a:p>
            <a:r>
              <a:rPr lang="en-US" dirty="0"/>
              <a:t>is conscious or directly from the bystanders if the</a:t>
            </a:r>
          </a:p>
          <a:p>
            <a:r>
              <a:rPr lang="en-US" dirty="0"/>
              <a:t>casualty is unconscious.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Hypoglycemia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as low blood sugar level in the body</a:t>
            </a:r>
          </a:p>
          <a:p>
            <a:r>
              <a:rPr lang="en-US" b="1" dirty="0"/>
              <a:t>Causes of hypoglycemia</a:t>
            </a:r>
          </a:p>
          <a:p>
            <a:r>
              <a:rPr lang="en-US" dirty="0"/>
              <a:t>Infections</a:t>
            </a:r>
          </a:p>
          <a:p>
            <a:r>
              <a:rPr lang="en-US" dirty="0"/>
              <a:t>Drugs like quinine</a:t>
            </a:r>
          </a:p>
          <a:p>
            <a:r>
              <a:rPr lang="en-US" dirty="0"/>
              <a:t>High dosage of insulin in diabetic patients.</a:t>
            </a:r>
          </a:p>
          <a:p>
            <a:r>
              <a:rPr lang="en-US" dirty="0"/>
              <a:t>Fasting</a:t>
            </a:r>
          </a:p>
          <a:p>
            <a:r>
              <a:rPr lang="en-US" dirty="0"/>
              <a:t>Alcohol consumption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and 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body weakness</a:t>
            </a:r>
          </a:p>
          <a:p>
            <a:r>
              <a:rPr lang="en-US" dirty="0"/>
              <a:t>Tremors/ shivering</a:t>
            </a:r>
          </a:p>
          <a:p>
            <a:r>
              <a:rPr lang="en-US" dirty="0"/>
              <a:t>Light headedness</a:t>
            </a:r>
          </a:p>
          <a:p>
            <a:r>
              <a:rPr lang="en-US" dirty="0"/>
              <a:t>Confusion</a:t>
            </a:r>
          </a:p>
          <a:p>
            <a:r>
              <a:rPr lang="en-US" dirty="0"/>
              <a:t>Pale, cold, clammy skin</a:t>
            </a:r>
          </a:p>
          <a:p>
            <a:r>
              <a:rPr lang="en-US" dirty="0"/>
              <a:t>Visual disturbance</a:t>
            </a:r>
          </a:p>
          <a:p>
            <a:r>
              <a:rPr lang="en-US" dirty="0"/>
              <a:t>Reduced level of consciousness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hypoglycemia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Emergency assessment</a:t>
            </a:r>
          </a:p>
          <a:p>
            <a:r>
              <a:rPr lang="en-US" dirty="0"/>
              <a:t>Call for help</a:t>
            </a:r>
          </a:p>
          <a:p>
            <a:r>
              <a:rPr lang="en-US" dirty="0"/>
              <a:t>Move the casualty to a safe place</a:t>
            </a:r>
          </a:p>
          <a:p>
            <a:r>
              <a:rPr lang="en-US" dirty="0"/>
              <a:t>Help the casualty to sit</a:t>
            </a:r>
          </a:p>
          <a:p>
            <a:r>
              <a:rPr lang="en-US" dirty="0"/>
              <a:t>Give a sugar solution</a:t>
            </a:r>
          </a:p>
          <a:p>
            <a:r>
              <a:rPr lang="en-US" dirty="0"/>
              <a:t>Give more sugary food like biscuits.</a:t>
            </a:r>
          </a:p>
          <a:p>
            <a:r>
              <a:rPr lang="en-US" dirty="0"/>
              <a:t>ensure the casualty if conscious or by-standers if unconscious.</a:t>
            </a:r>
          </a:p>
          <a:p>
            <a:r>
              <a:rPr lang="en-US" dirty="0"/>
              <a:t>Allow casualty to rest.</a:t>
            </a:r>
          </a:p>
          <a:p>
            <a:r>
              <a:rPr lang="en-US" dirty="0"/>
              <a:t>Arrange for transportation to hospital.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EXTREMES OF BODY TEMPERATURE</a:t>
            </a:r>
            <a:br>
              <a:rPr lang="en-US" dirty="0"/>
            </a:br>
            <a:r>
              <a:rPr lang="en-US" dirty="0"/>
              <a:t>HYPOTHERMIA AND HYPERTHERMIA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Hypothermia: a condition that develops when body temperature falls</a:t>
            </a:r>
          </a:p>
          <a:p>
            <a:r>
              <a:rPr lang="en-US" dirty="0"/>
              <a:t>below 35</a:t>
            </a:r>
          </a:p>
          <a:p>
            <a:r>
              <a:rPr lang="en-US" dirty="0"/>
              <a:t>Causes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C </a:t>
            </a:r>
          </a:p>
          <a:p>
            <a:r>
              <a:rPr lang="en-US" dirty="0"/>
              <a:t>Prolonged exposure to coldness</a:t>
            </a:r>
          </a:p>
          <a:p>
            <a:r>
              <a:rPr lang="en-US" dirty="0" err="1"/>
              <a:t>atigue</a:t>
            </a:r>
            <a:endParaRPr lang="en-US" dirty="0"/>
          </a:p>
          <a:p>
            <a:r>
              <a:rPr lang="en-US" dirty="0"/>
              <a:t>Chronic illness</a:t>
            </a:r>
          </a:p>
          <a:p>
            <a:r>
              <a:rPr lang="en-US" dirty="0"/>
              <a:t>Alcohol intoxication</a:t>
            </a:r>
          </a:p>
          <a:p>
            <a:r>
              <a:rPr lang="en-US" dirty="0" err="1"/>
              <a:t>oor</a:t>
            </a:r>
            <a:r>
              <a:rPr lang="en-US" dirty="0"/>
              <a:t> heating in houses</a:t>
            </a:r>
          </a:p>
          <a:p>
            <a:r>
              <a:rPr lang="en-US" dirty="0"/>
              <a:t>Signs </a:t>
            </a:r>
          </a:p>
          <a:p>
            <a:r>
              <a:rPr lang="en-US" dirty="0"/>
              <a:t>Shivering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Headache</a:t>
            </a:r>
          </a:p>
          <a:p>
            <a:r>
              <a:rPr lang="en-US" dirty="0"/>
              <a:t>Chills</a:t>
            </a:r>
          </a:p>
          <a:p>
            <a:r>
              <a:rPr lang="en-US" dirty="0"/>
              <a:t>General body weakness</a:t>
            </a:r>
          </a:p>
          <a:p>
            <a:r>
              <a:rPr lang="en-US" dirty="0"/>
              <a:t>Slow and shallow breathing</a:t>
            </a:r>
          </a:p>
          <a:p>
            <a:r>
              <a:rPr lang="en-US" dirty="0"/>
              <a:t>Slow and weak pulse</a:t>
            </a:r>
          </a:p>
          <a:p>
            <a:r>
              <a:rPr lang="en-US" b="1" dirty="0"/>
              <a:t>First aid management for hypothermia</a:t>
            </a:r>
          </a:p>
          <a:p>
            <a:r>
              <a:rPr lang="en-US" dirty="0"/>
              <a:t>Emergency assessment: Assess for level of consciousness</a:t>
            </a:r>
          </a:p>
          <a:p>
            <a:r>
              <a:rPr lang="en-US" dirty="0"/>
              <a:t>Call for help</a:t>
            </a:r>
          </a:p>
          <a:p>
            <a:r>
              <a:rPr lang="en-US" dirty="0"/>
              <a:t>Take the casualty to a sheltered place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for ABC</a:t>
            </a:r>
          </a:p>
          <a:p>
            <a:r>
              <a:rPr lang="en-US" dirty="0"/>
              <a:t>Lay the casualty on a blanket or any thick soft dry clothing</a:t>
            </a:r>
          </a:p>
          <a:p>
            <a:r>
              <a:rPr lang="en-US" dirty="0"/>
              <a:t>Cover the casualty with a blanket and ensure the head is covered</a:t>
            </a:r>
          </a:p>
          <a:p>
            <a:r>
              <a:rPr lang="en-US" dirty="0"/>
              <a:t>Give the casualty a warm drink</a:t>
            </a:r>
          </a:p>
          <a:p>
            <a:r>
              <a:rPr lang="en-US" dirty="0"/>
              <a:t>Give a sugary food like chocolate</a:t>
            </a:r>
          </a:p>
          <a:p>
            <a:r>
              <a:rPr lang="en-US" dirty="0"/>
              <a:t>Monitor body temperature</a:t>
            </a:r>
          </a:p>
          <a:p>
            <a:r>
              <a:rPr lang="en-US" dirty="0"/>
              <a:t>Reassure the casualty</a:t>
            </a:r>
          </a:p>
          <a:p>
            <a:r>
              <a:rPr lang="en-US" dirty="0"/>
              <a:t>Arrange for transportation to the healthy facility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Frost bite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Burning sensation due to exposure to very cold conditions</a:t>
            </a:r>
          </a:p>
          <a:p>
            <a:r>
              <a:rPr lang="en-US" dirty="0"/>
              <a:t>F/a </a:t>
            </a:r>
            <a:r>
              <a:rPr lang="en-US" dirty="0" err="1"/>
              <a:t>magt</a:t>
            </a:r>
            <a:endParaRPr lang="en-US" dirty="0"/>
          </a:p>
          <a:p>
            <a:r>
              <a:rPr lang="en-US" dirty="0"/>
              <a:t>Advise the casualty to put his hands in the armpits</a:t>
            </a:r>
          </a:p>
          <a:p>
            <a:r>
              <a:rPr lang="en-US" dirty="0"/>
              <a:t>Move the casualty to a warm place</a:t>
            </a:r>
          </a:p>
          <a:p>
            <a:r>
              <a:rPr lang="en-US" dirty="0"/>
              <a:t>Place the affected part in warm water at about 40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Apply a light dry dressing at the site</a:t>
            </a:r>
          </a:p>
          <a:p>
            <a:r>
              <a:rPr lang="en-US" dirty="0"/>
              <a:t>o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overheating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Hyperthermia: a condition that develops when body temperature </a:t>
            </a:r>
          </a:p>
          <a:p>
            <a:r>
              <a:rPr lang="en-US" dirty="0"/>
              <a:t>rises above 38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C.</a:t>
            </a:r>
          </a:p>
          <a:p>
            <a:r>
              <a:rPr lang="en-US" dirty="0"/>
              <a:t>Heat exhaustion: a condition caused by excessive loss of salts and</a:t>
            </a:r>
          </a:p>
          <a:p>
            <a:r>
              <a:rPr lang="en-US" dirty="0"/>
              <a:t>water from the body through excessive sweating</a:t>
            </a:r>
          </a:p>
          <a:p>
            <a:r>
              <a:rPr lang="en-US" dirty="0"/>
              <a:t>Sunburn: Injury to the skin due to over-exposure to the sun</a:t>
            </a:r>
          </a:p>
          <a:p>
            <a:r>
              <a:rPr lang="en-US" dirty="0"/>
              <a:t>Signs of overheating</a:t>
            </a:r>
          </a:p>
          <a:p>
            <a:r>
              <a:rPr lang="en-US" dirty="0"/>
              <a:t>Excessive Sweating</a:t>
            </a:r>
          </a:p>
          <a:p>
            <a:r>
              <a:rPr lang="en-US" dirty="0"/>
              <a:t>Headache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appetite</a:t>
            </a:r>
          </a:p>
          <a:p>
            <a:r>
              <a:rPr lang="en-US" dirty="0"/>
              <a:t>Dizziness</a:t>
            </a:r>
          </a:p>
          <a:p>
            <a:r>
              <a:rPr lang="en-US" dirty="0"/>
              <a:t>Confusion</a:t>
            </a:r>
          </a:p>
          <a:p>
            <a:r>
              <a:rPr lang="en-US" dirty="0"/>
              <a:t>High pulse</a:t>
            </a:r>
          </a:p>
          <a:p>
            <a:r>
              <a:rPr lang="en-US" dirty="0"/>
              <a:t>High respiratory rate</a:t>
            </a:r>
          </a:p>
          <a:p>
            <a:r>
              <a:rPr lang="en-US" dirty="0"/>
              <a:t>Nausea</a:t>
            </a:r>
          </a:p>
          <a:p>
            <a:r>
              <a:rPr lang="en-US" dirty="0"/>
              <a:t>Abdominal pain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AID AND THE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Whereas giving first aid is part of your job as a trained person, giving first</a:t>
            </a:r>
          </a:p>
          <a:p>
            <a:r>
              <a:rPr lang="en-US" dirty="0"/>
              <a:t>aid at emergency scene needs you to apply the Good Samaritan principles.</a:t>
            </a:r>
          </a:p>
          <a:p>
            <a:r>
              <a:rPr lang="en-US" b="1" dirty="0"/>
              <a:t>The Good Samaritan principles</a:t>
            </a:r>
          </a:p>
          <a:p>
            <a:r>
              <a:rPr lang="en-US" dirty="0"/>
              <a:t>Consent: always introduce yourself to the casualty and seek permission to</a:t>
            </a:r>
          </a:p>
          <a:p>
            <a:r>
              <a:rPr lang="en-US" dirty="0"/>
              <a:t>help the casualty. Consent can be expressed or implied consent</a:t>
            </a:r>
          </a:p>
          <a:p>
            <a:r>
              <a:rPr lang="en-US" dirty="0"/>
              <a:t>Reasonable skills and care: Always apply reasonable skills and care when </a:t>
            </a:r>
          </a:p>
          <a:p>
            <a:r>
              <a:rPr lang="en-US" dirty="0"/>
              <a:t>giving first aid. Your help should be in the best interest of the casualty</a:t>
            </a:r>
          </a:p>
          <a:p>
            <a:r>
              <a:rPr lang="en-US" dirty="0"/>
              <a:t>Negligence: avoid any mistakes when giving first aid to the casualty. This</a:t>
            </a:r>
          </a:p>
          <a:p>
            <a:r>
              <a:rPr lang="en-US" dirty="0"/>
              <a:t>helps to ensure that the casualty is safe</a:t>
            </a:r>
          </a:p>
          <a:p>
            <a:r>
              <a:rPr lang="en-US" dirty="0"/>
              <a:t>Abandonment: Never leave the casualty alone when he is under your care. </a:t>
            </a:r>
          </a:p>
          <a:p>
            <a:r>
              <a:rPr lang="en-US" dirty="0"/>
              <a:t>Stay with the casualty until you handover to the safe hands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These are clinical presentations of a disease </a:t>
            </a:r>
          </a:p>
          <a:p>
            <a:r>
              <a:rPr lang="en-US" dirty="0"/>
              <a:t>or injury as seen or discovered by the first </a:t>
            </a:r>
          </a:p>
          <a:p>
            <a:r>
              <a:rPr lang="en-US" dirty="0"/>
              <a:t>aider / medical personnel. For example </a:t>
            </a:r>
          </a:p>
          <a:p>
            <a:r>
              <a:rPr lang="en-US" dirty="0"/>
              <a:t>bleeding is a sign of hemorrhage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OF CASUALTIES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the different methods of transporting casualties.</a:t>
            </a:r>
          </a:p>
          <a:p>
            <a:r>
              <a:rPr lang="en-US" dirty="0"/>
              <a:t>Outline the different types of stretchers.</a:t>
            </a:r>
          </a:p>
          <a:p>
            <a:r>
              <a:rPr lang="en-US" dirty="0"/>
              <a:t>State the methods of transporting casualties that involves;</a:t>
            </a:r>
          </a:p>
          <a:p>
            <a:r>
              <a:rPr lang="en-US" dirty="0"/>
              <a:t>One person’s carry</a:t>
            </a:r>
          </a:p>
          <a:p>
            <a:r>
              <a:rPr lang="en-US" dirty="0"/>
              <a:t>Two or more person’s carry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OF TRANSPORTING CASUALTIES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Walking assist; is a method of moving a victim in which a single rescuer</a:t>
            </a:r>
          </a:p>
          <a:p>
            <a:r>
              <a:rPr lang="en-US" dirty="0"/>
              <a:t>functions as a crutch in assisting the casualty to walk.</a:t>
            </a:r>
          </a:p>
          <a:p>
            <a:r>
              <a:rPr lang="en-US" dirty="0"/>
              <a:t>Dragging: Blanket, sheets are used to drag the casualty. In this method, a </a:t>
            </a:r>
          </a:p>
          <a:p>
            <a:r>
              <a:rPr lang="en-US" dirty="0"/>
              <a:t>rescuer places the victim on a blanket and drags to safety.</a:t>
            </a:r>
          </a:p>
          <a:p>
            <a:r>
              <a:rPr lang="en-US" dirty="0"/>
              <a:t>Fire man’s carry; it involves lifting and carrying a victim in which one </a:t>
            </a:r>
          </a:p>
          <a:p>
            <a:r>
              <a:rPr lang="en-US" dirty="0"/>
              <a:t>rescuer carries the victim over his shoulder.</a:t>
            </a:r>
          </a:p>
          <a:p>
            <a:r>
              <a:rPr lang="en-US" dirty="0"/>
              <a:t>Two handed Seat carry; is a method of lifting and moving a casualty in </a:t>
            </a:r>
          </a:p>
          <a:p>
            <a:r>
              <a:rPr lang="en-US" dirty="0"/>
              <a:t>which two rescuers form a seat with their arms.</a:t>
            </a:r>
          </a:p>
          <a:p>
            <a:r>
              <a:rPr lang="en-US" dirty="0"/>
              <a:t>Three persons carry method:</a:t>
            </a:r>
          </a:p>
          <a:p>
            <a:r>
              <a:rPr lang="en-US" dirty="0"/>
              <a:t>Pick a back</a:t>
            </a:r>
          </a:p>
          <a:p>
            <a:r>
              <a:rPr lang="en-US" dirty="0"/>
              <a:t>Ankle pull method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Shoulder pull method</a:t>
            </a:r>
          </a:p>
          <a:p>
            <a:r>
              <a:rPr lang="en-US" dirty="0"/>
              <a:t>Hammock carry</a:t>
            </a:r>
          </a:p>
          <a:p>
            <a:r>
              <a:rPr lang="en-US" dirty="0"/>
              <a:t>One-person lift</a:t>
            </a:r>
          </a:p>
          <a:p>
            <a:r>
              <a:rPr lang="en-US" dirty="0"/>
              <a:t>Four handed seat method:</a:t>
            </a:r>
          </a:p>
          <a:p>
            <a:r>
              <a:rPr lang="en-US" dirty="0"/>
              <a:t>Fore and aft carry:</a:t>
            </a:r>
          </a:p>
          <a:p>
            <a:r>
              <a:rPr lang="en-US" dirty="0"/>
              <a:t>Chair lift: This can use to victims who do not have contradicting </a:t>
            </a:r>
          </a:p>
          <a:p>
            <a:r>
              <a:rPr lang="en-US" dirty="0"/>
              <a:t>injuries and if the chair is available, you can use the chair. Sit the</a:t>
            </a:r>
          </a:p>
          <a:p>
            <a:r>
              <a:rPr lang="en-US" dirty="0"/>
              <a:t>victim in a chair; one first aider then carries the back of the chair</a:t>
            </a:r>
          </a:p>
          <a:p>
            <a:r>
              <a:rPr lang="en-US" dirty="0"/>
              <a:t>while the other carries the side of the legs.</a:t>
            </a:r>
          </a:p>
          <a:p>
            <a:r>
              <a:rPr lang="en-US" dirty="0"/>
              <a:t>Use of stretchers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VITAL OBSERVATIONS/VITAL SIGNS/CARDINAL</a:t>
            </a:r>
            <a:br>
              <a:rPr lang="en-US" dirty="0"/>
            </a:br>
            <a:r>
              <a:rPr lang="en-US" dirty="0"/>
              <a:t>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four cardinal signs of the body and they include temperature (T), pulse</a:t>
            </a:r>
          </a:p>
          <a:p>
            <a:r>
              <a:rPr lang="en-US" dirty="0"/>
              <a:t>(P), respiration (R) and blood pressure (BP) and are normally abbreviated as</a:t>
            </a:r>
          </a:p>
          <a:p>
            <a:r>
              <a:rPr lang="en-US" dirty="0"/>
              <a:t>TPR/BP to indicate the order in which they are measured or taken</a:t>
            </a:r>
          </a:p>
          <a:p>
            <a:r>
              <a:rPr lang="en-US" b="1" dirty="0"/>
              <a:t>Timing of vital signs (when to take vital signs)</a:t>
            </a:r>
          </a:p>
          <a:p>
            <a:r>
              <a:rPr lang="en-US" dirty="0"/>
              <a:t>On admission</a:t>
            </a:r>
          </a:p>
          <a:p>
            <a:r>
              <a:rPr lang="en-US" dirty="0"/>
              <a:t>During patient’s or client’s visit at the clinic</a:t>
            </a:r>
          </a:p>
          <a:p>
            <a:r>
              <a:rPr lang="en-US" dirty="0"/>
              <a:t>Before and after any surgical procedure</a:t>
            </a:r>
          </a:p>
          <a:p>
            <a:r>
              <a:rPr lang="en-US" dirty="0"/>
              <a:t>Before and after administration of medicine that affect cardiovascular, respiratory </a:t>
            </a:r>
          </a:p>
          <a:p>
            <a:r>
              <a:rPr lang="en-US" dirty="0"/>
              <a:t>and temperature control functioning</a:t>
            </a:r>
          </a:p>
          <a:p>
            <a:r>
              <a:rPr lang="en-US" dirty="0"/>
              <a:t>Before and after any nursing intervention that influences any of the vital signs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hospital on routine schedule according to the hospital policy</a:t>
            </a:r>
          </a:p>
          <a:p>
            <a:r>
              <a:rPr lang="en-US" dirty="0"/>
              <a:t>On discharge or transfer of a patient</a:t>
            </a:r>
          </a:p>
          <a:p>
            <a:r>
              <a:rPr lang="en-US" dirty="0"/>
              <a:t>When there is any change in the general physical condition of the patient</a:t>
            </a:r>
          </a:p>
          <a:p>
            <a:r>
              <a:rPr lang="en-US" b="1" dirty="0"/>
              <a:t>Reasons/purpose of taking vital signs</a:t>
            </a:r>
          </a:p>
          <a:p>
            <a:r>
              <a:rPr lang="en-US" dirty="0"/>
              <a:t>To help in the diagnosis of patient’s condition</a:t>
            </a:r>
          </a:p>
          <a:p>
            <a:r>
              <a:rPr lang="en-US" dirty="0"/>
              <a:t>To assess the health status of the individual</a:t>
            </a:r>
          </a:p>
          <a:p>
            <a:r>
              <a:rPr lang="en-US" dirty="0"/>
              <a:t>To understand the effectiveness of the treatment</a:t>
            </a:r>
          </a:p>
          <a:p>
            <a:r>
              <a:rPr lang="en-US" dirty="0"/>
              <a:t>To guide modification or change of treatment</a:t>
            </a:r>
          </a:p>
          <a:p>
            <a:r>
              <a:rPr lang="en-US" dirty="0"/>
              <a:t>To plan and implement appropriate nursing care</a:t>
            </a:r>
          </a:p>
          <a:p>
            <a:r>
              <a:rPr lang="en-US" dirty="0"/>
              <a:t>It’s a routine way of complete physical examination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Refers to the measurement of heat in the body expressed in degree </a:t>
            </a:r>
          </a:p>
          <a:p>
            <a:r>
              <a:rPr lang="en-US" dirty="0"/>
              <a:t>centigrade or Fahrenheit</a:t>
            </a:r>
          </a:p>
          <a:p>
            <a:r>
              <a:rPr lang="en-US" b="1" dirty="0"/>
              <a:t>Purpose/Reasons for taking temperature</a:t>
            </a:r>
          </a:p>
          <a:p>
            <a:r>
              <a:rPr lang="en-US" dirty="0"/>
              <a:t>To determine the temperature of the patient’s body or client</a:t>
            </a:r>
          </a:p>
          <a:p>
            <a:r>
              <a:rPr lang="en-US" dirty="0"/>
              <a:t>To assist in making a diagnosis</a:t>
            </a:r>
          </a:p>
          <a:p>
            <a:r>
              <a:rPr lang="en-US" dirty="0"/>
              <a:t>To evaluate patient’s response to treatment</a:t>
            </a:r>
          </a:p>
          <a:p>
            <a:r>
              <a:rPr lang="en-US" dirty="0"/>
              <a:t>It helps to pan appropriate nursing interventions</a:t>
            </a:r>
          </a:p>
          <a:p>
            <a:r>
              <a:rPr lang="en-US" dirty="0"/>
              <a:t>To recognize any variation from the normal temperature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Time of the day</a:t>
            </a:r>
          </a:p>
          <a:p>
            <a:r>
              <a:rPr lang="en-US" dirty="0"/>
              <a:t>Age 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Emotion</a:t>
            </a:r>
          </a:p>
          <a:p>
            <a:r>
              <a:rPr lang="en-US" dirty="0"/>
              <a:t>Drugs</a:t>
            </a:r>
          </a:p>
          <a:p>
            <a:r>
              <a:rPr lang="en-US" dirty="0"/>
              <a:t>Diseases</a:t>
            </a:r>
          </a:p>
          <a:p>
            <a:r>
              <a:rPr lang="en-US" dirty="0"/>
              <a:t>Hormonal control</a:t>
            </a:r>
          </a:p>
          <a:p>
            <a:r>
              <a:rPr lang="en-US" dirty="0"/>
              <a:t>Sympathetic nervous stimulation</a:t>
            </a:r>
          </a:p>
          <a:p>
            <a:r>
              <a:rPr lang="en-US" dirty="0"/>
              <a:t>Sleep</a:t>
            </a:r>
          </a:p>
          <a:p>
            <a:r>
              <a:rPr lang="en-US" dirty="0"/>
              <a:t>Change in atmospheric temperature</a:t>
            </a:r>
          </a:p>
          <a:p>
            <a:r>
              <a:rPr lang="en-US" dirty="0"/>
              <a:t>Muscle activity/exercise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Metabolism. Fasting lowers the body temperature because of decreased rate of</a:t>
            </a:r>
          </a:p>
          <a:p>
            <a:r>
              <a:rPr lang="en-US" dirty="0"/>
              <a:t>metabolism</a:t>
            </a:r>
          </a:p>
          <a:p>
            <a:r>
              <a:rPr lang="en-US" b="1" dirty="0"/>
              <a:t>Types of thermometers used in nursing</a:t>
            </a:r>
          </a:p>
          <a:p>
            <a:r>
              <a:rPr lang="en-US" b="1" dirty="0"/>
              <a:t>Digital thermometer.</a:t>
            </a:r>
          </a:p>
          <a:p>
            <a:r>
              <a:rPr lang="en-US" b="1" dirty="0"/>
              <a:t>Advantages</a:t>
            </a:r>
          </a:p>
          <a:p>
            <a:r>
              <a:rPr lang="en-US" dirty="0"/>
              <a:t>Easy to store</a:t>
            </a:r>
          </a:p>
          <a:p>
            <a:r>
              <a:rPr lang="en-US" dirty="0"/>
              <a:t>Easy to read</a:t>
            </a:r>
          </a:p>
          <a:p>
            <a:r>
              <a:rPr lang="en-US" dirty="0"/>
              <a:t>Extremely accurate</a:t>
            </a:r>
          </a:p>
          <a:p>
            <a:r>
              <a:rPr lang="en-US" dirty="0"/>
              <a:t>Rapid recording.</a:t>
            </a:r>
          </a:p>
          <a:p>
            <a:r>
              <a:rPr lang="en-US" b="1" dirty="0"/>
              <a:t>Disadvantages</a:t>
            </a:r>
          </a:p>
          <a:p>
            <a:r>
              <a:rPr lang="en-US" dirty="0"/>
              <a:t>Very expensive.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Mercury thermometers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Advantages </a:t>
            </a:r>
          </a:p>
          <a:p>
            <a:r>
              <a:rPr lang="en-US" dirty="0"/>
              <a:t>Easy to store</a:t>
            </a:r>
          </a:p>
          <a:p>
            <a:r>
              <a:rPr lang="en-US" dirty="0"/>
              <a:t>Cheap </a:t>
            </a:r>
          </a:p>
          <a:p>
            <a:r>
              <a:rPr lang="en-US" dirty="0"/>
              <a:t>Readily available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mercury thermometers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depends on viewer’s skills and knowledge</a:t>
            </a:r>
          </a:p>
          <a:p>
            <a:r>
              <a:rPr lang="en-US" dirty="0"/>
              <a:t>Mercury column is difficult to read</a:t>
            </a:r>
          </a:p>
          <a:p>
            <a:r>
              <a:rPr lang="en-US" dirty="0"/>
              <a:t>Temperature recording is very slow</a:t>
            </a:r>
          </a:p>
          <a:p>
            <a:r>
              <a:rPr lang="en-US" dirty="0"/>
              <a:t>Stands a risk of glass breakage</a:t>
            </a:r>
          </a:p>
          <a:p>
            <a:r>
              <a:rPr lang="en-US" b="1" dirty="0"/>
              <a:t>Sites for taking body temperature</a:t>
            </a:r>
          </a:p>
          <a:p>
            <a:r>
              <a:rPr lang="en-US" dirty="0"/>
              <a:t>Oral, </a:t>
            </a:r>
            <a:r>
              <a:rPr lang="en-US" dirty="0" err="1"/>
              <a:t>Axilla</a:t>
            </a:r>
            <a:r>
              <a:rPr lang="en-US" dirty="0"/>
              <a:t>, Rectal, Groin and ear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These are clinical presentations of a disease or injury as complained </a:t>
            </a:r>
          </a:p>
          <a:p>
            <a:r>
              <a:rPr lang="en-US" dirty="0"/>
              <a:t>by the casualty. For example stomachache, toothache etc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for using mercury in thermometers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 is highly heat sensitive and therefore recognizes small changes in </a:t>
            </a:r>
          </a:p>
          <a:p>
            <a:r>
              <a:rPr lang="en-US" dirty="0"/>
              <a:t>body temperature</a:t>
            </a:r>
          </a:p>
          <a:p>
            <a:r>
              <a:rPr lang="en-US" dirty="0"/>
              <a:t>Mercury makes uniform expansion</a:t>
            </a:r>
          </a:p>
          <a:p>
            <a:r>
              <a:rPr lang="en-US" dirty="0"/>
              <a:t>Mercury is thick (13.5times thicker than water)</a:t>
            </a:r>
          </a:p>
          <a:p>
            <a:r>
              <a:rPr lang="en-US" dirty="0"/>
              <a:t>Mercury has a high boiling point of 357</a:t>
            </a:r>
          </a:p>
          <a:p>
            <a:r>
              <a:rPr lang="en-US" dirty="0"/>
              <a:t>39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It has a silver appearance and so easy to read</a:t>
            </a:r>
          </a:p>
          <a:p>
            <a:r>
              <a:rPr lang="en-US" dirty="0"/>
              <a:t>Mercury does not wet the glass wall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C and a high freezing point of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 for thermometers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Grasp the thermometer by the upper end of the stem; never hold it </a:t>
            </a:r>
          </a:p>
          <a:p>
            <a:r>
              <a:rPr lang="en-US" dirty="0"/>
              <a:t>by the bulb</a:t>
            </a:r>
          </a:p>
          <a:p>
            <a:r>
              <a:rPr lang="en-US" dirty="0"/>
              <a:t>Wash it clean using lukewarm water and soap but not using hot water</a:t>
            </a:r>
          </a:p>
          <a:p>
            <a:r>
              <a:rPr lang="en-US" dirty="0"/>
              <a:t>Thermometers should be cleaned and disinfected immediately after </a:t>
            </a:r>
          </a:p>
          <a:p>
            <a:r>
              <a:rPr lang="en-US" dirty="0"/>
              <a:t>use</a:t>
            </a:r>
          </a:p>
          <a:p>
            <a:r>
              <a:rPr lang="en-US" dirty="0"/>
              <a:t>Handle thermometers carefully to avoid falls which may cause glass </a:t>
            </a:r>
          </a:p>
          <a:p>
            <a:r>
              <a:rPr lang="en-US" dirty="0"/>
              <a:t>breakage</a:t>
            </a:r>
          </a:p>
          <a:p>
            <a:r>
              <a:rPr lang="en-US" dirty="0"/>
              <a:t>Store thermometers in cool dry place; do not expose to strong </a:t>
            </a:r>
          </a:p>
          <a:p>
            <a:r>
              <a:rPr lang="en-US" dirty="0"/>
              <a:t>sunlight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for taking vital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Observation tray containing</a:t>
            </a:r>
          </a:p>
          <a:p>
            <a:r>
              <a:rPr lang="en-US" dirty="0"/>
              <a:t>Clinical thermometer in the jar with a disinfectant solution such as </a:t>
            </a:r>
          </a:p>
          <a:p>
            <a:r>
              <a:rPr lang="en-US" dirty="0"/>
              <a:t>habitude</a:t>
            </a:r>
          </a:p>
          <a:p>
            <a:r>
              <a:rPr lang="en-US" dirty="0"/>
              <a:t>Rectal thermometer</a:t>
            </a:r>
          </a:p>
          <a:p>
            <a:r>
              <a:rPr lang="en-US" dirty="0"/>
              <a:t>Galipot of water</a:t>
            </a:r>
          </a:p>
          <a:p>
            <a:r>
              <a:rPr lang="en-US" dirty="0"/>
              <a:t>Galipot with clean cotton swabs</a:t>
            </a:r>
          </a:p>
          <a:p>
            <a:r>
              <a:rPr lang="en-US" dirty="0"/>
              <a:t>Receiver for used swabs</a:t>
            </a:r>
          </a:p>
          <a:p>
            <a:r>
              <a:rPr lang="en-US" dirty="0"/>
              <a:t>A watch with a seconds hand or pulse-</a:t>
            </a:r>
            <a:r>
              <a:rPr lang="en-US" dirty="0" err="1"/>
              <a:t>oxymeter</a:t>
            </a:r>
            <a:endParaRPr lang="en-US" dirty="0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pen</a:t>
            </a:r>
          </a:p>
          <a:p>
            <a:r>
              <a:rPr lang="en-US" dirty="0"/>
              <a:t>A sphygmomanometer</a:t>
            </a:r>
          </a:p>
          <a:p>
            <a:r>
              <a:rPr lang="en-US" dirty="0"/>
              <a:t>Clean gloves in case of rectal method</a:t>
            </a:r>
          </a:p>
          <a:p>
            <a:r>
              <a:rPr lang="en-US" dirty="0"/>
              <a:t>Stethoscope</a:t>
            </a:r>
          </a:p>
          <a:p>
            <a:r>
              <a:rPr lang="en-US" dirty="0"/>
              <a:t>Lubricant such as k-y or jar with Vaseline </a:t>
            </a:r>
          </a:p>
          <a:p>
            <a:r>
              <a:rPr lang="en-US" dirty="0"/>
              <a:t>Galipot of </a:t>
            </a:r>
            <a:r>
              <a:rPr lang="en-US" dirty="0" err="1"/>
              <a:t>hibitane</a:t>
            </a:r>
            <a:endParaRPr lang="en-US" dirty="0"/>
          </a:p>
          <a:p>
            <a:r>
              <a:rPr lang="en-US" dirty="0"/>
              <a:t>A vital observation chart.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Procedure for temperature taking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Determine the suitable site of taking temperature.</a:t>
            </a:r>
          </a:p>
          <a:p>
            <a:r>
              <a:rPr lang="en-US" dirty="0"/>
              <a:t>Follow the general rules</a:t>
            </a:r>
          </a:p>
          <a:p>
            <a:r>
              <a:rPr lang="en-US" dirty="0"/>
              <a:t>Position the patient either sitting or lying</a:t>
            </a:r>
          </a:p>
          <a:p>
            <a:r>
              <a:rPr lang="en-US" dirty="0"/>
              <a:t>Remove the thermometer from the jar of lotion. Wipe it dry using </a:t>
            </a:r>
          </a:p>
          <a:p>
            <a:r>
              <a:rPr lang="en-US" dirty="0"/>
              <a:t>clean cotton swab in rotation movement from bulb to stem.</a:t>
            </a:r>
          </a:p>
          <a:p>
            <a:r>
              <a:rPr lang="en-US" dirty="0"/>
              <a:t>Hold thermometer between thumb and fore finger at the tip of stem, </a:t>
            </a:r>
          </a:p>
          <a:p>
            <a:r>
              <a:rPr lang="en-US" dirty="0"/>
              <a:t>shake down the mercury till it reads below 35</a:t>
            </a:r>
          </a:p>
          <a:p>
            <a:r>
              <a:rPr lang="en-US" dirty="0"/>
              <a:t>F.</a:t>
            </a:r>
          </a:p>
          <a:p>
            <a:r>
              <a:rPr lang="en-US" dirty="0"/>
              <a:t>Inspect thermometer for cracks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C or 94</a:t>
            </a:r>
          </a:p>
          <a:p>
            <a:r>
              <a:rPr lang="en-US" dirty="0"/>
              <a:t>o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Place the thermometer at the right site</a:t>
            </a:r>
          </a:p>
          <a:p>
            <a:r>
              <a:rPr lang="en-US" dirty="0"/>
              <a:t>Leave it there for three minutes</a:t>
            </a:r>
          </a:p>
          <a:p>
            <a:r>
              <a:rPr lang="en-US" dirty="0"/>
              <a:t>After three minutes, remove it, read and record on the temperature</a:t>
            </a:r>
          </a:p>
          <a:p>
            <a:r>
              <a:rPr lang="en-US" dirty="0"/>
              <a:t>chart</a:t>
            </a:r>
          </a:p>
          <a:p>
            <a:r>
              <a:rPr lang="en-US" dirty="0"/>
              <a:t>Wipe the thermometer clean using cotton swabs</a:t>
            </a:r>
          </a:p>
          <a:p>
            <a:r>
              <a:rPr lang="en-US" dirty="0"/>
              <a:t>Give a feed back of the thermometer reading to the patient or client</a:t>
            </a:r>
          </a:p>
          <a:p>
            <a:r>
              <a:rPr lang="en-US" dirty="0"/>
              <a:t>Thank the patient for co-operation</a:t>
            </a:r>
          </a:p>
          <a:p>
            <a:r>
              <a:rPr lang="en-US" dirty="0"/>
              <a:t>Leave the patient comfortable and clear away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Oral/mouth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 patient, either sitting or lying down.</a:t>
            </a:r>
          </a:p>
          <a:p>
            <a:r>
              <a:rPr lang="en-US" dirty="0"/>
              <a:t>Ask the patient to lift the tongue then place bulb of thermometer at </a:t>
            </a:r>
          </a:p>
          <a:p>
            <a:r>
              <a:rPr lang="en-US" dirty="0"/>
              <a:t>the base of the tongue on the lower surface of the tongue.</a:t>
            </a:r>
          </a:p>
          <a:p>
            <a:r>
              <a:rPr lang="en-US" dirty="0"/>
              <a:t>Instruct patient to close the lips, not the teeth around the </a:t>
            </a:r>
          </a:p>
          <a:p>
            <a:r>
              <a:rPr lang="en-US" dirty="0"/>
              <a:t>thermometer and not to talk while it is in position.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Position patient</a:t>
            </a:r>
          </a:p>
          <a:p>
            <a:r>
              <a:rPr lang="en-US" dirty="0"/>
              <a:t>Inspect the </a:t>
            </a:r>
            <a:r>
              <a:rPr lang="en-US" dirty="0" err="1"/>
              <a:t>axilla</a:t>
            </a:r>
            <a:endParaRPr lang="en-US" dirty="0"/>
          </a:p>
          <a:p>
            <a:r>
              <a:rPr lang="en-US" dirty="0"/>
              <a:t>Remove the thermometer from the jar of lotion. Wipe it dry using</a:t>
            </a:r>
          </a:p>
          <a:p>
            <a:r>
              <a:rPr lang="en-US" dirty="0"/>
              <a:t>clean cotton swab in rotational movement from bulb to stem.</a:t>
            </a:r>
          </a:p>
          <a:p>
            <a:r>
              <a:rPr lang="en-US" dirty="0"/>
              <a:t>Hold the thermometer between the thumb and forefinger at the tip </a:t>
            </a:r>
          </a:p>
          <a:p>
            <a:r>
              <a:rPr lang="en-US" dirty="0"/>
              <a:t>of the stem, shake down the mercury till it reads below 35</a:t>
            </a:r>
          </a:p>
          <a:p>
            <a:r>
              <a:rPr lang="en-US" dirty="0"/>
              <a:t>Place thermometer bulb in the center of the </a:t>
            </a:r>
            <a:r>
              <a:rPr lang="en-US" dirty="0" err="1"/>
              <a:t>Axilla</a:t>
            </a:r>
            <a:r>
              <a:rPr lang="en-US" dirty="0"/>
              <a:t> with the tip</a:t>
            </a:r>
          </a:p>
          <a:p>
            <a:r>
              <a:rPr lang="en-US" dirty="0"/>
              <a:t>pointing towards patient’s head.</a:t>
            </a:r>
          </a:p>
          <a:p>
            <a:r>
              <a:rPr lang="en-US" dirty="0"/>
              <a:t>Request patient to place the arm across the chest and grasp the </a:t>
            </a:r>
          </a:p>
          <a:p>
            <a:r>
              <a:rPr lang="en-US" dirty="0"/>
              <a:t>opposite shoulder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C or 94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F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Leave thermometer in place for 3 minutes.</a:t>
            </a:r>
          </a:p>
          <a:p>
            <a:r>
              <a:rPr lang="en-US" dirty="0"/>
              <a:t>Grasp the end of the thermometer and remove it from the </a:t>
            </a:r>
            <a:r>
              <a:rPr lang="en-US" dirty="0" err="1"/>
              <a:t>Axilla</a:t>
            </a:r>
            <a:r>
              <a:rPr lang="en-US" dirty="0"/>
              <a:t>.</a:t>
            </a:r>
          </a:p>
          <a:p>
            <a:r>
              <a:rPr lang="en-US" dirty="0"/>
              <a:t>Read and record the thermometer reading on the vital observation</a:t>
            </a:r>
          </a:p>
          <a:p>
            <a:r>
              <a:rPr lang="en-US" dirty="0"/>
              <a:t>chart.</a:t>
            </a:r>
          </a:p>
          <a:p>
            <a:r>
              <a:rPr lang="en-US" dirty="0"/>
              <a:t>Wipe thermometer with a wet swab dipped in antiseptic solution.</a:t>
            </a:r>
          </a:p>
          <a:p>
            <a:r>
              <a:rPr lang="en-US" dirty="0"/>
              <a:t>Place it back in its jar.</a:t>
            </a:r>
          </a:p>
          <a:p>
            <a:r>
              <a:rPr lang="en-US" dirty="0"/>
              <a:t>Give the patient a feed back and reassure accordingly</a:t>
            </a:r>
          </a:p>
          <a:p>
            <a:r>
              <a:rPr lang="en-US" dirty="0"/>
              <a:t>Leave the patient comfortable</a:t>
            </a:r>
          </a:p>
          <a:p>
            <a:r>
              <a:rPr lang="en-US" dirty="0"/>
              <a:t>Clear away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Rectal indications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Neonates</a:t>
            </a:r>
          </a:p>
          <a:p>
            <a:r>
              <a:rPr lang="en-US" dirty="0"/>
              <a:t>Unconscious patients</a:t>
            </a:r>
          </a:p>
          <a:p>
            <a:r>
              <a:rPr lang="en-US" b="1" dirty="0"/>
              <a:t>Procedure for rectal</a:t>
            </a:r>
          </a:p>
          <a:p>
            <a:r>
              <a:rPr lang="en-US" dirty="0"/>
              <a:t>Provide privacy and put patient in lateral position.</a:t>
            </a:r>
          </a:p>
          <a:p>
            <a:r>
              <a:rPr lang="en-US" dirty="0"/>
              <a:t>Fold back the bed linen to expose the anus</a:t>
            </a:r>
          </a:p>
          <a:p>
            <a:r>
              <a:rPr lang="en-US" dirty="0"/>
              <a:t>Put on clean gloves.</a:t>
            </a:r>
          </a:p>
          <a:p>
            <a:r>
              <a:rPr lang="en-US" dirty="0"/>
              <a:t>Apply lubricant on the bulb of thermometer using cotton swab.</a:t>
            </a:r>
          </a:p>
          <a:p>
            <a:r>
              <a:rPr lang="en-US" dirty="0"/>
              <a:t>Instruct the patient to breathe deeply and insert the thermometer 3.5-4 </a:t>
            </a:r>
          </a:p>
          <a:p>
            <a:r>
              <a:rPr lang="en-US" dirty="0"/>
              <a:t>cm in adult, 1.5 cm in infant, 2.5 cm in children, directing it gently along the </a:t>
            </a:r>
          </a:p>
          <a:p>
            <a:r>
              <a:rPr lang="en-US" dirty="0"/>
              <a:t>rectal wall towards the umbilicus.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 OF FIRST AID (MAIN STEPS/ELEMENTS)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Emergency assessment </a:t>
            </a:r>
          </a:p>
          <a:p>
            <a:r>
              <a:rPr lang="en-US" dirty="0"/>
              <a:t>• diagnosis </a:t>
            </a:r>
          </a:p>
          <a:p>
            <a:r>
              <a:rPr lang="en-US" dirty="0"/>
              <a:t>• immediate treatment</a:t>
            </a:r>
          </a:p>
          <a:p>
            <a:r>
              <a:rPr lang="en-US" dirty="0"/>
              <a:t>• referral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 not force insertion.</a:t>
            </a:r>
          </a:p>
          <a:p>
            <a:r>
              <a:rPr lang="en-US" dirty="0"/>
              <a:t>Leave thermometer in place for 2-3 minutes</a:t>
            </a:r>
          </a:p>
          <a:p>
            <a:r>
              <a:rPr lang="en-US" dirty="0"/>
              <a:t>Carefully remove the thermometer, wipe with a dry swab, read and record</a:t>
            </a:r>
          </a:p>
          <a:p>
            <a:r>
              <a:rPr lang="en-US" dirty="0"/>
              <a:t>Cleanse the patient anal area to remove any lubricant or faces.</a:t>
            </a:r>
          </a:p>
          <a:p>
            <a:r>
              <a:rPr lang="en-US" dirty="0"/>
              <a:t>Wipe thermometer with a wet swab dipped in antiseptic solution.</a:t>
            </a:r>
          </a:p>
          <a:p>
            <a:r>
              <a:rPr lang="en-US" dirty="0"/>
              <a:t>Place it back in its jar.</a:t>
            </a:r>
          </a:p>
          <a:p>
            <a:r>
              <a:rPr lang="en-US" dirty="0"/>
              <a:t>Give the patient a feedback.</a:t>
            </a:r>
          </a:p>
          <a:p>
            <a:r>
              <a:rPr lang="en-US" dirty="0"/>
              <a:t>Leave the patient comfortable</a:t>
            </a:r>
          </a:p>
          <a:p>
            <a:r>
              <a:rPr lang="en-US" dirty="0"/>
              <a:t>Clear away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Follow the general rules.</a:t>
            </a:r>
          </a:p>
          <a:p>
            <a:r>
              <a:rPr lang="en-US" dirty="0"/>
              <a:t>Inspect the groin.</a:t>
            </a:r>
          </a:p>
          <a:p>
            <a:r>
              <a:rPr lang="en-US" dirty="0"/>
              <a:t>Dry the groin thoroughly with a clean cotton swab.</a:t>
            </a:r>
          </a:p>
          <a:p>
            <a:r>
              <a:rPr lang="en-US" dirty="0"/>
              <a:t>Shake the thermometer until the mercury falls below 35</a:t>
            </a:r>
          </a:p>
          <a:p>
            <a:r>
              <a:rPr lang="en-US" dirty="0"/>
              <a:t>F.</a:t>
            </a:r>
          </a:p>
          <a:p>
            <a:r>
              <a:rPr lang="en-US" dirty="0"/>
              <a:t>Ask the patient to abduct the thigh.</a:t>
            </a:r>
          </a:p>
          <a:p>
            <a:r>
              <a:rPr lang="en-US" dirty="0"/>
              <a:t>Request the patient to cross the thigh over the opposite thigh.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C or 94</a:t>
            </a:r>
          </a:p>
          <a:p>
            <a:r>
              <a:rPr lang="en-US" dirty="0"/>
              <a:t>o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 indication of various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Mouth</a:t>
            </a:r>
          </a:p>
          <a:p>
            <a:r>
              <a:rPr lang="en-US" dirty="0"/>
              <a:t>• Unconscious, delirious patient</a:t>
            </a:r>
          </a:p>
          <a:p>
            <a:r>
              <a:rPr lang="en-US" dirty="0"/>
              <a:t>• Surgery of the oral cavity</a:t>
            </a:r>
          </a:p>
          <a:p>
            <a:r>
              <a:rPr lang="en-US" dirty="0"/>
              <a:t>• Children under five years</a:t>
            </a:r>
          </a:p>
          <a:p>
            <a:r>
              <a:rPr lang="en-US" dirty="0"/>
              <a:t>• Patients with mental problems</a:t>
            </a:r>
          </a:p>
          <a:p>
            <a:r>
              <a:rPr lang="en-US" dirty="0"/>
              <a:t>• Patients with diseases of the month</a:t>
            </a:r>
          </a:p>
          <a:p>
            <a:r>
              <a:rPr lang="en-US" b="1" dirty="0"/>
              <a:t>Rectal</a:t>
            </a:r>
          </a:p>
          <a:p>
            <a:r>
              <a:rPr lang="en-US" dirty="0"/>
              <a:t>• Patient with diarrhea</a:t>
            </a:r>
          </a:p>
          <a:p>
            <a:r>
              <a:rPr lang="en-US" dirty="0"/>
              <a:t>• Patients with anal sores and fissure</a:t>
            </a:r>
          </a:p>
          <a:p>
            <a:r>
              <a:rPr lang="en-US" dirty="0"/>
              <a:t>• Rectal surgery</a:t>
            </a:r>
          </a:p>
          <a:p>
            <a:r>
              <a:rPr lang="en-US" dirty="0"/>
              <a:t>• Inflamed rectum </a:t>
            </a:r>
          </a:p>
          <a:p>
            <a:r>
              <a:rPr lang="en-US" dirty="0"/>
              <a:t>• Fecal impaction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•</a:t>
            </a:r>
          </a:p>
          <a:p>
            <a:r>
              <a:rPr lang="en-US" dirty="0"/>
              <a:t>• Patient with sore or burns at the site</a:t>
            </a:r>
          </a:p>
          <a:p>
            <a:r>
              <a:rPr lang="en-US" b="1" dirty="0" err="1"/>
              <a:t>Axilla</a:t>
            </a:r>
            <a:endParaRPr lang="en-US" b="1" dirty="0"/>
          </a:p>
          <a:p>
            <a:r>
              <a:rPr lang="en-US" dirty="0"/>
              <a:t>• Patient with sore or burns at the site</a:t>
            </a:r>
          </a:p>
          <a:p>
            <a:r>
              <a:rPr lang="en-US" dirty="0"/>
              <a:t>• Severely emaciated patients</a:t>
            </a:r>
          </a:p>
          <a:p>
            <a:r>
              <a:rPr lang="en-US" b="1" dirty="0"/>
              <a:t>Vagina</a:t>
            </a:r>
          </a:p>
          <a:p>
            <a:r>
              <a:rPr lang="en-US" dirty="0"/>
              <a:t>• Patients with congenital vaginal abnormalities</a:t>
            </a:r>
          </a:p>
          <a:p>
            <a:r>
              <a:rPr lang="en-US" dirty="0"/>
              <a:t>• Vaginal bleeding</a:t>
            </a:r>
          </a:p>
          <a:p>
            <a:r>
              <a:rPr lang="en-US" dirty="0"/>
              <a:t>• Sores on the vaginal wall</a:t>
            </a:r>
          </a:p>
          <a:p>
            <a:r>
              <a:rPr lang="en-US" dirty="0"/>
              <a:t>Pelvic surgery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clinical thermometer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• A thermometer is mainly made of two parts;</a:t>
            </a:r>
          </a:p>
          <a:p>
            <a:r>
              <a:rPr lang="en-US" dirty="0"/>
              <a:t>• </a:t>
            </a:r>
            <a:r>
              <a:rPr lang="en-US" b="1" dirty="0"/>
              <a:t>Bulb: The bulb is the upper end of a thermometer near the kink and it’s </a:t>
            </a:r>
          </a:p>
          <a:p>
            <a:r>
              <a:rPr lang="en-US" dirty="0"/>
              <a:t>made of different size and shape for example oral thermometers are made</a:t>
            </a:r>
          </a:p>
          <a:p>
            <a:r>
              <a:rPr lang="en-US" dirty="0"/>
              <a:t>of long and slender bulbs while rectal thermometers are made of short and</a:t>
            </a:r>
          </a:p>
          <a:p>
            <a:r>
              <a:rPr lang="en-US" dirty="0"/>
              <a:t>fat bulbs. The bulb contains mercury that responds to any changes in</a:t>
            </a:r>
          </a:p>
          <a:p>
            <a:r>
              <a:rPr lang="en-US" dirty="0"/>
              <a:t>temperature.</a:t>
            </a:r>
          </a:p>
          <a:p>
            <a:r>
              <a:rPr lang="en-US" dirty="0"/>
              <a:t>• </a:t>
            </a:r>
            <a:r>
              <a:rPr lang="en-US" b="1" dirty="0"/>
              <a:t>Stem: The stem is an elongated part of the thermometer made of a glass</a:t>
            </a:r>
          </a:p>
          <a:p>
            <a:r>
              <a:rPr lang="en-US" dirty="0"/>
              <a:t>tube externally. The glass tube encloses a mercury column and there is a</a:t>
            </a:r>
          </a:p>
          <a:p>
            <a:r>
              <a:rPr lang="en-US" dirty="0"/>
              <a:t>graduated scale on the stem that represents the degree of temperature.</a:t>
            </a:r>
          </a:p>
          <a:p>
            <a:r>
              <a:rPr lang="en-US" dirty="0"/>
              <a:t>Just after where the bulb separates from the stem, there is a bent part on </a:t>
            </a:r>
          </a:p>
          <a:p>
            <a:r>
              <a:rPr lang="en-US" dirty="0"/>
              <a:t>the mercury column called a kink that prevents back flow of mercury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related to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Fever: refers to raised body temperature </a:t>
            </a:r>
            <a:r>
              <a:rPr lang="en-US" b="1" dirty="0"/>
              <a:t>&gt; 37.7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Pyrexia: any raised body temperature as for fever</a:t>
            </a:r>
          </a:p>
          <a:p>
            <a:r>
              <a:rPr lang="en-US" dirty="0"/>
              <a:t>Hyperpyrexia: Thermometer reading </a:t>
            </a:r>
            <a:r>
              <a:rPr lang="en-US" b="1" dirty="0"/>
              <a:t>&gt; 40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Hyperthermia: Thermometer reading </a:t>
            </a:r>
            <a:r>
              <a:rPr lang="en-US" b="1" dirty="0"/>
              <a:t>&gt;38.5</a:t>
            </a:r>
          </a:p>
          <a:p>
            <a:r>
              <a:rPr lang="en-US" dirty="0"/>
              <a:t>Hypothermia: Thermometer reading of </a:t>
            </a:r>
            <a:r>
              <a:rPr lang="en-US" b="1" dirty="0"/>
              <a:t>&lt;35</a:t>
            </a:r>
          </a:p>
          <a:p>
            <a:r>
              <a:rPr lang="en-US" dirty="0"/>
              <a:t>o</a:t>
            </a:r>
          </a:p>
          <a:p>
            <a:r>
              <a:rPr lang="en-US" dirty="0" err="1"/>
              <a:t>oC</a:t>
            </a:r>
            <a:endParaRPr lang="en-US" dirty="0"/>
          </a:p>
          <a:p>
            <a:r>
              <a:rPr lang="en-US" dirty="0"/>
              <a:t>o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Intermittent temperature: A temperature pattern where there is elevated </a:t>
            </a:r>
          </a:p>
          <a:p>
            <a:r>
              <a:rPr lang="en-US" dirty="0"/>
              <a:t>temperature for several hours of the day and then temperature falls back</a:t>
            </a:r>
          </a:p>
          <a:p>
            <a:r>
              <a:rPr lang="en-US" dirty="0"/>
              <a:t>to normal</a:t>
            </a:r>
          </a:p>
          <a:p>
            <a:r>
              <a:rPr lang="en-US" dirty="0"/>
              <a:t>Remittent temperature: A pattern of temperature in which temperature</a:t>
            </a:r>
          </a:p>
          <a:p>
            <a:r>
              <a:rPr lang="en-US" dirty="0"/>
              <a:t>does not touch the baseline and remains above the normal throughout the </a:t>
            </a:r>
          </a:p>
          <a:p>
            <a:r>
              <a:rPr lang="en-US" dirty="0"/>
              <a:t>day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• Refers to the expansion and recoil of the artery caused by the blood </a:t>
            </a:r>
          </a:p>
          <a:p>
            <a:r>
              <a:rPr lang="en-US" dirty="0"/>
              <a:t>being pumped into it by heart</a:t>
            </a:r>
          </a:p>
          <a:p>
            <a:r>
              <a:rPr lang="en-US" dirty="0"/>
              <a:t>• Pulse rate: is the number of expansions and contractions (beats) per</a:t>
            </a:r>
          </a:p>
          <a:p>
            <a:r>
              <a:rPr lang="en-US" dirty="0"/>
              <a:t>minute.</a:t>
            </a:r>
          </a:p>
          <a:p>
            <a:r>
              <a:rPr lang="en-US" dirty="0"/>
              <a:t>• </a:t>
            </a:r>
            <a:r>
              <a:rPr lang="en-US" b="1" dirty="0"/>
              <a:t>Normal ranges of pulse rates</a:t>
            </a:r>
          </a:p>
          <a:p>
            <a:r>
              <a:rPr lang="en-US" dirty="0"/>
              <a:t>• Adult range 60-90 beats per minute.</a:t>
            </a:r>
          </a:p>
          <a:p>
            <a:r>
              <a:rPr lang="en-US" dirty="0"/>
              <a:t>• Children 80-130 beat per minute.</a:t>
            </a:r>
          </a:p>
          <a:p>
            <a:r>
              <a:rPr lang="en-US" dirty="0"/>
              <a:t>• Infants 80-140 beat per minute.</a:t>
            </a:r>
          </a:p>
          <a:p>
            <a:r>
              <a:rPr lang="en-US" dirty="0"/>
              <a:t>• New born 120-160 beat per minute.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used in checking pulse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• Temporal artery in front of the ear.</a:t>
            </a:r>
          </a:p>
          <a:p>
            <a:r>
              <a:rPr lang="en-US" dirty="0"/>
              <a:t>• Facial artery 2.5 cm in front of the angle of the jaw.</a:t>
            </a:r>
          </a:p>
          <a:p>
            <a:r>
              <a:rPr lang="en-US" dirty="0"/>
              <a:t>• Carotid artery in the neck.</a:t>
            </a:r>
          </a:p>
          <a:p>
            <a:r>
              <a:rPr lang="en-US" dirty="0"/>
              <a:t>• Radial artery at the thumbs side of the wrist.</a:t>
            </a:r>
          </a:p>
          <a:p>
            <a:r>
              <a:rPr lang="en-US" dirty="0"/>
              <a:t>• Femoral artery in the groin.</a:t>
            </a:r>
          </a:p>
          <a:p>
            <a:r>
              <a:rPr lang="en-US" dirty="0"/>
              <a:t>• Posterior tibia artery on the posterior </a:t>
            </a:r>
            <a:r>
              <a:rPr lang="en-US" dirty="0" err="1"/>
              <a:t>tibial</a:t>
            </a:r>
            <a:r>
              <a:rPr lang="en-US" dirty="0"/>
              <a:t> surface.</a:t>
            </a:r>
          </a:p>
          <a:p>
            <a:r>
              <a:rPr lang="en-US" dirty="0"/>
              <a:t>• </a:t>
            </a:r>
            <a:r>
              <a:rPr lang="en-US" dirty="0" err="1"/>
              <a:t>Fontanelles</a:t>
            </a:r>
            <a:r>
              <a:rPr lang="en-US" dirty="0"/>
              <a:t> in infants</a:t>
            </a:r>
          </a:p>
          <a:p>
            <a:r>
              <a:rPr lang="en-US" dirty="0"/>
              <a:t>• </a:t>
            </a:r>
            <a:r>
              <a:rPr lang="en-US" dirty="0" err="1"/>
              <a:t>Dorsalis</a:t>
            </a:r>
            <a:r>
              <a:rPr lang="en-US" dirty="0"/>
              <a:t> </a:t>
            </a:r>
            <a:r>
              <a:rPr lang="en-US" dirty="0" err="1"/>
              <a:t>Pedi's</a:t>
            </a:r>
            <a:r>
              <a:rPr lang="en-US" dirty="0"/>
              <a:t> artery on the foot</a:t>
            </a:r>
          </a:p>
          <a:p>
            <a:r>
              <a:rPr lang="en-US" dirty="0"/>
              <a:t>• Brachial artery at the elbow</a:t>
            </a:r>
          </a:p>
          <a:p>
            <a:r>
              <a:rPr lang="en-US" dirty="0"/>
              <a:t>• </a:t>
            </a:r>
            <a:r>
              <a:rPr lang="en-US" dirty="0" err="1"/>
              <a:t>Popliteal</a:t>
            </a:r>
            <a:r>
              <a:rPr lang="en-US" dirty="0"/>
              <a:t> artery at just above the knee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that affect pulse or heart rate of an</a:t>
            </a:r>
            <a:br>
              <a:rPr lang="en-US" dirty="0"/>
            </a:br>
            <a:r>
              <a:rPr lang="en-US" dirty="0"/>
              <a:t>individual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Age: Pulse rate is low in old age and faster in children</a:t>
            </a:r>
          </a:p>
          <a:p>
            <a:r>
              <a:rPr lang="en-US" dirty="0"/>
              <a:t>• Sex: Men have low pulse compared to women</a:t>
            </a:r>
          </a:p>
          <a:p>
            <a:r>
              <a:rPr lang="en-US" dirty="0"/>
              <a:t>• Position: The pulse rate is slower in lying position than in standing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• Exercise: The pulse rate is increase during exercise than when at rest</a:t>
            </a:r>
          </a:p>
          <a:p>
            <a:r>
              <a:rPr lang="en-US" dirty="0"/>
              <a:t>• Emotions: Anger or excitement increase the pulse rate of an </a:t>
            </a:r>
          </a:p>
          <a:p>
            <a:r>
              <a:rPr lang="en-US" dirty="0"/>
              <a:t>individual</a:t>
            </a:r>
          </a:p>
          <a:p>
            <a:r>
              <a:rPr lang="en-US" dirty="0"/>
              <a:t>• Hormones: Epinephrine and nor epinephrine hormone increases the </a:t>
            </a:r>
          </a:p>
          <a:p>
            <a:r>
              <a:rPr lang="en-US" dirty="0"/>
              <a:t>pulse rate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Sympathetic nerve stimulation: SNS activation increases the pulse</a:t>
            </a:r>
          </a:p>
          <a:p>
            <a:r>
              <a:rPr lang="en-US" dirty="0"/>
              <a:t>rate</a:t>
            </a:r>
          </a:p>
          <a:p>
            <a:r>
              <a:rPr lang="en-US" dirty="0"/>
              <a:t>• Drugs: some drugs increase contractility of the heart decrease heart</a:t>
            </a:r>
          </a:p>
          <a:p>
            <a:r>
              <a:rPr lang="en-US" dirty="0"/>
              <a:t>rate</a:t>
            </a:r>
          </a:p>
          <a:p>
            <a:r>
              <a:rPr lang="en-US" dirty="0"/>
              <a:t>• Change in atmospheric air. At high altitude, the partial pressure of</a:t>
            </a:r>
          </a:p>
          <a:p>
            <a:r>
              <a:rPr lang="en-US" dirty="0"/>
              <a:t>oxygen is low and this calls for high pulse rate</a:t>
            </a:r>
          </a:p>
          <a:p>
            <a:r>
              <a:rPr lang="en-US" dirty="0"/>
              <a:t>• Blood volume: Pulse rate is inversely proportional to blood volume</a:t>
            </a:r>
          </a:p>
          <a:p>
            <a:r>
              <a:rPr lang="en-US" dirty="0"/>
              <a:t>• Body temperature: pulse rate increases with body temperature</a:t>
            </a:r>
          </a:p>
          <a:p>
            <a:r>
              <a:rPr lang="en-US" dirty="0"/>
              <a:t>• Cardiac diseases: They may increase or decrease the heart rate of an </a:t>
            </a:r>
          </a:p>
          <a:p>
            <a:r>
              <a:rPr lang="en-US" dirty="0"/>
              <a:t>individual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Assessment refers to the process of finding out the </a:t>
            </a:r>
          </a:p>
          <a:p>
            <a:r>
              <a:rPr lang="en-US" dirty="0"/>
              <a:t>problem of the casualty through history taking, </a:t>
            </a:r>
          </a:p>
          <a:p>
            <a:r>
              <a:rPr lang="en-US" dirty="0"/>
              <a:t>observation and physical examination. Assessment</a:t>
            </a:r>
          </a:p>
          <a:p>
            <a:r>
              <a:rPr lang="en-US" dirty="0"/>
              <a:t>ensures safety of the first aider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</a:t>
            </a:r>
          </a:p>
          <a:p>
            <a:r>
              <a:rPr lang="en-US" dirty="0"/>
              <a:t>• </a:t>
            </a:r>
            <a:r>
              <a:rPr lang="en-US" b="1" dirty="0" err="1"/>
              <a:t>Bradycardia</a:t>
            </a:r>
            <a:r>
              <a:rPr lang="en-US" b="1" dirty="0"/>
              <a:t>: Low pulse rate of less than 60 beats per minute. It’s common </a:t>
            </a:r>
          </a:p>
          <a:p>
            <a:r>
              <a:rPr lang="en-US" dirty="0"/>
              <a:t>in conditions like heart block, cerebral hemorrhage.</a:t>
            </a:r>
          </a:p>
          <a:p>
            <a:r>
              <a:rPr lang="en-US" dirty="0"/>
              <a:t>• </a:t>
            </a:r>
            <a:r>
              <a:rPr lang="en-US" b="1" dirty="0" err="1"/>
              <a:t>Dicrotic</a:t>
            </a:r>
            <a:r>
              <a:rPr lang="en-US" b="1" dirty="0"/>
              <a:t>: This is characterized by double beat</a:t>
            </a:r>
          </a:p>
          <a:p>
            <a:r>
              <a:rPr lang="en-US" dirty="0"/>
              <a:t>• </a:t>
            </a:r>
            <a:r>
              <a:rPr lang="en-US" b="1" dirty="0"/>
              <a:t>Tachycardia: High pulse rate of above 100 beats per minute. Common in </a:t>
            </a:r>
          </a:p>
          <a:p>
            <a:r>
              <a:rPr lang="en-US" dirty="0"/>
              <a:t>conditions like fever, </a:t>
            </a:r>
            <a:r>
              <a:rPr lang="en-US" dirty="0" err="1"/>
              <a:t>thyrotoxicosis</a:t>
            </a:r>
            <a:r>
              <a:rPr lang="en-US" dirty="0"/>
              <a:t> and stress, anger and anxiety</a:t>
            </a:r>
          </a:p>
          <a:p>
            <a:r>
              <a:rPr lang="en-US" dirty="0"/>
              <a:t>• </a:t>
            </a:r>
            <a:r>
              <a:rPr lang="en-US" b="1" dirty="0"/>
              <a:t>Arrhythmias: Refers to absence of a heart rhythm</a:t>
            </a:r>
          </a:p>
          <a:p>
            <a:r>
              <a:rPr lang="en-US" dirty="0"/>
              <a:t>• </a:t>
            </a:r>
            <a:r>
              <a:rPr lang="en-US" b="1" dirty="0" err="1"/>
              <a:t>Orthopnea</a:t>
            </a:r>
            <a:r>
              <a:rPr lang="en-US" b="1" dirty="0"/>
              <a:t>: Difficulty in breathing unless patient is in sitting up position</a:t>
            </a:r>
          </a:p>
          <a:p>
            <a:r>
              <a:rPr lang="en-US" dirty="0"/>
              <a:t>• </a:t>
            </a:r>
            <a:r>
              <a:rPr lang="en-US" b="1" dirty="0"/>
              <a:t>Corrigan’s pulse or Water hammer pulse: It is a full volume pulse. This </a:t>
            </a:r>
          </a:p>
          <a:p>
            <a:r>
              <a:rPr lang="en-US" dirty="0"/>
              <a:t>type of pulse is found in aortic regurgitation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Watch with second hand ticker</a:t>
            </a:r>
          </a:p>
          <a:p>
            <a:r>
              <a:rPr lang="en-US" dirty="0"/>
              <a:t>• Pen</a:t>
            </a:r>
          </a:p>
          <a:p>
            <a:r>
              <a:rPr lang="en-US" dirty="0"/>
              <a:t>• Vital observation chart</a:t>
            </a:r>
          </a:p>
          <a:p>
            <a:r>
              <a:rPr lang="en-US" dirty="0"/>
              <a:t>• </a:t>
            </a:r>
            <a:r>
              <a:rPr lang="en-US" b="1" dirty="0"/>
              <a:t>Procedure for taking pulse</a:t>
            </a:r>
          </a:p>
          <a:p>
            <a:r>
              <a:rPr lang="en-US" dirty="0"/>
              <a:t>• Wash hands</a:t>
            </a:r>
          </a:p>
          <a:p>
            <a:r>
              <a:rPr lang="en-US" dirty="0"/>
              <a:t>• Position the patient or client in sitting position with the elbow bent at 90</a:t>
            </a:r>
          </a:p>
          <a:p>
            <a:r>
              <a:rPr lang="en-US" dirty="0"/>
              <a:t>on the chest. Slightly extend the wrist with palm facing down</a:t>
            </a:r>
          </a:p>
          <a:p>
            <a:r>
              <a:rPr lang="en-US" dirty="0"/>
              <a:t>• Place tips of the index and middle finger over the radial artery on the side </a:t>
            </a:r>
          </a:p>
          <a:p>
            <a:r>
              <a:rPr lang="en-US" dirty="0"/>
              <a:t>of the thumb</a:t>
            </a:r>
          </a:p>
          <a:p>
            <a:r>
              <a:rPr lang="en-US" dirty="0"/>
              <a:t>• Palpate well to feel the pulse </a:t>
            </a:r>
          </a:p>
          <a:p>
            <a:r>
              <a:rPr lang="en-US" dirty="0"/>
              <a:t>o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 If the pulse is palpable, look at the watch and start counting the pulse </a:t>
            </a:r>
          </a:p>
          <a:p>
            <a:r>
              <a:rPr lang="en-US" dirty="0"/>
              <a:t>rate</a:t>
            </a:r>
          </a:p>
          <a:p>
            <a:r>
              <a:rPr lang="en-US" dirty="0"/>
              <a:t>• Assess the pulse for regularity, strength and frequency</a:t>
            </a:r>
          </a:p>
          <a:p>
            <a:r>
              <a:rPr lang="en-US" dirty="0"/>
              <a:t>• If the pulse is regular, count for only 30sec and multiply the figure by </a:t>
            </a:r>
          </a:p>
          <a:p>
            <a:r>
              <a:rPr lang="en-US" dirty="0"/>
              <a:t>2 to obtain a full one minute pulse</a:t>
            </a:r>
          </a:p>
          <a:p>
            <a:r>
              <a:rPr lang="en-US" dirty="0"/>
              <a:t>• If the pulse is irregular, count for a full minute</a:t>
            </a:r>
          </a:p>
          <a:p>
            <a:r>
              <a:rPr lang="en-US" dirty="0"/>
              <a:t>• Complete the counting and record pulse rate expressed as beats per</a:t>
            </a:r>
          </a:p>
          <a:p>
            <a:r>
              <a:rPr lang="en-US" dirty="0"/>
              <a:t>minute</a:t>
            </a:r>
          </a:p>
          <a:p>
            <a:r>
              <a:rPr lang="en-US" dirty="0"/>
              <a:t>• Leave patient comfortable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note when taking pulse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Rate: number of times the heart beats per minute</a:t>
            </a:r>
          </a:p>
          <a:p>
            <a:r>
              <a:rPr lang="en-US" dirty="0"/>
              <a:t>Regularity of the rhythm: note whether the pulse is regular or </a:t>
            </a:r>
          </a:p>
          <a:p>
            <a:r>
              <a:rPr lang="en-US" dirty="0"/>
              <a:t>irregular</a:t>
            </a:r>
          </a:p>
          <a:p>
            <a:r>
              <a:rPr lang="en-US" dirty="0"/>
              <a:t>Volume of the beat: Note the strength of the beat and record weak </a:t>
            </a:r>
          </a:p>
          <a:p>
            <a:r>
              <a:rPr lang="en-US" dirty="0"/>
              <a:t>pulse or full volume pulse</a:t>
            </a:r>
          </a:p>
          <a:p>
            <a:r>
              <a:rPr lang="en-US" dirty="0"/>
              <a:t>Resistance of the pulse: This is arterial wall resistance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respiration</a:t>
            </a:r>
          </a:p>
          <a:p>
            <a:r>
              <a:rPr lang="en-US" dirty="0"/>
              <a:t>Identify requirements for measurement of respiration</a:t>
            </a:r>
          </a:p>
          <a:p>
            <a:r>
              <a:rPr lang="en-US" dirty="0"/>
              <a:t>Measure respiration</a:t>
            </a:r>
          </a:p>
          <a:p>
            <a:r>
              <a:rPr lang="en-US" dirty="0"/>
              <a:t>Interpret and record correctly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Respiration</a:t>
            </a:r>
          </a:p>
          <a:p>
            <a:r>
              <a:rPr lang="en-US" dirty="0"/>
              <a:t>This is the process that occurs in the lungs and involves interchange </a:t>
            </a:r>
          </a:p>
          <a:p>
            <a:r>
              <a:rPr lang="en-US" dirty="0"/>
              <a:t>of respiratory gases between the atmosphere and the circulating</a:t>
            </a:r>
          </a:p>
          <a:p>
            <a:r>
              <a:rPr lang="en-US" dirty="0"/>
              <a:t>blood.</a:t>
            </a:r>
          </a:p>
          <a:p>
            <a:r>
              <a:rPr lang="en-US" dirty="0"/>
              <a:t>Normal breathing rates</a:t>
            </a:r>
          </a:p>
          <a:p>
            <a:r>
              <a:rPr lang="en-US" dirty="0"/>
              <a:t>New born baby 30-44 breath per minute</a:t>
            </a:r>
          </a:p>
          <a:p>
            <a:r>
              <a:rPr lang="en-US" dirty="0"/>
              <a:t>Child 20-30 per minute</a:t>
            </a:r>
          </a:p>
          <a:p>
            <a:r>
              <a:rPr lang="en-US" dirty="0"/>
              <a:t>Adult 16- 20 per minute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that affect the respiratory rate of an</a:t>
            </a:r>
            <a:br>
              <a:rPr lang="en-US" dirty="0"/>
            </a:br>
            <a:r>
              <a:rPr lang="en-US" dirty="0"/>
              <a:t>individual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Sex: females have slightly higher respiratory rate than males</a:t>
            </a:r>
          </a:p>
          <a:p>
            <a:r>
              <a:rPr lang="en-US" dirty="0"/>
              <a:t>• </a:t>
            </a:r>
            <a:r>
              <a:rPr lang="en-US" b="1" dirty="0"/>
              <a:t>Exercise: it increases the respiratory rate</a:t>
            </a:r>
          </a:p>
          <a:p>
            <a:r>
              <a:rPr lang="en-US" dirty="0"/>
              <a:t>• </a:t>
            </a:r>
            <a:r>
              <a:rPr lang="en-US" b="1" dirty="0"/>
              <a:t>Rest and exercise: At rest, the respiratory rate is normal and it decreases </a:t>
            </a:r>
          </a:p>
          <a:p>
            <a:r>
              <a:rPr lang="en-US" dirty="0"/>
              <a:t>during sleep</a:t>
            </a:r>
          </a:p>
          <a:p>
            <a:r>
              <a:rPr lang="en-US" dirty="0"/>
              <a:t>• </a:t>
            </a:r>
            <a:r>
              <a:rPr lang="en-US" b="1" dirty="0"/>
              <a:t>Emotions: sudden fear increases the respiratory rate</a:t>
            </a:r>
          </a:p>
          <a:p>
            <a:r>
              <a:rPr lang="en-US" dirty="0"/>
              <a:t>• </a:t>
            </a:r>
            <a:r>
              <a:rPr lang="en-US" b="1" dirty="0"/>
              <a:t>Change in atmospheric air: At high altitude, the partial pressure of </a:t>
            </a:r>
          </a:p>
          <a:p>
            <a:r>
              <a:rPr lang="en-US" dirty="0"/>
              <a:t>atmospheric oxygen is low and this increases the demand for oxygen thus</a:t>
            </a:r>
          </a:p>
          <a:p>
            <a:r>
              <a:rPr lang="en-US" dirty="0"/>
              <a:t>calls for an increased respiratory rate</a:t>
            </a:r>
          </a:p>
          <a:p>
            <a:r>
              <a:rPr lang="en-US" dirty="0"/>
              <a:t>• </a:t>
            </a:r>
            <a:r>
              <a:rPr lang="en-US" b="1" dirty="0"/>
              <a:t>Infections: they cause an increase in the respiratory rate</a:t>
            </a:r>
          </a:p>
          <a:p>
            <a:r>
              <a:rPr lang="en-US" dirty="0"/>
              <a:t>• </a:t>
            </a:r>
            <a:r>
              <a:rPr lang="en-US" b="1" dirty="0"/>
              <a:t>Drugs: </a:t>
            </a:r>
            <a:r>
              <a:rPr lang="en-US" b="1" dirty="0" err="1"/>
              <a:t>Opioids</a:t>
            </a:r>
            <a:r>
              <a:rPr lang="en-US" b="1" dirty="0"/>
              <a:t> decrease the respiratory rate</a:t>
            </a:r>
            <a:endParaRPr lang="en-US" dirty="0"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note on respiration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Respiratory Rate: Number of times breathed in and out per minute</a:t>
            </a:r>
          </a:p>
          <a:p>
            <a:r>
              <a:rPr lang="en-US" dirty="0"/>
              <a:t>• Depth: Note whether the respiration is shallow or deep</a:t>
            </a:r>
          </a:p>
          <a:p>
            <a:r>
              <a:rPr lang="en-US" dirty="0"/>
              <a:t>• Sound: Note if the breathing is noisy or normal</a:t>
            </a:r>
          </a:p>
          <a:p>
            <a:r>
              <a:rPr lang="en-US" dirty="0"/>
              <a:t>• Regularity: Note whether the respirations are normal or irregular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 Do not inform the patient about taking respirations</a:t>
            </a:r>
          </a:p>
          <a:p>
            <a:r>
              <a:rPr lang="en-US" dirty="0"/>
              <a:t>• After taking pulse, maintain the fingers over the radial artery.</a:t>
            </a:r>
          </a:p>
          <a:p>
            <a:r>
              <a:rPr lang="en-US" dirty="0"/>
              <a:t>• Note the raise and the patient’s chest with each inspiration and expiration</a:t>
            </a:r>
          </a:p>
          <a:p>
            <a:r>
              <a:rPr lang="en-US" dirty="0"/>
              <a:t>• Count respiration for one minute noting the rate, rhythm, regularity, and </a:t>
            </a:r>
          </a:p>
          <a:p>
            <a:r>
              <a:rPr lang="en-US" dirty="0"/>
              <a:t>depth.</a:t>
            </a:r>
          </a:p>
          <a:p>
            <a:r>
              <a:rPr lang="en-US" dirty="0"/>
              <a:t>• Wash hands </a:t>
            </a:r>
          </a:p>
          <a:p>
            <a:r>
              <a:rPr lang="en-US" dirty="0"/>
              <a:t>• Record findings, and report any abnormalities detected.</a:t>
            </a:r>
          </a:p>
          <a:p>
            <a:r>
              <a:rPr lang="en-US" dirty="0"/>
              <a:t>• Thank the patient</a:t>
            </a:r>
          </a:p>
          <a:p>
            <a:r>
              <a:rPr lang="en-US" dirty="0"/>
              <a:t>• Clear way used equipment's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Disorders of respirations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Wheezing: Difficult and louder expiration due to obstruction in the bronchi and </a:t>
            </a:r>
          </a:p>
          <a:p>
            <a:r>
              <a:rPr lang="en-US" dirty="0"/>
              <a:t>bronchioles for example in status asthmaticus. Its best heard on expiration </a:t>
            </a:r>
          </a:p>
          <a:p>
            <a:r>
              <a:rPr lang="en-US" b="1" dirty="0"/>
              <a:t>Strider: Noisy respiration due to obstruction in the upper airway</a:t>
            </a:r>
          </a:p>
          <a:p>
            <a:r>
              <a:rPr lang="en-US" b="1" dirty="0" err="1"/>
              <a:t>Dyspnoea</a:t>
            </a:r>
            <a:r>
              <a:rPr lang="en-US" b="1" dirty="0"/>
              <a:t>: Painful or difficulty in breathing</a:t>
            </a:r>
          </a:p>
          <a:p>
            <a:r>
              <a:rPr lang="en-US" b="1" dirty="0"/>
              <a:t>Causes</a:t>
            </a:r>
          </a:p>
          <a:p>
            <a:r>
              <a:rPr lang="en-US" dirty="0"/>
              <a:t>Diseases of the heart and blood.</a:t>
            </a:r>
          </a:p>
          <a:p>
            <a:r>
              <a:rPr lang="en-US" dirty="0"/>
              <a:t>Foreign body</a:t>
            </a:r>
          </a:p>
          <a:p>
            <a:r>
              <a:rPr lang="en-US" dirty="0"/>
              <a:t>New growth in the respiratory tract.</a:t>
            </a:r>
          </a:p>
          <a:p>
            <a:r>
              <a:rPr lang="en-US" dirty="0"/>
              <a:t>Lung diseases</a:t>
            </a:r>
          </a:p>
          <a:p>
            <a:r>
              <a:rPr lang="en-US" dirty="0"/>
              <a:t>Obstruction in the air passage caused by infections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assessing a casualty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History taking</a:t>
            </a:r>
          </a:p>
          <a:p>
            <a:r>
              <a:rPr lang="en-US" dirty="0"/>
              <a:t>• Physical examination (checking the casualty from head </a:t>
            </a:r>
          </a:p>
          <a:p>
            <a:r>
              <a:rPr lang="en-US" dirty="0"/>
              <a:t>to toe)</a:t>
            </a:r>
          </a:p>
          <a:p>
            <a:r>
              <a:rPr lang="en-US" dirty="0"/>
              <a:t>• Observation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Apnea: This the periodic absence of breathing due to excessive </a:t>
            </a:r>
          </a:p>
          <a:p>
            <a:r>
              <a:rPr lang="en-US" dirty="0"/>
              <a:t>oxygen and absence of carbon dioxide</a:t>
            </a:r>
          </a:p>
          <a:p>
            <a:r>
              <a:rPr lang="en-US" b="1" dirty="0"/>
              <a:t>Orthopnoea: This is difficulty or inability to breathe unless in sitting</a:t>
            </a:r>
          </a:p>
          <a:p>
            <a:r>
              <a:rPr lang="en-US" dirty="0"/>
              <a:t>up position common in CCF.</a:t>
            </a:r>
          </a:p>
          <a:p>
            <a:r>
              <a:rPr lang="en-US" b="1" dirty="0"/>
              <a:t>Tachypnoea: This is very rapid breathing</a:t>
            </a:r>
          </a:p>
          <a:p>
            <a:r>
              <a:rPr lang="en-US" b="1" dirty="0"/>
              <a:t>Sertorius Breathing: Noisy breathing which occurs in the patient who </a:t>
            </a:r>
          </a:p>
          <a:p>
            <a:r>
              <a:rPr lang="en-US" dirty="0"/>
              <a:t>is unconscious.</a:t>
            </a:r>
          </a:p>
          <a:p>
            <a:r>
              <a:rPr lang="en-US" b="1" dirty="0"/>
              <a:t>Croup: Is the difficult noisy breathing due to laryngeal spasms for </a:t>
            </a:r>
          </a:p>
          <a:p>
            <a:r>
              <a:rPr lang="en-US" dirty="0"/>
              <a:t>example as seen in diphtheria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• </a:t>
            </a:r>
            <a:r>
              <a:rPr lang="en-US" b="1" dirty="0" err="1"/>
              <a:t>Cheyne</a:t>
            </a:r>
            <a:r>
              <a:rPr lang="en-US" b="1" dirty="0"/>
              <a:t> stokes: This a form of breathing that becomes periodically</a:t>
            </a:r>
          </a:p>
          <a:p>
            <a:r>
              <a:rPr lang="en-US" dirty="0"/>
              <a:t>deeper and more rapid, then gradually declines in rate and amplitude, </a:t>
            </a:r>
          </a:p>
          <a:p>
            <a:r>
              <a:rPr lang="en-US" dirty="0"/>
              <a:t>until breathing ceases for a few seconds and the cycle begins again. </a:t>
            </a:r>
          </a:p>
          <a:p>
            <a:r>
              <a:rPr lang="en-US" dirty="0"/>
              <a:t>• </a:t>
            </a:r>
            <a:r>
              <a:rPr lang="en-US" b="1" dirty="0" err="1"/>
              <a:t>Kussumaul’s</a:t>
            </a:r>
            <a:r>
              <a:rPr lang="en-US" b="1" dirty="0"/>
              <a:t> respiration: Increased respiration which is abnormally</a:t>
            </a:r>
          </a:p>
          <a:p>
            <a:r>
              <a:rPr lang="en-US" dirty="0"/>
              <a:t>deep but regular for example in DKA patients</a:t>
            </a:r>
          </a:p>
          <a:p>
            <a:r>
              <a:rPr lang="en-US" dirty="0"/>
              <a:t>• </a:t>
            </a:r>
            <a:r>
              <a:rPr lang="en-US" b="1" dirty="0" err="1"/>
              <a:t>Biot’s</a:t>
            </a:r>
            <a:r>
              <a:rPr lang="en-US" b="1" dirty="0"/>
              <a:t> respiration: Shallow breathing interrupted by irregular periods </a:t>
            </a:r>
          </a:p>
          <a:p>
            <a:r>
              <a:rPr lang="en-US" dirty="0"/>
              <a:t>of </a:t>
            </a:r>
            <a:r>
              <a:rPr lang="en-US" dirty="0" err="1"/>
              <a:t>apnoea</a:t>
            </a:r>
            <a:r>
              <a:rPr lang="en-US" dirty="0"/>
              <a:t>. It is commonly seen in CNS disorders</a:t>
            </a:r>
          </a:p>
          <a:p>
            <a:r>
              <a:rPr lang="en-US" dirty="0"/>
              <a:t>• </a:t>
            </a:r>
            <a:r>
              <a:rPr lang="en-US" b="1" dirty="0" err="1"/>
              <a:t>Rhonchi</a:t>
            </a:r>
            <a:r>
              <a:rPr lang="en-US" b="1" dirty="0"/>
              <a:t> sound: Course gurgling louder sounds heard as air passes</a:t>
            </a:r>
          </a:p>
          <a:p>
            <a:r>
              <a:rPr lang="en-US" dirty="0"/>
              <a:t>through fluid filled bronchi and is best heard on expiration</a:t>
            </a:r>
          </a:p>
          <a:p>
            <a:r>
              <a:rPr lang="en-US" dirty="0"/>
              <a:t>• </a:t>
            </a:r>
            <a:r>
              <a:rPr lang="en-US" b="1" dirty="0" err="1"/>
              <a:t>Rales</a:t>
            </a:r>
            <a:r>
              <a:rPr lang="en-US" b="1" dirty="0"/>
              <a:t>: fine crackling sounds best heard on inspiration</a:t>
            </a:r>
            <a:endParaRPr lang="en-US" dirty="0"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• Refers to the force exerted by blood on the walls of the blood vessels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BP is measured using a sphygmomanometer and a stethoscope</a:t>
            </a:r>
          </a:p>
          <a:p>
            <a:pPr>
              <a:buNone/>
            </a:pPr>
            <a:r>
              <a:rPr lang="en-US" dirty="0"/>
              <a:t>• The word Sphygmomanometer is derived from the following words;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Sphygmo</a:t>
            </a:r>
            <a:r>
              <a:rPr lang="en-US" dirty="0"/>
              <a:t>= pulse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Mano</a:t>
            </a:r>
            <a:r>
              <a:rPr lang="en-US" dirty="0"/>
              <a:t>=pressure</a:t>
            </a:r>
          </a:p>
          <a:p>
            <a:pPr>
              <a:buNone/>
            </a:pPr>
            <a:r>
              <a:rPr lang="en-US" dirty="0"/>
              <a:t>• Meter=measure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 BP is 120/80mmHg in adults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Systolic pressure is the highest degree of pressure exerted by blood </a:t>
            </a:r>
          </a:p>
          <a:p>
            <a:r>
              <a:rPr lang="en-US" dirty="0"/>
              <a:t>against the arterial wall as the left ventricle contracts and forces</a:t>
            </a:r>
          </a:p>
          <a:p>
            <a:r>
              <a:rPr lang="en-US" dirty="0"/>
              <a:t>blood to the aorta</a:t>
            </a:r>
          </a:p>
          <a:p>
            <a:r>
              <a:rPr lang="en-US" b="1" dirty="0"/>
              <a:t>Diastolic pressure is the lowest degree of pressure when the heart is</a:t>
            </a:r>
          </a:p>
          <a:p>
            <a:r>
              <a:rPr lang="en-US" dirty="0"/>
              <a:t>in its resting period just before contraction of the left ventricle</a:t>
            </a:r>
          </a:p>
          <a:p>
            <a:r>
              <a:rPr lang="en-US" b="1" dirty="0"/>
              <a:t>Pulse pressure is the difference between systolic and diastolic </a:t>
            </a:r>
          </a:p>
          <a:p>
            <a:r>
              <a:rPr lang="en-US" dirty="0"/>
              <a:t>pressure. For example in a normal adult, systolic pressure is</a:t>
            </a:r>
          </a:p>
          <a:p>
            <a:r>
              <a:rPr lang="en-US" dirty="0"/>
              <a:t>120mmHg and diastolic pressure is 80mmHg, pulse pressure is</a:t>
            </a:r>
          </a:p>
          <a:p>
            <a:r>
              <a:rPr lang="en-US" dirty="0"/>
              <a:t>therefore 40mmmHg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blood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Blood volume: BP increases with blood volume</a:t>
            </a:r>
          </a:p>
          <a:p>
            <a:r>
              <a:rPr lang="en-US" dirty="0"/>
              <a:t>Smoking: cigarette contains nicotine which is a vasoconstrictor</a:t>
            </a:r>
          </a:p>
          <a:p>
            <a:r>
              <a:rPr lang="en-US" dirty="0"/>
              <a:t>Drugs: antihypertensive drugs decrease blood pressure</a:t>
            </a:r>
          </a:p>
          <a:p>
            <a:r>
              <a:rPr lang="en-US" dirty="0"/>
              <a:t>Cardiac diseases: they increase or decrease blood pressure</a:t>
            </a:r>
          </a:p>
          <a:p>
            <a:r>
              <a:rPr lang="en-US" dirty="0"/>
              <a:t>Position of the patient: BP changes according to the position of the 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Age: BP increases in elderly people because of increased peripheral </a:t>
            </a:r>
          </a:p>
          <a:p>
            <a:r>
              <a:rPr lang="en-US" dirty="0"/>
              <a:t>vascular resistance</a:t>
            </a:r>
          </a:p>
          <a:p>
            <a:r>
              <a:rPr lang="en-US" dirty="0"/>
              <a:t>Stress: increases BP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Pregnancy: BP decreases during pregnancy due to progesterone </a:t>
            </a:r>
          </a:p>
          <a:p>
            <a:r>
              <a:rPr lang="en-US" dirty="0"/>
              <a:t>hormone</a:t>
            </a:r>
          </a:p>
          <a:p>
            <a:r>
              <a:rPr lang="en-US" dirty="0"/>
              <a:t>Exercise: increases BP</a:t>
            </a:r>
          </a:p>
          <a:p>
            <a:r>
              <a:rPr lang="en-US" dirty="0"/>
              <a:t>Peripheral vascular resistance: increases BP</a:t>
            </a:r>
          </a:p>
          <a:p>
            <a:r>
              <a:rPr lang="en-US" dirty="0"/>
              <a:t>Hormonal control: adrenaline and nor adrenaline increase BP</a:t>
            </a:r>
          </a:p>
          <a:p>
            <a:r>
              <a:rPr lang="en-US" dirty="0"/>
              <a:t>Sympathetic nerve stimulation: increases BP</a:t>
            </a:r>
          </a:p>
          <a:p>
            <a:r>
              <a:rPr lang="en-US" dirty="0"/>
              <a:t>Force of ventricular contractions: BP increases with the FOVC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Disorders of blood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Hypertension: Prolonged increase in BP above 140/90mmHg</a:t>
            </a:r>
          </a:p>
          <a:p>
            <a:r>
              <a:rPr lang="en-US" dirty="0"/>
              <a:t>Hypotension: Low blood pressure below 90/60mmHg</a:t>
            </a:r>
          </a:p>
          <a:p>
            <a:r>
              <a:rPr lang="en-US" b="1" dirty="0"/>
              <a:t>Procedure</a:t>
            </a:r>
          </a:p>
          <a:p>
            <a:r>
              <a:rPr lang="en-US" dirty="0"/>
              <a:t>Explain the procedure to the patient</a:t>
            </a:r>
          </a:p>
          <a:p>
            <a:r>
              <a:rPr lang="en-US" dirty="0"/>
              <a:t>Wash hands and provide privacy</a:t>
            </a:r>
          </a:p>
          <a:p>
            <a:r>
              <a:rPr lang="en-US" dirty="0"/>
              <a:t>Bring the vital observation tray to the bedside</a:t>
            </a:r>
          </a:p>
          <a:p>
            <a:r>
              <a:rPr lang="en-US" dirty="0"/>
              <a:t>Position the patient either in sitting position or lying position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Apply the sphygmomanometer cuff evenly and firmly around the patient’s arm,</a:t>
            </a:r>
          </a:p>
          <a:p>
            <a:r>
              <a:rPr lang="en-US" dirty="0"/>
              <a:t>about 2.5cm above the palpable point of the brachial artery</a:t>
            </a:r>
          </a:p>
          <a:p>
            <a:r>
              <a:rPr lang="en-US" dirty="0"/>
              <a:t>Palpate the brachial artery for pulse at the elbow using finger tips of the index </a:t>
            </a:r>
          </a:p>
          <a:p>
            <a:r>
              <a:rPr lang="en-US" dirty="0"/>
              <a:t>and middle finger</a:t>
            </a:r>
          </a:p>
          <a:p>
            <a:r>
              <a:rPr lang="en-US" dirty="0"/>
              <a:t>Place the earpieces in the ears, directing them forward into the auditory canal as </a:t>
            </a:r>
          </a:p>
          <a:p>
            <a:r>
              <a:rPr lang="en-US" dirty="0"/>
              <a:t>the tubes are hanging freely and place the bell of the stethoscope on the brachial</a:t>
            </a:r>
          </a:p>
          <a:p>
            <a:r>
              <a:rPr lang="en-US" dirty="0"/>
              <a:t>pulse. </a:t>
            </a:r>
          </a:p>
          <a:p>
            <a:r>
              <a:rPr lang="en-US" dirty="0"/>
              <a:t>Close the valve on the bulb and inflate the cuff slowly. Pulse sounds heard during</a:t>
            </a:r>
          </a:p>
          <a:p>
            <a:r>
              <a:rPr lang="en-US" dirty="0"/>
              <a:t>this phase, they fade and disappear.</a:t>
            </a:r>
          </a:p>
          <a:p>
            <a:r>
              <a:rPr lang="en-US" dirty="0"/>
              <a:t>Open the valve slowly and permit air to escape. Note the manometer reading</a:t>
            </a:r>
          </a:p>
          <a:p>
            <a:r>
              <a:rPr lang="en-US" dirty="0"/>
              <a:t>when sound is first heard as you’re releasing and this is the systolic pressure</a:t>
            </a:r>
          </a:p>
          <a:p>
            <a:r>
              <a:rPr lang="en-US" dirty="0"/>
              <a:t>Continue to release the pressure slowly. The sound becomes louder and clear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Note the manometer reading when sound disappears and this is the </a:t>
            </a:r>
          </a:p>
          <a:p>
            <a:r>
              <a:rPr lang="en-US" dirty="0"/>
              <a:t>diastolic pressure</a:t>
            </a:r>
          </a:p>
          <a:p>
            <a:r>
              <a:rPr lang="en-US" dirty="0"/>
              <a:t>Allow the air to deflate until manometer reading is at zero</a:t>
            </a:r>
          </a:p>
          <a:p>
            <a:r>
              <a:rPr lang="en-US" dirty="0"/>
              <a:t>Record the findings as systolic pressure over diastolic pressure on the </a:t>
            </a:r>
          </a:p>
          <a:p>
            <a:r>
              <a:rPr lang="en-US" dirty="0"/>
              <a:t>vital observation chart and report any abnormalities found</a:t>
            </a:r>
          </a:p>
          <a:p>
            <a:r>
              <a:rPr lang="en-US" dirty="0"/>
              <a:t>Give a feedback and leave the patient comfortable</a:t>
            </a:r>
          </a:p>
          <a:p>
            <a:r>
              <a:rPr lang="en-US" dirty="0"/>
              <a:t>Thanks patient and clear away</a:t>
            </a:r>
          </a:p>
          <a:p>
            <a:pPr algn="ctr">
              <a:buNone/>
            </a:pPr>
            <a:r>
              <a:rPr lang="en-US"/>
              <a:t>END.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assessing a casualty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It helps to rule out any danger to the first </a:t>
            </a:r>
          </a:p>
          <a:p>
            <a:r>
              <a:rPr lang="en-US" dirty="0"/>
              <a:t>aider and the by- standers.</a:t>
            </a:r>
          </a:p>
          <a:p>
            <a:r>
              <a:rPr lang="en-US" dirty="0"/>
              <a:t>• It helps to collect symptoms and signs of the </a:t>
            </a:r>
          </a:p>
          <a:p>
            <a:r>
              <a:rPr lang="en-US" dirty="0"/>
              <a:t>disease or sickness.</a:t>
            </a:r>
          </a:p>
          <a:p>
            <a:r>
              <a:rPr lang="en-US" dirty="0"/>
              <a:t>• It can form a basis of triage.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It refers to the casualty’s identified problem.</a:t>
            </a:r>
          </a:p>
          <a:p>
            <a:r>
              <a:rPr lang="en-US" dirty="0"/>
              <a:t>• The information obtained during assessment, helps to </a:t>
            </a:r>
          </a:p>
          <a:p>
            <a:r>
              <a:rPr lang="en-US" dirty="0"/>
              <a:t>reveal diagnosis. Take an example of bleeding. Then</a:t>
            </a:r>
          </a:p>
          <a:p>
            <a:r>
              <a:rPr lang="en-US" dirty="0"/>
              <a:t>the diagnosis is hemorrhage.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After identifying the diagnosis, immediate treatment </a:t>
            </a:r>
          </a:p>
          <a:p>
            <a:r>
              <a:rPr lang="en-US" dirty="0"/>
              <a:t>is given by the first aider with the help of by –</a:t>
            </a:r>
          </a:p>
          <a:p>
            <a:r>
              <a:rPr lang="en-US" dirty="0"/>
              <a:t>standers. For example in case of bleeding, a sterile</a:t>
            </a:r>
          </a:p>
          <a:p>
            <a:r>
              <a:rPr lang="en-US" dirty="0"/>
              <a:t>dressing is applied or a tourniquet to arrest </a:t>
            </a:r>
          </a:p>
          <a:p>
            <a:r>
              <a:rPr lang="en-US" dirty="0"/>
              <a:t>hemorrhage.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Terms related to first 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Bystanders. These are people who are called by the first aider and</a:t>
            </a:r>
          </a:p>
          <a:p>
            <a:r>
              <a:rPr lang="en-US" dirty="0"/>
              <a:t>they help in saving the life of the causality.</a:t>
            </a:r>
          </a:p>
          <a:p>
            <a:r>
              <a:rPr lang="en-US" dirty="0"/>
              <a:t>• First aider: Refers to a person who is trained by a recognized</a:t>
            </a:r>
          </a:p>
          <a:p>
            <a:r>
              <a:rPr lang="en-US" dirty="0"/>
              <a:t>institution and qualifies to give first aid.</a:t>
            </a:r>
          </a:p>
          <a:p>
            <a:r>
              <a:rPr lang="en-US" dirty="0"/>
              <a:t>• Passer-by: Refers to people who only pass near the scene of the</a:t>
            </a:r>
          </a:p>
          <a:p>
            <a:r>
              <a:rPr lang="en-US" dirty="0"/>
              <a:t>accident and don’t give any help.</a:t>
            </a:r>
          </a:p>
          <a:p>
            <a:r>
              <a:rPr lang="en-US" dirty="0"/>
              <a:t>• On lookers: Refers to people who look at the injured person while still</a:t>
            </a:r>
          </a:p>
          <a:p>
            <a:r>
              <a:rPr lang="en-US" dirty="0"/>
              <a:t>at the scene of accident and do not give any help.</a:t>
            </a:r>
          </a:p>
          <a:p>
            <a:r>
              <a:rPr lang="en-US" dirty="0"/>
              <a:t>• Complications: Refers to the negative effects that occur due to poor </a:t>
            </a:r>
          </a:p>
          <a:p>
            <a:r>
              <a:rPr lang="en-US" dirty="0"/>
              <a:t>management of the condition.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">
        <p:dissolve/>
      </p:transition>
    </mc:Choice>
    <mc:Fallback>
      <p:transition spd="slow" advTm="10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It means transferring the casualty to hospital. After </a:t>
            </a:r>
          </a:p>
          <a:p>
            <a:r>
              <a:rPr lang="en-US" dirty="0"/>
              <a:t>giving immediate treatment, the first aider arranges </a:t>
            </a:r>
          </a:p>
          <a:p>
            <a:r>
              <a:rPr lang="en-US" dirty="0"/>
              <a:t>for transportation to the hospital.</a:t>
            </a:r>
          </a:p>
          <a:p>
            <a:r>
              <a:rPr lang="en-US" dirty="0"/>
              <a:t>• The method of transport depends on the nature of </a:t>
            </a:r>
          </a:p>
          <a:p>
            <a:r>
              <a:rPr lang="en-US" dirty="0"/>
              <a:t>injury or sickness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and golden rules of first 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Be calm and active when giving first aid</a:t>
            </a:r>
          </a:p>
          <a:p>
            <a:r>
              <a:rPr lang="en-US" dirty="0"/>
              <a:t>• Emergency assessment-m involves history taking , </a:t>
            </a:r>
          </a:p>
          <a:p>
            <a:r>
              <a:rPr lang="en-US" dirty="0"/>
              <a:t>observation and physical examination</a:t>
            </a:r>
          </a:p>
          <a:p>
            <a:r>
              <a:rPr lang="en-US" dirty="0"/>
              <a:t>• Call for help: call by- standers  or call 999</a:t>
            </a:r>
          </a:p>
          <a:p>
            <a:r>
              <a:rPr lang="en-US" dirty="0"/>
              <a:t>• Keep re- assuring the by-standers and the casualty</a:t>
            </a:r>
          </a:p>
          <a:p>
            <a:r>
              <a:rPr lang="en-US" dirty="0"/>
              <a:t>• Consider ABC approach to save life.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• Promote recovery: put the casualty in recovery position and cover </a:t>
            </a:r>
          </a:p>
          <a:p>
            <a:r>
              <a:rPr lang="en-US" dirty="0"/>
              <a:t>with a blanket or sheet.</a:t>
            </a:r>
          </a:p>
          <a:p>
            <a:r>
              <a:rPr lang="en-US" dirty="0"/>
              <a:t>• Prevention of complications: the casualty should be taken to the</a:t>
            </a:r>
          </a:p>
          <a:p>
            <a:r>
              <a:rPr lang="en-US" dirty="0"/>
              <a:t>hospital for further management.</a:t>
            </a:r>
          </a:p>
          <a:p>
            <a:r>
              <a:rPr lang="en-US" dirty="0"/>
              <a:t>• Keep the casualty warm.</a:t>
            </a:r>
          </a:p>
          <a:p>
            <a:r>
              <a:rPr lang="en-US" dirty="0"/>
              <a:t>• Avoid unnecessary movement of the casualty as this may cause more </a:t>
            </a:r>
          </a:p>
          <a:p>
            <a:r>
              <a:rPr lang="en-US" dirty="0"/>
              <a:t>problems.</a:t>
            </a:r>
          </a:p>
          <a:p>
            <a:r>
              <a:rPr lang="en-US" dirty="0"/>
              <a:t>• Arrange for transportation to the hospital.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Refers to a person who is trained by a recognized </a:t>
            </a:r>
          </a:p>
          <a:p>
            <a:r>
              <a:rPr lang="en-US" dirty="0"/>
              <a:t>institution and qualifies to give first aid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OF A GOOD FIRST AIDER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• Confidentiality. A good first aider should keep the secrets or information about</a:t>
            </a:r>
          </a:p>
          <a:p>
            <a:r>
              <a:rPr lang="en-US" dirty="0"/>
              <a:t>the casualty</a:t>
            </a:r>
          </a:p>
          <a:p>
            <a:r>
              <a:rPr lang="en-US" dirty="0"/>
              <a:t>• Knowledgeable: a good first shoulder have knowledge and skills of giving first aid</a:t>
            </a:r>
          </a:p>
          <a:p>
            <a:r>
              <a:rPr lang="en-US" dirty="0"/>
              <a:t>• Observant/ critical: a good first aider should have the ability to see signs of the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• Trustworthy: should keep the property of the casualty and return it all to him</a:t>
            </a:r>
          </a:p>
          <a:p>
            <a:r>
              <a:rPr lang="en-US" dirty="0"/>
              <a:t>• Resourceful: incase of resource inadequacy, a good first aider should use what is </a:t>
            </a:r>
          </a:p>
          <a:p>
            <a:r>
              <a:rPr lang="en-US" dirty="0"/>
              <a:t>available resources to save life for example using polythene bags in absence of </a:t>
            </a:r>
          </a:p>
          <a:p>
            <a:r>
              <a:rPr lang="en-US" dirty="0"/>
              <a:t>gloves</a:t>
            </a:r>
          </a:p>
          <a:p>
            <a:r>
              <a:rPr lang="en-US" dirty="0"/>
              <a:t>• Courageous: a good first aider should be brave when giving first aid</a:t>
            </a:r>
          </a:p>
          <a:p>
            <a:r>
              <a:rPr lang="en-US" dirty="0"/>
              <a:t>• Empathetic. A good first aider should give hope to the casualty and put </a:t>
            </a:r>
          </a:p>
          <a:p>
            <a:r>
              <a:rPr lang="en-US" dirty="0"/>
              <a:t>himself/herself in the shoes of the casualty</a:t>
            </a:r>
          </a:p>
          <a:p>
            <a:r>
              <a:rPr lang="en-US" dirty="0"/>
              <a:t>PRIMARY SURVEY (PRIMARY ASSESSMENT)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SURVEY (PRIMARY ASSESSMENT)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Primary survey refers to the first quick assessment </a:t>
            </a:r>
          </a:p>
          <a:p>
            <a:r>
              <a:rPr lang="en-US" dirty="0"/>
              <a:t>done on the casualty to establish and treat life </a:t>
            </a:r>
          </a:p>
          <a:p>
            <a:r>
              <a:rPr lang="en-US" dirty="0"/>
              <a:t>threatening conditions.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Sequence/steps of Primary survey (how to carry</a:t>
            </a:r>
            <a:br>
              <a:rPr lang="en-US" dirty="0"/>
            </a:br>
            <a:r>
              <a:rPr lang="en-US" dirty="0"/>
              <a:t>out primary survey)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The sequence of carrying out primary survey is abbreviated as </a:t>
            </a:r>
            <a:r>
              <a:rPr lang="en-US" b="1" dirty="0"/>
              <a:t>DR </a:t>
            </a:r>
          </a:p>
          <a:p>
            <a:r>
              <a:rPr lang="en-US" b="1" dirty="0"/>
              <a:t>ABC</a:t>
            </a:r>
          </a:p>
          <a:p>
            <a:r>
              <a:rPr lang="en-US" dirty="0"/>
              <a:t>• </a:t>
            </a:r>
            <a:r>
              <a:rPr lang="en-US" b="1" dirty="0"/>
              <a:t>Danger: Assess for any danger at the scene to ensure first aider’s</a:t>
            </a:r>
          </a:p>
          <a:p>
            <a:r>
              <a:rPr lang="en-US" dirty="0"/>
              <a:t>safety, casualty and bystanders</a:t>
            </a:r>
          </a:p>
          <a:p>
            <a:r>
              <a:rPr lang="en-US" dirty="0"/>
              <a:t>• </a:t>
            </a:r>
            <a:r>
              <a:rPr lang="en-US" b="1" dirty="0"/>
              <a:t>Response: Find out if casualty responds to you or not. Observe the </a:t>
            </a:r>
          </a:p>
          <a:p>
            <a:r>
              <a:rPr lang="en-US" dirty="0"/>
              <a:t>casualty as you reach, introduce yourself and ask the casualty what </a:t>
            </a:r>
          </a:p>
          <a:p>
            <a:r>
              <a:rPr lang="en-US" dirty="0"/>
              <a:t>has happened. Give commands like open your eyes. For a child, tap</a:t>
            </a:r>
          </a:p>
          <a:p>
            <a:r>
              <a:rPr lang="en-US" dirty="0"/>
              <a:t>shoulders and for infants, tap the foot</a:t>
            </a:r>
          </a:p>
          <a:p>
            <a:r>
              <a:rPr lang="en-US" dirty="0"/>
              <a:t>• </a:t>
            </a:r>
            <a:r>
              <a:rPr lang="en-US" b="1" dirty="0"/>
              <a:t>Airway: Check that the airway is open. Tilt the head backwards; </a:t>
            </a:r>
          </a:p>
          <a:p>
            <a:r>
              <a:rPr lang="en-US" dirty="0"/>
              <a:t>loosen tight clothing around the neck and waist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Breathing: Look, Listen and feel for breathing. Observe for chest </a:t>
            </a:r>
          </a:p>
          <a:p>
            <a:r>
              <a:rPr lang="en-US" dirty="0"/>
              <a:t>movements, abdominal movements, feel for the breath using your</a:t>
            </a:r>
          </a:p>
          <a:p>
            <a:r>
              <a:rPr lang="en-US" dirty="0"/>
              <a:t>cheek and listen to the breath sounds. If the casualty is not breathing</a:t>
            </a:r>
          </a:p>
          <a:p>
            <a:r>
              <a:rPr lang="en-US" dirty="0"/>
              <a:t>start artificial respiration</a:t>
            </a:r>
          </a:p>
          <a:p>
            <a:r>
              <a:rPr lang="en-US" dirty="0"/>
              <a:t>• </a:t>
            </a:r>
            <a:r>
              <a:rPr lang="en-US" b="1" dirty="0"/>
              <a:t>Circulation: Check for normal blood flow and check for any bleeding</a:t>
            </a:r>
          </a:p>
          <a:p>
            <a:r>
              <a:rPr lang="en-US" dirty="0"/>
              <a:t>• </a:t>
            </a:r>
            <a:r>
              <a:rPr lang="en-US" b="1" dirty="0"/>
              <a:t>NB: for purposes of answering objectives, Response is considered the </a:t>
            </a:r>
          </a:p>
          <a:p>
            <a:r>
              <a:rPr lang="en-US" dirty="0"/>
              <a:t>first step in primary survey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SECONDARY SURVEY (SECONDARY ASSESSMENT)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• Refers to a process done after primary assessment to </a:t>
            </a:r>
          </a:p>
          <a:p>
            <a:r>
              <a:rPr lang="en-US" dirty="0"/>
              <a:t>check for other injuries or illness by performing a </a:t>
            </a:r>
          </a:p>
          <a:p>
            <a:r>
              <a:rPr lang="en-US" dirty="0"/>
              <a:t>head-to-toe examination</a:t>
            </a:r>
          </a:p>
          <a:p>
            <a:r>
              <a:rPr lang="en-US" dirty="0"/>
              <a:t>• It involves history taking, observing for other signs and </a:t>
            </a:r>
          </a:p>
          <a:p>
            <a:r>
              <a:rPr lang="en-US" dirty="0"/>
              <a:t>symptoms</a:t>
            </a:r>
          </a:p>
          <a:p>
            <a:r>
              <a:rPr lang="en-US" dirty="0"/>
              <a:t>• Secondary survey includes checking for Disability (D)</a:t>
            </a:r>
          </a:p>
          <a:p>
            <a:r>
              <a:rPr lang="en-US" dirty="0"/>
              <a:t>and Examining casualty (E) from head to toe for other </a:t>
            </a:r>
          </a:p>
          <a:p>
            <a:r>
              <a:rPr lang="en-US" dirty="0"/>
              <a:t>injuries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for secondary survey</a:t>
            </a:r>
            <a:br>
              <a:rPr lang="en-US" dirty="0"/>
            </a:br>
            <a:r>
              <a:rPr lang="en-US" dirty="0"/>
              <a:t>History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Two forms of history should be taken; event history and previous </a:t>
            </a:r>
          </a:p>
          <a:p>
            <a:r>
              <a:rPr lang="en-US" dirty="0"/>
              <a:t>history. All history is taken following the order;</a:t>
            </a:r>
          </a:p>
          <a:p>
            <a:r>
              <a:rPr lang="en-US" dirty="0"/>
              <a:t>• </a:t>
            </a:r>
            <a:r>
              <a:rPr lang="en-US" b="1" dirty="0"/>
              <a:t>A-Allergy</a:t>
            </a:r>
          </a:p>
          <a:p>
            <a:r>
              <a:rPr lang="en-US" dirty="0"/>
              <a:t>• </a:t>
            </a:r>
            <a:r>
              <a:rPr lang="en-US" b="1" dirty="0"/>
              <a:t>M-Medication</a:t>
            </a:r>
          </a:p>
          <a:p>
            <a:r>
              <a:rPr lang="en-US" dirty="0"/>
              <a:t>• </a:t>
            </a:r>
            <a:r>
              <a:rPr lang="en-US" b="1" dirty="0"/>
              <a:t>P-Previous history</a:t>
            </a:r>
          </a:p>
          <a:p>
            <a:r>
              <a:rPr lang="en-US" dirty="0"/>
              <a:t>• </a:t>
            </a:r>
            <a:r>
              <a:rPr lang="en-US" b="1" dirty="0"/>
              <a:t>L-Last meal</a:t>
            </a:r>
          </a:p>
          <a:p>
            <a:r>
              <a:rPr lang="en-US" dirty="0"/>
              <a:t>• </a:t>
            </a:r>
            <a:r>
              <a:rPr lang="en-US" b="1" dirty="0"/>
              <a:t>E-Event history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Scene: A place where an accident has taken place</a:t>
            </a:r>
          </a:p>
          <a:p>
            <a:r>
              <a:rPr lang="en-US" dirty="0"/>
              <a:t>• Accident: Refers to a sudden happening that results into injury to the </a:t>
            </a:r>
          </a:p>
          <a:p>
            <a:r>
              <a:rPr lang="en-US" dirty="0"/>
              <a:t>person</a:t>
            </a:r>
          </a:p>
          <a:p>
            <a:r>
              <a:rPr lang="en-US" dirty="0"/>
              <a:t>• Emergency: An urgent situation that needs immediate intervention</a:t>
            </a:r>
          </a:p>
          <a:p>
            <a:r>
              <a:rPr lang="en-US" dirty="0"/>
              <a:t>• Casualty: A person who is suddenly injured or ill and requires </a:t>
            </a:r>
          </a:p>
          <a:p>
            <a:r>
              <a:rPr lang="en-US" dirty="0"/>
              <a:t>immediate treatment</a:t>
            </a:r>
          </a:p>
          <a:p>
            <a:r>
              <a:rPr lang="en-US" dirty="0"/>
              <a:t>• Triage: A process of sorting casualties according to their degree of</a:t>
            </a:r>
          </a:p>
          <a:p>
            <a:r>
              <a:rPr lang="en-US" dirty="0"/>
              <a:t>injury giving priority to those with life threatening conditions</a:t>
            </a:r>
          </a:p>
          <a:p>
            <a:r>
              <a:rPr lang="en-US" dirty="0"/>
              <a:t>• First aid kit: A box that contains equipment and materials used to give </a:t>
            </a:r>
          </a:p>
          <a:p>
            <a:r>
              <a:rPr lang="en-US" dirty="0"/>
              <a:t>first aid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Signs: The first aider notes what he has seen, felt or smelt on the </a:t>
            </a:r>
          </a:p>
          <a:p>
            <a:r>
              <a:rPr lang="en-US" dirty="0"/>
              <a:t>casualty for example smell of alcohol, swelling, bleeding, pin point</a:t>
            </a:r>
          </a:p>
          <a:p>
            <a:r>
              <a:rPr lang="en-US" dirty="0"/>
              <a:t>pupils, reddening  </a:t>
            </a:r>
          </a:p>
          <a:p>
            <a:r>
              <a:rPr lang="en-US" dirty="0"/>
              <a:t>• </a:t>
            </a:r>
            <a:r>
              <a:rPr lang="en-US" b="1" dirty="0"/>
              <a:t>Symptoms: The complaints of the casualty are recorded; Pain, thirst,</a:t>
            </a:r>
          </a:p>
          <a:p>
            <a:r>
              <a:rPr lang="en-US" dirty="0"/>
              <a:t>nausea, body weakness, faintness</a:t>
            </a:r>
          </a:p>
          <a:p>
            <a:r>
              <a:rPr lang="en-US" dirty="0"/>
              <a:t>• Qn.  </a:t>
            </a:r>
          </a:p>
          <a:p>
            <a:r>
              <a:rPr lang="en-US" dirty="0"/>
              <a:t>• Define primary survey/assessment</a:t>
            </a:r>
          </a:p>
          <a:p>
            <a:r>
              <a:rPr lang="en-US" dirty="0"/>
              <a:t>• Describe how you carryout primary survey at the scene</a:t>
            </a:r>
          </a:p>
          <a:p>
            <a:r>
              <a:rPr lang="en-US" dirty="0"/>
              <a:t>• Outline the steps involved when carrying out primary assessment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 Refers to a process of sorting casualties according to their degree of </a:t>
            </a:r>
          </a:p>
          <a:p>
            <a:r>
              <a:rPr lang="en-US" dirty="0"/>
              <a:t>injury or illness giving priority to those with life threatening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• </a:t>
            </a:r>
            <a:r>
              <a:rPr lang="en-US" b="1" dirty="0"/>
              <a:t>Indications of triage</a:t>
            </a:r>
          </a:p>
          <a:p>
            <a:r>
              <a:rPr lang="en-US" dirty="0"/>
              <a:t>• For sorting casualties incase mass casualty accidents</a:t>
            </a:r>
          </a:p>
          <a:p>
            <a:r>
              <a:rPr lang="en-US" dirty="0"/>
              <a:t>• In theatre to determine patients who need emergency operations</a:t>
            </a:r>
          </a:p>
          <a:p>
            <a:r>
              <a:rPr lang="en-US" dirty="0"/>
              <a:t>• In emergency rooms at hospital to determine who should be treated</a:t>
            </a:r>
          </a:p>
          <a:p>
            <a:r>
              <a:rPr lang="en-US" dirty="0"/>
              <a:t>first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Advantages </a:t>
            </a:r>
          </a:p>
          <a:p>
            <a:r>
              <a:rPr lang="en-US" dirty="0"/>
              <a:t>• Triage helps to identify casualties who need immediate treatment</a:t>
            </a:r>
          </a:p>
          <a:p>
            <a:r>
              <a:rPr lang="en-US" dirty="0"/>
              <a:t>• For easy provision of first aid</a:t>
            </a:r>
          </a:p>
          <a:p>
            <a:r>
              <a:rPr lang="en-US" dirty="0"/>
              <a:t>• It’s a Quick technique of saving  life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• Triage tags are of different colors and each color has a specific indication or significance</a:t>
            </a:r>
          </a:p>
          <a:p>
            <a:r>
              <a:rPr lang="en-US" dirty="0"/>
              <a:t>• </a:t>
            </a:r>
            <a:r>
              <a:rPr lang="en-US" b="1" dirty="0"/>
              <a:t>Red tag. Labeled on casualties who are severely injured and needs immediate and have chance of </a:t>
            </a:r>
          </a:p>
          <a:p>
            <a:r>
              <a:rPr lang="en-US" dirty="0"/>
              <a:t>survival</a:t>
            </a:r>
          </a:p>
          <a:p>
            <a:r>
              <a:rPr lang="en-US" dirty="0"/>
              <a:t>• </a:t>
            </a:r>
            <a:r>
              <a:rPr lang="en-US" b="1" dirty="0"/>
              <a:t>Yellow tag. Labeled on casualties with stable conditions and need observation or monitoring</a:t>
            </a:r>
          </a:p>
          <a:p>
            <a:r>
              <a:rPr lang="en-US" dirty="0"/>
              <a:t>• Green tag. Labeled on casualties who have been treated and are able to walk but will still need to</a:t>
            </a:r>
          </a:p>
          <a:p>
            <a:r>
              <a:rPr lang="en-US" dirty="0"/>
              <a:t>see the doctor</a:t>
            </a:r>
          </a:p>
          <a:p>
            <a:r>
              <a:rPr lang="en-US" dirty="0"/>
              <a:t>• </a:t>
            </a:r>
            <a:r>
              <a:rPr lang="en-US" b="1" dirty="0"/>
              <a:t>White tag. Labeled to those with minor injuries who don’t even need the doctor and are</a:t>
            </a:r>
          </a:p>
          <a:p>
            <a:r>
              <a:rPr lang="en-US" dirty="0"/>
              <a:t>dismissed home.</a:t>
            </a:r>
          </a:p>
          <a:p>
            <a:r>
              <a:rPr lang="en-US" dirty="0"/>
              <a:t>• </a:t>
            </a:r>
            <a:r>
              <a:rPr lang="en-US" b="1" dirty="0"/>
              <a:t>Black tag. Labeled on the dead and for those whose injuries are so severe that they are expected </a:t>
            </a:r>
          </a:p>
          <a:p>
            <a:r>
              <a:rPr lang="en-US" dirty="0"/>
              <a:t>to die. </a:t>
            </a:r>
          </a:p>
          <a:p>
            <a:r>
              <a:rPr lang="en-US" dirty="0"/>
              <a:t>• Explain the roles of:</a:t>
            </a:r>
          </a:p>
          <a:p>
            <a:r>
              <a:rPr lang="en-US" dirty="0"/>
              <a:t>• First aider</a:t>
            </a:r>
          </a:p>
          <a:p>
            <a:r>
              <a:rPr lang="en-US" dirty="0"/>
              <a:t>• By-standers when giving first aid.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THREATENING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These are conditions that put the casualty at a risk of </a:t>
            </a:r>
          </a:p>
          <a:p>
            <a:r>
              <a:rPr lang="en-US" dirty="0"/>
              <a:t>death and therefore require immediate treatment </a:t>
            </a:r>
          </a:p>
          <a:p>
            <a:r>
              <a:rPr lang="en-US" dirty="0"/>
              <a:t>from the first aider</a:t>
            </a:r>
          </a:p>
          <a:p>
            <a:r>
              <a:rPr lang="en-US" dirty="0"/>
              <a:t>• </a:t>
            </a:r>
            <a:r>
              <a:rPr lang="en-US" b="1" dirty="0"/>
              <a:t>Life support skills and techniques: These are </a:t>
            </a:r>
          </a:p>
          <a:p>
            <a:r>
              <a:rPr lang="en-US" dirty="0"/>
              <a:t>emergency skills and techniques used by the first </a:t>
            </a:r>
          </a:p>
          <a:p>
            <a:r>
              <a:rPr lang="en-US" dirty="0"/>
              <a:t>aider to save life. They include;</a:t>
            </a:r>
          </a:p>
          <a:p>
            <a:r>
              <a:rPr lang="en-US" dirty="0"/>
              <a:t>• Cardiopulmonary resurrection (CPR)</a:t>
            </a:r>
          </a:p>
          <a:p>
            <a:r>
              <a:rPr lang="en-US" dirty="0"/>
              <a:t>• Bandaging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Dressing</a:t>
            </a:r>
          </a:p>
          <a:p>
            <a:r>
              <a:rPr lang="en-US" dirty="0"/>
              <a:t>• Recovery positioning</a:t>
            </a:r>
          </a:p>
          <a:p>
            <a:r>
              <a:rPr lang="en-US" dirty="0"/>
              <a:t>• Delivery skills</a:t>
            </a:r>
          </a:p>
          <a:p>
            <a:r>
              <a:rPr lang="en-US" dirty="0"/>
              <a:t>• Assessment skills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threatening conditions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 Hemorrhage</a:t>
            </a:r>
          </a:p>
          <a:p>
            <a:r>
              <a:rPr lang="en-US" dirty="0"/>
              <a:t>• Shock</a:t>
            </a:r>
          </a:p>
          <a:p>
            <a:r>
              <a:rPr lang="en-US" dirty="0"/>
              <a:t>• Choking</a:t>
            </a:r>
          </a:p>
          <a:p>
            <a:r>
              <a:rPr lang="en-US" dirty="0"/>
              <a:t>• Burns and scalds</a:t>
            </a:r>
          </a:p>
          <a:p>
            <a:r>
              <a:rPr lang="en-US" dirty="0"/>
              <a:t>• Fractures</a:t>
            </a:r>
          </a:p>
          <a:p>
            <a:r>
              <a:rPr lang="en-US" dirty="0"/>
              <a:t>• Drowning</a:t>
            </a:r>
          </a:p>
          <a:p>
            <a:r>
              <a:rPr lang="en-US" dirty="0"/>
              <a:t>• Medical emergencies like asthmatic attack, heart attack</a:t>
            </a:r>
          </a:p>
          <a:p>
            <a:r>
              <a:rPr lang="en-US" dirty="0"/>
              <a:t>• Unconsciousness</a:t>
            </a:r>
          </a:p>
          <a:p>
            <a:r>
              <a:rPr lang="en-US" dirty="0"/>
              <a:t>• Epileptic seizures or fits</a:t>
            </a:r>
          </a:p>
          <a:p>
            <a:r>
              <a:rPr lang="en-US" dirty="0"/>
              <a:t>• Asphyxia</a:t>
            </a:r>
          </a:p>
          <a:p>
            <a:r>
              <a:rPr lang="en-US" dirty="0"/>
              <a:t>• Poisoning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 SUPPORT SKILLS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CARDIOPULMONARY RESUSCITATION (CPR)</a:t>
            </a:r>
          </a:p>
          <a:p>
            <a:r>
              <a:rPr lang="en-US" dirty="0"/>
              <a:t>• Refers to the procedure that involves artificial respiration and chest </a:t>
            </a:r>
          </a:p>
          <a:p>
            <a:r>
              <a:rPr lang="en-US" dirty="0"/>
              <a:t>compressions in order to support the heart and respiratory</a:t>
            </a:r>
          </a:p>
          <a:p>
            <a:r>
              <a:rPr lang="en-US" dirty="0"/>
              <a:t>functioning</a:t>
            </a:r>
          </a:p>
          <a:p>
            <a:r>
              <a:rPr lang="en-US" dirty="0"/>
              <a:t>• </a:t>
            </a:r>
            <a:r>
              <a:rPr lang="en-US" b="1" dirty="0"/>
              <a:t>STEPS</a:t>
            </a:r>
          </a:p>
          <a:p>
            <a:r>
              <a:rPr lang="en-US" dirty="0"/>
              <a:t>• </a:t>
            </a:r>
            <a:r>
              <a:rPr lang="en-US" b="1" dirty="0"/>
              <a:t>Emergency Assessment</a:t>
            </a:r>
          </a:p>
          <a:p>
            <a:r>
              <a:rPr lang="en-US" dirty="0"/>
              <a:t>• Assess the casualty for the level of consciousness using the AVPU</a:t>
            </a:r>
          </a:p>
          <a:p>
            <a:r>
              <a:rPr lang="en-US" dirty="0"/>
              <a:t>scale, take history and feel for pulse.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rescue breaths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• Check the airway for openness and breathing. Place one hand at the </a:t>
            </a:r>
          </a:p>
          <a:p>
            <a:r>
              <a:rPr lang="en-US" dirty="0"/>
              <a:t>forehead and the two fingers of the other hand at the chin, then tilt</a:t>
            </a:r>
          </a:p>
          <a:p>
            <a:r>
              <a:rPr lang="en-US" dirty="0"/>
              <a:t>the head backwards.</a:t>
            </a:r>
          </a:p>
          <a:p>
            <a:r>
              <a:rPr lang="en-US" dirty="0"/>
              <a:t>• Pinch the soft part of the nose and open the mouth.</a:t>
            </a:r>
          </a:p>
          <a:p>
            <a:r>
              <a:rPr lang="en-US" dirty="0"/>
              <a:t>• Take a deep breath to fill your lungs and place your lips over the </a:t>
            </a:r>
          </a:p>
          <a:p>
            <a:r>
              <a:rPr lang="en-US" dirty="0"/>
              <a:t>casualty’s lips.</a:t>
            </a:r>
          </a:p>
          <a:p>
            <a:r>
              <a:rPr lang="en-US" dirty="0"/>
              <a:t>• Give   two breaths and watch the chest movements.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Position hands for chest compression. Locate the lower end of the</a:t>
            </a:r>
          </a:p>
          <a:p>
            <a:r>
              <a:rPr lang="en-US" dirty="0"/>
              <a:t>sternum.</a:t>
            </a:r>
          </a:p>
          <a:p>
            <a:r>
              <a:rPr lang="en-US" dirty="0"/>
              <a:t>• Place the heel of the other hand on the sternum and then place the</a:t>
            </a:r>
          </a:p>
          <a:p>
            <a:r>
              <a:rPr lang="en-US" dirty="0"/>
              <a:t>heel of the other hand on top of the hand, then interlock the fingers.</a:t>
            </a:r>
          </a:p>
          <a:p>
            <a:r>
              <a:rPr lang="en-US" dirty="0"/>
              <a:t>• </a:t>
            </a:r>
            <a:r>
              <a:rPr lang="en-US" b="1" dirty="0"/>
              <a:t>Give chest compressions</a:t>
            </a:r>
          </a:p>
          <a:p>
            <a:r>
              <a:rPr lang="en-US" dirty="0"/>
              <a:t>• Lean well over the casualty with the arms straight. Give 30 chest </a:t>
            </a:r>
          </a:p>
          <a:p>
            <a:r>
              <a:rPr lang="en-US" dirty="0"/>
              <a:t>compressions. If no response, repeat the two rescue breaths.</a:t>
            </a:r>
          </a:p>
          <a:p>
            <a:r>
              <a:rPr lang="en-US" dirty="0"/>
              <a:t>• </a:t>
            </a:r>
            <a:r>
              <a:rPr lang="en-US" b="1" dirty="0"/>
              <a:t>Recovery position.</a:t>
            </a:r>
          </a:p>
          <a:p>
            <a:r>
              <a:rPr lang="en-US" dirty="0"/>
              <a:t>• Place the casualty in recovery position and protect them from </a:t>
            </a:r>
          </a:p>
          <a:p>
            <a:r>
              <a:rPr lang="en-US" dirty="0"/>
              <a:t>coldness by covering with a sheet or small blanket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Objectives/importance of giving first 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To preserve life </a:t>
            </a:r>
          </a:p>
          <a:p>
            <a:r>
              <a:rPr lang="en-US" dirty="0"/>
              <a:t>• To promote recovery</a:t>
            </a:r>
          </a:p>
          <a:p>
            <a:r>
              <a:rPr lang="en-US" dirty="0"/>
              <a:t>• To prevent further  complications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Indications of CPR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Cardiac arrest</a:t>
            </a:r>
          </a:p>
          <a:p>
            <a:r>
              <a:rPr lang="en-US" dirty="0"/>
              <a:t>• Unconsciousness</a:t>
            </a:r>
          </a:p>
          <a:p>
            <a:r>
              <a:rPr lang="en-US" dirty="0"/>
              <a:t>• Shock</a:t>
            </a:r>
          </a:p>
          <a:p>
            <a:r>
              <a:rPr lang="en-US" dirty="0"/>
              <a:t>• Drowning</a:t>
            </a:r>
          </a:p>
          <a:p>
            <a:r>
              <a:rPr lang="en-US" dirty="0"/>
              <a:t>• Asphyxia</a:t>
            </a:r>
          </a:p>
          <a:p>
            <a:r>
              <a:rPr lang="en-US" dirty="0"/>
              <a:t>• Fainting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 indications (when not to CPR even when</a:t>
            </a:r>
            <a:br>
              <a:rPr lang="en-US" dirty="0"/>
            </a:br>
            <a:r>
              <a:rPr lang="en-US" dirty="0"/>
              <a:t>necessary)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Fracture of the ribs</a:t>
            </a:r>
          </a:p>
          <a:p>
            <a:r>
              <a:rPr lang="en-US" dirty="0"/>
              <a:t>• Infectious fevers like cholera</a:t>
            </a:r>
          </a:p>
          <a:p>
            <a:r>
              <a:rPr lang="en-US" dirty="0"/>
              <a:t>• Epistaxis (nose bleeding)</a:t>
            </a:r>
          </a:p>
          <a:p>
            <a:r>
              <a:rPr lang="en-US" dirty="0"/>
              <a:t>• Pleural effusion</a:t>
            </a:r>
          </a:p>
          <a:p>
            <a:r>
              <a:rPr lang="en-US" dirty="0"/>
              <a:t>• </a:t>
            </a:r>
            <a:r>
              <a:rPr lang="en-US" b="1" dirty="0"/>
              <a:t>Qns: Outline the steps of CPR</a:t>
            </a:r>
          </a:p>
          <a:p>
            <a:r>
              <a:rPr lang="en-US" dirty="0"/>
              <a:t>• </a:t>
            </a:r>
            <a:r>
              <a:rPr lang="en-US" b="1" dirty="0"/>
              <a:t>List the indication and contra indication of CPR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RESPIRATION/ARTIFICIAL VENTILATION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• It is defined as mouth-to-mouth or mechanical </a:t>
            </a:r>
          </a:p>
          <a:p>
            <a:r>
              <a:rPr lang="en-US" dirty="0"/>
              <a:t>initiation of breathing among casualties with </a:t>
            </a:r>
          </a:p>
          <a:p>
            <a:r>
              <a:rPr lang="en-US" dirty="0"/>
              <a:t>breathing problems</a:t>
            </a:r>
          </a:p>
          <a:p>
            <a:r>
              <a:rPr lang="en-US" dirty="0"/>
              <a:t>• </a:t>
            </a:r>
            <a:r>
              <a:rPr lang="en-US" b="1" dirty="0"/>
              <a:t>TYPES/METHODS OF ARTIFICIAL RESPIRATION</a:t>
            </a:r>
          </a:p>
          <a:p>
            <a:r>
              <a:rPr lang="en-US" dirty="0"/>
              <a:t>• There are two methods of artificial respiration</a:t>
            </a:r>
          </a:p>
          <a:p>
            <a:r>
              <a:rPr lang="en-US" dirty="0"/>
              <a:t>• Schaffer’s method/ Schaffer’s artificial respiration</a:t>
            </a:r>
          </a:p>
          <a:p>
            <a:r>
              <a:rPr lang="en-US" dirty="0"/>
              <a:t>• Sylvester’s method/Sylvester’s artificial respiration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Schaffer’s method is a method of artificial respiration in which the </a:t>
            </a:r>
          </a:p>
          <a:p>
            <a:r>
              <a:rPr lang="en-US" dirty="0"/>
              <a:t>casualty lies on the abdomen and pressure is applied at lower part of</a:t>
            </a:r>
          </a:p>
          <a:p>
            <a:r>
              <a:rPr lang="en-US" dirty="0"/>
              <a:t>the chest using first aider’s hands. The casualty lies on the abdomen </a:t>
            </a:r>
          </a:p>
          <a:p>
            <a:r>
              <a:rPr lang="en-US" dirty="0"/>
              <a:t>and the first aider kneels by straddling over casualty’s thighs. One</a:t>
            </a:r>
          </a:p>
          <a:p>
            <a:r>
              <a:rPr lang="en-US" dirty="0"/>
              <a:t>hand is extended over head and the other is bent at the elbow, face</a:t>
            </a:r>
          </a:p>
          <a:p>
            <a:r>
              <a:rPr lang="en-US" dirty="0"/>
              <a:t>pointing outward and resting on hand or forearm so that nose and </a:t>
            </a:r>
          </a:p>
          <a:p>
            <a:r>
              <a:rPr lang="en-US" dirty="0"/>
              <a:t>mouth are free for breathing. The tongue is pulled forward, but do </a:t>
            </a:r>
          </a:p>
          <a:p>
            <a:r>
              <a:rPr lang="en-US" dirty="0"/>
              <a:t>not hold it. The first aider’s hands are placed over the ribs with the</a:t>
            </a:r>
          </a:p>
          <a:p>
            <a:r>
              <a:rPr lang="en-US" dirty="0"/>
              <a:t>little finger lying over the lowest rib and pressure is applied</a:t>
            </a:r>
          </a:p>
          <a:p>
            <a:r>
              <a:rPr lang="en-US" dirty="0"/>
              <a:t>rhythmically for 12-15times per minute for a period of 1-3hrs.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Sylvester’s method is a method of artificial respiration where the </a:t>
            </a:r>
          </a:p>
          <a:p>
            <a:r>
              <a:rPr lang="en-US" dirty="0"/>
              <a:t>casualty lies on the back and air is drawn in by placing arms over the</a:t>
            </a:r>
          </a:p>
          <a:p>
            <a:r>
              <a:rPr lang="en-US" dirty="0"/>
              <a:t>head and air is expelled from the lungs placing arms over the chest. </a:t>
            </a:r>
          </a:p>
          <a:p>
            <a:r>
              <a:rPr lang="en-US" dirty="0"/>
              <a:t>Place the casualty on his back and loosen tight clothing around the</a:t>
            </a:r>
          </a:p>
          <a:p>
            <a:r>
              <a:rPr lang="en-US" dirty="0"/>
              <a:t>chest and stomach. Put a pillow under the shoulders so that the chest</a:t>
            </a:r>
          </a:p>
          <a:p>
            <a:r>
              <a:rPr lang="en-US" dirty="0"/>
              <a:t>rises and head tilted backward. The tongue is pulled forward and </a:t>
            </a:r>
          </a:p>
          <a:p>
            <a:r>
              <a:rPr lang="en-US" dirty="0"/>
              <a:t>held. The arms are placed over the head to allow inspiration and then </a:t>
            </a:r>
          </a:p>
          <a:p>
            <a:r>
              <a:rPr lang="en-US" dirty="0"/>
              <a:t>crossed over the chest to allow expiration.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• Means placing the casualty in comfortable position that supports </a:t>
            </a:r>
          </a:p>
          <a:p>
            <a:r>
              <a:rPr lang="en-US" dirty="0"/>
              <a:t>breathing and promotes recovery</a:t>
            </a:r>
          </a:p>
          <a:p>
            <a:r>
              <a:rPr lang="en-US" dirty="0"/>
              <a:t>• </a:t>
            </a:r>
            <a:r>
              <a:rPr lang="en-US" b="1" dirty="0"/>
              <a:t>Indications</a:t>
            </a:r>
          </a:p>
          <a:p>
            <a:r>
              <a:rPr lang="en-US" dirty="0"/>
              <a:t>• unconscious casualties</a:t>
            </a:r>
          </a:p>
          <a:p>
            <a:r>
              <a:rPr lang="en-US" dirty="0"/>
              <a:t>• fainting and suffocation </a:t>
            </a:r>
          </a:p>
          <a:p>
            <a:r>
              <a:rPr lang="en-US" dirty="0"/>
              <a:t>• after epileptic fits seizures</a:t>
            </a:r>
          </a:p>
          <a:p>
            <a:r>
              <a:rPr lang="en-US" dirty="0"/>
              <a:t>• shock</a:t>
            </a:r>
          </a:p>
          <a:p>
            <a:r>
              <a:rPr lang="en-US" dirty="0"/>
              <a:t>• asphyxia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recovery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1.Emergency assessment. using AVPU scale</a:t>
            </a:r>
          </a:p>
          <a:p>
            <a:r>
              <a:rPr lang="en-US" dirty="0"/>
              <a:t>• </a:t>
            </a:r>
            <a:r>
              <a:rPr lang="en-US" b="1" dirty="0"/>
              <a:t>Alert, Voice Pain Unresponsive</a:t>
            </a:r>
          </a:p>
          <a:p>
            <a:r>
              <a:rPr lang="en-US" dirty="0"/>
              <a:t>• Ensure first aider’s safety and check for level of consciousness using</a:t>
            </a:r>
          </a:p>
          <a:p>
            <a:r>
              <a:rPr lang="en-US" dirty="0"/>
              <a:t>the AVPU code.</a:t>
            </a:r>
          </a:p>
          <a:p>
            <a:r>
              <a:rPr lang="en-US" dirty="0"/>
              <a:t>• Check for pulse and call for help.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• </a:t>
            </a:r>
            <a:r>
              <a:rPr lang="en-US" b="1" dirty="0"/>
              <a:t>2.Position the near arm and straighten the legs.</a:t>
            </a:r>
          </a:p>
          <a:p>
            <a:r>
              <a:rPr lang="en-US" dirty="0"/>
              <a:t>Kneel beside the casualty remove spectacles and any bulky objects</a:t>
            </a:r>
          </a:p>
          <a:p>
            <a:r>
              <a:rPr lang="en-US" dirty="0"/>
              <a:t>like mobile phones and keys from the pockets. Make casualty’s legs </a:t>
            </a:r>
          </a:p>
          <a:p>
            <a:r>
              <a:rPr lang="en-US" dirty="0"/>
              <a:t>straight. Loosen any tight clothing’s and remove shoes. Place the arm</a:t>
            </a:r>
          </a:p>
          <a:p>
            <a:r>
              <a:rPr lang="en-US" dirty="0"/>
              <a:t>nearest to you at right angle to the casualty’s body with the elbow</a:t>
            </a:r>
          </a:p>
          <a:p>
            <a:r>
              <a:rPr lang="en-US" dirty="0"/>
              <a:t>bent and the palm facing forward.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3. Position far arm, hand and knee</a:t>
            </a:r>
          </a:p>
          <a:p>
            <a:r>
              <a:rPr lang="en-US" dirty="0"/>
              <a:t>• Bring the arm furthest from you across the casualty’s chest and hold </a:t>
            </a:r>
          </a:p>
          <a:p>
            <a:r>
              <a:rPr lang="en-US" dirty="0"/>
              <a:t>the back of hand against the cheek nearest to you.</a:t>
            </a:r>
          </a:p>
          <a:p>
            <a:r>
              <a:rPr lang="en-US" dirty="0"/>
              <a:t>• Your other hand grasps the far leg just above the knee and pulls it up </a:t>
            </a:r>
          </a:p>
          <a:p>
            <a:r>
              <a:rPr lang="en-US" dirty="0"/>
              <a:t>until the foot is lying flat on the floor.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• </a:t>
            </a:r>
            <a:r>
              <a:rPr lang="en-US" b="1" dirty="0"/>
              <a:t>4. Roll the casualty to his side.</a:t>
            </a:r>
          </a:p>
          <a:p>
            <a:r>
              <a:rPr lang="en-US" dirty="0"/>
              <a:t>• Roll the casualty to his side.</a:t>
            </a:r>
          </a:p>
          <a:p>
            <a:r>
              <a:rPr lang="en-US" dirty="0"/>
              <a:t>• Adjust the upper leg so that both the hip and knee are bent at right</a:t>
            </a:r>
          </a:p>
          <a:p>
            <a:r>
              <a:rPr lang="en-US" dirty="0"/>
              <a:t>angles.</a:t>
            </a:r>
          </a:p>
          <a:p>
            <a:r>
              <a:rPr lang="en-US" dirty="0"/>
              <a:t>• Tilt the head back to ensure that airway remains open.</a:t>
            </a:r>
          </a:p>
          <a:p>
            <a:r>
              <a:rPr lang="en-US" dirty="0"/>
              <a:t>• </a:t>
            </a:r>
            <a:r>
              <a:rPr lang="en-US" b="1" dirty="0"/>
              <a:t>5. Call triple nine for an ambulance it was not done before.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PRESERVE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Ensure ABC (airway, breathing, circulation) </a:t>
            </a:r>
          </a:p>
          <a:p>
            <a:r>
              <a:rPr lang="en-US" dirty="0"/>
              <a:t>A- airway: Ensure that the airway is open. If it’s closed, tilt </a:t>
            </a:r>
          </a:p>
          <a:p>
            <a:r>
              <a:rPr lang="en-US" dirty="0"/>
              <a:t>the head backwards to allow air circulation. It helps the</a:t>
            </a:r>
          </a:p>
          <a:p>
            <a:r>
              <a:rPr lang="en-US" dirty="0"/>
              <a:t>trachea to open. </a:t>
            </a:r>
          </a:p>
          <a:p>
            <a:r>
              <a:rPr lang="en-US" dirty="0"/>
              <a:t>B-Breathing: Ensure that the casualty is breathing. Check for </a:t>
            </a:r>
          </a:p>
          <a:p>
            <a:r>
              <a:rPr lang="en-US" dirty="0"/>
              <a:t>signs of breathing; chest movements, abdominal</a:t>
            </a:r>
          </a:p>
          <a:p>
            <a:r>
              <a:rPr lang="en-US" dirty="0"/>
              <a:t>movements, feel for the breath using your cheek and listen</a:t>
            </a:r>
          </a:p>
          <a:p>
            <a:r>
              <a:rPr lang="en-US" dirty="0"/>
              <a:t>for the breath sounds. If the casualty is not breathing, do </a:t>
            </a:r>
          </a:p>
          <a:p>
            <a:r>
              <a:rPr lang="en-US" dirty="0"/>
              <a:t>artificial respiration either using mouth to mouth respiration </a:t>
            </a:r>
          </a:p>
          <a:p>
            <a:r>
              <a:rPr lang="en-US" dirty="0"/>
              <a:t>or by using an </a:t>
            </a:r>
            <a:r>
              <a:rPr lang="en-US" dirty="0" err="1"/>
              <a:t>ambubag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ASSESSMENT SKILLS</a:t>
            </a:r>
          </a:p>
          <a:p>
            <a:r>
              <a:rPr lang="en-US" dirty="0"/>
              <a:t>• Check response. Use the AVPU code. Give commands and see if the </a:t>
            </a:r>
          </a:p>
          <a:p>
            <a:r>
              <a:rPr lang="en-US" dirty="0"/>
              <a:t>casualty can follow; ask questions and hear if the casualty will</a:t>
            </a:r>
          </a:p>
          <a:p>
            <a:r>
              <a:rPr lang="en-US" dirty="0"/>
              <a:t>respond to the questions</a:t>
            </a:r>
          </a:p>
          <a:p>
            <a:r>
              <a:rPr lang="en-US" dirty="0"/>
              <a:t>• Open airway. Assess that the airway is open</a:t>
            </a:r>
          </a:p>
          <a:p>
            <a:r>
              <a:rPr lang="en-US" dirty="0"/>
              <a:t>• Check breathing. Look, listen and feel for breathing:</a:t>
            </a:r>
          </a:p>
          <a:p>
            <a:r>
              <a:rPr lang="en-US" dirty="0"/>
              <a:t>• Look for chest movement, listen for sounds of breathing and feel for</a:t>
            </a:r>
          </a:p>
          <a:p>
            <a:r>
              <a:rPr lang="en-US" dirty="0"/>
              <a:t>breath on your chic.</a:t>
            </a:r>
          </a:p>
          <a:p>
            <a:r>
              <a:rPr lang="en-US" dirty="0"/>
              <a:t>• Circulation; assess for pulse, skin color and any bleeding.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A first aider should have some knowledge and skills </a:t>
            </a:r>
          </a:p>
          <a:p>
            <a:r>
              <a:rPr lang="en-US" dirty="0"/>
              <a:t>about child birth. Skills like cutting the umbilical cord, </a:t>
            </a:r>
          </a:p>
          <a:p>
            <a:r>
              <a:rPr lang="en-US" dirty="0"/>
              <a:t>receiving the baby and should have knowledge of the</a:t>
            </a:r>
          </a:p>
          <a:p>
            <a:r>
              <a:rPr lang="en-US" dirty="0"/>
              <a:t>presenting part of a baby during child birth and even </a:t>
            </a:r>
          </a:p>
          <a:p>
            <a:r>
              <a:rPr lang="en-US" dirty="0"/>
              <a:t>protecting the baby from coldness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Refers to the application of a sterile pad of gauze at the injured part to stop bleeding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• </a:t>
            </a:r>
            <a:r>
              <a:rPr lang="en-US" b="1" dirty="0"/>
              <a:t>Sterile dressing</a:t>
            </a:r>
          </a:p>
          <a:p>
            <a:r>
              <a:rPr lang="en-US" dirty="0"/>
              <a:t>• This type of dressing consists of a dressing pad attached to a roller </a:t>
            </a:r>
          </a:p>
          <a:p>
            <a:r>
              <a:rPr lang="en-US" dirty="0"/>
              <a:t>bandage.</a:t>
            </a:r>
          </a:p>
          <a:p>
            <a:r>
              <a:rPr lang="en-US" dirty="0"/>
              <a:t>• </a:t>
            </a:r>
            <a:r>
              <a:rPr lang="en-US" b="1" dirty="0"/>
              <a:t>Non sterile dressing</a:t>
            </a:r>
          </a:p>
          <a:p>
            <a:r>
              <a:rPr lang="en-US" dirty="0"/>
              <a:t>• Is a type of dressing which is clean but not sterile</a:t>
            </a:r>
          </a:p>
          <a:p>
            <a:r>
              <a:rPr lang="en-US" dirty="0"/>
              <a:t>• </a:t>
            </a:r>
            <a:r>
              <a:rPr lang="en-US" b="1" dirty="0"/>
              <a:t>Adhesive dressing</a:t>
            </a:r>
          </a:p>
          <a:p>
            <a:r>
              <a:rPr lang="en-US" dirty="0"/>
              <a:t>• A type of dressing consisting of a dressing pad with an adhesive </a:t>
            </a:r>
          </a:p>
          <a:p>
            <a:r>
              <a:rPr lang="en-US" dirty="0"/>
              <a:t>backing. It is commonly used for small cut wounds.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Cold compress</a:t>
            </a:r>
          </a:p>
          <a:p>
            <a:r>
              <a:rPr lang="en-US" dirty="0"/>
              <a:t>• Is a type of dressing made from materials immersed in cold water. It’s </a:t>
            </a:r>
          </a:p>
          <a:p>
            <a:r>
              <a:rPr lang="en-US" dirty="0"/>
              <a:t>commonly used in soft tissue injuries (sprains, strains and cramps).</a:t>
            </a:r>
          </a:p>
          <a:p>
            <a:r>
              <a:rPr lang="en-US" dirty="0"/>
              <a:t>• Explain/outline the steps you take to dress a small cut wound on the </a:t>
            </a:r>
          </a:p>
          <a:p>
            <a:r>
              <a:rPr lang="en-US" dirty="0"/>
              <a:t>hand. (10mks)</a:t>
            </a:r>
          </a:p>
          <a:p>
            <a:r>
              <a:rPr lang="en-US" dirty="0"/>
              <a:t>• </a:t>
            </a:r>
            <a:r>
              <a:rPr lang="en-US" b="1" dirty="0"/>
              <a:t>Petroleum dressing</a:t>
            </a:r>
          </a:p>
          <a:p>
            <a:r>
              <a:rPr lang="en-US" dirty="0"/>
              <a:t>• Is a dressing smeared with Vaseline to avoid the dressing getting stuck</a:t>
            </a:r>
          </a:p>
          <a:p>
            <a:r>
              <a:rPr lang="en-US" dirty="0"/>
              <a:t>on the wound. They are commonly used in burns and scalds.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OR PRINCIPLES OF 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 Explain the procedure to the casualty and introduce yourself.</a:t>
            </a:r>
          </a:p>
          <a:p>
            <a:r>
              <a:rPr lang="en-US" dirty="0"/>
              <a:t>• Inspect the wound before dressing the wound</a:t>
            </a:r>
          </a:p>
          <a:p>
            <a:r>
              <a:rPr lang="en-US" dirty="0"/>
              <a:t>• Always wash hands before and after dressing a wound.</a:t>
            </a:r>
          </a:p>
          <a:p>
            <a:r>
              <a:rPr lang="en-US" dirty="0"/>
              <a:t>• Always put on gloves when dressing a wound</a:t>
            </a:r>
          </a:p>
          <a:p>
            <a:r>
              <a:rPr lang="en-US" dirty="0"/>
              <a:t>• Apply sterile technique when dressing a wound.</a:t>
            </a:r>
          </a:p>
          <a:p>
            <a:r>
              <a:rPr lang="en-US" dirty="0"/>
              <a:t>• Do not cough or sneeze on the wound.</a:t>
            </a:r>
          </a:p>
          <a:p>
            <a:r>
              <a:rPr lang="en-US" dirty="0"/>
              <a:t>• Clean the wound from inside out.</a:t>
            </a:r>
          </a:p>
          <a:p>
            <a:r>
              <a:rPr lang="en-US" dirty="0"/>
              <a:t>• When the first dressing is soaked, do not remove the soaked one but add </a:t>
            </a:r>
          </a:p>
          <a:p>
            <a:r>
              <a:rPr lang="en-US" dirty="0"/>
              <a:t>another dressing.</a:t>
            </a:r>
          </a:p>
          <a:p>
            <a:r>
              <a:rPr lang="en-US" dirty="0"/>
              <a:t>• Reassure the casualty.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• To keep the wound dry</a:t>
            </a:r>
          </a:p>
          <a:p>
            <a:r>
              <a:rPr lang="en-US" dirty="0"/>
              <a:t>• It prevents infection from entering the wound.</a:t>
            </a:r>
          </a:p>
          <a:p>
            <a:r>
              <a:rPr lang="en-US" dirty="0"/>
              <a:t>• Dressings help to stop bleeding because they exert direct pressure on</a:t>
            </a:r>
          </a:p>
          <a:p>
            <a:r>
              <a:rPr lang="en-US" dirty="0"/>
              <a:t>the wound.</a:t>
            </a:r>
          </a:p>
          <a:p>
            <a:r>
              <a:rPr lang="en-US" dirty="0"/>
              <a:t>• It helps to immobilize the wound.</a:t>
            </a:r>
          </a:p>
          <a:p>
            <a:r>
              <a:rPr lang="en-US" dirty="0"/>
              <a:t>• Absorbs blood and other fluids from the wound.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Is the technique of covering a wound or an injured </a:t>
            </a:r>
          </a:p>
          <a:p>
            <a:r>
              <a:rPr lang="en-US" dirty="0"/>
              <a:t>part using a bandage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• To control bleeding i.e. due to the direct pressure exerted on the </a:t>
            </a:r>
          </a:p>
          <a:p>
            <a:r>
              <a:rPr lang="en-US" dirty="0"/>
              <a:t>wound.</a:t>
            </a:r>
          </a:p>
          <a:p>
            <a:r>
              <a:rPr lang="en-US" dirty="0"/>
              <a:t>• To immobilize the injured part.</a:t>
            </a:r>
          </a:p>
          <a:p>
            <a:r>
              <a:rPr lang="en-US" dirty="0"/>
              <a:t>• Helps to keep dressings and splints in position.</a:t>
            </a:r>
          </a:p>
          <a:p>
            <a:r>
              <a:rPr lang="en-US" dirty="0"/>
              <a:t>• Through immobilizing bandages reduce pain.</a:t>
            </a:r>
          </a:p>
          <a:p>
            <a:r>
              <a:rPr lang="en-US" dirty="0"/>
              <a:t>• Bandages help to limit swelling of the injured part.</a:t>
            </a:r>
          </a:p>
          <a:p>
            <a:r>
              <a:rPr lang="en-US" dirty="0"/>
              <a:t>• Restrict movement of the injured part.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OF A GOOD BANDAGE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• Elasticity: Should be able to stretch </a:t>
            </a:r>
          </a:p>
          <a:p>
            <a:r>
              <a:rPr lang="en-US" dirty="0"/>
              <a:t>• Appropriate size: Long enough in size                  </a:t>
            </a:r>
          </a:p>
          <a:p>
            <a:r>
              <a:rPr lang="en-US" dirty="0"/>
              <a:t>• Porous: Should have small holes on it to allow entry of</a:t>
            </a:r>
          </a:p>
          <a:p>
            <a:r>
              <a:rPr lang="en-US" dirty="0"/>
              <a:t>air </a:t>
            </a:r>
          </a:p>
          <a:p>
            <a:r>
              <a:rPr lang="en-US" dirty="0"/>
              <a:t>• Well aerated: A good bandage should allow free</a:t>
            </a:r>
          </a:p>
          <a:p>
            <a:r>
              <a:rPr lang="en-US" dirty="0"/>
              <a:t>circulation of air </a:t>
            </a:r>
          </a:p>
          <a:p>
            <a:r>
              <a:rPr lang="en-US" dirty="0"/>
              <a:t>• Should be made of non-hairy material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• C- Circulation: Check the causality for enough blood </a:t>
            </a:r>
          </a:p>
          <a:p>
            <a:r>
              <a:rPr lang="en-US" dirty="0"/>
              <a:t>flow. Observe the skin for cyanosis (bluish </a:t>
            </a:r>
          </a:p>
          <a:p>
            <a:r>
              <a:rPr lang="en-US" dirty="0"/>
              <a:t>discoloration commonly seen around the lips),</a:t>
            </a:r>
          </a:p>
          <a:p>
            <a:r>
              <a:rPr lang="en-US" dirty="0"/>
              <a:t>jaundice (yellowish discoloration of the skin and the </a:t>
            </a:r>
          </a:p>
          <a:p>
            <a:r>
              <a:rPr lang="en-US" dirty="0"/>
              <a:t>sclera of the eye), and pallor/paleness (whitish-like </a:t>
            </a:r>
          </a:p>
          <a:p>
            <a:r>
              <a:rPr lang="en-US" dirty="0"/>
              <a:t>appearance of the skin). In case of poor or insufficient</a:t>
            </a:r>
          </a:p>
          <a:p>
            <a:r>
              <a:rPr lang="en-US" dirty="0"/>
              <a:t>cardiac function or cardiac arrest, perform CPR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bandages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• These are three main types of bandages </a:t>
            </a:r>
          </a:p>
          <a:p>
            <a:r>
              <a:rPr lang="en-US" dirty="0"/>
              <a:t>• Roller bandages: For dressing and supporting limbs.</a:t>
            </a:r>
          </a:p>
          <a:p>
            <a:r>
              <a:rPr lang="en-US" dirty="0"/>
              <a:t>• Tubular bandages: for banding of finger and toes</a:t>
            </a:r>
          </a:p>
          <a:p>
            <a:r>
              <a:rPr lang="en-US" dirty="0"/>
              <a:t>• Slings: arm sling and triangular sling bandages for </a:t>
            </a:r>
          </a:p>
          <a:p>
            <a:r>
              <a:rPr lang="en-US" dirty="0"/>
              <a:t>bandaging arm related injuries. Other slings are </a:t>
            </a:r>
          </a:p>
          <a:p>
            <a:r>
              <a:rPr lang="en-US" dirty="0"/>
              <a:t>elevated sling and improved sling</a:t>
            </a:r>
          </a:p>
          <a:p>
            <a:r>
              <a:rPr lang="en-US" dirty="0"/>
              <a:t>• </a:t>
            </a:r>
            <a:r>
              <a:rPr lang="en-US" b="1" dirty="0"/>
              <a:t>Bandaging patterns; spiral bandaging and figure of 8 </a:t>
            </a:r>
          </a:p>
          <a:p>
            <a:r>
              <a:rPr lang="en-US" dirty="0"/>
              <a:t>bandaging pattern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Rules/principles of bandaging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• Explain the procedure to the casualty and introduce yourself  </a:t>
            </a:r>
          </a:p>
          <a:p>
            <a:r>
              <a:rPr lang="en-US" dirty="0"/>
              <a:t>• Make the casualty comfortable in a sitting or lying position </a:t>
            </a:r>
          </a:p>
          <a:p>
            <a:r>
              <a:rPr lang="en-US" dirty="0"/>
              <a:t>• Wash hands before and after bandaging</a:t>
            </a:r>
          </a:p>
          <a:p>
            <a:r>
              <a:rPr lang="en-US" dirty="0"/>
              <a:t>• If the part is bleeding, put on gloves </a:t>
            </a:r>
          </a:p>
          <a:p>
            <a:r>
              <a:rPr lang="en-US" dirty="0"/>
              <a:t>• Inspect the injured part before bandaging </a:t>
            </a:r>
          </a:p>
          <a:p>
            <a:r>
              <a:rPr lang="en-US" dirty="0"/>
              <a:t>• Stand in front of the casualty and on the side of the injured part while</a:t>
            </a:r>
          </a:p>
          <a:p>
            <a:r>
              <a:rPr lang="en-US" dirty="0"/>
              <a:t>bandaging, except when bandaging the head. </a:t>
            </a:r>
          </a:p>
          <a:p>
            <a:r>
              <a:rPr lang="en-US" dirty="0"/>
              <a:t>• Keep reassuring the casualty while bandaging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• Apply the bandage firmly but not tightly </a:t>
            </a:r>
          </a:p>
          <a:p>
            <a:r>
              <a:rPr lang="en-US" dirty="0"/>
              <a:t>• Assess the casualty for impaired circulation or pain after bandaging </a:t>
            </a:r>
          </a:p>
          <a:p>
            <a:r>
              <a:rPr lang="en-US" dirty="0"/>
              <a:t>• In case of slings, the bandaging process ends with a reef not</a:t>
            </a:r>
          </a:p>
          <a:p>
            <a:r>
              <a:rPr lang="en-US" dirty="0"/>
              <a:t>• Use a good or appropriate sizeable bandage </a:t>
            </a:r>
          </a:p>
          <a:p>
            <a:r>
              <a:rPr lang="en-US" dirty="0"/>
              <a:t>• Keep the injured part supported while bandaging it </a:t>
            </a:r>
          </a:p>
          <a:p>
            <a:r>
              <a:rPr lang="en-US" dirty="0"/>
              <a:t>• Secure a roller bandage in position using safety pins or bandage clips </a:t>
            </a:r>
          </a:p>
          <a:p>
            <a:r>
              <a:rPr lang="en-US" dirty="0"/>
              <a:t>• Allergy to the </a:t>
            </a:r>
            <a:r>
              <a:rPr lang="en-US" dirty="0" err="1"/>
              <a:t>adhensive</a:t>
            </a:r>
            <a:r>
              <a:rPr lang="en-US" dirty="0"/>
              <a:t> tape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(practical on bandaging)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 Demonstrate how we bandage the following body parts;</a:t>
            </a:r>
          </a:p>
          <a:p>
            <a:r>
              <a:rPr lang="en-US" dirty="0"/>
              <a:t>• Elbow and knee</a:t>
            </a:r>
          </a:p>
          <a:p>
            <a:r>
              <a:rPr lang="en-US" dirty="0"/>
              <a:t>• Hand and foot</a:t>
            </a:r>
          </a:p>
          <a:p>
            <a:r>
              <a:rPr lang="en-US" dirty="0"/>
              <a:t>• Ankle</a:t>
            </a:r>
          </a:p>
          <a:p>
            <a:r>
              <a:rPr lang="en-US" dirty="0"/>
              <a:t>• Scalp/head</a:t>
            </a:r>
          </a:p>
          <a:p>
            <a:r>
              <a:rPr lang="en-US" dirty="0"/>
              <a:t>• Jaw</a:t>
            </a:r>
          </a:p>
          <a:p>
            <a:r>
              <a:rPr lang="en-US" dirty="0"/>
              <a:t>• Shoulder/clavicle bone</a:t>
            </a:r>
          </a:p>
          <a:p>
            <a:r>
              <a:rPr lang="en-US" dirty="0"/>
              <a:t>• Eye</a:t>
            </a:r>
          </a:p>
          <a:p>
            <a:r>
              <a:rPr lang="en-US" dirty="0"/>
              <a:t>• Ear</a:t>
            </a:r>
          </a:p>
          <a:p>
            <a:r>
              <a:rPr lang="en-US" dirty="0"/>
              <a:t>• Demonstrate how to carry out the four different improvised slings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TRIANGULAR BANDAGE (cravats)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•</a:t>
            </a:r>
          </a:p>
          <a:p>
            <a:r>
              <a:rPr lang="en-US" b="1" dirty="0"/>
              <a:t>TRIANGULAR BANDAGE (cravats)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can be used to make a broad fold bandages or a narrow fold bandage 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2438400" y="3048000"/>
            <a:ext cx="2133600" cy="1143000"/>
          </a:xfrm>
          <a:prstGeom prst="triangle">
            <a:avLst>
              <a:gd name="adj" fmla="val 49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for applying roller bandage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The tip of a roll of a bandage is called a tail where as the roll is called</a:t>
            </a:r>
          </a:p>
          <a:p>
            <a:r>
              <a:rPr lang="en-US" dirty="0"/>
              <a:t>the head .</a:t>
            </a:r>
          </a:p>
          <a:p>
            <a:r>
              <a:rPr lang="en-US" dirty="0"/>
              <a:t>• Keep the head of the bandage upper most so that if you drop it does</a:t>
            </a:r>
          </a:p>
          <a:p>
            <a:r>
              <a:rPr lang="en-US" dirty="0"/>
              <a:t>not fall to the ground .</a:t>
            </a:r>
          </a:p>
          <a:p>
            <a:r>
              <a:rPr lang="en-US" dirty="0"/>
              <a:t>• Make the casualty comfortable and offer re assurance .work </a:t>
            </a:r>
            <a:r>
              <a:rPr lang="en-US" dirty="0" err="1"/>
              <a:t>infront</a:t>
            </a:r>
            <a:r>
              <a:rPr lang="en-US" dirty="0"/>
              <a:t> of</a:t>
            </a:r>
          </a:p>
          <a:p>
            <a:r>
              <a:rPr lang="en-US" dirty="0"/>
              <a:t>the casualty and start on the  injured  site .</a:t>
            </a:r>
          </a:p>
          <a:p>
            <a:r>
              <a:rPr lang="en-US" dirty="0"/>
              <a:t>• Apply the bandage with a firm and even pressure ,not too tight ,not</a:t>
            </a:r>
          </a:p>
          <a:p>
            <a:r>
              <a:rPr lang="en-US" dirty="0"/>
              <a:t>too loose </a:t>
            </a:r>
          </a:p>
          <a:p>
            <a:r>
              <a:rPr lang="en-US" dirty="0"/>
              <a:t>• Tie reef knots or secure with a tape </a:t>
            </a:r>
          </a:p>
          <a:p>
            <a:r>
              <a:rPr lang="en-US" dirty="0"/>
              <a:t>• Check the circulation 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Place the tail of the bandage below the injury and work from inside to</a:t>
            </a:r>
          </a:p>
          <a:p>
            <a:r>
              <a:rPr lang="en-US" dirty="0"/>
              <a:t>outside and from the furthermost point to the near most part </a:t>
            </a:r>
          </a:p>
          <a:p>
            <a:r>
              <a:rPr lang="en-US" dirty="0"/>
              <a:t>• Roll the bandage around the limb and start with two overlapping turns</a:t>
            </a:r>
          </a:p>
          <a:p>
            <a:r>
              <a:rPr lang="en-US" dirty="0"/>
              <a:t>• Cover 2/3 of the previous turn with each new one and finish with two </a:t>
            </a:r>
          </a:p>
          <a:p>
            <a:r>
              <a:rPr lang="en-US" dirty="0"/>
              <a:t>overlapping</a:t>
            </a:r>
          </a:p>
          <a:p>
            <a:r>
              <a:rPr lang="en-US" dirty="0"/>
              <a:t>• Once you have finished ,check the circulation and if it is too tight un roll </a:t>
            </a:r>
          </a:p>
          <a:p>
            <a:r>
              <a:rPr lang="en-US" dirty="0"/>
              <a:t>and reapply loosely </a:t>
            </a:r>
          </a:p>
          <a:p>
            <a:r>
              <a:rPr lang="en-US" dirty="0"/>
              <a:t>• Secure the end with </a:t>
            </a:r>
            <a:r>
              <a:rPr lang="en-US" dirty="0" err="1"/>
              <a:t>adhensive</a:t>
            </a:r>
            <a:r>
              <a:rPr lang="en-US" dirty="0"/>
              <a:t> tape or tie the ends of a bandage using a</a:t>
            </a:r>
          </a:p>
          <a:p>
            <a:r>
              <a:rPr lang="en-US" dirty="0"/>
              <a:t>reef knot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Bandaging the hand and foot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• When bandaging a foot start bandaging the big toe</a:t>
            </a:r>
          </a:p>
          <a:p>
            <a:r>
              <a:rPr lang="en-US" dirty="0"/>
              <a:t>• </a:t>
            </a:r>
            <a:r>
              <a:rPr lang="en-US" b="1" dirty="0"/>
              <a:t>Hand</a:t>
            </a:r>
          </a:p>
          <a:p>
            <a:r>
              <a:rPr lang="en-US" dirty="0"/>
              <a:t>• Start at the wrist and make two straight turns working from inside to </a:t>
            </a:r>
          </a:p>
          <a:p>
            <a:r>
              <a:rPr lang="en-US" dirty="0"/>
              <a:t>outside of the wrist</a:t>
            </a:r>
          </a:p>
          <a:p>
            <a:r>
              <a:rPr lang="en-US" dirty="0"/>
              <a:t>• From the thumb of the wrist take the bandage diagonally across the back </a:t>
            </a:r>
          </a:p>
          <a:p>
            <a:r>
              <a:rPr lang="en-US" dirty="0"/>
              <a:t>of the hand until it is   touching the nail of the little  finger </a:t>
            </a:r>
          </a:p>
          <a:p>
            <a:r>
              <a:rPr lang="en-US" dirty="0"/>
              <a:t>• Leave the thumb free and take the bandage across the front of the finger </a:t>
            </a:r>
          </a:p>
          <a:p>
            <a:r>
              <a:rPr lang="en-US" dirty="0"/>
              <a:t>also keeping the finger tips free</a:t>
            </a:r>
          </a:p>
          <a:p>
            <a:r>
              <a:rPr lang="en-US" dirty="0"/>
              <a:t>• Now take the bandage across the back of the hand to the outside of the </a:t>
            </a:r>
          </a:p>
          <a:p>
            <a:r>
              <a:rPr lang="en-US" dirty="0"/>
              <a:t>wrist ,then around the wrist and back up to the little finger</a:t>
            </a:r>
          </a:p>
          <a:p>
            <a:r>
              <a:rPr lang="en-US" dirty="0"/>
              <a:t>• Repeat these turns and cover about 2/3 of the previous turn with each new </a:t>
            </a:r>
          </a:p>
          <a:p>
            <a:r>
              <a:rPr lang="en-US" dirty="0"/>
              <a:t>turn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Bandaging an elbow or knee joint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Bandaging an elbow or knee joint .</a:t>
            </a:r>
          </a:p>
          <a:p>
            <a:r>
              <a:rPr lang="en-US" dirty="0"/>
              <a:t>• This is done in partly flexed position and these bandages need to be </a:t>
            </a:r>
          </a:p>
          <a:p>
            <a:r>
              <a:rPr lang="en-US" dirty="0"/>
              <a:t>applied using a figure of 8 </a:t>
            </a:r>
          </a:p>
          <a:p>
            <a:r>
              <a:rPr lang="en-US" dirty="0"/>
              <a:t>• Put the tail of the bandage on the inside of the elbow , wind the bandage</a:t>
            </a:r>
          </a:p>
          <a:p>
            <a:r>
              <a:rPr lang="en-US" dirty="0"/>
              <a:t>around the joint twice </a:t>
            </a:r>
          </a:p>
          <a:p>
            <a:r>
              <a:rPr lang="en-US" dirty="0"/>
              <a:t>• Now move the head of the bandage above the joint and wind two turns </a:t>
            </a:r>
          </a:p>
          <a:p>
            <a:r>
              <a:rPr lang="en-US" dirty="0"/>
              <a:t>diagonally , making sure that you have covered half of the previous turn .</a:t>
            </a:r>
          </a:p>
          <a:p>
            <a:r>
              <a:rPr lang="en-US" dirty="0"/>
              <a:t>• Move the head to below the joint ,cover half of the initial straight turns</a:t>
            </a:r>
          </a:p>
          <a:p>
            <a:r>
              <a:rPr lang="en-US" dirty="0"/>
              <a:t>and do two diagonal turns </a:t>
            </a:r>
          </a:p>
          <a:p>
            <a:r>
              <a:rPr lang="en-US" dirty="0"/>
              <a:t>• Continue doing two diagonal turns above and the below the joint in the </a:t>
            </a:r>
          </a:p>
          <a:p>
            <a:r>
              <a:rPr lang="en-US" dirty="0"/>
              <a:t>finger of 8 and then finally finish off with two straight turns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bandage a head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assignment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PROMOTE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•Apply splints incase of fractures.</a:t>
            </a:r>
          </a:p>
          <a:p>
            <a:r>
              <a:rPr lang="en-US" dirty="0"/>
              <a:t>•Apply dressing incase of wounds and</a:t>
            </a:r>
          </a:p>
          <a:p>
            <a:r>
              <a:rPr lang="en-US" dirty="0"/>
              <a:t>bleeding.</a:t>
            </a:r>
          </a:p>
          <a:p>
            <a:r>
              <a:rPr lang="en-US" dirty="0"/>
              <a:t>•Place the casualty in a recovery position.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 THREATENING CONDITIONS</a:t>
            </a:r>
            <a:br>
              <a:rPr lang="en-US" dirty="0"/>
            </a:br>
            <a:r>
              <a:rPr lang="en-US" dirty="0"/>
              <a:t>HAEMORRHAGE AND WOUNDS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HAEMORRHAGE</a:t>
            </a:r>
          </a:p>
          <a:p>
            <a:r>
              <a:rPr lang="en-US" dirty="0"/>
              <a:t>Refers to loss of blood from a blood vessel</a:t>
            </a:r>
          </a:p>
          <a:p>
            <a:r>
              <a:rPr lang="en-US" b="1" dirty="0"/>
              <a:t>Causes </a:t>
            </a:r>
          </a:p>
          <a:p>
            <a:r>
              <a:rPr lang="en-US" dirty="0"/>
              <a:t>Cuts from sharp objects like razorblade</a:t>
            </a:r>
          </a:p>
          <a:p>
            <a:r>
              <a:rPr lang="en-US" dirty="0"/>
              <a:t>Delivery</a:t>
            </a:r>
          </a:p>
          <a:p>
            <a:r>
              <a:rPr lang="en-US" dirty="0"/>
              <a:t>Hemorrhagic fever e.g. Ebola and Marburg</a:t>
            </a:r>
          </a:p>
          <a:p>
            <a:r>
              <a:rPr lang="en-US" dirty="0"/>
              <a:t>Surgical operations like circumcision</a:t>
            </a:r>
          </a:p>
          <a:p>
            <a:r>
              <a:rPr lang="en-US" dirty="0"/>
              <a:t>Trauma</a:t>
            </a:r>
          </a:p>
          <a:p>
            <a:r>
              <a:rPr lang="en-US" dirty="0"/>
              <a:t>RTA [road traffic accident]</a:t>
            </a:r>
          </a:p>
          <a:p>
            <a:r>
              <a:rPr lang="en-US" dirty="0"/>
              <a:t>Sports injuries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haemorrhage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The types of haemorrhage follow the types of blood </a:t>
            </a:r>
          </a:p>
          <a:p>
            <a:r>
              <a:rPr lang="en-US" dirty="0"/>
              <a:t>vessels i.e. arteries, veins and capillaries and are </a:t>
            </a:r>
          </a:p>
          <a:p>
            <a:r>
              <a:rPr lang="en-US" dirty="0"/>
              <a:t>therefore called;</a:t>
            </a:r>
          </a:p>
          <a:p>
            <a:r>
              <a:rPr lang="en-US" dirty="0"/>
              <a:t>• Arterial haemorrhage</a:t>
            </a:r>
          </a:p>
          <a:p>
            <a:r>
              <a:rPr lang="en-US" dirty="0"/>
              <a:t>• Venous haemorrhage</a:t>
            </a:r>
          </a:p>
          <a:p>
            <a:r>
              <a:rPr lang="en-US" dirty="0"/>
              <a:t>• Capillary haemorrhage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Arterial haemorrhage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In arterial haemorrhage blood spurts at high pressure and its bright </a:t>
            </a:r>
          </a:p>
          <a:p>
            <a:r>
              <a:rPr lang="en-US" dirty="0"/>
              <a:t>red in color. This is because arteries carry oxygenated blood apart</a:t>
            </a:r>
          </a:p>
          <a:p>
            <a:r>
              <a:rPr lang="en-US" dirty="0"/>
              <a:t>from the pulmonary artery.</a:t>
            </a:r>
          </a:p>
          <a:p>
            <a:r>
              <a:rPr lang="en-US" dirty="0"/>
              <a:t>• In venous haemorrhage, blood oozes from the vessel and it is dark</a:t>
            </a:r>
          </a:p>
          <a:p>
            <a:r>
              <a:rPr lang="en-US" dirty="0"/>
              <a:t>red in color. This is because veins carry deoxygenated blood apart </a:t>
            </a:r>
          </a:p>
          <a:p>
            <a:r>
              <a:rPr lang="en-US" dirty="0"/>
              <a:t>from the pulmonary vein </a:t>
            </a:r>
          </a:p>
          <a:p>
            <a:r>
              <a:rPr lang="en-US" dirty="0"/>
              <a:t>• In capillary haemorrhage, blood oozes from the capillary and is</a:t>
            </a:r>
          </a:p>
          <a:p>
            <a:r>
              <a:rPr lang="en-US" dirty="0"/>
              <a:t>purplish in color. The purplish appearance of blood in capillary</a:t>
            </a:r>
          </a:p>
          <a:p>
            <a:r>
              <a:rPr lang="en-US" dirty="0"/>
              <a:t>haemorrhage is because capillaries carry a mixture of oxygenated and </a:t>
            </a:r>
          </a:p>
          <a:p>
            <a:r>
              <a:rPr lang="en-US" dirty="0"/>
              <a:t>de-oxygenated blood.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haemorrhage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• Haemorrhage can be classified according to location of </a:t>
            </a:r>
          </a:p>
          <a:p>
            <a:r>
              <a:rPr lang="en-US" dirty="0"/>
              <a:t>bleeding site, blood vessel and time of bleeding </a:t>
            </a:r>
          </a:p>
          <a:p>
            <a:r>
              <a:rPr lang="en-US" dirty="0"/>
              <a:t>• </a:t>
            </a:r>
            <a:r>
              <a:rPr lang="en-US" b="1" dirty="0"/>
              <a:t>According to location of bleeding site</a:t>
            </a:r>
          </a:p>
          <a:p>
            <a:r>
              <a:rPr lang="en-US" dirty="0"/>
              <a:t>• It can be internal or external haemorrhage</a:t>
            </a:r>
          </a:p>
          <a:p>
            <a:r>
              <a:rPr lang="en-US" dirty="0"/>
              <a:t>• </a:t>
            </a:r>
            <a:r>
              <a:rPr lang="en-US" dirty="0" err="1"/>
              <a:t>i</a:t>
            </a:r>
            <a:r>
              <a:rPr lang="en-US" dirty="0"/>
              <a:t>] Internal haemorrhage</a:t>
            </a:r>
          </a:p>
          <a:p>
            <a:r>
              <a:rPr lang="en-US" dirty="0"/>
              <a:t>• Bleeding occurs inside the body and blood may or may not</a:t>
            </a:r>
          </a:p>
          <a:p>
            <a:r>
              <a:rPr lang="en-US" dirty="0"/>
              <a:t>be seen outside .The commonest causes is ulcers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 and symptoms of internal hemorrhage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Rapid pulse </a:t>
            </a:r>
          </a:p>
          <a:p>
            <a:r>
              <a:rPr lang="en-US" dirty="0"/>
              <a:t>• Subnormal temperature </a:t>
            </a:r>
          </a:p>
          <a:p>
            <a:r>
              <a:rPr lang="en-US" dirty="0"/>
              <a:t>• Pallor or pale skin</a:t>
            </a:r>
          </a:p>
          <a:p>
            <a:r>
              <a:rPr lang="en-US" dirty="0"/>
              <a:t>• Cyanosis</a:t>
            </a:r>
          </a:p>
          <a:p>
            <a:r>
              <a:rPr lang="en-US" dirty="0"/>
              <a:t>• Low blood pressure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dirty="0" err="1"/>
              <a:t>Haematesis</a:t>
            </a:r>
            <a:r>
              <a:rPr lang="en-US" dirty="0"/>
              <a:t>; vomiting of blood</a:t>
            </a:r>
          </a:p>
          <a:p>
            <a:r>
              <a:rPr lang="en-US" dirty="0"/>
              <a:t>• </a:t>
            </a:r>
            <a:r>
              <a:rPr lang="en-US" dirty="0" err="1"/>
              <a:t>Hemoptysis</a:t>
            </a:r>
            <a:r>
              <a:rPr lang="en-US" dirty="0"/>
              <a:t>; coughing of blood  </a:t>
            </a:r>
          </a:p>
          <a:p>
            <a:r>
              <a:rPr lang="en-US" dirty="0"/>
              <a:t>• </a:t>
            </a:r>
            <a:r>
              <a:rPr lang="en-US" dirty="0" err="1"/>
              <a:t>Hematuria</a:t>
            </a:r>
            <a:r>
              <a:rPr lang="en-US" dirty="0"/>
              <a:t> – appearance of blood in urine</a:t>
            </a:r>
          </a:p>
          <a:p>
            <a:r>
              <a:rPr lang="en-US" dirty="0"/>
              <a:t>• Sweating </a:t>
            </a:r>
          </a:p>
          <a:p>
            <a:r>
              <a:rPr lang="en-US" dirty="0"/>
              <a:t>• Confusion </a:t>
            </a:r>
          </a:p>
          <a:p>
            <a:r>
              <a:rPr lang="en-US" dirty="0"/>
              <a:t>• Restlessness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ii] External bleeding </a:t>
            </a:r>
          </a:p>
          <a:p>
            <a:pPr>
              <a:buNone/>
            </a:pPr>
            <a:r>
              <a:rPr lang="en-US" dirty="0"/>
              <a:t>•Bleeding occurs on the outer surface of </a:t>
            </a:r>
          </a:p>
          <a:p>
            <a:pPr>
              <a:buNone/>
            </a:pPr>
            <a:r>
              <a:rPr lang="en-US" dirty="0"/>
              <a:t>the body </a:t>
            </a:r>
          </a:p>
          <a:p>
            <a:pPr>
              <a:buNone/>
            </a:pPr>
            <a:r>
              <a:rPr lang="en-US" dirty="0"/>
              <a:t>•</a:t>
            </a:r>
            <a:r>
              <a:rPr lang="en-US" b="1" dirty="0"/>
              <a:t>Signs and symptoms </a:t>
            </a:r>
          </a:p>
          <a:p>
            <a:pPr>
              <a:buNone/>
            </a:pPr>
            <a:r>
              <a:rPr lang="en-US" dirty="0"/>
              <a:t>•Blood is seen outside the body</a:t>
            </a:r>
          </a:p>
          <a:p>
            <a:pPr>
              <a:buNone/>
            </a:pPr>
            <a:r>
              <a:rPr lang="en-US" dirty="0"/>
              <a:t>•Low blood pressure</a:t>
            </a:r>
          </a:p>
          <a:p>
            <a:pPr>
              <a:buNone/>
            </a:pPr>
            <a:r>
              <a:rPr lang="en-US" dirty="0"/>
              <a:t>•Cyanosis </a:t>
            </a:r>
          </a:p>
          <a:p>
            <a:pPr>
              <a:buNone/>
            </a:pPr>
            <a:r>
              <a:rPr lang="en-US" dirty="0"/>
              <a:t>•Pale skin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</a:t>
            </a:r>
          </a:p>
          <a:p>
            <a:r>
              <a:rPr lang="en-US" dirty="0"/>
              <a:t>weating </a:t>
            </a:r>
          </a:p>
          <a:p>
            <a:r>
              <a:rPr lang="en-US" dirty="0"/>
              <a:t>Restless</a:t>
            </a:r>
          </a:p>
          <a:p>
            <a:r>
              <a:rPr lang="en-US" dirty="0"/>
              <a:t>Subnormal temperature </a:t>
            </a:r>
          </a:p>
          <a:p>
            <a:r>
              <a:rPr lang="en-US" dirty="0"/>
              <a:t>Rapid pulse </a:t>
            </a:r>
          </a:p>
          <a:p>
            <a:r>
              <a:rPr lang="en-US" dirty="0"/>
              <a:t>Thirst</a:t>
            </a:r>
          </a:p>
          <a:p>
            <a:r>
              <a:rPr lang="en-US" dirty="0"/>
              <a:t>Low urine output </a:t>
            </a:r>
          </a:p>
          <a:p>
            <a:r>
              <a:rPr lang="en-US" dirty="0" err="1"/>
              <a:t>atigue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blood vessel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• Refer to the types of haemorrhage (arterial, venous and capillary </a:t>
            </a:r>
          </a:p>
          <a:p>
            <a:pPr>
              <a:buNone/>
            </a:pPr>
            <a:r>
              <a:rPr lang="en-US" dirty="0"/>
              <a:t>haemorrhage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According to time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i</a:t>
            </a:r>
            <a:r>
              <a:rPr lang="en-US" dirty="0"/>
              <a:t>] Primary haemorrhage: It occurs immediately after injury</a:t>
            </a:r>
          </a:p>
          <a:p>
            <a:pPr>
              <a:buNone/>
            </a:pPr>
            <a:r>
              <a:rPr lang="en-US" dirty="0"/>
              <a:t>• ii] Secondary haemorrhage: It occurs within 24hrs and few days after </a:t>
            </a:r>
          </a:p>
          <a:p>
            <a:pPr>
              <a:buNone/>
            </a:pPr>
            <a:r>
              <a:rPr lang="en-US" dirty="0"/>
              <a:t>injury</a:t>
            </a:r>
          </a:p>
          <a:p>
            <a:pPr>
              <a:buNone/>
            </a:pPr>
            <a:r>
              <a:rPr lang="en-US" dirty="0"/>
              <a:t>• iii) Reactionary haemorrhage: It occurs within 10days to 2 weeks after</a:t>
            </a:r>
          </a:p>
          <a:p>
            <a:pPr>
              <a:buNone/>
            </a:pPr>
            <a:r>
              <a:rPr lang="en-US" dirty="0"/>
              <a:t>injury.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aid Management of external haemorrhage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Emergency assessment: carry out emergency assessment on the area</a:t>
            </a:r>
          </a:p>
          <a:p>
            <a:r>
              <a:rPr lang="en-US" dirty="0"/>
              <a:t>and casualty </a:t>
            </a:r>
          </a:p>
          <a:p>
            <a:r>
              <a:rPr lang="en-US" dirty="0"/>
              <a:t>• Call for help: help can be from bystanders or call 999 </a:t>
            </a:r>
          </a:p>
          <a:p>
            <a:r>
              <a:rPr lang="en-US" dirty="0"/>
              <a:t>• Remove casualty from danger</a:t>
            </a:r>
          </a:p>
          <a:p>
            <a:r>
              <a:rPr lang="en-US" dirty="0"/>
              <a:t>• Check for ABC </a:t>
            </a:r>
          </a:p>
          <a:p>
            <a:r>
              <a:rPr lang="en-US" dirty="0"/>
              <a:t>• Arrest bleeding using the red method by; resting the bleeding part, </a:t>
            </a:r>
          </a:p>
          <a:p>
            <a:r>
              <a:rPr lang="en-US" dirty="0"/>
              <a:t>elevate the bleeding part if possible and applying direct pressure;</a:t>
            </a:r>
          </a:p>
          <a:p>
            <a:r>
              <a:rPr lang="en-US" dirty="0"/>
              <a:t>• Direct pressure method can be through pressure point or applying a </a:t>
            </a:r>
          </a:p>
          <a:p>
            <a:r>
              <a:rPr lang="en-US" dirty="0"/>
              <a:t>dressing.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first aid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• Sterile Gauze: For cleaning and dressing wounds</a:t>
            </a:r>
          </a:p>
          <a:p>
            <a:r>
              <a:rPr lang="en-US" dirty="0"/>
              <a:t>• Cotton wool: For cleaning around the wound</a:t>
            </a:r>
          </a:p>
          <a:p>
            <a:r>
              <a:rPr lang="en-US" dirty="0"/>
              <a:t>• Antiseptics like hydrogen peroxide, spirit, iodine, water and soap. These </a:t>
            </a:r>
          </a:p>
          <a:p>
            <a:r>
              <a:rPr lang="en-US" dirty="0"/>
              <a:t>solutions are used when dressing wounds and prevent growth of</a:t>
            </a:r>
          </a:p>
          <a:p>
            <a:r>
              <a:rPr lang="en-US" dirty="0"/>
              <a:t>microorganisms on the wound. H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is used on dirty wounds and the</a:t>
            </a:r>
          </a:p>
          <a:p>
            <a:r>
              <a:rPr lang="en-US" dirty="0"/>
              <a:t>others on clean wounds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• Bandage: Used to limit swelling, immobilize fractures and keep dressing in 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• Pain killers: Used to reduce pain especially in cases of cramps</a:t>
            </a:r>
          </a:p>
          <a:p>
            <a:r>
              <a:rPr lang="en-US" dirty="0"/>
              <a:t>• Safety pins: Used to secure roller bandages in position and to make </a:t>
            </a:r>
          </a:p>
          <a:p>
            <a:r>
              <a:rPr lang="en-US" dirty="0"/>
              <a:t>improvised sling bandages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apply a dressing, clean the wound with sterile gauze and </a:t>
            </a:r>
          </a:p>
          <a:p>
            <a:r>
              <a:rPr lang="en-US" dirty="0"/>
              <a:t>antiseptic, and apply gauze to the site followed by a bandage  </a:t>
            </a:r>
          </a:p>
          <a:p>
            <a:r>
              <a:rPr lang="en-US" dirty="0"/>
              <a:t>Treat for shock</a:t>
            </a:r>
          </a:p>
          <a:p>
            <a:r>
              <a:rPr lang="en-US" dirty="0"/>
              <a:t>Reassure the casualty if conscious or bystanders if the casualty is </a:t>
            </a:r>
          </a:p>
          <a:p>
            <a:r>
              <a:rPr lang="en-US" dirty="0"/>
              <a:t>unconscious</a:t>
            </a:r>
          </a:p>
          <a:p>
            <a:r>
              <a:rPr lang="en-US" dirty="0"/>
              <a:t>If possible, put the causality in recovery position  </a:t>
            </a:r>
          </a:p>
          <a:p>
            <a:r>
              <a:rPr lang="en-US" dirty="0"/>
              <a:t>Arrange for transportation to the health facility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of haemorrhage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Respiratory failure </a:t>
            </a:r>
          </a:p>
          <a:p>
            <a:pPr>
              <a:buNone/>
            </a:pPr>
            <a:r>
              <a:rPr lang="en-US" dirty="0"/>
              <a:t>• Kidney failure </a:t>
            </a:r>
          </a:p>
          <a:p>
            <a:pPr>
              <a:buNone/>
            </a:pPr>
            <a:r>
              <a:rPr lang="en-US" dirty="0"/>
              <a:t>• Shock</a:t>
            </a:r>
          </a:p>
          <a:p>
            <a:pPr>
              <a:buNone/>
            </a:pPr>
            <a:r>
              <a:rPr lang="en-US" dirty="0"/>
              <a:t>• Unconsciousness </a:t>
            </a:r>
          </a:p>
          <a:p>
            <a:pPr>
              <a:buNone/>
            </a:pPr>
            <a:r>
              <a:rPr lang="en-US" dirty="0"/>
              <a:t>• Cardiac failure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FORMS OF BLEEDING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Epistaxis</a:t>
            </a:r>
          </a:p>
          <a:p>
            <a:r>
              <a:rPr lang="en-US" dirty="0"/>
              <a:t>It is defined as bleeding through the nose</a:t>
            </a:r>
          </a:p>
          <a:p>
            <a:r>
              <a:rPr lang="en-US" b="1" dirty="0"/>
              <a:t>Causes of epistaxis </a:t>
            </a:r>
          </a:p>
          <a:p>
            <a:r>
              <a:rPr lang="en-US" dirty="0"/>
              <a:t>Infections: diseases caused by micro organisms</a:t>
            </a:r>
          </a:p>
          <a:p>
            <a:r>
              <a:rPr lang="en-US" dirty="0"/>
              <a:t>Cardiac diseases like hypertension HTN</a:t>
            </a:r>
          </a:p>
          <a:p>
            <a:r>
              <a:rPr lang="en-US" dirty="0"/>
              <a:t>Trauma to the nasal cavity </a:t>
            </a:r>
          </a:p>
          <a:p>
            <a:r>
              <a:rPr lang="en-US" dirty="0"/>
              <a:t>Putting sharp objects in to the nose</a:t>
            </a:r>
          </a:p>
          <a:p>
            <a:r>
              <a:rPr lang="en-US" dirty="0"/>
              <a:t>Direct pressure to the nose</a:t>
            </a:r>
          </a:p>
          <a:p>
            <a:r>
              <a:rPr lang="en-US" dirty="0"/>
              <a:t>Head injury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Signs and symptoms/clinical manifestation or</a:t>
            </a:r>
            <a:br>
              <a:rPr lang="en-US" dirty="0"/>
            </a:br>
            <a:r>
              <a:rPr lang="en-US" dirty="0"/>
              <a:t>presentation of epistaxis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Blood is seen through the nose</a:t>
            </a:r>
          </a:p>
          <a:p>
            <a:r>
              <a:rPr lang="en-US" dirty="0"/>
              <a:t>Severe headache </a:t>
            </a:r>
          </a:p>
          <a:p>
            <a:r>
              <a:rPr lang="en-US" dirty="0"/>
              <a:t>High pulse rate </a:t>
            </a:r>
          </a:p>
          <a:p>
            <a:r>
              <a:rPr lang="en-US" dirty="0"/>
              <a:t>Difficulty in breathing</a:t>
            </a:r>
          </a:p>
          <a:p>
            <a:r>
              <a:rPr lang="en-US" dirty="0"/>
              <a:t>Pallor /pale skin</a:t>
            </a:r>
          </a:p>
          <a:p>
            <a:r>
              <a:rPr lang="en-US" dirty="0"/>
              <a:t>Cyanosis; due to less oxygen in the blood</a:t>
            </a:r>
          </a:p>
          <a:p>
            <a:r>
              <a:rPr lang="en-US" dirty="0"/>
              <a:t>Confusion</a:t>
            </a:r>
          </a:p>
          <a:p>
            <a:r>
              <a:rPr lang="en-US" dirty="0"/>
              <a:t>Restlessness</a:t>
            </a:r>
          </a:p>
          <a:p>
            <a:r>
              <a:rPr lang="en-US" dirty="0"/>
              <a:t>Sweating</a:t>
            </a:r>
          </a:p>
          <a:p>
            <a:r>
              <a:rPr lang="en-US" dirty="0"/>
              <a:t>Low blood pressure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aid Management for epistaxis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Emergency assessment-asses the nose for the cause of bleeding </a:t>
            </a:r>
          </a:p>
          <a:p>
            <a:r>
              <a:rPr lang="en-US" dirty="0"/>
              <a:t>Call for help if necessary </a:t>
            </a:r>
          </a:p>
          <a:p>
            <a:r>
              <a:rPr lang="en-US" dirty="0"/>
              <a:t>Remove the casualty from danger and move him/her to a safe place</a:t>
            </a:r>
          </a:p>
          <a:p>
            <a:r>
              <a:rPr lang="en-US" dirty="0"/>
              <a:t>Make the casualty sit and instruct him to bend forward while pinching </a:t>
            </a:r>
          </a:p>
          <a:p>
            <a:r>
              <a:rPr lang="en-US" dirty="0"/>
              <a:t>the soft part of the nose</a:t>
            </a:r>
          </a:p>
          <a:p>
            <a:r>
              <a:rPr lang="en-US" dirty="0"/>
              <a:t>Instruct the casualty to breathe through the mouth </a:t>
            </a:r>
          </a:p>
          <a:p>
            <a:r>
              <a:rPr lang="en-US" dirty="0"/>
              <a:t>Apply a cold compress on the forehead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bleeding doesn’t stop pack the nose with tetracycline or adrenaline </a:t>
            </a:r>
          </a:p>
          <a:p>
            <a:r>
              <a:rPr lang="en-US" dirty="0"/>
              <a:t>soaked gauze pieces </a:t>
            </a:r>
          </a:p>
          <a:p>
            <a:r>
              <a:rPr lang="en-US" dirty="0"/>
              <a:t>Clean blood from the nostrils using clean gauze and lukewarm water</a:t>
            </a:r>
          </a:p>
          <a:p>
            <a:r>
              <a:rPr lang="en-US" dirty="0"/>
              <a:t>Reassure the casualty</a:t>
            </a:r>
          </a:p>
          <a:p>
            <a:r>
              <a:rPr lang="en-US" dirty="0"/>
              <a:t>Check if bleeding has stopped</a:t>
            </a:r>
          </a:p>
          <a:p>
            <a:r>
              <a:rPr lang="en-US" dirty="0"/>
              <a:t>Arrange for transportation to the healthy facility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VAGINAL BLEEDING [bleeding through vaginal</a:t>
            </a:r>
            <a:br>
              <a:rPr lang="en-US" dirty="0"/>
            </a:br>
            <a:r>
              <a:rPr lang="en-US" dirty="0"/>
              <a:t>canal]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Causes </a:t>
            </a:r>
          </a:p>
          <a:p>
            <a:pPr>
              <a:buNone/>
            </a:pPr>
            <a:r>
              <a:rPr lang="en-US" dirty="0"/>
              <a:t>• Menstrual periods </a:t>
            </a:r>
          </a:p>
          <a:p>
            <a:pPr>
              <a:buNone/>
            </a:pPr>
            <a:r>
              <a:rPr lang="en-US" dirty="0"/>
              <a:t>• Sexual assault</a:t>
            </a:r>
          </a:p>
          <a:p>
            <a:pPr>
              <a:buNone/>
            </a:pPr>
            <a:r>
              <a:rPr lang="en-US" dirty="0"/>
              <a:t>• Cervical cancer </a:t>
            </a:r>
          </a:p>
          <a:p>
            <a:pPr>
              <a:buNone/>
            </a:pPr>
            <a:r>
              <a:rPr lang="en-US" dirty="0"/>
              <a:t>• Cervical polyps </a:t>
            </a:r>
          </a:p>
          <a:p>
            <a:pPr>
              <a:buNone/>
            </a:pPr>
            <a:r>
              <a:rPr lang="en-US" dirty="0"/>
              <a:t>• PID [pelvic inflammatory disease]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Move the woman to a private place or arrange for screening around </a:t>
            </a:r>
          </a:p>
          <a:p>
            <a:pPr>
              <a:buNone/>
            </a:pPr>
            <a:r>
              <a:rPr lang="en-US" dirty="0"/>
              <a:t>her.</a:t>
            </a:r>
          </a:p>
          <a:p>
            <a:pPr>
              <a:buNone/>
            </a:pPr>
            <a:r>
              <a:rPr lang="en-US" dirty="0"/>
              <a:t>• Take brief history</a:t>
            </a:r>
          </a:p>
          <a:p>
            <a:pPr>
              <a:buNone/>
            </a:pPr>
            <a:r>
              <a:rPr lang="en-US" dirty="0"/>
              <a:t>• Find a sanitary pad or clean towel and give her to use</a:t>
            </a:r>
          </a:p>
          <a:p>
            <a:pPr>
              <a:buNone/>
            </a:pPr>
            <a:r>
              <a:rPr lang="en-US" dirty="0"/>
              <a:t>• Put her in a comfortable position</a:t>
            </a:r>
          </a:p>
          <a:p>
            <a:pPr>
              <a:buNone/>
            </a:pPr>
            <a:r>
              <a:rPr lang="en-US" dirty="0"/>
              <a:t>• Reassure the casualty</a:t>
            </a:r>
          </a:p>
          <a:p>
            <a:pPr>
              <a:buNone/>
            </a:pPr>
            <a:r>
              <a:rPr lang="en-US" dirty="0"/>
              <a:t>• Provide painkillers incase of menstrual cramps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FAINTING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Fainting is when some one becomes unconscious for a short period of </a:t>
            </a:r>
          </a:p>
          <a:p>
            <a:pPr>
              <a:buNone/>
            </a:pPr>
            <a:r>
              <a:rPr lang="en-US" dirty="0"/>
              <a:t>time .</a:t>
            </a:r>
          </a:p>
          <a:p>
            <a:pPr>
              <a:buNone/>
            </a:pPr>
            <a:r>
              <a:rPr lang="en-US" dirty="0"/>
              <a:t>• Fainting happens because for a short time the brains does not have</a:t>
            </a:r>
          </a:p>
          <a:p>
            <a:pPr>
              <a:buNone/>
            </a:pPr>
            <a:r>
              <a:rPr lang="en-US" dirty="0"/>
              <a:t>oxygen </a:t>
            </a:r>
          </a:p>
          <a:p>
            <a:pPr>
              <a:buNone/>
            </a:pPr>
            <a:r>
              <a:rPr lang="en-US" dirty="0"/>
              <a:t>• Someone who has fainted usually recovers very fast 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fainting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Standing /sitting around for along time especially in the sun</a:t>
            </a:r>
          </a:p>
          <a:p>
            <a:pPr>
              <a:buNone/>
            </a:pPr>
            <a:r>
              <a:rPr lang="en-US" dirty="0"/>
              <a:t>• A sudden shock </a:t>
            </a:r>
          </a:p>
          <a:p>
            <a:pPr>
              <a:buNone/>
            </a:pPr>
            <a:r>
              <a:rPr lang="en-US" dirty="0"/>
              <a:t>• Pain </a:t>
            </a:r>
          </a:p>
          <a:p>
            <a:pPr>
              <a:buNone/>
            </a:pPr>
            <a:r>
              <a:rPr lang="en-US" dirty="0"/>
              <a:t>• Exhaustion , being very tired</a:t>
            </a:r>
          </a:p>
          <a:p>
            <a:pPr>
              <a:buNone/>
            </a:pPr>
            <a:r>
              <a:rPr lang="en-US" dirty="0"/>
              <a:t>• Lack of food /low glucose level</a:t>
            </a:r>
          </a:p>
          <a:p>
            <a:pPr>
              <a:buNone/>
            </a:pPr>
            <a:r>
              <a:rPr lang="en-US" dirty="0"/>
              <a:t>• Emotional stress </a:t>
            </a:r>
          </a:p>
          <a:p>
            <a:pPr>
              <a:buNone/>
            </a:pPr>
            <a:r>
              <a:rPr lang="en-US" b="1" dirty="0"/>
              <a:t>Signs and symptoms </a:t>
            </a:r>
          </a:p>
          <a:p>
            <a:pPr>
              <a:buNone/>
            </a:pPr>
            <a:r>
              <a:rPr lang="en-US" dirty="0"/>
              <a:t>• Collapse and loss of consciousness</a:t>
            </a:r>
          </a:p>
          <a:p>
            <a:pPr>
              <a:buNone/>
            </a:pPr>
            <a:r>
              <a:rPr lang="en-US" dirty="0"/>
              <a:t>• Paleness</a:t>
            </a:r>
          </a:p>
          <a:p>
            <a:pPr>
              <a:buNone/>
            </a:pPr>
            <a:r>
              <a:rPr lang="en-US" dirty="0"/>
              <a:t>• Skin cold </a:t>
            </a:r>
          </a:p>
          <a:p>
            <a:pPr>
              <a:buNone/>
            </a:pPr>
            <a:r>
              <a:rPr lang="en-US" dirty="0"/>
              <a:t>• Have a slow pulse which will get faster as a casualty gets better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15660</Words>
  <Application>Microsoft Office PowerPoint</Application>
  <PresentationFormat>On-screen Show (4:3)</PresentationFormat>
  <Paragraphs>2347</Paragraphs>
  <Slides>269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269</vt:i4>
      </vt:variant>
    </vt:vector>
  </HeadingPairs>
  <TitlesOfParts>
    <vt:vector size="272" baseType="lpstr">
      <vt:lpstr>Arial</vt:lpstr>
      <vt:lpstr>Calibri</vt:lpstr>
      <vt:lpstr>Office Theme</vt:lpstr>
      <vt:lpstr>FIRST AID</vt:lpstr>
      <vt:lpstr>INTRODUCTION</vt:lpstr>
      <vt:lpstr> Terms related to first aid</vt:lpstr>
      <vt:lpstr>PowerPoint Presentation</vt:lpstr>
      <vt:lpstr>Objectives/importance of giving first aid</vt:lpstr>
      <vt:lpstr>TO PRESERVE LIFE</vt:lpstr>
      <vt:lpstr>PowerPoint Presentation</vt:lpstr>
      <vt:lpstr>TO PROMOTE RECOVERY</vt:lpstr>
      <vt:lpstr>Components of a first aid kit</vt:lpstr>
      <vt:lpstr>MATERIALS AND GADGETS USED IN FIRST AID</vt:lpstr>
      <vt:lpstr>FIRST AID KIT</vt:lpstr>
      <vt:lpstr>TO PREVENT COMPLICATIONS</vt:lpstr>
      <vt:lpstr>MATERIALS AND GADGETS USED IN FIRST AID</vt:lpstr>
      <vt:lpstr>FIRST AID KIT</vt:lpstr>
      <vt:lpstr>Components of a first aid kit</vt:lpstr>
      <vt:lpstr>PowerPoint Presentation</vt:lpstr>
      <vt:lpstr>Types of a first aid kit</vt:lpstr>
      <vt:lpstr>PowerPoint Presentation</vt:lpstr>
      <vt:lpstr>HOW TO MAKE A HOME FIRST AID KIT (steps)</vt:lpstr>
      <vt:lpstr>PILLARS AND GOLDEN RULES AND PRINCIPLES OF FIRST AID</vt:lpstr>
      <vt:lpstr>History taking</vt:lpstr>
      <vt:lpstr>Signs</vt:lpstr>
      <vt:lpstr>Symptoms.</vt:lpstr>
      <vt:lpstr>SCOPE OF FIRST AID (MAIN STEPS/ELEMENTS)</vt:lpstr>
      <vt:lpstr>Emergency assessment</vt:lpstr>
      <vt:lpstr>Methods for assessing a casualty</vt:lpstr>
      <vt:lpstr>Importance of assessing a casualty</vt:lpstr>
      <vt:lpstr>Diagnosis.</vt:lpstr>
      <vt:lpstr>Immediate treatment</vt:lpstr>
      <vt:lpstr>Referral.</vt:lpstr>
      <vt:lpstr>Principles and golden rules of first aid</vt:lpstr>
      <vt:lpstr>PowerPoint Presentation</vt:lpstr>
      <vt:lpstr>FIRST AIDER</vt:lpstr>
      <vt:lpstr>QUALITIES OF A GOOD FIRST AIDER</vt:lpstr>
      <vt:lpstr>PRIMARY SURVEY (PRIMARY ASSESSMENT)</vt:lpstr>
      <vt:lpstr>Sequence/steps of Primary survey (how to carry out primary survey)</vt:lpstr>
      <vt:lpstr>PowerPoint Presentation</vt:lpstr>
      <vt:lpstr>SECONDARY SURVEY (SECONDARY ASSESSMENT)</vt:lpstr>
      <vt:lpstr>Sequence for secondary survey History </vt:lpstr>
      <vt:lpstr>PowerPoint Presentation</vt:lpstr>
      <vt:lpstr>TRIAGE</vt:lpstr>
      <vt:lpstr>PowerPoint Presentation</vt:lpstr>
      <vt:lpstr>Triage tags</vt:lpstr>
      <vt:lpstr>LIFE THREATENING CONDITIONS</vt:lpstr>
      <vt:lpstr>PowerPoint Presentation</vt:lpstr>
      <vt:lpstr>Life threatening conditions </vt:lpstr>
      <vt:lpstr>LIFE SUPPORT SKILLS AND TECHNIQUES</vt:lpstr>
      <vt:lpstr>Give rescue breaths</vt:lpstr>
      <vt:lpstr>PowerPoint Presentation</vt:lpstr>
      <vt:lpstr>Indications of CPR</vt:lpstr>
      <vt:lpstr>Contra indications (when not to CPR even when necessary)</vt:lpstr>
      <vt:lpstr>ARTIFICIAL RESPIRATION/ARTIFICIAL VENTILATION</vt:lpstr>
      <vt:lpstr>PROCEDURE</vt:lpstr>
      <vt:lpstr>PowerPoint Presentation</vt:lpstr>
      <vt:lpstr>RECOVERY POSITIONING</vt:lpstr>
      <vt:lpstr>Steps of recovery position</vt:lpstr>
      <vt:lpstr>PowerPoint Presentation</vt:lpstr>
      <vt:lpstr>PowerPoint Presentation</vt:lpstr>
      <vt:lpstr>PowerPoint Presentation</vt:lpstr>
      <vt:lpstr>ASSESSMENT SKILLS</vt:lpstr>
      <vt:lpstr>DELIVERY SKILLS</vt:lpstr>
      <vt:lpstr>DRESSING</vt:lpstr>
      <vt:lpstr>TYPES OF DRESSING</vt:lpstr>
      <vt:lpstr>PowerPoint Presentation</vt:lpstr>
      <vt:lpstr>RULES OR PRINCIPLES OF DRESSING</vt:lpstr>
      <vt:lpstr>ADVANTAGES OF DRESSING</vt:lpstr>
      <vt:lpstr>BANDAGING</vt:lpstr>
      <vt:lpstr>ADVANTAGES</vt:lpstr>
      <vt:lpstr>QUALITIES OF A GOOD BANDAGE</vt:lpstr>
      <vt:lpstr>Types of bandages</vt:lpstr>
      <vt:lpstr>Rules/principles of bandaging</vt:lpstr>
      <vt:lpstr>PowerPoint Presentation</vt:lpstr>
      <vt:lpstr>Assignment (practical on bandaging)</vt:lpstr>
      <vt:lpstr>TRIANGULAR BANDAGE (cravats)</vt:lpstr>
      <vt:lpstr>Procedure for applying roller bandage </vt:lpstr>
      <vt:lpstr>Method </vt:lpstr>
      <vt:lpstr>Bandaging the hand and foot </vt:lpstr>
      <vt:lpstr>Bandaging an elbow or knee joint .</vt:lpstr>
      <vt:lpstr>How to bandage a head </vt:lpstr>
      <vt:lpstr>LIFE THREATENING CONDITIONS HAEMORRHAGE AND WOUNDS</vt:lpstr>
      <vt:lpstr>Types of haemorrhage</vt:lpstr>
      <vt:lpstr>Arterial haemorrhage</vt:lpstr>
      <vt:lpstr>Classification of haemorrhage</vt:lpstr>
      <vt:lpstr>Sign and symptoms of internal hemorrhage </vt:lpstr>
      <vt:lpstr>PowerPoint Presentation</vt:lpstr>
      <vt:lpstr>PowerPoint Presentation</vt:lpstr>
      <vt:lpstr>PowerPoint Presentation</vt:lpstr>
      <vt:lpstr>According to blood vessel</vt:lpstr>
      <vt:lpstr>First aid Management of external haemorrhage</vt:lpstr>
      <vt:lpstr>PowerPoint Presentation</vt:lpstr>
      <vt:lpstr>Complications of haemorrhage</vt:lpstr>
      <vt:lpstr>SPECIAL FORMS OF BLEEDING</vt:lpstr>
      <vt:lpstr>Signs and symptoms/clinical manifestation or presentation of epistaxis</vt:lpstr>
      <vt:lpstr>First aid Management for epistaxis</vt:lpstr>
      <vt:lpstr>PowerPoint Presentation</vt:lpstr>
      <vt:lpstr>VAGINAL BLEEDING [bleeding through vaginal canal]</vt:lpstr>
      <vt:lpstr>Management</vt:lpstr>
      <vt:lpstr>FAINTING </vt:lpstr>
      <vt:lpstr>Causes of fainting</vt:lpstr>
      <vt:lpstr>First aid management </vt:lpstr>
      <vt:lpstr>PowerPoint Presentation</vt:lpstr>
      <vt:lpstr>WOUNDS</vt:lpstr>
      <vt:lpstr>Types of wounds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aid management for open wounds</vt:lpstr>
      <vt:lpstr>Complications of wounds</vt:lpstr>
      <vt:lpstr>Whiplash injury </vt:lpstr>
      <vt:lpstr>S/s of whiplash injury</vt:lpstr>
      <vt:lpstr>PowerPoint Presentation</vt:lpstr>
      <vt:lpstr>HEAD INJURY</vt:lpstr>
      <vt:lpstr>Types of H. I</vt:lpstr>
      <vt:lpstr>PowerPoint Presentation</vt:lpstr>
      <vt:lpstr>S/s of open head injury</vt:lpstr>
      <vt:lpstr>First aid management for open head injury</vt:lpstr>
      <vt:lpstr>Road traffic accidents (RTAs)</vt:lpstr>
      <vt:lpstr>EYE INJURIES </vt:lpstr>
      <vt:lpstr>PowerPoint Presentation</vt:lpstr>
      <vt:lpstr>First aid mgt of eye splash</vt:lpstr>
      <vt:lpstr>SHOCK</vt:lpstr>
      <vt:lpstr>PowerPoint Presentation</vt:lpstr>
      <vt:lpstr>Types of shock</vt:lpstr>
      <vt:lpstr>DISTRIBUTIVE SHOCK</vt:lpstr>
      <vt:lpstr>PowerPoint Presentation</vt:lpstr>
      <vt:lpstr>Signs and symptoms of shock</vt:lpstr>
      <vt:lpstr>first aid Management/ first aid actions of shock</vt:lpstr>
      <vt:lpstr>Complications of shock</vt:lpstr>
      <vt:lpstr>Qns:</vt:lpstr>
      <vt:lpstr>Fainting</vt:lpstr>
      <vt:lpstr>Signs and symptoms</vt:lpstr>
      <vt:lpstr>Management of fainting</vt:lpstr>
      <vt:lpstr>SUFFOCATION</vt:lpstr>
      <vt:lpstr>Other terms related to oxygen supply</vt:lpstr>
      <vt:lpstr>UNCONSCIOUSNESS</vt:lpstr>
      <vt:lpstr>Levels of consciousness</vt:lpstr>
      <vt:lpstr>THE AVPU CHART</vt:lpstr>
      <vt:lpstr>Management of unconsciousness</vt:lpstr>
      <vt:lpstr>CHOKING</vt:lpstr>
      <vt:lpstr>Management</vt:lpstr>
      <vt:lpstr>PowerPoint Presentation</vt:lpstr>
      <vt:lpstr>PowerPoint Presentation</vt:lpstr>
      <vt:lpstr>FRACTURES AND DISLOCATION</vt:lpstr>
      <vt:lpstr>PowerPoint Presentation</vt:lpstr>
      <vt:lpstr>Classification/varieties of fractures</vt:lpstr>
      <vt:lpstr>Bone patterns</vt:lpstr>
      <vt:lpstr>Causes of fractures</vt:lpstr>
      <vt:lpstr>Signs and symptoms of fractures</vt:lpstr>
      <vt:lpstr>First aid management of fractures Principles of fracture management</vt:lpstr>
      <vt:lpstr>General first aid management of fractures </vt:lpstr>
      <vt:lpstr>SPINAL INJURY</vt:lpstr>
      <vt:lpstr>PowerPoint Presentation</vt:lpstr>
      <vt:lpstr>First aid management of a fractured spine </vt:lpstr>
      <vt:lpstr>PowerPoint Presentation</vt:lpstr>
      <vt:lpstr>Question </vt:lpstr>
      <vt:lpstr>Dislocation </vt:lpstr>
      <vt:lpstr>Advantages of splints</vt:lpstr>
      <vt:lpstr>Types of splints</vt:lpstr>
      <vt:lpstr>Principles of applying splints</vt:lpstr>
      <vt:lpstr>SOFT TISSUE INJURIES</vt:lpstr>
      <vt:lpstr>Signs and symptoms of STIs</vt:lpstr>
      <vt:lpstr>General first aid management of sprain strains and dislocation </vt:lpstr>
      <vt:lpstr>Question</vt:lpstr>
      <vt:lpstr>BURNS AND SCALDS</vt:lpstr>
      <vt:lpstr>Sign and symptoms of burns</vt:lpstr>
      <vt:lpstr>Classification of burns </vt:lpstr>
      <vt:lpstr>PowerPoint Presentation</vt:lpstr>
      <vt:lpstr>PowerPoint Presentation</vt:lpstr>
      <vt:lpstr>C] Classification according to burnt parts </vt:lpstr>
      <vt:lpstr>People at risk of burns/ predisposing factors for burns in the community</vt:lpstr>
      <vt:lpstr>First aid management for burns </vt:lpstr>
      <vt:lpstr>Complication of burns </vt:lpstr>
      <vt:lpstr>Question</vt:lpstr>
      <vt:lpstr>Chemical burns </vt:lpstr>
      <vt:lpstr>First aid management</vt:lpstr>
      <vt:lpstr>EPILEPTIC FITS/ SEIZURES</vt:lpstr>
      <vt:lpstr>Stages of an epileptic fit </vt:lpstr>
      <vt:lpstr>PowerPoint Presentation</vt:lpstr>
      <vt:lpstr>PowerPoint Presentation</vt:lpstr>
      <vt:lpstr>General signs and symptoms of an epileptic fit</vt:lpstr>
      <vt:lpstr>F/a management of epileptic fit/seizures</vt:lpstr>
      <vt:lpstr>DROWNING</vt:lpstr>
      <vt:lpstr>First aid management</vt:lpstr>
      <vt:lpstr>POISONING</vt:lpstr>
      <vt:lpstr>Ways through which poison can enter the body</vt:lpstr>
      <vt:lpstr>Signs and symptoms of ingested poison</vt:lpstr>
      <vt:lpstr>PowerPoint Presentation</vt:lpstr>
      <vt:lpstr>General first aid management for ingested poison</vt:lpstr>
      <vt:lpstr>PowerPoint Presentation</vt:lpstr>
      <vt:lpstr>BITES AND STINGS Dog bites</vt:lpstr>
      <vt:lpstr>First aid management</vt:lpstr>
      <vt:lpstr>Complications of dog bites</vt:lpstr>
      <vt:lpstr>Types of snakes</vt:lpstr>
      <vt:lpstr>PowerPoint Presentation</vt:lpstr>
      <vt:lpstr>First aid management of snake bites</vt:lpstr>
      <vt:lpstr>PowerPoint Presentation</vt:lpstr>
      <vt:lpstr>TICK BITES</vt:lpstr>
      <vt:lpstr>PowerPoint Presentation</vt:lpstr>
      <vt:lpstr>Signs and symptoms</vt:lpstr>
      <vt:lpstr>MEDICAL EMERGENCY</vt:lpstr>
      <vt:lpstr>PowerPoint Presentation</vt:lpstr>
      <vt:lpstr>PowerPoint Presentation</vt:lpstr>
      <vt:lpstr>Asthmatic attack (status asthmaticus)</vt:lpstr>
      <vt:lpstr>PowerPoint Presentation</vt:lpstr>
      <vt:lpstr>PowerPoint Presentation</vt:lpstr>
      <vt:lpstr>Hypoglycemia</vt:lpstr>
      <vt:lpstr>Signs and symptoms</vt:lpstr>
      <vt:lpstr>Management of hypoglycemia</vt:lpstr>
      <vt:lpstr>EXTREMES OF BODY TEMPERATURE HYPOTHERMIA AND HYPERTHERMIA</vt:lpstr>
      <vt:lpstr>PowerPoint Presentation</vt:lpstr>
      <vt:lpstr>PowerPoint Presentation</vt:lpstr>
      <vt:lpstr>Frost bite</vt:lpstr>
      <vt:lpstr>Effects of overheating</vt:lpstr>
      <vt:lpstr>PowerPoint Presentation</vt:lpstr>
      <vt:lpstr>FIRST AID AND THE LAW</vt:lpstr>
      <vt:lpstr>TRANSPORTATION OF CASUALTIES</vt:lpstr>
      <vt:lpstr>METHODS OF TRANSPORTING CASUALTIES</vt:lpstr>
      <vt:lpstr>PowerPoint Presentation</vt:lpstr>
      <vt:lpstr>VITAL OBSERVATIONS/VITAL SIGNS/CARDINAL SIGNS</vt:lpstr>
      <vt:lpstr>PowerPoint Presentation</vt:lpstr>
      <vt:lpstr>TEMPERATURE</vt:lpstr>
      <vt:lpstr>Factors affecting body temperature</vt:lpstr>
      <vt:lpstr>PowerPoint Presentation</vt:lpstr>
      <vt:lpstr>Mercury thermometers</vt:lpstr>
      <vt:lpstr>Disadvantages of mercury thermometers</vt:lpstr>
      <vt:lpstr>Reasons for using mercury in thermometers</vt:lpstr>
      <vt:lpstr>Care for thermometers</vt:lpstr>
      <vt:lpstr>Requirements for taking vital observations</vt:lpstr>
      <vt:lpstr>PowerPoint Presentation</vt:lpstr>
      <vt:lpstr>General Procedure for temperature taking</vt:lpstr>
      <vt:lpstr>PowerPoint Presentation</vt:lpstr>
      <vt:lpstr>Oral/mouth</vt:lpstr>
      <vt:lpstr>AXILLA</vt:lpstr>
      <vt:lpstr>PowerPoint Presentation</vt:lpstr>
      <vt:lpstr>Rectal indications</vt:lpstr>
      <vt:lpstr>PowerPoint Presentation</vt:lpstr>
      <vt:lpstr>GROIN</vt:lpstr>
      <vt:lpstr>Contra indication of various sites</vt:lpstr>
      <vt:lpstr>Groin</vt:lpstr>
      <vt:lpstr>Parts of a clinical thermometer</vt:lpstr>
      <vt:lpstr>Terms related to temperature</vt:lpstr>
      <vt:lpstr>PULSE</vt:lpstr>
      <vt:lpstr>Sites used in checking pulse</vt:lpstr>
      <vt:lpstr>Factors that affect pulse or heart rate of an individual</vt:lpstr>
      <vt:lpstr>PowerPoint Presentation</vt:lpstr>
      <vt:lpstr>Terms used</vt:lpstr>
      <vt:lpstr>Equipment</vt:lpstr>
      <vt:lpstr>PowerPoint Presentation</vt:lpstr>
      <vt:lpstr>Points to note when taking pulse</vt:lpstr>
      <vt:lpstr>RESPIRATION</vt:lpstr>
      <vt:lpstr>PowerPoint Presentation</vt:lpstr>
      <vt:lpstr>Factors that affect the respiratory rate of an individual</vt:lpstr>
      <vt:lpstr>Points to note on respiration</vt:lpstr>
      <vt:lpstr>Procedure</vt:lpstr>
      <vt:lpstr>Disorders of respirations</vt:lpstr>
      <vt:lpstr>PowerPoint Presentation</vt:lpstr>
      <vt:lpstr>PowerPoint Presentation</vt:lpstr>
      <vt:lpstr>BLOOD PRESSURE</vt:lpstr>
      <vt:lpstr>Normal BP is 120/80mmHg in adults</vt:lpstr>
      <vt:lpstr>Types of pressure</vt:lpstr>
      <vt:lpstr>Factors affecting blood pressure</vt:lpstr>
      <vt:lpstr>PowerPoint Presentation</vt:lpstr>
      <vt:lpstr>Disorders of blood pressure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AID</dc:title>
  <dc:creator>IPI STUDENTS</dc:creator>
  <cp:lastModifiedBy>mderrick</cp:lastModifiedBy>
  <cp:revision>343</cp:revision>
  <dcterms:created xsi:type="dcterms:W3CDTF">2006-08-16T00:00:00Z</dcterms:created>
  <dcterms:modified xsi:type="dcterms:W3CDTF">2023-07-25T11:30:32Z</dcterms:modified>
</cp:coreProperties>
</file>