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7102475" cy="938847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9968">
          <p15:clr>
            <a:srgbClr val="A4A3A4"/>
          </p15:clr>
        </p15:guide>
        <p15:guide id="2" orient="horz" pos="5632">
          <p15:clr>
            <a:srgbClr val="A4A3A4"/>
          </p15:clr>
        </p15:guide>
        <p15:guide id="3" orient="horz" pos="3533">
          <p15:clr>
            <a:srgbClr val="A4A3A4"/>
          </p15:clr>
        </p15:guide>
        <p15:guide id="4" orient="horz" pos="6246">
          <p15:clr>
            <a:srgbClr val="A4A3A4"/>
          </p15:clr>
        </p15:guide>
        <p15:guide id="5" pos="720">
          <p15:clr>
            <a:srgbClr val="A4A3A4"/>
          </p15:clr>
        </p15:guide>
        <p15:guide id="6" pos="6912">
          <p15:clr>
            <a:srgbClr val="A4A3A4"/>
          </p15:clr>
        </p15:guide>
        <p15:guide id="7" pos="7392">
          <p15:clr>
            <a:srgbClr val="A4A3A4"/>
          </p15:clr>
        </p15:guide>
        <p15:guide id="8" pos="13584">
          <p15:clr>
            <a:srgbClr val="A4A3A4"/>
          </p15:clr>
        </p15:guide>
        <p15:guide id="9" pos="14064">
          <p15:clr>
            <a:srgbClr val="A4A3A4"/>
          </p15:clr>
        </p15:guide>
        <p15:guide id="10" pos="20256">
          <p15:clr>
            <a:srgbClr val="A4A3A4"/>
          </p15:clr>
        </p15:guide>
        <p15:guide id="11" pos="20736">
          <p15:clr>
            <a:srgbClr val="A4A3A4"/>
          </p15:clr>
        </p15:guide>
        <p15:guide id="12" pos="26928">
          <p15:clr>
            <a:srgbClr val="A4A3A4"/>
          </p15:clr>
        </p15:guide>
      </p15:sldGuideLst>
    </p:ext>
    <p:ext uri="{2D200454-40CA-4A62-9FC3-DE9A4176ACB9}">
      <p15:notesGuideLst xmlns:p15="http://schemas.microsoft.com/office/powerpoint/2012/main">
        <p15:guide id="1" orient="horz" pos="2957"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0" autoAdjust="0"/>
    <p:restoredTop sz="94485" autoAdjust="0"/>
  </p:normalViewPr>
  <p:slideViewPr>
    <p:cSldViewPr>
      <p:cViewPr>
        <p:scale>
          <a:sx n="16" d="100"/>
          <a:sy n="16" d="100"/>
        </p:scale>
        <p:origin x="1455" y="288"/>
      </p:cViewPr>
      <p:guideLst>
        <p:guide orient="horz" pos="19968"/>
        <p:guide orient="horz" pos="5632"/>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2957"/>
        <p:guide pos="223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68365" cy="49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6" tIns="45183" rIns="90366" bIns="45183" anchor="t" anchorCtr="0" compatLnSpc="1">
            <a:prstTxWarp prst="textNoShape">
              <a:avLst/>
            </a:prstTxWarp>
          </a:bodyPr>
          <a:lstStyle>
            <a:defPPr>
              <a:defRPr kern="1200"/>
            </a:defPPr>
            <a:lvl1pPr defTabSz="905307">
              <a:defRPr sz="1200"/>
            </a:lvl1pPr>
          </a:lstStyle>
          <a:p>
            <a:pPr>
              <a:defRPr/>
            </a:pPr>
            <a:endParaRPr lang="en-AU"/>
          </a:p>
        </p:txBody>
      </p:sp>
      <p:sp>
        <p:nvSpPr>
          <p:cNvPr id="4099" name="Rectangle 3"/>
          <p:cNvSpPr>
            <a:spLocks noGrp="1" noChangeArrowheads="1"/>
          </p:cNvSpPr>
          <p:nvPr>
            <p:ph type="dt" sz="quarter" idx="1"/>
          </p:nvPr>
        </p:nvSpPr>
        <p:spPr bwMode="auto">
          <a:xfrm>
            <a:off x="3987887" y="0"/>
            <a:ext cx="3141757" cy="49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6" tIns="45183" rIns="90366" bIns="45183" anchor="t" anchorCtr="0" compatLnSpc="1">
            <a:prstTxWarp prst="textNoShape">
              <a:avLst/>
            </a:prstTxWarp>
          </a:bodyPr>
          <a:lstStyle>
            <a:defPPr>
              <a:defRPr kern="1200"/>
            </a:defPPr>
            <a:lvl1pPr algn="r" defTabSz="905307">
              <a:defRPr sz="1200"/>
            </a:lvl1pPr>
          </a:lstStyle>
          <a:p>
            <a:pPr>
              <a:defRPr/>
            </a:pPr>
            <a:endParaRPr lang="en-AU"/>
          </a:p>
        </p:txBody>
      </p:sp>
      <p:sp>
        <p:nvSpPr>
          <p:cNvPr id="4100" name="Rectangle 4"/>
          <p:cNvSpPr>
            <a:spLocks noGrp="1" noChangeArrowheads="1"/>
          </p:cNvSpPr>
          <p:nvPr>
            <p:ph type="ftr" sz="quarter" idx="2"/>
          </p:nvPr>
        </p:nvSpPr>
        <p:spPr bwMode="auto">
          <a:xfrm>
            <a:off x="0" y="8918606"/>
            <a:ext cx="3068365" cy="49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6" tIns="45183" rIns="90366" bIns="45183" anchor="b" anchorCtr="0" compatLnSpc="1">
            <a:prstTxWarp prst="textNoShape">
              <a:avLst/>
            </a:prstTxWarp>
          </a:bodyPr>
          <a:lstStyle>
            <a:defPPr>
              <a:defRPr kern="1200"/>
            </a:defPPr>
            <a:lvl1pPr defTabSz="905307">
              <a:defRPr sz="1200"/>
            </a:lvl1pPr>
          </a:lstStyle>
          <a:p>
            <a:pPr>
              <a:defRPr/>
            </a:pPr>
            <a:endParaRPr lang="en-AU"/>
          </a:p>
        </p:txBody>
      </p:sp>
      <p:sp>
        <p:nvSpPr>
          <p:cNvPr id="4101" name="Rectangle 5"/>
          <p:cNvSpPr>
            <a:spLocks noGrp="1" noChangeArrowheads="1"/>
          </p:cNvSpPr>
          <p:nvPr>
            <p:ph type="sldNum" sz="quarter" idx="3"/>
          </p:nvPr>
        </p:nvSpPr>
        <p:spPr bwMode="auto">
          <a:xfrm>
            <a:off x="3987887" y="8918606"/>
            <a:ext cx="3141757" cy="49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6" tIns="45183" rIns="90366" bIns="45183" anchor="b" anchorCtr="0" compatLnSpc="1">
            <a:prstTxWarp prst="textNoShape">
              <a:avLst/>
            </a:prstTxWarp>
          </a:bodyPr>
          <a:lstStyle>
            <a:defPPr>
              <a:defRPr kern="1200"/>
            </a:defPPr>
            <a:lvl1pPr algn="r" defTabSz="905307">
              <a:defRPr sz="12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68365" cy="49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6" tIns="45183" rIns="90366" bIns="45183" anchor="t" anchorCtr="0" compatLnSpc="1">
            <a:prstTxWarp prst="textNoShape">
              <a:avLst/>
            </a:prstTxWarp>
          </a:bodyPr>
          <a:lstStyle>
            <a:defPPr>
              <a:defRPr kern="1200"/>
            </a:defPPr>
            <a:lvl1pPr defTabSz="905307">
              <a:defRPr sz="1200"/>
            </a:lvl1pPr>
          </a:lstStyle>
          <a:p>
            <a:pPr>
              <a:defRPr/>
            </a:pPr>
            <a:endParaRPr lang="en-AU"/>
          </a:p>
        </p:txBody>
      </p:sp>
      <p:sp>
        <p:nvSpPr>
          <p:cNvPr id="3075" name="Rectangle 3"/>
          <p:cNvSpPr>
            <a:spLocks noGrp="1" noChangeArrowheads="1"/>
          </p:cNvSpPr>
          <p:nvPr>
            <p:ph type="dt" idx="1"/>
          </p:nvPr>
        </p:nvSpPr>
        <p:spPr bwMode="auto">
          <a:xfrm>
            <a:off x="3987887" y="0"/>
            <a:ext cx="3141757" cy="49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6" tIns="45183" rIns="90366" bIns="45183" anchor="t" anchorCtr="0" compatLnSpc="1">
            <a:prstTxWarp prst="textNoShape">
              <a:avLst/>
            </a:prstTxWarp>
          </a:bodyPr>
          <a:lstStyle>
            <a:defPPr>
              <a:defRPr kern="1200"/>
            </a:defPPr>
            <a:lvl1pPr algn="r" defTabSz="905307">
              <a:defRPr sz="1200"/>
            </a:lvl1pPr>
          </a:lstStyle>
          <a:p>
            <a:pPr>
              <a:defRPr/>
            </a:pPr>
            <a:endParaRPr lang="en-AU"/>
          </a:p>
        </p:txBody>
      </p:sp>
      <p:sp>
        <p:nvSpPr>
          <p:cNvPr id="3076" name="Rectangle 4"/>
          <p:cNvSpPr>
            <a:spLocks noGrp="1" noRot="1" noChangeAspect="1" noChangeArrowheads="1" noTextEdit="1"/>
          </p:cNvSpPr>
          <p:nvPr>
            <p:ph type="sldImg" idx="2"/>
          </p:nvPr>
        </p:nvSpPr>
        <p:spPr bwMode="auto">
          <a:xfrm>
            <a:off x="1189038" y="703263"/>
            <a:ext cx="4679950" cy="350996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9522" y="4493926"/>
            <a:ext cx="5213680" cy="4214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6" tIns="45183" rIns="90366" bIns="45183"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8918606"/>
            <a:ext cx="3068365" cy="49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6" tIns="45183" rIns="90366" bIns="45183" anchor="b" anchorCtr="0" compatLnSpc="1">
            <a:prstTxWarp prst="textNoShape">
              <a:avLst/>
            </a:prstTxWarp>
          </a:bodyPr>
          <a:lstStyle>
            <a:defPPr>
              <a:defRPr kern="1200"/>
            </a:defPPr>
            <a:lvl1pPr defTabSz="905307">
              <a:defRPr sz="1200"/>
            </a:lvl1pPr>
          </a:lstStyle>
          <a:p>
            <a:pPr>
              <a:defRPr/>
            </a:pPr>
            <a:endParaRPr lang="en-AU"/>
          </a:p>
        </p:txBody>
      </p:sp>
      <p:sp>
        <p:nvSpPr>
          <p:cNvPr id="3079" name="Rectangle 7"/>
          <p:cNvSpPr>
            <a:spLocks noGrp="1" noChangeArrowheads="1"/>
          </p:cNvSpPr>
          <p:nvPr>
            <p:ph type="sldNum" sz="quarter" idx="5"/>
          </p:nvPr>
        </p:nvSpPr>
        <p:spPr bwMode="auto">
          <a:xfrm>
            <a:off x="3987887" y="8918606"/>
            <a:ext cx="3141757" cy="49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6" tIns="45183" rIns="90366" bIns="45183" anchor="b" anchorCtr="0" compatLnSpc="1">
            <a:prstTxWarp prst="textNoShape">
              <a:avLst/>
            </a:prstTxWarp>
          </a:bodyPr>
          <a:lstStyle>
            <a:defPPr>
              <a:defRPr kern="1200"/>
            </a:defPPr>
            <a:lvl1pPr algn="r" defTabSz="905307">
              <a:defRPr sz="12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905307">
              <a:defRPr sz="500">
                <a:solidFill>
                  <a:schemeClr val="tx1"/>
                </a:solidFill>
                <a:latin typeface="Times New Roman" pitchFamily="18" charset="0"/>
              </a:defRPr>
            </a:lvl1pPr>
            <a:lvl2pPr marL="149184" indent="-57379" defTabSz="905307">
              <a:defRPr sz="500">
                <a:solidFill>
                  <a:schemeClr val="tx1"/>
                </a:solidFill>
                <a:latin typeface="Times New Roman" pitchFamily="18" charset="0"/>
              </a:defRPr>
            </a:lvl2pPr>
            <a:lvl3pPr marL="229514" indent="-45903" defTabSz="905307">
              <a:defRPr sz="500">
                <a:solidFill>
                  <a:schemeClr val="tx1"/>
                </a:solidFill>
                <a:latin typeface="Times New Roman" pitchFamily="18" charset="0"/>
              </a:defRPr>
            </a:lvl3pPr>
            <a:lvl4pPr marL="321320" indent="-45903" defTabSz="905307">
              <a:defRPr sz="500">
                <a:solidFill>
                  <a:schemeClr val="tx1"/>
                </a:solidFill>
                <a:latin typeface="Times New Roman" pitchFamily="18" charset="0"/>
              </a:defRPr>
            </a:lvl4pPr>
            <a:lvl5pPr marL="413126" indent="-45903" defTabSz="905307">
              <a:defRPr sz="500">
                <a:solidFill>
                  <a:schemeClr val="tx1"/>
                </a:solidFill>
                <a:latin typeface="Times New Roman" pitchFamily="18" charset="0"/>
              </a:defRPr>
            </a:lvl5pPr>
            <a:lvl6pPr marL="504932" indent="-45903" defTabSz="905307" eaLnBrk="0" fontAlgn="base" hangingPunct="0">
              <a:spcBef>
                <a:spcPct val="0"/>
              </a:spcBef>
              <a:spcAft>
                <a:spcPct val="0"/>
              </a:spcAft>
              <a:defRPr sz="500">
                <a:solidFill>
                  <a:schemeClr val="tx1"/>
                </a:solidFill>
                <a:latin typeface="Times New Roman" pitchFamily="18" charset="0"/>
              </a:defRPr>
            </a:lvl6pPr>
            <a:lvl7pPr marL="596737" indent="-45903" defTabSz="905307" eaLnBrk="0" fontAlgn="base" hangingPunct="0">
              <a:spcBef>
                <a:spcPct val="0"/>
              </a:spcBef>
              <a:spcAft>
                <a:spcPct val="0"/>
              </a:spcAft>
              <a:defRPr sz="500">
                <a:solidFill>
                  <a:schemeClr val="tx1"/>
                </a:solidFill>
                <a:latin typeface="Times New Roman" pitchFamily="18" charset="0"/>
              </a:defRPr>
            </a:lvl7pPr>
            <a:lvl8pPr marL="688543" indent="-45903" defTabSz="905307" eaLnBrk="0" fontAlgn="base" hangingPunct="0">
              <a:spcBef>
                <a:spcPct val="0"/>
              </a:spcBef>
              <a:spcAft>
                <a:spcPct val="0"/>
              </a:spcAft>
              <a:defRPr sz="500">
                <a:solidFill>
                  <a:schemeClr val="tx1"/>
                </a:solidFill>
                <a:latin typeface="Times New Roman" pitchFamily="18" charset="0"/>
              </a:defRPr>
            </a:lvl8pPr>
            <a:lvl9pPr marL="780349" indent="-45903" defTabSz="905307" eaLnBrk="0" fontAlgn="base" hangingPunct="0">
              <a:spcBef>
                <a:spcPct val="0"/>
              </a:spcBef>
              <a:spcAft>
                <a:spcPct val="0"/>
              </a:spcAft>
              <a:defRPr sz="500">
                <a:solidFill>
                  <a:schemeClr val="tx1"/>
                </a:solidFill>
                <a:latin typeface="Times New Roman" pitchFamily="18" charset="0"/>
              </a:defRPr>
            </a:lvl9pPr>
          </a:lstStyle>
          <a:p>
            <a:fld id="{842B0325-ACC9-488E-8876-C4E9E3B68AD8}" type="slidenum">
              <a:rPr lang="en-AU" sz="1200"/>
              <a:t>1</a:t>
            </a:fld>
            <a:endParaRPr lang="en-AU" sz="12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4267200">
              <a:defRPr sz="6500"/>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itchFamily="18" charset="0"/>
        </a:defRPr>
      </a:lvl2pPr>
      <a:lvl3pPr algn="ctr" defTabSz="4267200" rtl="0" eaLnBrk="0" fontAlgn="base" hangingPunct="0">
        <a:spcBef>
          <a:spcPct val="0"/>
        </a:spcBef>
        <a:spcAft>
          <a:spcPct val="0"/>
        </a:spcAft>
        <a:defRPr sz="20500">
          <a:solidFill>
            <a:schemeClr val="tx2"/>
          </a:solidFill>
          <a:latin typeface="Times New Roman" pitchFamily="18" charset="0"/>
        </a:defRPr>
      </a:lvl3pPr>
      <a:lvl4pPr algn="ctr" defTabSz="4267200" rtl="0" eaLnBrk="0" fontAlgn="base" hangingPunct="0">
        <a:spcBef>
          <a:spcPct val="0"/>
        </a:spcBef>
        <a:spcAft>
          <a:spcPct val="0"/>
        </a:spcAft>
        <a:defRPr sz="20500">
          <a:solidFill>
            <a:schemeClr val="tx2"/>
          </a:solidFill>
          <a:latin typeface="Times New Roman" pitchFamily="18" charset="0"/>
        </a:defRPr>
      </a:lvl4pPr>
      <a:lvl5pPr algn="ctr" defTabSz="4267200" rtl="0" eaLnBrk="0" fontAlgn="base" hangingPunct="0">
        <a:spcBef>
          <a:spcPct val="0"/>
        </a:spcBef>
        <a:spcAft>
          <a:spcPct val="0"/>
        </a:spcAft>
        <a:defRPr sz="20500">
          <a:solidFill>
            <a:schemeClr val="tx2"/>
          </a:solidFill>
          <a:latin typeface="Times New Roman" pitchFamily="18" charset="0"/>
        </a:defRPr>
      </a:lvl5pPr>
      <a:lvl6pPr marL="457200" algn="ctr" defTabSz="4267200" rtl="0" eaLnBrk="0" fontAlgn="base" hangingPunct="0">
        <a:spcBef>
          <a:spcPct val="0"/>
        </a:spcBef>
        <a:spcAft>
          <a:spcPct val="0"/>
        </a:spcAft>
        <a:defRPr sz="20500">
          <a:solidFill>
            <a:schemeClr val="tx2"/>
          </a:solidFill>
          <a:latin typeface="Times New Roman" pitchFamily="18" charset="0"/>
        </a:defRPr>
      </a:lvl6pPr>
      <a:lvl7pPr marL="914400" algn="ctr" defTabSz="4267200" rtl="0" eaLnBrk="0" fontAlgn="base" hangingPunct="0">
        <a:spcBef>
          <a:spcPct val="0"/>
        </a:spcBef>
        <a:spcAft>
          <a:spcPct val="0"/>
        </a:spcAft>
        <a:defRPr sz="20500">
          <a:solidFill>
            <a:schemeClr val="tx2"/>
          </a:solidFill>
          <a:latin typeface="Times New Roman" pitchFamily="18" charset="0"/>
        </a:defRPr>
      </a:lvl7pPr>
      <a:lvl8pPr marL="1371600" algn="ctr" defTabSz="4267200" rtl="0" eaLnBrk="0" fontAlgn="base" hangingPunct="0">
        <a:spcBef>
          <a:spcPct val="0"/>
        </a:spcBef>
        <a:spcAft>
          <a:spcPct val="0"/>
        </a:spcAft>
        <a:defRPr sz="20500">
          <a:solidFill>
            <a:schemeClr val="tx2"/>
          </a:solidFill>
          <a:latin typeface="Times New Roman" pitchFamily="18" charset="0"/>
        </a:defRPr>
      </a:lvl8pPr>
      <a:lvl9pPr marL="1828800" algn="ctr" defTabSz="4267200" rtl="0" eaLnBrk="0" fontAlgn="base" hangingPunct="0">
        <a:spcBef>
          <a:spcPct val="0"/>
        </a:spcBef>
        <a:spcAft>
          <a:spcPct val="0"/>
        </a:spcAft>
        <a:defRPr sz="20500">
          <a:solidFill>
            <a:schemeClr val="tx2"/>
          </a:solidFill>
          <a:latin typeface="Times New Roman" pitchFamily="18" charset="0"/>
        </a:defRPr>
      </a:lvl9pPr>
    </p:titleStyle>
    <p:bodyStyle>
      <a:defPPr>
        <a:defRPr kern="1200"/>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mailto:jllerena@ut.edu"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6">
                <a:lumMod val="40000"/>
                <a:lumOff val="60000"/>
              </a:schemeClr>
            </a:gs>
            <a:gs pos="100000">
              <a:schemeClr val="bg2">
                <a:lumMod val="50000"/>
              </a:schemeClr>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0" y="1385518"/>
            <a:ext cx="43891200" cy="2746935"/>
          </a:xfrm>
          <a:prstGeom prst="rect">
            <a:avLst/>
          </a:prstGeom>
          <a:solidFill>
            <a:schemeClr val="bg1"/>
          </a:solidFill>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8500" dirty="0">
                <a:solidFill>
                  <a:srgbClr val="235078"/>
                </a:solidFill>
                <a:latin typeface="Libre Baskerville" panose="02000000000000000000" pitchFamily="2" charset="0"/>
              </a:rPr>
              <a:t>Enhancing simulation practices globally </a:t>
            </a:r>
          </a:p>
          <a:p>
            <a:r>
              <a:rPr lang="en-US" sz="8500" dirty="0">
                <a:solidFill>
                  <a:srgbClr val="235078"/>
                </a:solidFill>
                <a:latin typeface="Libre Baskerville" panose="02000000000000000000" pitchFamily="2" charset="0"/>
              </a:rPr>
              <a:t>through strategic partnerships</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3657600" y="4528006"/>
            <a:ext cx="36576000" cy="2025170"/>
          </a:xfrm>
          <a:prstGeom prst="rect">
            <a:avLst/>
          </a:prstGeom>
        </p:spPr>
        <p:txBody>
          <a:bodyPr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chemeClr val="bg2">
                    <a:lumMod val="10000"/>
                  </a:schemeClr>
                </a:solidFill>
                <a:latin typeface="Montserrat Light" panose="00000400000000000000" pitchFamily="50" charset="0"/>
              </a:rPr>
              <a:t>Melissa A. Culp, DNP, MSN/Ed., RN, CHSE and June Llerena, Ph.D., MSN/Ed., RN, CHSE-A</a:t>
            </a:r>
          </a:p>
          <a:p>
            <a:pPr algn="ctr"/>
            <a:r>
              <a:rPr lang="en-US" sz="5600" dirty="0">
                <a:solidFill>
                  <a:schemeClr val="bg2">
                    <a:lumMod val="10000"/>
                  </a:schemeClr>
                </a:solidFill>
                <a:latin typeface="Montserrat Light" panose="00000400000000000000" pitchFamily="50" charset="0"/>
              </a:rPr>
              <a:t>University of Tampa, Nursing Department, Nursing Skills and Simulation Lab</a:t>
            </a:r>
          </a:p>
        </p:txBody>
      </p:sp>
      <p:sp>
        <p:nvSpPr>
          <p:cNvPr id="46" name="Rectangle 45">
            <a:extLst>
              <a:ext uri="{FF2B5EF4-FFF2-40B4-BE49-F238E27FC236}">
                <a16:creationId xmlns:a16="http://schemas.microsoft.com/office/drawing/2014/main" id="{2C718E78-BDD8-4BAD-851F-D423AE935B0D}"/>
              </a:ext>
            </a:extLst>
          </p:cNvPr>
          <p:cNvSpPr/>
          <p:nvPr/>
        </p:nvSpPr>
        <p:spPr>
          <a:xfrm>
            <a:off x="304800" y="7745165"/>
            <a:ext cx="10587788" cy="115778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nSpc>
                <a:spcPct val="150000"/>
              </a:lnSpc>
            </a:pPr>
            <a:r>
              <a:rPr lang="en-US" dirty="0">
                <a:solidFill>
                  <a:schemeClr val="accent4">
                    <a:lumMod val="75000"/>
                  </a:schemeClr>
                </a:solidFill>
                <a:latin typeface="Arial" panose="020B0604020202020204" pitchFamily="34" charset="0"/>
                <a:cs typeface="Arial" panose="020B0604020202020204" pitchFamily="34" charset="0"/>
              </a:rPr>
              <a:t>		</a:t>
            </a:r>
          </a:p>
        </p:txBody>
      </p:sp>
      <p:sp>
        <p:nvSpPr>
          <p:cNvPr id="48" name="Rectangle 47">
            <a:extLst>
              <a:ext uri="{FF2B5EF4-FFF2-40B4-BE49-F238E27FC236}">
                <a16:creationId xmlns:a16="http://schemas.microsoft.com/office/drawing/2014/main" id="{3E6D1C9C-2516-4738-BC80-673A19ECE5BD}"/>
              </a:ext>
            </a:extLst>
          </p:cNvPr>
          <p:cNvSpPr/>
          <p:nvPr/>
        </p:nvSpPr>
        <p:spPr>
          <a:xfrm>
            <a:off x="33287370" y="22962645"/>
            <a:ext cx="10058400" cy="4092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9" name="Rectangle 48">
            <a:extLst>
              <a:ext uri="{FF2B5EF4-FFF2-40B4-BE49-F238E27FC236}">
                <a16:creationId xmlns:a16="http://schemas.microsoft.com/office/drawing/2014/main" id="{8F25EFAD-7AAF-4CAF-BA69-869B3D423F7F}"/>
              </a:ext>
            </a:extLst>
          </p:cNvPr>
          <p:cNvSpPr/>
          <p:nvPr/>
        </p:nvSpPr>
        <p:spPr>
          <a:xfrm>
            <a:off x="11376070" y="15868951"/>
            <a:ext cx="10587789" cy="16213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0" name="Rectangle 49">
            <a:extLst>
              <a:ext uri="{FF2B5EF4-FFF2-40B4-BE49-F238E27FC236}">
                <a16:creationId xmlns:a16="http://schemas.microsoft.com/office/drawing/2014/main" id="{2EC9A64B-144F-4668-B416-097C0312FF96}"/>
              </a:ext>
            </a:extLst>
          </p:cNvPr>
          <p:cNvSpPr/>
          <p:nvPr/>
        </p:nvSpPr>
        <p:spPr>
          <a:xfrm>
            <a:off x="22567187" y="24003000"/>
            <a:ext cx="10058400" cy="8190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dirty="0"/>
          </a:p>
        </p:txBody>
      </p:sp>
      <p:sp>
        <p:nvSpPr>
          <p:cNvPr id="51" name="Rectangle 50">
            <a:extLst>
              <a:ext uri="{FF2B5EF4-FFF2-40B4-BE49-F238E27FC236}">
                <a16:creationId xmlns:a16="http://schemas.microsoft.com/office/drawing/2014/main" id="{BF801B80-E24E-4773-AC4E-37DC17B0424E}"/>
              </a:ext>
            </a:extLst>
          </p:cNvPr>
          <p:cNvSpPr/>
          <p:nvPr/>
        </p:nvSpPr>
        <p:spPr>
          <a:xfrm>
            <a:off x="163812" y="19825011"/>
            <a:ext cx="10756630" cy="3663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4" name="TextBox 53">
            <a:extLst>
              <a:ext uri="{FF2B5EF4-FFF2-40B4-BE49-F238E27FC236}">
                <a16:creationId xmlns:a16="http://schemas.microsoft.com/office/drawing/2014/main" id="{E4864E4E-50A2-403F-84B8-E4F7E820612B}"/>
              </a:ext>
            </a:extLst>
          </p:cNvPr>
          <p:cNvSpPr txBox="1"/>
          <p:nvPr/>
        </p:nvSpPr>
        <p:spPr>
          <a:xfrm>
            <a:off x="685800" y="8077206"/>
            <a:ext cx="98298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Abstract</a:t>
            </a:r>
          </a:p>
        </p:txBody>
      </p:sp>
      <p:sp>
        <p:nvSpPr>
          <p:cNvPr id="55" name="Rectangle 54">
            <a:extLst>
              <a:ext uri="{FF2B5EF4-FFF2-40B4-BE49-F238E27FC236}">
                <a16:creationId xmlns:a16="http://schemas.microsoft.com/office/drawing/2014/main" id="{32418A42-DDE0-497E-98DF-5F9BFF98DA6B}"/>
              </a:ext>
            </a:extLst>
          </p:cNvPr>
          <p:cNvSpPr/>
          <p:nvPr/>
        </p:nvSpPr>
        <p:spPr>
          <a:xfrm>
            <a:off x="33310808" y="27642856"/>
            <a:ext cx="10058400" cy="4551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2000" dirty="0"/>
          </a:p>
        </p:txBody>
      </p:sp>
      <p:sp>
        <p:nvSpPr>
          <p:cNvPr id="56" name="TextBox 55">
            <a:extLst>
              <a:ext uri="{FF2B5EF4-FFF2-40B4-BE49-F238E27FC236}">
                <a16:creationId xmlns:a16="http://schemas.microsoft.com/office/drawing/2014/main" id="{1D434DB1-CA03-4AE7-BD42-F2F4837CE20D}"/>
              </a:ext>
            </a:extLst>
          </p:cNvPr>
          <p:cNvSpPr txBox="1"/>
          <p:nvPr/>
        </p:nvSpPr>
        <p:spPr>
          <a:xfrm>
            <a:off x="33247042" y="29958982"/>
            <a:ext cx="9572545" cy="923330"/>
          </a:xfrm>
          <a:prstGeom prst="rect">
            <a:avLst/>
          </a:prstGeom>
          <a:noFill/>
        </p:spPr>
        <p:txBody>
          <a:bodyPr wrap="square" rtlCol="0">
            <a:spAutoFit/>
          </a:bodyPr>
          <a:lstStyle>
            <a:defPPr>
              <a:defRPr kern="1200"/>
            </a:defPPr>
          </a:lstStyle>
          <a:p>
            <a:pPr marL="285750" indent="-285750">
              <a:buFont typeface="Arial" panose="020B0604020202020204" pitchFamily="34" charset="0"/>
              <a:buChar char="•"/>
            </a:pPr>
            <a:r>
              <a:rPr lang="en-US" sz="1800" dirty="0">
                <a:solidFill>
                  <a:srgbClr val="1482A5"/>
                </a:solidFill>
                <a:latin typeface="Arial" panose="020B0604020202020204" pitchFamily="34" charset="0"/>
                <a:ea typeface="Open Sans" panose="020B0606030504020204" pitchFamily="34" charset="0"/>
                <a:cs typeface="Arial" panose="020B0604020202020204" pitchFamily="34" charset="0"/>
              </a:rPr>
              <a:t>University of Tampa, Tampa, Florida, United States of America</a:t>
            </a:r>
          </a:p>
          <a:p>
            <a:pPr marL="285750" indent="-285750">
              <a:buFont typeface="Arial" panose="020B0604020202020204" pitchFamily="34" charset="0"/>
              <a:buChar char="•"/>
            </a:pPr>
            <a:r>
              <a:rPr lang="en-US" sz="1800" dirty="0">
                <a:solidFill>
                  <a:srgbClr val="1482A5"/>
                </a:solidFill>
                <a:latin typeface="Arial" panose="020B0604020202020204" pitchFamily="34" charset="0"/>
                <a:ea typeface="Open Sans" panose="020B0606030504020204" pitchFamily="34" charset="0"/>
                <a:cs typeface="Arial" panose="020B0604020202020204" pitchFamily="34" charset="0"/>
              </a:rPr>
              <a:t>Fundatia Ecological Green (FEG) Post Secondary School, Iasi, Romania</a:t>
            </a:r>
          </a:p>
          <a:p>
            <a:pPr marL="285750" indent="-285750">
              <a:buFont typeface="Arial" panose="020B0604020202020204" pitchFamily="34" charset="0"/>
              <a:buChar char="•"/>
            </a:pPr>
            <a:r>
              <a:rPr lang="en-US" sz="1800" dirty="0">
                <a:solidFill>
                  <a:srgbClr val="1482A5"/>
                </a:solidFill>
                <a:latin typeface="Arial" panose="020B0604020202020204" pitchFamily="34" charset="0"/>
                <a:ea typeface="Open Sans" panose="020B0606030504020204" pitchFamily="34" charset="0"/>
                <a:cs typeface="Arial" panose="020B0604020202020204" pitchFamily="34" charset="0"/>
              </a:rPr>
              <a:t>SOSU Ostjylland, Aarhus, Denmark</a:t>
            </a:r>
          </a:p>
        </p:txBody>
      </p:sp>
      <p:sp>
        <p:nvSpPr>
          <p:cNvPr id="57" name="TextBox 56">
            <a:extLst>
              <a:ext uri="{FF2B5EF4-FFF2-40B4-BE49-F238E27FC236}">
                <a16:creationId xmlns:a16="http://schemas.microsoft.com/office/drawing/2014/main" id="{992CC346-56CD-4384-BB14-A915BC781C78}"/>
              </a:ext>
            </a:extLst>
          </p:cNvPr>
          <p:cNvSpPr txBox="1"/>
          <p:nvPr/>
        </p:nvSpPr>
        <p:spPr>
          <a:xfrm>
            <a:off x="33281779" y="29193032"/>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Acknowledgements</a:t>
            </a:r>
          </a:p>
        </p:txBody>
      </p:sp>
      <p:sp>
        <p:nvSpPr>
          <p:cNvPr id="58" name="TextBox 57">
            <a:extLst>
              <a:ext uri="{FF2B5EF4-FFF2-40B4-BE49-F238E27FC236}">
                <a16:creationId xmlns:a16="http://schemas.microsoft.com/office/drawing/2014/main" id="{E3DA8D0E-1298-4193-913A-0FE766B77D13}"/>
              </a:ext>
            </a:extLst>
          </p:cNvPr>
          <p:cNvSpPr txBox="1"/>
          <p:nvPr/>
        </p:nvSpPr>
        <p:spPr>
          <a:xfrm>
            <a:off x="33415395" y="31521027"/>
            <a:ext cx="9601200" cy="461665"/>
          </a:xfrm>
          <a:prstGeom prst="rect">
            <a:avLst/>
          </a:prstGeom>
          <a:noFill/>
        </p:spPr>
        <p:txBody>
          <a:bodyPr wrap="square" rtlCol="0">
            <a:spAutoFit/>
          </a:bodyPr>
          <a:lstStyle>
            <a:defPPr>
              <a:defRPr kern="1200"/>
            </a:defPPr>
          </a:lstStyle>
          <a:p>
            <a:r>
              <a:rPr lang="en-US" sz="1800" dirty="0">
                <a:solidFill>
                  <a:srgbClr val="1482A5"/>
                </a:solidFill>
                <a:latin typeface="Arial" panose="020B0604020202020204" pitchFamily="34" charset="0"/>
                <a:ea typeface="Open Sans" panose="020B0606030504020204" pitchFamily="34" charset="0"/>
                <a:cs typeface="Arial" panose="020B0604020202020204" pitchFamily="34" charset="0"/>
              </a:rPr>
              <a:t>Available upon request</a:t>
            </a:r>
            <a:r>
              <a:rPr lang="en-US" dirty="0">
                <a:solidFill>
                  <a:srgbClr val="1482A5"/>
                </a:solidFill>
                <a:latin typeface="Arial" panose="020B0604020202020204" pitchFamily="34" charset="0"/>
                <a:ea typeface="Open Sans" panose="020B0606030504020204" pitchFamily="34" charset="0"/>
                <a:cs typeface="Arial" panose="020B0604020202020204" pitchFamily="34" charset="0"/>
              </a:rPr>
              <a:t> </a:t>
            </a:r>
          </a:p>
        </p:txBody>
      </p:sp>
      <p:sp>
        <p:nvSpPr>
          <p:cNvPr id="59" name="TextBox 58">
            <a:extLst>
              <a:ext uri="{FF2B5EF4-FFF2-40B4-BE49-F238E27FC236}">
                <a16:creationId xmlns:a16="http://schemas.microsoft.com/office/drawing/2014/main" id="{D07EEF88-ACF9-4467-B180-074FC642245A}"/>
              </a:ext>
            </a:extLst>
          </p:cNvPr>
          <p:cNvSpPr txBox="1"/>
          <p:nvPr/>
        </p:nvSpPr>
        <p:spPr>
          <a:xfrm>
            <a:off x="33312770" y="30925500"/>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References</a:t>
            </a:r>
          </a:p>
        </p:txBody>
      </p:sp>
      <p:sp>
        <p:nvSpPr>
          <p:cNvPr id="61" name="TextBox 60">
            <a:extLst>
              <a:ext uri="{FF2B5EF4-FFF2-40B4-BE49-F238E27FC236}">
                <a16:creationId xmlns:a16="http://schemas.microsoft.com/office/drawing/2014/main" id="{A6E6C31F-098B-45F7-BEE5-8A51FA70D59F}"/>
              </a:ext>
            </a:extLst>
          </p:cNvPr>
          <p:cNvSpPr txBox="1"/>
          <p:nvPr/>
        </p:nvSpPr>
        <p:spPr>
          <a:xfrm>
            <a:off x="33249122" y="27704795"/>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Contact Information</a:t>
            </a:r>
          </a:p>
        </p:txBody>
      </p:sp>
      <p:sp>
        <p:nvSpPr>
          <p:cNvPr id="62" name="TextBox 61">
            <a:extLst>
              <a:ext uri="{FF2B5EF4-FFF2-40B4-BE49-F238E27FC236}">
                <a16:creationId xmlns:a16="http://schemas.microsoft.com/office/drawing/2014/main" id="{A067F8A1-EE95-4354-8E2F-952A6BBDBFFC}"/>
              </a:ext>
            </a:extLst>
          </p:cNvPr>
          <p:cNvSpPr txBox="1"/>
          <p:nvPr/>
        </p:nvSpPr>
        <p:spPr>
          <a:xfrm>
            <a:off x="11687277" y="16981912"/>
            <a:ext cx="9601200" cy="13324610"/>
          </a:xfrm>
          <a:prstGeom prst="rect">
            <a:avLst/>
          </a:prstGeom>
          <a:noFill/>
        </p:spPr>
        <p:txBody>
          <a:bodyPr wrap="square" rtlCol="0">
            <a:spAutoFit/>
          </a:bodyPr>
          <a:lstStyle>
            <a:defPPr>
              <a:defRPr kern="1200"/>
            </a:defPPr>
          </a:lstStyle>
          <a:p>
            <a:pPr>
              <a:lnSpc>
                <a:spcPct val="150000"/>
              </a:lnSpc>
            </a:pPr>
            <a:r>
              <a:rPr lang="en-US" dirty="0">
                <a:solidFill>
                  <a:schemeClr val="accent4">
                    <a:lumMod val="75000"/>
                  </a:schemeClr>
                </a:solidFill>
                <a:latin typeface="Arial" panose="020B0604020202020204" pitchFamily="34" charset="0"/>
                <a:ea typeface="Open Sans" panose="020B0606030504020204" pitchFamily="34" charset="0"/>
                <a:cs typeface="Arial" panose="020B0604020202020204" pitchFamily="34" charset="0"/>
              </a:rPr>
              <a:t>	According to HSSOBP simulation-based education (SBE), has been shown to reduce educational inequalities, leading to reductions in mortality and morbidity in low resource areas (INACSL Standards Committee, Charnetski &amp; Jarvil, 2021). Fundatia Ecological Green (FEG) Post Secondary School located in Iasi, Romania offers students a variety of healthcare related degrees in their Vocational Education Training programs. There are no simulation centers or knowledgeable simulation educators in the surrounding areas around FEG.  </a:t>
            </a:r>
          </a:p>
          <a:p>
            <a:pPr>
              <a:lnSpc>
                <a:spcPct val="150000"/>
              </a:lnSpc>
            </a:pPr>
            <a:endParaRPr lang="en-US" dirty="0">
              <a:solidFill>
                <a:schemeClr val="accent4">
                  <a:lumMod val="75000"/>
                </a:schemeClr>
              </a:solidFill>
              <a:latin typeface="Arial" panose="020B0604020202020204" pitchFamily="34" charset="0"/>
              <a:ea typeface="Open Sans" panose="020B0606030504020204" pitchFamily="34" charset="0"/>
              <a:cs typeface="Arial" panose="020B0604020202020204" pitchFamily="34" charset="0"/>
            </a:endParaRPr>
          </a:p>
          <a:p>
            <a:pPr>
              <a:lnSpc>
                <a:spcPct val="150000"/>
              </a:lnSpc>
            </a:pPr>
            <a:r>
              <a:rPr lang="en-US" dirty="0">
                <a:solidFill>
                  <a:schemeClr val="accent4">
                    <a:lumMod val="75000"/>
                  </a:schemeClr>
                </a:solidFill>
                <a:latin typeface="Arial" panose="020B0604020202020204" pitchFamily="34" charset="0"/>
                <a:ea typeface="Open Sans" panose="020B0606030504020204" pitchFamily="34" charset="0"/>
                <a:cs typeface="Arial" panose="020B0604020202020204" pitchFamily="34" charset="0"/>
              </a:rPr>
              <a:t>	To increase knowledge regarding simulation-based education methods, FEG has focused on creating basic simulation education materials and definitions through EU Erasmus program grants and have formed a small cadre of schools who want to increase their understanding and usage of simulation modalities. To develop their simulation program FEG visited the United States in Spring 2023. During their visit we discussed the need for simulation healthcare education consultants to assist them as they begin to explore simulation modalities that would benefit their students. Together we began to explore methods and seek out means to create a strategic partnership that would allow us to assist them in their growth in the field of simulation. </a:t>
            </a:r>
          </a:p>
          <a:p>
            <a:pPr>
              <a:lnSpc>
                <a:spcPct val="150000"/>
              </a:lnSpc>
            </a:pPr>
            <a:endParaRPr lang="en-US" dirty="0">
              <a:solidFill>
                <a:schemeClr val="accent4">
                  <a:lumMod val="75000"/>
                </a:schemeClr>
              </a:solidFill>
              <a:latin typeface="Arial" panose="020B0604020202020204" pitchFamily="34" charset="0"/>
              <a:ea typeface="Open Sans" panose="020B0606030504020204" pitchFamily="34" charset="0"/>
              <a:cs typeface="Arial" panose="020B0604020202020204" pitchFamily="34" charset="0"/>
            </a:endParaRPr>
          </a:p>
          <a:p>
            <a:pPr>
              <a:lnSpc>
                <a:spcPct val="150000"/>
              </a:lnSpc>
            </a:pPr>
            <a:r>
              <a:rPr lang="en-US" dirty="0">
                <a:solidFill>
                  <a:schemeClr val="accent4">
                    <a:lumMod val="75000"/>
                  </a:schemeClr>
                </a:solidFill>
                <a:latin typeface="Arial" panose="020B0604020202020204" pitchFamily="34" charset="0"/>
                <a:ea typeface="Open Sans" panose="020B0606030504020204" pitchFamily="34" charset="0"/>
                <a:cs typeface="Arial" panose="020B0604020202020204" pitchFamily="34" charset="0"/>
              </a:rPr>
              <a:t>	</a:t>
            </a:r>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92D5F59B-F8CA-463C-871F-D1042309DE00}"/>
              </a:ext>
            </a:extLst>
          </p:cNvPr>
          <p:cNvSpPr txBox="1"/>
          <p:nvPr/>
        </p:nvSpPr>
        <p:spPr>
          <a:xfrm>
            <a:off x="11687276" y="16073188"/>
            <a:ext cx="9289993"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Background</a:t>
            </a:r>
          </a:p>
        </p:txBody>
      </p:sp>
      <p:sp>
        <p:nvSpPr>
          <p:cNvPr id="64" name="TextBox 63">
            <a:extLst>
              <a:ext uri="{FF2B5EF4-FFF2-40B4-BE49-F238E27FC236}">
                <a16:creationId xmlns:a16="http://schemas.microsoft.com/office/drawing/2014/main" id="{499918C8-D8D3-4947-B7FD-9341EAE5F7F2}"/>
              </a:ext>
            </a:extLst>
          </p:cNvPr>
          <p:cNvSpPr txBox="1"/>
          <p:nvPr/>
        </p:nvSpPr>
        <p:spPr>
          <a:xfrm>
            <a:off x="401120" y="20629907"/>
            <a:ext cx="9601200" cy="3231654"/>
          </a:xfrm>
          <a:prstGeom prst="rect">
            <a:avLst/>
          </a:prstGeom>
          <a:noFill/>
        </p:spPr>
        <p:txBody>
          <a:bodyPr wrap="square" rtlCol="0">
            <a:spAutoFit/>
          </a:bodyPr>
          <a:lstStyle>
            <a:defPPr>
              <a:defRPr kern="1200"/>
            </a:defPPr>
          </a:lstStyle>
          <a:p>
            <a:pPr>
              <a:lnSpc>
                <a:spcPct val="150000"/>
              </a:lnSpc>
            </a:pPr>
            <a:r>
              <a:rPr lang="en-US" dirty="0">
                <a:solidFill>
                  <a:schemeClr val="accent4">
                    <a:lumMod val="75000"/>
                  </a:schemeClr>
                </a:solidFill>
                <a:latin typeface="Arial" panose="020B0604020202020204" pitchFamily="34" charset="0"/>
                <a:ea typeface="Open Sans" panose="020B0606030504020204" pitchFamily="34" charset="0"/>
                <a:cs typeface="Arial" panose="020B0604020202020204" pitchFamily="34" charset="0"/>
              </a:rPr>
              <a:t>	Our overall goal was to assist in the creation of simulation programs with foundational simulation professional development, simulation curricula, and sustainable operations as viewed through the lens of a creative collaborative mentorship.  </a:t>
            </a:r>
          </a:p>
          <a:p>
            <a:pPr>
              <a:lnSpc>
                <a:spcPct val="150000"/>
              </a:lnSpc>
            </a:pPr>
            <a:endParaRPr lang="en-US" dirty="0">
              <a:solidFill>
                <a:schemeClr val="accent4">
                  <a:lumMod val="75000"/>
                </a:schemeClr>
              </a:solidFill>
              <a:latin typeface="Arial" panose="020B0604020202020204" pitchFamily="34" charset="0"/>
              <a:ea typeface="Open Sans" panose="020B0606030504020204" pitchFamily="34" charset="0"/>
              <a:cs typeface="Arial" panose="020B0604020202020204" pitchFamily="34" charset="0"/>
            </a:endParaRPr>
          </a:p>
          <a:p>
            <a:endParaRPr lang="en-US" dirty="0">
              <a:solidFill>
                <a:srgbClr val="1482A5"/>
              </a:solidFill>
              <a:latin typeface="Montserrat Light" panose="00000400000000000000" pitchFamily="50" charset="0"/>
              <a:ea typeface="Open Sans" panose="020B0606030504020204" pitchFamily="34" charset="0"/>
              <a:cs typeface="Open Sans" panose="020B0606030504020204" pitchFamily="34" charset="0"/>
            </a:endParaRPr>
          </a:p>
        </p:txBody>
      </p:sp>
      <p:sp>
        <p:nvSpPr>
          <p:cNvPr id="65" name="TextBox 64">
            <a:extLst>
              <a:ext uri="{FF2B5EF4-FFF2-40B4-BE49-F238E27FC236}">
                <a16:creationId xmlns:a16="http://schemas.microsoft.com/office/drawing/2014/main" id="{68744D3E-CEF9-4748-9719-25AAABF27BDD}"/>
              </a:ext>
            </a:extLst>
          </p:cNvPr>
          <p:cNvSpPr txBox="1"/>
          <p:nvPr/>
        </p:nvSpPr>
        <p:spPr>
          <a:xfrm>
            <a:off x="545429" y="19947123"/>
            <a:ext cx="9438747"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Goal</a:t>
            </a:r>
          </a:p>
        </p:txBody>
      </p:sp>
      <p:sp>
        <p:nvSpPr>
          <p:cNvPr id="66" name="TextBox 65">
            <a:extLst>
              <a:ext uri="{FF2B5EF4-FFF2-40B4-BE49-F238E27FC236}">
                <a16:creationId xmlns:a16="http://schemas.microsoft.com/office/drawing/2014/main" id="{223EAA92-7B93-4F15-A4CA-18552CBA76AE}"/>
              </a:ext>
            </a:extLst>
          </p:cNvPr>
          <p:cNvSpPr txBox="1"/>
          <p:nvPr/>
        </p:nvSpPr>
        <p:spPr>
          <a:xfrm>
            <a:off x="33379109" y="23942877"/>
            <a:ext cx="9601200" cy="2793842"/>
          </a:xfrm>
          <a:prstGeom prst="rect">
            <a:avLst/>
          </a:prstGeom>
          <a:noFill/>
        </p:spPr>
        <p:txBody>
          <a:bodyPr wrap="square" rtlCol="0">
            <a:spAutoFit/>
          </a:bodyPr>
          <a:lstStyle>
            <a:defPPr>
              <a:defRPr kern="1200"/>
            </a:defPPr>
          </a:lstStyle>
          <a:p>
            <a:pPr>
              <a:lnSpc>
                <a:spcPct val="150000"/>
              </a:lnSpc>
            </a:pPr>
            <a:r>
              <a:rPr lang="en-US" dirty="0">
                <a:solidFill>
                  <a:srgbClr val="1482A5"/>
                </a:solidFill>
                <a:latin typeface="Arial" panose="020B0604020202020204" pitchFamily="34" charset="0"/>
                <a:ea typeface="Open Sans" panose="020B0606030504020204" pitchFamily="34" charset="0"/>
                <a:cs typeface="Arial" panose="020B0604020202020204" pitchFamily="34" charset="0"/>
              </a:rPr>
              <a:t>	The formation of strategic partnerships and mentorship is one method to increase simulation equity, access and increased patient safety worldwide. Strategic partnerships also can create methods to enhance professional development and international collaboration in our global society.   </a:t>
            </a:r>
          </a:p>
        </p:txBody>
      </p:sp>
      <p:sp>
        <p:nvSpPr>
          <p:cNvPr id="67" name="TextBox 66">
            <a:extLst>
              <a:ext uri="{FF2B5EF4-FFF2-40B4-BE49-F238E27FC236}">
                <a16:creationId xmlns:a16="http://schemas.microsoft.com/office/drawing/2014/main" id="{716F17B6-B5C7-4922-B9E2-CD14BD16A568}"/>
              </a:ext>
            </a:extLst>
          </p:cNvPr>
          <p:cNvSpPr txBox="1"/>
          <p:nvPr/>
        </p:nvSpPr>
        <p:spPr>
          <a:xfrm>
            <a:off x="33470848" y="23314603"/>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Conclusion</a:t>
            </a:r>
          </a:p>
        </p:txBody>
      </p:sp>
      <p:sp>
        <p:nvSpPr>
          <p:cNvPr id="2" name="TextBox 1">
            <a:extLst>
              <a:ext uri="{FF2B5EF4-FFF2-40B4-BE49-F238E27FC236}">
                <a16:creationId xmlns:a16="http://schemas.microsoft.com/office/drawing/2014/main" id="{C9C42EE9-F3C7-B9B6-5306-911BCF5C52C0}"/>
              </a:ext>
            </a:extLst>
          </p:cNvPr>
          <p:cNvSpPr txBox="1"/>
          <p:nvPr/>
        </p:nvSpPr>
        <p:spPr>
          <a:xfrm>
            <a:off x="545430" y="8789653"/>
            <a:ext cx="9601200" cy="9995813"/>
          </a:xfrm>
          <a:prstGeom prst="rect">
            <a:avLst/>
          </a:prstGeom>
          <a:noFill/>
        </p:spPr>
        <p:txBody>
          <a:bodyPr wrap="square" rtlCol="0">
            <a:spAutoFit/>
          </a:bodyPr>
          <a:lstStyle>
            <a:defPPr>
              <a:defRPr kern="1200"/>
            </a:defPPr>
          </a:lstStyle>
          <a:p>
            <a:pPr>
              <a:lnSpc>
                <a:spcPct val="150000"/>
              </a:lnSpc>
            </a:pPr>
            <a:r>
              <a:rPr lang="en-US" dirty="0">
                <a:solidFill>
                  <a:schemeClr val="accent4">
                    <a:lumMod val="75000"/>
                  </a:schemeClr>
                </a:solidFill>
                <a:latin typeface="Arial" panose="020B0604020202020204" pitchFamily="34" charset="0"/>
                <a:cs typeface="Arial" panose="020B0604020202020204" pitchFamily="34" charset="0"/>
              </a:rPr>
              <a:t>	Simulation plays a crucial role in healthcare practice and education (Diaz-Navarro et al., 2024). Simulation has been shown to reduce education inequities, leading to reductions in mortality and morbidity in low resource areas (Diaz-Navarro et al., 2024). According to HSSOBP standards, simulation-based education (SBE), training, and professional development opportunities are a necessity to decrease inequities in access to simulation education and practical application of simulation methodologies. </a:t>
            </a:r>
          </a:p>
          <a:p>
            <a:pPr>
              <a:lnSpc>
                <a:spcPct val="150000"/>
              </a:lnSpc>
            </a:pPr>
            <a:endParaRPr lang="en-US" dirty="0">
              <a:solidFill>
                <a:schemeClr val="accent4">
                  <a:lumMod val="75000"/>
                </a:schemeClr>
              </a:solidFill>
              <a:latin typeface="Arial" panose="020B0604020202020204" pitchFamily="34" charset="0"/>
              <a:cs typeface="Arial" panose="020B0604020202020204" pitchFamily="34" charset="0"/>
            </a:endParaRPr>
          </a:p>
          <a:p>
            <a:pPr>
              <a:lnSpc>
                <a:spcPct val="150000"/>
              </a:lnSpc>
            </a:pPr>
            <a:r>
              <a:rPr lang="en-US" dirty="0">
                <a:solidFill>
                  <a:schemeClr val="accent4">
                    <a:lumMod val="75000"/>
                  </a:schemeClr>
                </a:solidFill>
                <a:latin typeface="Arial" panose="020B0604020202020204" pitchFamily="34" charset="0"/>
                <a:cs typeface="Arial" panose="020B0604020202020204" pitchFamily="34" charset="0"/>
              </a:rPr>
              <a:t>	To accomplish increased access to simulation methodologies it would require an all-encompassing approach involving business acumen, technical knowledge, and highly qualified simulation personnel to support and deliver SBE (INACSL Standards Committee, Charnetski &amp; Jarvil, 2021). In Romania, and other schools throughout the European Union (EU), there are limited access to simulation professionals and other mentors to assist healthcare educators explore simulation modalities through professional development workshops and mentorship.  </a:t>
            </a:r>
          </a:p>
        </p:txBody>
      </p:sp>
      <p:sp>
        <p:nvSpPr>
          <p:cNvPr id="3" name="Rectangle 2">
            <a:extLst>
              <a:ext uri="{FF2B5EF4-FFF2-40B4-BE49-F238E27FC236}">
                <a16:creationId xmlns:a16="http://schemas.microsoft.com/office/drawing/2014/main" id="{A3035858-4C7E-FB12-9337-8A37205221A6}"/>
              </a:ext>
            </a:extLst>
          </p:cNvPr>
          <p:cNvSpPr/>
          <p:nvPr/>
        </p:nvSpPr>
        <p:spPr>
          <a:xfrm>
            <a:off x="22547281" y="7745165"/>
            <a:ext cx="10058400" cy="15572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4" name="TextBox 3">
            <a:extLst>
              <a:ext uri="{FF2B5EF4-FFF2-40B4-BE49-F238E27FC236}">
                <a16:creationId xmlns:a16="http://schemas.microsoft.com/office/drawing/2014/main" id="{EBAE49C0-8AF0-36BF-1F8E-C165CE9C9D3B}"/>
              </a:ext>
            </a:extLst>
          </p:cNvPr>
          <p:cNvSpPr txBox="1"/>
          <p:nvPr/>
        </p:nvSpPr>
        <p:spPr>
          <a:xfrm>
            <a:off x="22860000" y="8077205"/>
            <a:ext cx="945199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Discussion</a:t>
            </a:r>
          </a:p>
        </p:txBody>
      </p:sp>
      <p:sp>
        <p:nvSpPr>
          <p:cNvPr id="5" name="TextBox 4">
            <a:extLst>
              <a:ext uri="{FF2B5EF4-FFF2-40B4-BE49-F238E27FC236}">
                <a16:creationId xmlns:a16="http://schemas.microsoft.com/office/drawing/2014/main" id="{A4B2AA42-26FA-B171-6708-5895603A0457}"/>
              </a:ext>
            </a:extLst>
          </p:cNvPr>
          <p:cNvSpPr txBox="1"/>
          <p:nvPr/>
        </p:nvSpPr>
        <p:spPr>
          <a:xfrm>
            <a:off x="22696276" y="8745807"/>
            <a:ext cx="9601200" cy="13319800"/>
          </a:xfrm>
          <a:prstGeom prst="rect">
            <a:avLst/>
          </a:prstGeom>
          <a:noFill/>
        </p:spPr>
        <p:txBody>
          <a:bodyPr wrap="square" rtlCol="0">
            <a:spAutoFit/>
          </a:bodyPr>
          <a:lstStyle>
            <a:defPPr>
              <a:defRPr kern="1200"/>
            </a:defPPr>
          </a:lstStyle>
          <a:p>
            <a:pPr>
              <a:lnSpc>
                <a:spcPct val="150000"/>
              </a:lnSpc>
            </a:pPr>
            <a:r>
              <a:rPr lang="en-US" dirty="0">
                <a:solidFill>
                  <a:srgbClr val="1482A5"/>
                </a:solidFill>
                <a:latin typeface="Arial" panose="020B0604020202020204" pitchFamily="34" charset="0"/>
                <a:ea typeface="Open Sans" panose="020B0606030504020204" pitchFamily="34" charset="0"/>
                <a:cs typeface="Arial" panose="020B0604020202020204" pitchFamily="34" charset="0"/>
              </a:rPr>
              <a:t>	In the Fall of 2023, we began researching simulation literature regarding international collaborative and strategic partnerships. There were no current articles found on any of these subjects as it related to a mentoring relationship regarding simulation modalities. We selected team members that had a wide range of experience in simulation military simulation, simulation curriculum development, and simulation operations and wrote a proposal highlighting the benefits to both FEG and the University of Tampa. The proposal was approved and in July 2024, three members of our team traveled to Romania for ten days to perform a needs assessment, identify simulation champions, determine basic simulation curriculum needs, and to seek ways that a sustainable strategic partnership could be formed. </a:t>
            </a:r>
          </a:p>
          <a:p>
            <a:pPr>
              <a:lnSpc>
                <a:spcPct val="150000"/>
              </a:lnSpc>
            </a:pPr>
            <a:endParaRPr lang="en-US" dirty="0">
              <a:solidFill>
                <a:srgbClr val="1482A5"/>
              </a:solidFill>
              <a:latin typeface="Arial" panose="020B0604020202020204" pitchFamily="34" charset="0"/>
              <a:ea typeface="Open Sans" panose="020B0606030504020204" pitchFamily="34" charset="0"/>
              <a:cs typeface="Arial" panose="020B0604020202020204" pitchFamily="34" charset="0"/>
            </a:endParaRPr>
          </a:p>
          <a:p>
            <a:pPr>
              <a:lnSpc>
                <a:spcPct val="150000"/>
              </a:lnSpc>
            </a:pPr>
            <a:r>
              <a:rPr lang="en-US" dirty="0">
                <a:solidFill>
                  <a:srgbClr val="1482A5"/>
                </a:solidFill>
                <a:latin typeface="Arial" panose="020B0604020202020204" pitchFamily="34" charset="0"/>
                <a:ea typeface="Open Sans" panose="020B0606030504020204" pitchFamily="34" charset="0"/>
                <a:cs typeface="Arial" panose="020B0604020202020204" pitchFamily="34" charset="0"/>
              </a:rPr>
              <a:t>	While in Romania, program directors from Denmark at SOSU Aarhus Post Secondary School joined us adding to the discussion. During our conversations, we learned that the faculty had very limited simulation experience, but all were willing to learn. Samples of simulations that each school performed were shared during one of the meetings and we found that simulation modalities were in use in FEG and SOSU schools. Both schools utilized standardized patient actors (student/faculty) to simulate a basic scenario and conducted a debriefing session after each encounter. Additionally, both programs used static mannikins or task trainers for skills practice. </a:t>
            </a:r>
          </a:p>
        </p:txBody>
      </p:sp>
      <p:pic>
        <p:nvPicPr>
          <p:cNvPr id="6" name="Picture 5" descr="A map of romania with black text&#10;&#10;AI-generated content may be incorrect.">
            <a:extLst>
              <a:ext uri="{FF2B5EF4-FFF2-40B4-BE49-F238E27FC236}">
                <a16:creationId xmlns:a16="http://schemas.microsoft.com/office/drawing/2014/main" id="{5437D092-E9DA-3660-E1F9-5DCC04B0362C}"/>
              </a:ext>
            </a:extLst>
          </p:cNvPr>
          <p:cNvPicPr>
            <a:picLocks noChangeAspect="1"/>
          </p:cNvPicPr>
          <p:nvPr/>
        </p:nvPicPr>
        <p:blipFill>
          <a:blip r:embed="rId3"/>
          <a:stretch>
            <a:fillRect/>
          </a:stretch>
        </p:blipFill>
        <p:spPr>
          <a:xfrm>
            <a:off x="163812" y="23990212"/>
            <a:ext cx="10693851" cy="7887725"/>
          </a:xfrm>
          <a:prstGeom prst="rect">
            <a:avLst/>
          </a:prstGeom>
        </p:spPr>
      </p:pic>
      <p:pic>
        <p:nvPicPr>
          <p:cNvPr id="7" name="Picture 6" descr="A group of people sitting at a table&#10;&#10;AI-generated content may be incorrect.">
            <a:extLst>
              <a:ext uri="{FF2B5EF4-FFF2-40B4-BE49-F238E27FC236}">
                <a16:creationId xmlns:a16="http://schemas.microsoft.com/office/drawing/2014/main" id="{F6BF69DE-E793-2402-A5D4-5613A5E5C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6071" y="7757558"/>
            <a:ext cx="10425252" cy="7150537"/>
          </a:xfrm>
          <a:prstGeom prst="rect">
            <a:avLst/>
          </a:prstGeom>
        </p:spPr>
      </p:pic>
      <p:sp>
        <p:nvSpPr>
          <p:cNvPr id="9" name="TextBox 8">
            <a:extLst>
              <a:ext uri="{FF2B5EF4-FFF2-40B4-BE49-F238E27FC236}">
                <a16:creationId xmlns:a16="http://schemas.microsoft.com/office/drawing/2014/main" id="{DDBFFD51-D7BC-EA45-343B-43ABE1EC5366}"/>
              </a:ext>
            </a:extLst>
          </p:cNvPr>
          <p:cNvSpPr txBox="1"/>
          <p:nvPr/>
        </p:nvSpPr>
        <p:spPr>
          <a:xfrm>
            <a:off x="382977" y="31882870"/>
            <a:ext cx="9601200" cy="461665"/>
          </a:xfrm>
          <a:prstGeom prst="rect">
            <a:avLst/>
          </a:prstGeom>
          <a:noFill/>
        </p:spPr>
        <p:txBody>
          <a:bodyPr wrap="square" rtlCol="0">
            <a:spAutoFit/>
          </a:bodyPr>
          <a:lstStyle/>
          <a:p>
            <a:r>
              <a:rPr lang="en-US" dirty="0">
                <a:solidFill>
                  <a:schemeClr val="bg1"/>
                </a:solidFill>
              </a:rPr>
              <a:t>Map of Romania</a:t>
            </a:r>
          </a:p>
        </p:txBody>
      </p:sp>
      <p:pic>
        <p:nvPicPr>
          <p:cNvPr id="12" name="Picture 11" descr="A group of people standing on stairs&#10;&#10;AI-generated content may be incorrect.">
            <a:extLst>
              <a:ext uri="{FF2B5EF4-FFF2-40B4-BE49-F238E27FC236}">
                <a16:creationId xmlns:a16="http://schemas.microsoft.com/office/drawing/2014/main" id="{07D43C23-834A-552C-8E7B-43BF2C48C7B6}"/>
              </a:ext>
            </a:extLst>
          </p:cNvPr>
          <p:cNvPicPr>
            <a:picLocks noChangeAspect="1"/>
          </p:cNvPicPr>
          <p:nvPr/>
        </p:nvPicPr>
        <p:blipFill>
          <a:blip r:embed="rId5">
            <a:extLst>
              <a:ext uri="{28A0092B-C50C-407E-A947-70E740481C1C}">
                <a14:useLocalDpi xmlns:a14="http://schemas.microsoft.com/office/drawing/2010/main" val="0"/>
              </a:ext>
            </a:extLst>
          </a:blip>
          <a:srcRect l="14127" t="997" r="21355" b="12292"/>
          <a:stretch/>
        </p:blipFill>
        <p:spPr>
          <a:xfrm>
            <a:off x="33247042" y="7791515"/>
            <a:ext cx="10098728" cy="8928004"/>
          </a:xfrm>
          <a:prstGeom prst="rect">
            <a:avLst/>
          </a:prstGeom>
        </p:spPr>
      </p:pic>
      <p:pic>
        <p:nvPicPr>
          <p:cNvPr id="10" name="Picture 9" descr="A group of women in a room">
            <a:extLst>
              <a:ext uri="{FF2B5EF4-FFF2-40B4-BE49-F238E27FC236}">
                <a16:creationId xmlns:a16="http://schemas.microsoft.com/office/drawing/2014/main" id="{10257D0F-3568-2E98-877C-54AE7570D03E}"/>
              </a:ext>
            </a:extLst>
          </p:cNvPr>
          <p:cNvPicPr>
            <a:picLocks noChangeAspect="1"/>
          </p:cNvPicPr>
          <p:nvPr/>
        </p:nvPicPr>
        <p:blipFill>
          <a:blip r:embed="rId6">
            <a:extLst>
              <a:ext uri="{28A0092B-C50C-407E-A947-70E740481C1C}">
                <a14:useLocalDpi xmlns:a14="http://schemas.microsoft.com/office/drawing/2010/main" val="0"/>
              </a:ext>
            </a:extLst>
          </a:blip>
          <a:srcRect t="10220" r="3505"/>
          <a:stretch/>
        </p:blipFill>
        <p:spPr>
          <a:xfrm>
            <a:off x="33281779" y="17379037"/>
            <a:ext cx="10063991" cy="4365497"/>
          </a:xfrm>
          <a:prstGeom prst="rect">
            <a:avLst/>
          </a:prstGeom>
        </p:spPr>
      </p:pic>
      <p:sp>
        <p:nvSpPr>
          <p:cNvPr id="11" name="TextBox 10">
            <a:extLst>
              <a:ext uri="{FF2B5EF4-FFF2-40B4-BE49-F238E27FC236}">
                <a16:creationId xmlns:a16="http://schemas.microsoft.com/office/drawing/2014/main" id="{280A185A-7440-31F3-DC5F-A6F20C18522A}"/>
              </a:ext>
            </a:extLst>
          </p:cNvPr>
          <p:cNvSpPr txBox="1"/>
          <p:nvPr/>
        </p:nvSpPr>
        <p:spPr>
          <a:xfrm>
            <a:off x="23105619" y="24317842"/>
            <a:ext cx="3158237" cy="646331"/>
          </a:xfrm>
          <a:prstGeom prst="rect">
            <a:avLst/>
          </a:prstGeom>
          <a:noFill/>
        </p:spPr>
        <p:txBody>
          <a:bodyPr wrap="none" rtlCol="0">
            <a:spAutoFit/>
          </a:bodyPr>
          <a:lstStyle/>
          <a:p>
            <a:r>
              <a:rPr lang="en-US" sz="3600" dirty="0">
                <a:solidFill>
                  <a:srgbClr val="235078"/>
                </a:solidFill>
                <a:latin typeface="Libre Baskerville" panose="02000000000000000000" pitchFamily="2" charset="0"/>
              </a:rPr>
              <a:t>Implications</a:t>
            </a:r>
          </a:p>
        </p:txBody>
      </p:sp>
      <p:sp>
        <p:nvSpPr>
          <p:cNvPr id="13" name="TextBox 12">
            <a:extLst>
              <a:ext uri="{FF2B5EF4-FFF2-40B4-BE49-F238E27FC236}">
                <a16:creationId xmlns:a16="http://schemas.microsoft.com/office/drawing/2014/main" id="{FB544A7F-D0FB-32F7-5E35-EA987EB89264}"/>
              </a:ext>
            </a:extLst>
          </p:cNvPr>
          <p:cNvSpPr txBox="1"/>
          <p:nvPr/>
        </p:nvSpPr>
        <p:spPr>
          <a:xfrm>
            <a:off x="33247043" y="28427082"/>
            <a:ext cx="6986557"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accent4">
                    <a:lumMod val="75000"/>
                  </a:schemeClr>
                </a:solidFill>
              </a:rPr>
              <a:t>Melissa A. Culp   mculp@ut.edu</a:t>
            </a:r>
          </a:p>
          <a:p>
            <a:pPr marL="285750" indent="-285750">
              <a:buFont typeface="Arial" panose="020B0604020202020204" pitchFamily="34" charset="0"/>
              <a:buChar char="•"/>
            </a:pPr>
            <a:r>
              <a:rPr lang="en-US" sz="1800" dirty="0">
                <a:solidFill>
                  <a:schemeClr val="accent4">
                    <a:lumMod val="75000"/>
                  </a:schemeClr>
                </a:solidFill>
              </a:rPr>
              <a:t>June Llerena   </a:t>
            </a:r>
            <a:r>
              <a:rPr lang="en-US" sz="1800" dirty="0">
                <a:solidFill>
                  <a:schemeClr val="accent4">
                    <a:lumMod val="75000"/>
                  </a:schemeClr>
                </a:solidFill>
                <a:hlinkClick r:id="rId7">
                  <a:extLst>
                    <a:ext uri="{A12FA001-AC4F-418D-AE19-62706E023703}">
                      <ahyp:hlinkClr xmlns:ahyp="http://schemas.microsoft.com/office/drawing/2018/hyperlinkcolor" val="tx"/>
                    </a:ext>
                  </a:extLst>
                </a:hlinkClick>
              </a:rPr>
              <a:t>jllerena@ut.edu</a:t>
            </a:r>
            <a:endParaRPr lang="en-US" sz="1800" dirty="0">
              <a:solidFill>
                <a:schemeClr val="accent4">
                  <a:lumMod val="75000"/>
                </a:schemeClr>
              </a:solidFill>
            </a:endParaRPr>
          </a:p>
        </p:txBody>
      </p:sp>
      <p:sp>
        <p:nvSpPr>
          <p:cNvPr id="15" name="TextBox 14">
            <a:extLst>
              <a:ext uri="{FF2B5EF4-FFF2-40B4-BE49-F238E27FC236}">
                <a16:creationId xmlns:a16="http://schemas.microsoft.com/office/drawing/2014/main" id="{EBE93DF7-61AA-A78B-0071-30F5C129572E}"/>
              </a:ext>
            </a:extLst>
          </p:cNvPr>
          <p:cNvSpPr txBox="1"/>
          <p:nvPr/>
        </p:nvSpPr>
        <p:spPr>
          <a:xfrm>
            <a:off x="23105619" y="25015213"/>
            <a:ext cx="8941724" cy="6671826"/>
          </a:xfrm>
          <a:prstGeom prst="rect">
            <a:avLst/>
          </a:prstGeom>
          <a:noFill/>
        </p:spPr>
        <p:txBody>
          <a:bodyPr wrap="square" rtlCol="0">
            <a:spAutoFit/>
          </a:bodyPr>
          <a:lstStyle/>
          <a:p>
            <a:pPr>
              <a:lnSpc>
                <a:spcPct val="150000"/>
              </a:lnSpc>
            </a:pPr>
            <a:endParaRPr lang="en-US" dirty="0">
              <a:solidFill>
                <a:srgbClr val="1482A5"/>
              </a:solidFill>
              <a:latin typeface="Arial" panose="020B0604020202020204" pitchFamily="34" charset="0"/>
              <a:ea typeface="Open Sans" panose="020B0606030504020204" pitchFamily="34" charset="0"/>
              <a:cs typeface="Arial" panose="020B0604020202020204" pitchFamily="34" charset="0"/>
            </a:endParaRPr>
          </a:p>
          <a:p>
            <a:pPr>
              <a:lnSpc>
                <a:spcPct val="150000"/>
              </a:lnSpc>
            </a:pPr>
            <a:r>
              <a:rPr lang="en-US" dirty="0">
                <a:solidFill>
                  <a:srgbClr val="1482A5"/>
                </a:solidFill>
                <a:latin typeface="Arial" panose="020B0604020202020204" pitchFamily="34" charset="0"/>
                <a:ea typeface="Open Sans" panose="020B0606030504020204" pitchFamily="34" charset="0"/>
                <a:cs typeface="Arial" panose="020B0604020202020204" pitchFamily="34" charset="0"/>
              </a:rPr>
              <a:t>	In discussions with FEG leadership, the Prefect for the Municipality of Iasi and local hospital representatives,  where we learned that nurses in Romania often leave the country post graduation due to economic conditions and better pay in other EU countries. There are also very few avenues for advance training for nurses despite the local hospital need for more advanced nursing skills. This creates a lack of ongoing professional training has a direct impact on quality of patient care in the region. Simulation-based education could provide a tangible avenue for  meeting ongoing educational needs for countries that face these kinds of challenges. </a:t>
            </a:r>
          </a:p>
        </p:txBody>
      </p:sp>
      <p:sp>
        <p:nvSpPr>
          <p:cNvPr id="16" name="Star: 5 Points 15">
            <a:extLst>
              <a:ext uri="{FF2B5EF4-FFF2-40B4-BE49-F238E27FC236}">
                <a16:creationId xmlns:a16="http://schemas.microsoft.com/office/drawing/2014/main" id="{0FAEF908-BBD7-2FD5-0C70-121167C3F0BE}"/>
              </a:ext>
            </a:extLst>
          </p:cNvPr>
          <p:cNvSpPr/>
          <p:nvPr/>
        </p:nvSpPr>
        <p:spPr bwMode="auto">
          <a:xfrm>
            <a:off x="7391400" y="25529154"/>
            <a:ext cx="454974" cy="461665"/>
          </a:xfrm>
          <a:prstGeom prst="star5">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9" name="TextBox 18">
            <a:extLst>
              <a:ext uri="{FF2B5EF4-FFF2-40B4-BE49-F238E27FC236}">
                <a16:creationId xmlns:a16="http://schemas.microsoft.com/office/drawing/2014/main" id="{9684DB96-00F2-A4F8-0FE3-9A1CDD9575DB}"/>
              </a:ext>
            </a:extLst>
          </p:cNvPr>
          <p:cNvSpPr txBox="1"/>
          <p:nvPr/>
        </p:nvSpPr>
        <p:spPr>
          <a:xfrm>
            <a:off x="11283384" y="14944042"/>
            <a:ext cx="10587787" cy="461665"/>
          </a:xfrm>
          <a:prstGeom prst="rect">
            <a:avLst/>
          </a:prstGeom>
          <a:noFill/>
        </p:spPr>
        <p:txBody>
          <a:bodyPr wrap="square" rtlCol="0">
            <a:spAutoFit/>
          </a:bodyPr>
          <a:lstStyle/>
          <a:p>
            <a:r>
              <a:rPr lang="en-US" dirty="0">
                <a:solidFill>
                  <a:schemeClr val="bg1"/>
                </a:solidFill>
              </a:rPr>
              <a:t>UT Sim Team meeting with FEG and SOSO leaders at FEG Headquarters</a:t>
            </a:r>
          </a:p>
        </p:txBody>
      </p:sp>
      <p:sp>
        <p:nvSpPr>
          <p:cNvPr id="20" name="TextBox 19">
            <a:extLst>
              <a:ext uri="{FF2B5EF4-FFF2-40B4-BE49-F238E27FC236}">
                <a16:creationId xmlns:a16="http://schemas.microsoft.com/office/drawing/2014/main" id="{81317784-A98D-9132-9AFD-84EF2F9DD2C1}"/>
              </a:ext>
            </a:extLst>
          </p:cNvPr>
          <p:cNvSpPr txBox="1"/>
          <p:nvPr/>
        </p:nvSpPr>
        <p:spPr>
          <a:xfrm>
            <a:off x="33281779" y="21743219"/>
            <a:ext cx="10350700" cy="830997"/>
          </a:xfrm>
          <a:prstGeom prst="rect">
            <a:avLst/>
          </a:prstGeom>
          <a:noFill/>
        </p:spPr>
        <p:txBody>
          <a:bodyPr wrap="square" rtlCol="0">
            <a:spAutoFit/>
          </a:bodyPr>
          <a:lstStyle/>
          <a:p>
            <a:r>
              <a:rPr lang="en-US" dirty="0">
                <a:solidFill>
                  <a:schemeClr val="bg1"/>
                </a:solidFill>
              </a:rPr>
              <a:t>Top Photo: Meeting with Prefect with FEG and SOSU at the Municipality Office</a:t>
            </a:r>
          </a:p>
          <a:p>
            <a:r>
              <a:rPr lang="en-US" dirty="0">
                <a:solidFill>
                  <a:schemeClr val="bg1"/>
                </a:solidFill>
              </a:rPr>
              <a:t>Bottom Photo: Meeting with the Head Of Neurosurgery at St. Spiridon Institute</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4198</TotalTime>
  <Words>941</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Libre Baskerville</vt:lpstr>
      <vt:lpstr>Montserrat Light</vt:lpstr>
      <vt:lpstr>Arial</vt:lpstr>
      <vt:lpstr>Times New Roman</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Sandra Coleman</cp:lastModifiedBy>
  <cp:revision>324</cp:revision>
  <cp:lastPrinted>2025-03-17T17:50:13Z</cp:lastPrinted>
  <dcterms:modified xsi:type="dcterms:W3CDTF">2025-07-15T16:42:49Z</dcterms:modified>
  <cp:category>templates for scientific poster</cp:category>
</cp:coreProperties>
</file>