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71" r:id="rId2"/>
    <p:sldId id="272" r:id="rId3"/>
    <p:sldId id="256" r:id="rId4"/>
    <p:sldId id="257" r:id="rId5"/>
    <p:sldId id="258" r:id="rId6"/>
    <p:sldId id="259" r:id="rId7"/>
    <p:sldId id="260" r:id="rId8"/>
    <p:sldId id="270" r:id="rId9"/>
    <p:sldId id="261" r:id="rId10"/>
    <p:sldId id="273" r:id="rId11"/>
    <p:sldId id="274" r:id="rId12"/>
    <p:sldId id="262" r:id="rId13"/>
    <p:sldId id="263" r:id="rId14"/>
    <p:sldId id="264" r:id="rId15"/>
    <p:sldId id="265" r:id="rId16"/>
    <p:sldId id="266" r:id="rId17"/>
    <p:sldId id="267" r:id="rId18"/>
    <p:sldId id="268" r:id="rId19"/>
    <p:sldId id="269"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68"/>
    <p:restoredTop sz="95807"/>
  </p:normalViewPr>
  <p:slideViewPr>
    <p:cSldViewPr snapToGrid="0" snapToObjects="1">
      <p:cViewPr>
        <p:scale>
          <a:sx n="72" d="100"/>
          <a:sy n="72" d="100"/>
        </p:scale>
        <p:origin x="184"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Incidents by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Incidents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Sheet2!$B$2:$B$13</c:f>
              <c:numCache>
                <c:formatCode>General</c:formatCode>
                <c:ptCount val="12"/>
                <c:pt idx="0">
                  <c:v>23625</c:v>
                </c:pt>
                <c:pt idx="1">
                  <c:v>21661</c:v>
                </c:pt>
                <c:pt idx="2">
                  <c:v>24156</c:v>
                </c:pt>
                <c:pt idx="3">
                  <c:v>24108</c:v>
                </c:pt>
                <c:pt idx="4">
                  <c:v>26242</c:v>
                </c:pt>
                <c:pt idx="5">
                  <c:v>30622</c:v>
                </c:pt>
                <c:pt idx="6">
                  <c:v>34640</c:v>
                </c:pt>
                <c:pt idx="7">
                  <c:v>35137</c:v>
                </c:pt>
                <c:pt idx="8">
                  <c:v>34023</c:v>
                </c:pt>
                <c:pt idx="9">
                  <c:v>26437</c:v>
                </c:pt>
                <c:pt idx="10">
                  <c:v>23685</c:v>
                </c:pt>
                <c:pt idx="11">
                  <c:v>23484</c:v>
                </c:pt>
              </c:numCache>
            </c:numRef>
          </c:val>
          <c:extLst>
            <c:ext xmlns:c16="http://schemas.microsoft.com/office/drawing/2014/chart" uri="{C3380CC4-5D6E-409C-BE32-E72D297353CC}">
              <c16:uniqueId val="{00000000-EFCD-F94A-BCF3-8D98432B8144}"/>
            </c:ext>
          </c:extLst>
        </c:ser>
        <c:dLbls>
          <c:dLblPos val="outEnd"/>
          <c:showLegendKey val="0"/>
          <c:showVal val="1"/>
          <c:showCatName val="0"/>
          <c:showSerName val="0"/>
          <c:showPercent val="0"/>
          <c:showBubbleSize val="0"/>
        </c:dLbls>
        <c:gapWidth val="219"/>
        <c:overlap val="-27"/>
        <c:axId val="1510237776"/>
        <c:axId val="1510746544"/>
      </c:barChart>
      <c:catAx>
        <c:axId val="1510237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0746544"/>
        <c:crosses val="autoZero"/>
        <c:auto val="1"/>
        <c:lblAlgn val="ctr"/>
        <c:lblOffset val="100"/>
        <c:noMultiLvlLbl val="0"/>
      </c:catAx>
      <c:valAx>
        <c:axId val="1510746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0237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Incidents by hour of day (24</a:t>
            </a:r>
            <a:r>
              <a:rPr lang="en-US" baseline="0" dirty="0"/>
              <a:t> hours Clock)</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Sheet1!$A$1</c:f>
              <c:strCache>
                <c:ptCount val="1"/>
                <c:pt idx="0">
                  <c:v>Hour</c:v>
                </c:pt>
              </c:strCache>
            </c:strRef>
          </c:tx>
          <c:spPr>
            <a:solidFill>
              <a:schemeClr val="accent1"/>
            </a:solidFill>
            <a:ln>
              <a:noFill/>
            </a:ln>
            <a:effectLst/>
          </c:spPr>
          <c:invertIfNegative val="0"/>
          <c:dLbls>
            <c:delete val="1"/>
          </c:dLbls>
          <c:val>
            <c:numRef>
              <c:f>Sheet1!$A$2:$A$25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val>
          <c:extLst>
            <c:ext xmlns:c16="http://schemas.microsoft.com/office/drawing/2014/chart" uri="{C3380CC4-5D6E-409C-BE32-E72D297353CC}">
              <c16:uniqueId val="{00000000-E37C-D949-B4A8-B45D4997B8A1}"/>
            </c:ext>
          </c:extLst>
        </c:ser>
        <c:ser>
          <c:idx val="1"/>
          <c:order val="1"/>
          <c:tx>
            <c:strRef>
              <c:f>Sheet1!$B$1</c:f>
              <c:strCache>
                <c:ptCount val="1"/>
                <c:pt idx="0">
                  <c:v>Incidents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Sheet1!$B$2:$B$25</c:f>
              <c:numCache>
                <c:formatCode>General</c:formatCode>
                <c:ptCount val="24"/>
                <c:pt idx="0">
                  <c:v>9502</c:v>
                </c:pt>
                <c:pt idx="1">
                  <c:v>7895</c:v>
                </c:pt>
                <c:pt idx="2">
                  <c:v>4710</c:v>
                </c:pt>
                <c:pt idx="3">
                  <c:v>3505</c:v>
                </c:pt>
                <c:pt idx="4">
                  <c:v>3409</c:v>
                </c:pt>
                <c:pt idx="5">
                  <c:v>5174</c:v>
                </c:pt>
                <c:pt idx="6">
                  <c:v>9095</c:v>
                </c:pt>
                <c:pt idx="7">
                  <c:v>13441</c:v>
                </c:pt>
                <c:pt idx="8">
                  <c:v>15157</c:v>
                </c:pt>
                <c:pt idx="9">
                  <c:v>16836</c:v>
                </c:pt>
                <c:pt idx="10">
                  <c:v>16904</c:v>
                </c:pt>
                <c:pt idx="11">
                  <c:v>19198</c:v>
                </c:pt>
                <c:pt idx="12">
                  <c:v>17292</c:v>
                </c:pt>
                <c:pt idx="13">
                  <c:v>17659</c:v>
                </c:pt>
                <c:pt idx="14">
                  <c:v>16963</c:v>
                </c:pt>
                <c:pt idx="15">
                  <c:v>20373</c:v>
                </c:pt>
                <c:pt idx="16">
                  <c:v>21350</c:v>
                </c:pt>
                <c:pt idx="17">
                  <c:v>20908</c:v>
                </c:pt>
                <c:pt idx="18">
                  <c:v>18055</c:v>
                </c:pt>
                <c:pt idx="19">
                  <c:v>16300</c:v>
                </c:pt>
                <c:pt idx="20">
                  <c:v>14460</c:v>
                </c:pt>
                <c:pt idx="21">
                  <c:v>13244</c:v>
                </c:pt>
                <c:pt idx="22">
                  <c:v>10856</c:v>
                </c:pt>
                <c:pt idx="23">
                  <c:v>15534</c:v>
                </c:pt>
              </c:numCache>
            </c:numRef>
          </c:val>
          <c:extLst>
            <c:ext xmlns:c16="http://schemas.microsoft.com/office/drawing/2014/chart" uri="{C3380CC4-5D6E-409C-BE32-E72D297353CC}">
              <c16:uniqueId val="{00000001-E37C-D949-B4A8-B45D4997B8A1}"/>
            </c:ext>
          </c:extLst>
        </c:ser>
        <c:dLbls>
          <c:dLblPos val="outEnd"/>
          <c:showLegendKey val="0"/>
          <c:showVal val="1"/>
          <c:showCatName val="0"/>
          <c:showSerName val="0"/>
          <c:showPercent val="0"/>
          <c:showBubbleSize val="0"/>
        </c:dLbls>
        <c:gapWidth val="219"/>
        <c:overlap val="-27"/>
        <c:axId val="1492770832"/>
        <c:axId val="1492537344"/>
      </c:barChart>
      <c:catAx>
        <c:axId val="149277083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2537344"/>
        <c:crosses val="autoZero"/>
        <c:auto val="1"/>
        <c:lblAlgn val="ctr"/>
        <c:lblOffset val="100"/>
        <c:noMultiLvlLbl val="0"/>
      </c:catAx>
      <c:valAx>
        <c:axId val="1492537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2770832"/>
        <c:crosses val="autoZero"/>
        <c:crossBetween val="between"/>
      </c:valAx>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Incident Days</a:t>
            </a:r>
            <a:r>
              <a:rPr lang="en-US" baseline="0" dirty="0"/>
              <a:t> of the Week</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Sheet3!$B$1</c:f>
              <c:strCache>
                <c:ptCount val="1"/>
                <c:pt idx="0">
                  <c:v>Incident</c:v>
                </c:pt>
              </c:strCache>
            </c:strRef>
          </c:tx>
          <c:spPr>
            <a:solidFill>
              <a:schemeClr val="accent1"/>
            </a:solidFill>
            <a:ln>
              <a:noFill/>
            </a:ln>
            <a:effectLst/>
          </c:spPr>
          <c:invertIfNegative val="0"/>
          <c:cat>
            <c:strRef>
              <c:f>Sheet3!$A$2:$A$8</c:f>
              <c:strCache>
                <c:ptCount val="7"/>
                <c:pt idx="0">
                  <c:v>Monday</c:v>
                </c:pt>
                <c:pt idx="1">
                  <c:v>Tuesday</c:v>
                </c:pt>
                <c:pt idx="2">
                  <c:v>Wednesday</c:v>
                </c:pt>
                <c:pt idx="3">
                  <c:v>Thursday</c:v>
                </c:pt>
                <c:pt idx="4">
                  <c:v>Friday</c:v>
                </c:pt>
                <c:pt idx="5">
                  <c:v>Saturday</c:v>
                </c:pt>
                <c:pt idx="6">
                  <c:v>Sunday</c:v>
                </c:pt>
              </c:strCache>
            </c:strRef>
          </c:cat>
          <c:val>
            <c:numRef>
              <c:f>Sheet3!$B$2:$B$8</c:f>
              <c:numCache>
                <c:formatCode>General</c:formatCode>
                <c:ptCount val="7"/>
                <c:pt idx="0">
                  <c:v>49758</c:v>
                </c:pt>
                <c:pt idx="1">
                  <c:v>46970</c:v>
                </c:pt>
                <c:pt idx="2">
                  <c:v>45969</c:v>
                </c:pt>
                <c:pt idx="3">
                  <c:v>41374</c:v>
                </c:pt>
                <c:pt idx="4">
                  <c:v>47872</c:v>
                </c:pt>
                <c:pt idx="5">
                  <c:v>47726</c:v>
                </c:pt>
                <c:pt idx="6">
                  <c:v>48151</c:v>
                </c:pt>
              </c:numCache>
            </c:numRef>
          </c:val>
          <c:extLst>
            <c:ext xmlns:c16="http://schemas.microsoft.com/office/drawing/2014/chart" uri="{C3380CC4-5D6E-409C-BE32-E72D297353CC}">
              <c16:uniqueId val="{00000000-A590-9A48-BF1A-03878E023A92}"/>
            </c:ext>
          </c:extLst>
        </c:ser>
        <c:dLbls>
          <c:showLegendKey val="0"/>
          <c:showVal val="0"/>
          <c:showCatName val="0"/>
          <c:showSerName val="0"/>
          <c:showPercent val="0"/>
          <c:showBubbleSize val="0"/>
        </c:dLbls>
        <c:gapWidth val="219"/>
        <c:overlap val="-27"/>
        <c:axId val="1515896608"/>
        <c:axId val="1515898256"/>
      </c:barChart>
      <c:catAx>
        <c:axId val="151589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5898256"/>
        <c:crosses val="autoZero"/>
        <c:auto val="1"/>
        <c:lblAlgn val="ctr"/>
        <c:lblOffset val="100"/>
        <c:noMultiLvlLbl val="0"/>
      </c:catAx>
      <c:valAx>
        <c:axId val="1515898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5896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B63DCE-AAE5-7142-A406-691CC5C944A2}" type="datetimeFigureOut">
              <a:rPr lang="en-US" smtClean="0"/>
              <a:t>11/27/22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9152D6-F270-5A40-9727-9CEADD296790}" type="slidenum">
              <a:rPr lang="en-US" smtClean="0"/>
              <a:t>‹#›</a:t>
            </a:fld>
            <a:endParaRPr lang="en-US"/>
          </a:p>
        </p:txBody>
      </p:sp>
    </p:spTree>
    <p:extLst>
      <p:ext uri="{BB962C8B-B14F-4D97-AF65-F5344CB8AC3E}">
        <p14:creationId xmlns:p14="http://schemas.microsoft.com/office/powerpoint/2010/main" val="3887907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Emely (Everyone say Hi, don’t be rude.)</a:t>
            </a:r>
          </a:p>
        </p:txBody>
      </p:sp>
      <p:sp>
        <p:nvSpPr>
          <p:cNvPr id="4" name="Slide Number Placeholder 3"/>
          <p:cNvSpPr>
            <a:spLocks noGrp="1"/>
          </p:cNvSpPr>
          <p:nvPr>
            <p:ph type="sldNum" sz="quarter" idx="5"/>
          </p:nvPr>
        </p:nvSpPr>
        <p:spPr/>
        <p:txBody>
          <a:bodyPr/>
          <a:lstStyle/>
          <a:p>
            <a:fld id="{849152D6-F270-5A40-9727-9CEADD296790}" type="slidenum">
              <a:rPr lang="en-US" smtClean="0"/>
              <a:t>1</a:t>
            </a:fld>
            <a:endParaRPr lang="en-US"/>
          </a:p>
        </p:txBody>
      </p:sp>
    </p:spTree>
    <p:extLst>
      <p:ext uri="{BB962C8B-B14F-4D97-AF65-F5344CB8AC3E}">
        <p14:creationId xmlns:p14="http://schemas.microsoft.com/office/powerpoint/2010/main" val="3867171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Steven</a:t>
            </a:r>
          </a:p>
        </p:txBody>
      </p:sp>
      <p:sp>
        <p:nvSpPr>
          <p:cNvPr id="4" name="Slide Number Placeholder 3"/>
          <p:cNvSpPr>
            <a:spLocks noGrp="1"/>
          </p:cNvSpPr>
          <p:nvPr>
            <p:ph type="sldNum" sz="quarter" idx="5"/>
          </p:nvPr>
        </p:nvSpPr>
        <p:spPr/>
        <p:txBody>
          <a:bodyPr/>
          <a:lstStyle/>
          <a:p>
            <a:fld id="{849152D6-F270-5A40-9727-9CEADD296790}" type="slidenum">
              <a:rPr lang="en-US" smtClean="0"/>
              <a:t>10</a:t>
            </a:fld>
            <a:endParaRPr lang="en-US"/>
          </a:p>
        </p:txBody>
      </p:sp>
    </p:spTree>
    <p:extLst>
      <p:ext uri="{BB962C8B-B14F-4D97-AF65-F5344CB8AC3E}">
        <p14:creationId xmlns:p14="http://schemas.microsoft.com/office/powerpoint/2010/main" val="499972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Steven</a:t>
            </a:r>
          </a:p>
        </p:txBody>
      </p:sp>
      <p:sp>
        <p:nvSpPr>
          <p:cNvPr id="4" name="Slide Number Placeholder 3"/>
          <p:cNvSpPr>
            <a:spLocks noGrp="1"/>
          </p:cNvSpPr>
          <p:nvPr>
            <p:ph type="sldNum" sz="quarter" idx="5"/>
          </p:nvPr>
        </p:nvSpPr>
        <p:spPr/>
        <p:txBody>
          <a:bodyPr/>
          <a:lstStyle/>
          <a:p>
            <a:fld id="{849152D6-F270-5A40-9727-9CEADD296790}" type="slidenum">
              <a:rPr lang="en-US" smtClean="0"/>
              <a:t>11</a:t>
            </a:fld>
            <a:endParaRPr lang="en-US"/>
          </a:p>
        </p:txBody>
      </p:sp>
    </p:spTree>
    <p:extLst>
      <p:ext uri="{BB962C8B-B14F-4D97-AF65-F5344CB8AC3E}">
        <p14:creationId xmlns:p14="http://schemas.microsoft.com/office/powerpoint/2010/main" val="1329046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Kritim</a:t>
            </a:r>
            <a:endParaRPr lang="en-US" dirty="0"/>
          </a:p>
        </p:txBody>
      </p:sp>
      <p:sp>
        <p:nvSpPr>
          <p:cNvPr id="4" name="Slide Number Placeholder 3"/>
          <p:cNvSpPr>
            <a:spLocks noGrp="1"/>
          </p:cNvSpPr>
          <p:nvPr>
            <p:ph type="sldNum" sz="quarter" idx="5"/>
          </p:nvPr>
        </p:nvSpPr>
        <p:spPr/>
        <p:txBody>
          <a:bodyPr/>
          <a:lstStyle/>
          <a:p>
            <a:fld id="{849152D6-F270-5A40-9727-9CEADD296790}" type="slidenum">
              <a:rPr lang="en-US" smtClean="0"/>
              <a:t>12</a:t>
            </a:fld>
            <a:endParaRPr lang="en-US"/>
          </a:p>
        </p:txBody>
      </p:sp>
    </p:spTree>
    <p:extLst>
      <p:ext uri="{BB962C8B-B14F-4D97-AF65-F5344CB8AC3E}">
        <p14:creationId xmlns:p14="http://schemas.microsoft.com/office/powerpoint/2010/main" val="1418544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Kritim</a:t>
            </a:r>
            <a:endParaRPr lang="en-US" dirty="0"/>
          </a:p>
        </p:txBody>
      </p:sp>
      <p:sp>
        <p:nvSpPr>
          <p:cNvPr id="4" name="Slide Number Placeholder 3"/>
          <p:cNvSpPr>
            <a:spLocks noGrp="1"/>
          </p:cNvSpPr>
          <p:nvPr>
            <p:ph type="sldNum" sz="quarter" idx="5"/>
          </p:nvPr>
        </p:nvSpPr>
        <p:spPr/>
        <p:txBody>
          <a:bodyPr/>
          <a:lstStyle/>
          <a:p>
            <a:fld id="{849152D6-F270-5A40-9727-9CEADD296790}" type="slidenum">
              <a:rPr lang="en-US" smtClean="0"/>
              <a:t>13</a:t>
            </a:fld>
            <a:endParaRPr lang="en-US"/>
          </a:p>
        </p:txBody>
      </p:sp>
    </p:spTree>
    <p:extLst>
      <p:ext uri="{BB962C8B-B14F-4D97-AF65-F5344CB8AC3E}">
        <p14:creationId xmlns:p14="http://schemas.microsoft.com/office/powerpoint/2010/main" val="66730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Kritim</a:t>
            </a:r>
            <a:endParaRPr lang="en-US" dirty="0"/>
          </a:p>
        </p:txBody>
      </p:sp>
      <p:sp>
        <p:nvSpPr>
          <p:cNvPr id="4" name="Slide Number Placeholder 3"/>
          <p:cNvSpPr>
            <a:spLocks noGrp="1"/>
          </p:cNvSpPr>
          <p:nvPr>
            <p:ph type="sldNum" sz="quarter" idx="5"/>
          </p:nvPr>
        </p:nvSpPr>
        <p:spPr/>
        <p:txBody>
          <a:bodyPr/>
          <a:lstStyle/>
          <a:p>
            <a:fld id="{849152D6-F270-5A40-9727-9CEADD296790}" type="slidenum">
              <a:rPr lang="en-US" smtClean="0"/>
              <a:t>14</a:t>
            </a:fld>
            <a:endParaRPr lang="en-US"/>
          </a:p>
        </p:txBody>
      </p:sp>
    </p:spTree>
    <p:extLst>
      <p:ext uri="{BB962C8B-B14F-4D97-AF65-F5344CB8AC3E}">
        <p14:creationId xmlns:p14="http://schemas.microsoft.com/office/powerpoint/2010/main" val="3061733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Kritim</a:t>
            </a:r>
            <a:endParaRPr lang="en-US" dirty="0"/>
          </a:p>
        </p:txBody>
      </p:sp>
      <p:sp>
        <p:nvSpPr>
          <p:cNvPr id="4" name="Slide Number Placeholder 3"/>
          <p:cNvSpPr>
            <a:spLocks noGrp="1"/>
          </p:cNvSpPr>
          <p:nvPr>
            <p:ph type="sldNum" sz="quarter" idx="5"/>
          </p:nvPr>
        </p:nvSpPr>
        <p:spPr/>
        <p:txBody>
          <a:bodyPr/>
          <a:lstStyle/>
          <a:p>
            <a:fld id="{849152D6-F270-5A40-9727-9CEADD296790}" type="slidenum">
              <a:rPr lang="en-US" smtClean="0"/>
              <a:t>15</a:t>
            </a:fld>
            <a:endParaRPr lang="en-US"/>
          </a:p>
        </p:txBody>
      </p:sp>
    </p:spTree>
    <p:extLst>
      <p:ext uri="{BB962C8B-B14F-4D97-AF65-F5344CB8AC3E}">
        <p14:creationId xmlns:p14="http://schemas.microsoft.com/office/powerpoint/2010/main" val="767782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Kritim</a:t>
            </a:r>
            <a:endParaRPr lang="en-US" dirty="0"/>
          </a:p>
        </p:txBody>
      </p:sp>
      <p:sp>
        <p:nvSpPr>
          <p:cNvPr id="4" name="Slide Number Placeholder 3"/>
          <p:cNvSpPr>
            <a:spLocks noGrp="1"/>
          </p:cNvSpPr>
          <p:nvPr>
            <p:ph type="sldNum" sz="quarter" idx="5"/>
          </p:nvPr>
        </p:nvSpPr>
        <p:spPr/>
        <p:txBody>
          <a:bodyPr/>
          <a:lstStyle/>
          <a:p>
            <a:fld id="{849152D6-F270-5A40-9727-9CEADD296790}" type="slidenum">
              <a:rPr lang="en-US" smtClean="0"/>
              <a:t>16</a:t>
            </a:fld>
            <a:endParaRPr lang="en-US"/>
          </a:p>
        </p:txBody>
      </p:sp>
    </p:spTree>
    <p:extLst>
      <p:ext uri="{BB962C8B-B14F-4D97-AF65-F5344CB8AC3E}">
        <p14:creationId xmlns:p14="http://schemas.microsoft.com/office/powerpoint/2010/main" val="3945635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Kritim</a:t>
            </a:r>
            <a:endParaRPr lang="en-US" dirty="0"/>
          </a:p>
        </p:txBody>
      </p:sp>
      <p:sp>
        <p:nvSpPr>
          <p:cNvPr id="4" name="Slide Number Placeholder 3"/>
          <p:cNvSpPr>
            <a:spLocks noGrp="1"/>
          </p:cNvSpPr>
          <p:nvPr>
            <p:ph type="sldNum" sz="quarter" idx="5"/>
          </p:nvPr>
        </p:nvSpPr>
        <p:spPr/>
        <p:txBody>
          <a:bodyPr/>
          <a:lstStyle/>
          <a:p>
            <a:fld id="{849152D6-F270-5A40-9727-9CEADD296790}" type="slidenum">
              <a:rPr lang="en-US" smtClean="0"/>
              <a:t>17</a:t>
            </a:fld>
            <a:endParaRPr lang="en-US"/>
          </a:p>
        </p:txBody>
      </p:sp>
    </p:spTree>
    <p:extLst>
      <p:ext uri="{BB962C8B-B14F-4D97-AF65-F5344CB8AC3E}">
        <p14:creationId xmlns:p14="http://schemas.microsoft.com/office/powerpoint/2010/main" val="3092046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Kritim</a:t>
            </a:r>
            <a:endParaRPr lang="en-US" dirty="0"/>
          </a:p>
        </p:txBody>
      </p:sp>
      <p:sp>
        <p:nvSpPr>
          <p:cNvPr id="4" name="Slide Number Placeholder 3"/>
          <p:cNvSpPr>
            <a:spLocks noGrp="1"/>
          </p:cNvSpPr>
          <p:nvPr>
            <p:ph type="sldNum" sz="quarter" idx="5"/>
          </p:nvPr>
        </p:nvSpPr>
        <p:spPr/>
        <p:txBody>
          <a:bodyPr/>
          <a:lstStyle/>
          <a:p>
            <a:fld id="{849152D6-F270-5A40-9727-9CEADD296790}" type="slidenum">
              <a:rPr lang="en-US" smtClean="0"/>
              <a:t>18</a:t>
            </a:fld>
            <a:endParaRPr lang="en-US"/>
          </a:p>
        </p:txBody>
      </p:sp>
    </p:spTree>
    <p:extLst>
      <p:ext uri="{BB962C8B-B14F-4D97-AF65-F5344CB8AC3E}">
        <p14:creationId xmlns:p14="http://schemas.microsoft.com/office/powerpoint/2010/main" val="1947287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Kritim</a:t>
            </a:r>
            <a:endParaRPr lang="en-US" dirty="0"/>
          </a:p>
        </p:txBody>
      </p:sp>
      <p:sp>
        <p:nvSpPr>
          <p:cNvPr id="4" name="Slide Number Placeholder 3"/>
          <p:cNvSpPr>
            <a:spLocks noGrp="1"/>
          </p:cNvSpPr>
          <p:nvPr>
            <p:ph type="sldNum" sz="quarter" idx="5"/>
          </p:nvPr>
        </p:nvSpPr>
        <p:spPr/>
        <p:txBody>
          <a:bodyPr/>
          <a:lstStyle/>
          <a:p>
            <a:fld id="{849152D6-F270-5A40-9727-9CEADD296790}" type="slidenum">
              <a:rPr lang="en-US" smtClean="0"/>
              <a:t>19</a:t>
            </a:fld>
            <a:endParaRPr lang="en-US"/>
          </a:p>
        </p:txBody>
      </p:sp>
    </p:spTree>
    <p:extLst>
      <p:ext uri="{BB962C8B-B14F-4D97-AF65-F5344CB8AC3E}">
        <p14:creationId xmlns:p14="http://schemas.microsoft.com/office/powerpoint/2010/main" val="2909974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Emely</a:t>
            </a:r>
          </a:p>
        </p:txBody>
      </p:sp>
      <p:sp>
        <p:nvSpPr>
          <p:cNvPr id="4" name="Slide Number Placeholder 3"/>
          <p:cNvSpPr>
            <a:spLocks noGrp="1"/>
          </p:cNvSpPr>
          <p:nvPr>
            <p:ph type="sldNum" sz="quarter" idx="5"/>
          </p:nvPr>
        </p:nvSpPr>
        <p:spPr/>
        <p:txBody>
          <a:bodyPr/>
          <a:lstStyle/>
          <a:p>
            <a:fld id="{849152D6-F270-5A40-9727-9CEADD296790}" type="slidenum">
              <a:rPr lang="en-US" smtClean="0"/>
              <a:t>2</a:t>
            </a:fld>
            <a:endParaRPr lang="en-US"/>
          </a:p>
        </p:txBody>
      </p:sp>
    </p:spTree>
    <p:extLst>
      <p:ext uri="{BB962C8B-B14F-4D97-AF65-F5344CB8AC3E}">
        <p14:creationId xmlns:p14="http://schemas.microsoft.com/office/powerpoint/2010/main" val="7390069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Steven( Everyone say Thank you!)</a:t>
            </a:r>
          </a:p>
        </p:txBody>
      </p:sp>
      <p:sp>
        <p:nvSpPr>
          <p:cNvPr id="4" name="Slide Number Placeholder 3"/>
          <p:cNvSpPr>
            <a:spLocks noGrp="1"/>
          </p:cNvSpPr>
          <p:nvPr>
            <p:ph type="sldNum" sz="quarter" idx="5"/>
          </p:nvPr>
        </p:nvSpPr>
        <p:spPr/>
        <p:txBody>
          <a:bodyPr/>
          <a:lstStyle/>
          <a:p>
            <a:fld id="{849152D6-F270-5A40-9727-9CEADD296790}" type="slidenum">
              <a:rPr lang="en-US" smtClean="0"/>
              <a:t>20</a:t>
            </a:fld>
            <a:endParaRPr lang="en-US"/>
          </a:p>
        </p:txBody>
      </p:sp>
    </p:spTree>
    <p:extLst>
      <p:ext uri="{BB962C8B-B14F-4D97-AF65-F5344CB8AC3E}">
        <p14:creationId xmlns:p14="http://schemas.microsoft.com/office/powerpoint/2010/main" val="3126676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Emely</a:t>
            </a:r>
          </a:p>
        </p:txBody>
      </p:sp>
      <p:sp>
        <p:nvSpPr>
          <p:cNvPr id="4" name="Slide Number Placeholder 3"/>
          <p:cNvSpPr>
            <a:spLocks noGrp="1"/>
          </p:cNvSpPr>
          <p:nvPr>
            <p:ph type="sldNum" sz="quarter" idx="5"/>
          </p:nvPr>
        </p:nvSpPr>
        <p:spPr/>
        <p:txBody>
          <a:bodyPr/>
          <a:lstStyle/>
          <a:p>
            <a:fld id="{849152D6-F270-5A40-9727-9CEADD296790}" type="slidenum">
              <a:rPr lang="en-US" smtClean="0"/>
              <a:t>3</a:t>
            </a:fld>
            <a:endParaRPr lang="en-US"/>
          </a:p>
        </p:txBody>
      </p:sp>
    </p:spTree>
    <p:extLst>
      <p:ext uri="{BB962C8B-B14F-4D97-AF65-F5344CB8AC3E}">
        <p14:creationId xmlns:p14="http://schemas.microsoft.com/office/powerpoint/2010/main" val="3498299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Steven</a:t>
            </a:r>
          </a:p>
        </p:txBody>
      </p:sp>
      <p:sp>
        <p:nvSpPr>
          <p:cNvPr id="4" name="Slide Number Placeholder 3"/>
          <p:cNvSpPr>
            <a:spLocks noGrp="1"/>
          </p:cNvSpPr>
          <p:nvPr>
            <p:ph type="sldNum" sz="quarter" idx="5"/>
          </p:nvPr>
        </p:nvSpPr>
        <p:spPr/>
        <p:txBody>
          <a:bodyPr/>
          <a:lstStyle/>
          <a:p>
            <a:fld id="{849152D6-F270-5A40-9727-9CEADD296790}" type="slidenum">
              <a:rPr lang="en-US" smtClean="0"/>
              <a:t>4</a:t>
            </a:fld>
            <a:endParaRPr lang="en-US"/>
          </a:p>
        </p:txBody>
      </p:sp>
    </p:spTree>
    <p:extLst>
      <p:ext uri="{BB962C8B-B14F-4D97-AF65-F5344CB8AC3E}">
        <p14:creationId xmlns:p14="http://schemas.microsoft.com/office/powerpoint/2010/main" val="3377653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Steven</a:t>
            </a:r>
          </a:p>
        </p:txBody>
      </p:sp>
      <p:sp>
        <p:nvSpPr>
          <p:cNvPr id="4" name="Slide Number Placeholder 3"/>
          <p:cNvSpPr>
            <a:spLocks noGrp="1"/>
          </p:cNvSpPr>
          <p:nvPr>
            <p:ph type="sldNum" sz="quarter" idx="5"/>
          </p:nvPr>
        </p:nvSpPr>
        <p:spPr/>
        <p:txBody>
          <a:bodyPr/>
          <a:lstStyle/>
          <a:p>
            <a:fld id="{849152D6-F270-5A40-9727-9CEADD296790}" type="slidenum">
              <a:rPr lang="en-US" smtClean="0"/>
              <a:t>5</a:t>
            </a:fld>
            <a:endParaRPr lang="en-US"/>
          </a:p>
        </p:txBody>
      </p:sp>
    </p:spTree>
    <p:extLst>
      <p:ext uri="{BB962C8B-B14F-4D97-AF65-F5344CB8AC3E}">
        <p14:creationId xmlns:p14="http://schemas.microsoft.com/office/powerpoint/2010/main" val="3524386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Steven</a:t>
            </a:r>
          </a:p>
        </p:txBody>
      </p:sp>
      <p:sp>
        <p:nvSpPr>
          <p:cNvPr id="4" name="Slide Number Placeholder 3"/>
          <p:cNvSpPr>
            <a:spLocks noGrp="1"/>
          </p:cNvSpPr>
          <p:nvPr>
            <p:ph type="sldNum" sz="quarter" idx="5"/>
          </p:nvPr>
        </p:nvSpPr>
        <p:spPr/>
        <p:txBody>
          <a:bodyPr/>
          <a:lstStyle/>
          <a:p>
            <a:fld id="{849152D6-F270-5A40-9727-9CEADD296790}" type="slidenum">
              <a:rPr lang="en-US" smtClean="0"/>
              <a:t>6</a:t>
            </a:fld>
            <a:endParaRPr lang="en-US"/>
          </a:p>
        </p:txBody>
      </p:sp>
    </p:spTree>
    <p:extLst>
      <p:ext uri="{BB962C8B-B14F-4D97-AF65-F5344CB8AC3E}">
        <p14:creationId xmlns:p14="http://schemas.microsoft.com/office/powerpoint/2010/main" val="1292580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Steven</a:t>
            </a:r>
          </a:p>
        </p:txBody>
      </p:sp>
      <p:sp>
        <p:nvSpPr>
          <p:cNvPr id="4" name="Slide Number Placeholder 3"/>
          <p:cNvSpPr>
            <a:spLocks noGrp="1"/>
          </p:cNvSpPr>
          <p:nvPr>
            <p:ph type="sldNum" sz="quarter" idx="5"/>
          </p:nvPr>
        </p:nvSpPr>
        <p:spPr/>
        <p:txBody>
          <a:bodyPr/>
          <a:lstStyle/>
          <a:p>
            <a:fld id="{849152D6-F270-5A40-9727-9CEADD296790}" type="slidenum">
              <a:rPr lang="en-US" smtClean="0"/>
              <a:t>7</a:t>
            </a:fld>
            <a:endParaRPr lang="en-US"/>
          </a:p>
        </p:txBody>
      </p:sp>
    </p:spTree>
    <p:extLst>
      <p:ext uri="{BB962C8B-B14F-4D97-AF65-F5344CB8AC3E}">
        <p14:creationId xmlns:p14="http://schemas.microsoft.com/office/powerpoint/2010/main" val="3071972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Steven</a:t>
            </a:r>
          </a:p>
        </p:txBody>
      </p:sp>
      <p:sp>
        <p:nvSpPr>
          <p:cNvPr id="4" name="Slide Number Placeholder 3"/>
          <p:cNvSpPr>
            <a:spLocks noGrp="1"/>
          </p:cNvSpPr>
          <p:nvPr>
            <p:ph type="sldNum" sz="quarter" idx="5"/>
          </p:nvPr>
        </p:nvSpPr>
        <p:spPr/>
        <p:txBody>
          <a:bodyPr/>
          <a:lstStyle/>
          <a:p>
            <a:fld id="{849152D6-F270-5A40-9727-9CEADD296790}" type="slidenum">
              <a:rPr lang="en-US" smtClean="0"/>
              <a:t>8</a:t>
            </a:fld>
            <a:endParaRPr lang="en-US"/>
          </a:p>
        </p:txBody>
      </p:sp>
    </p:spTree>
    <p:extLst>
      <p:ext uri="{BB962C8B-B14F-4D97-AF65-F5344CB8AC3E}">
        <p14:creationId xmlns:p14="http://schemas.microsoft.com/office/powerpoint/2010/main" val="3204240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Kritim</a:t>
            </a:r>
            <a:endParaRPr lang="en-US" dirty="0"/>
          </a:p>
        </p:txBody>
      </p:sp>
      <p:sp>
        <p:nvSpPr>
          <p:cNvPr id="4" name="Slide Number Placeholder 3"/>
          <p:cNvSpPr>
            <a:spLocks noGrp="1"/>
          </p:cNvSpPr>
          <p:nvPr>
            <p:ph type="sldNum" sz="quarter" idx="5"/>
          </p:nvPr>
        </p:nvSpPr>
        <p:spPr/>
        <p:txBody>
          <a:bodyPr/>
          <a:lstStyle/>
          <a:p>
            <a:fld id="{849152D6-F270-5A40-9727-9CEADD296790}" type="slidenum">
              <a:rPr lang="en-US" smtClean="0"/>
              <a:t>9</a:t>
            </a:fld>
            <a:endParaRPr lang="en-US"/>
          </a:p>
        </p:txBody>
      </p:sp>
    </p:spTree>
    <p:extLst>
      <p:ext uri="{BB962C8B-B14F-4D97-AF65-F5344CB8AC3E}">
        <p14:creationId xmlns:p14="http://schemas.microsoft.com/office/powerpoint/2010/main" val="159031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B0CD-4FFC-07EE-5A3E-E2FACF5190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96F251-4B10-4965-2CA1-BCAD5E04AC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CD5472-07AB-CDEC-32C6-E15F0E11CF3A}"/>
              </a:ext>
            </a:extLst>
          </p:cNvPr>
          <p:cNvSpPr>
            <a:spLocks noGrp="1"/>
          </p:cNvSpPr>
          <p:nvPr>
            <p:ph type="dt" sz="half" idx="10"/>
          </p:nvPr>
        </p:nvSpPr>
        <p:spPr/>
        <p:txBody>
          <a:bodyPr/>
          <a:lstStyle/>
          <a:p>
            <a:fld id="{274CF9E1-1C93-7B49-BE3D-561EACC71633}" type="datetimeFigureOut">
              <a:rPr lang="en-US" smtClean="0"/>
              <a:t>11/27/22</a:t>
            </a:fld>
            <a:endParaRPr lang="en-US"/>
          </a:p>
        </p:txBody>
      </p:sp>
      <p:sp>
        <p:nvSpPr>
          <p:cNvPr id="5" name="Footer Placeholder 4">
            <a:extLst>
              <a:ext uri="{FF2B5EF4-FFF2-40B4-BE49-F238E27FC236}">
                <a16:creationId xmlns:a16="http://schemas.microsoft.com/office/drawing/2014/main" id="{3BB8650C-41B5-67F0-B077-9B21BC9E0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BD7EB-FC94-1482-8E54-861D34F6F949}"/>
              </a:ext>
            </a:extLst>
          </p:cNvPr>
          <p:cNvSpPr>
            <a:spLocks noGrp="1"/>
          </p:cNvSpPr>
          <p:nvPr>
            <p:ph type="sldNum" sz="quarter" idx="12"/>
          </p:nvPr>
        </p:nvSpPr>
        <p:spPr/>
        <p:txBody>
          <a:bodyPr/>
          <a:lstStyle/>
          <a:p>
            <a:fld id="{18255381-0B91-B64E-82EF-6176FC370228}" type="slidenum">
              <a:rPr lang="en-US" smtClean="0"/>
              <a:t>‹#›</a:t>
            </a:fld>
            <a:endParaRPr lang="en-US"/>
          </a:p>
        </p:txBody>
      </p:sp>
    </p:spTree>
    <p:extLst>
      <p:ext uri="{BB962C8B-B14F-4D97-AF65-F5344CB8AC3E}">
        <p14:creationId xmlns:p14="http://schemas.microsoft.com/office/powerpoint/2010/main" val="91960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7996-25BE-5C25-FDC3-305C81310D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962295-7F5E-C191-04C4-326EE2B65A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15BD0-8190-2508-C1EC-20EAE2667DE2}"/>
              </a:ext>
            </a:extLst>
          </p:cNvPr>
          <p:cNvSpPr>
            <a:spLocks noGrp="1"/>
          </p:cNvSpPr>
          <p:nvPr>
            <p:ph type="dt" sz="half" idx="10"/>
          </p:nvPr>
        </p:nvSpPr>
        <p:spPr/>
        <p:txBody>
          <a:bodyPr/>
          <a:lstStyle/>
          <a:p>
            <a:fld id="{274CF9E1-1C93-7B49-BE3D-561EACC71633}" type="datetimeFigureOut">
              <a:rPr lang="en-US" smtClean="0"/>
              <a:t>11/27/22</a:t>
            </a:fld>
            <a:endParaRPr lang="en-US"/>
          </a:p>
        </p:txBody>
      </p:sp>
      <p:sp>
        <p:nvSpPr>
          <p:cNvPr id="5" name="Footer Placeholder 4">
            <a:extLst>
              <a:ext uri="{FF2B5EF4-FFF2-40B4-BE49-F238E27FC236}">
                <a16:creationId xmlns:a16="http://schemas.microsoft.com/office/drawing/2014/main" id="{A0337FB4-0B7E-A429-BD29-9D2B18A0D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7BF85-BAED-9511-B134-991E24014CC0}"/>
              </a:ext>
            </a:extLst>
          </p:cNvPr>
          <p:cNvSpPr>
            <a:spLocks noGrp="1"/>
          </p:cNvSpPr>
          <p:nvPr>
            <p:ph type="sldNum" sz="quarter" idx="12"/>
          </p:nvPr>
        </p:nvSpPr>
        <p:spPr/>
        <p:txBody>
          <a:bodyPr/>
          <a:lstStyle/>
          <a:p>
            <a:fld id="{18255381-0B91-B64E-82EF-6176FC370228}" type="slidenum">
              <a:rPr lang="en-US" smtClean="0"/>
              <a:t>‹#›</a:t>
            </a:fld>
            <a:endParaRPr lang="en-US"/>
          </a:p>
        </p:txBody>
      </p:sp>
    </p:spTree>
    <p:extLst>
      <p:ext uri="{BB962C8B-B14F-4D97-AF65-F5344CB8AC3E}">
        <p14:creationId xmlns:p14="http://schemas.microsoft.com/office/powerpoint/2010/main" val="329704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8FC8C6-DE7A-F546-544F-E9DC4E3A58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3936D2-6C31-8191-CC33-1273810BD4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9F0D69-465D-07E4-DD6A-421DAC2F1D9B}"/>
              </a:ext>
            </a:extLst>
          </p:cNvPr>
          <p:cNvSpPr>
            <a:spLocks noGrp="1"/>
          </p:cNvSpPr>
          <p:nvPr>
            <p:ph type="dt" sz="half" idx="10"/>
          </p:nvPr>
        </p:nvSpPr>
        <p:spPr/>
        <p:txBody>
          <a:bodyPr/>
          <a:lstStyle/>
          <a:p>
            <a:fld id="{274CF9E1-1C93-7B49-BE3D-561EACC71633}" type="datetimeFigureOut">
              <a:rPr lang="en-US" smtClean="0"/>
              <a:t>11/27/22</a:t>
            </a:fld>
            <a:endParaRPr lang="en-US"/>
          </a:p>
        </p:txBody>
      </p:sp>
      <p:sp>
        <p:nvSpPr>
          <p:cNvPr id="5" name="Footer Placeholder 4">
            <a:extLst>
              <a:ext uri="{FF2B5EF4-FFF2-40B4-BE49-F238E27FC236}">
                <a16:creationId xmlns:a16="http://schemas.microsoft.com/office/drawing/2014/main" id="{97AACF54-59B7-C975-56D9-684938345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15AD9-2D9B-76BB-CAC4-6B2431068EB6}"/>
              </a:ext>
            </a:extLst>
          </p:cNvPr>
          <p:cNvSpPr>
            <a:spLocks noGrp="1"/>
          </p:cNvSpPr>
          <p:nvPr>
            <p:ph type="sldNum" sz="quarter" idx="12"/>
          </p:nvPr>
        </p:nvSpPr>
        <p:spPr/>
        <p:txBody>
          <a:bodyPr/>
          <a:lstStyle/>
          <a:p>
            <a:fld id="{18255381-0B91-B64E-82EF-6176FC370228}" type="slidenum">
              <a:rPr lang="en-US" smtClean="0"/>
              <a:t>‹#›</a:t>
            </a:fld>
            <a:endParaRPr lang="en-US"/>
          </a:p>
        </p:txBody>
      </p:sp>
    </p:spTree>
    <p:extLst>
      <p:ext uri="{BB962C8B-B14F-4D97-AF65-F5344CB8AC3E}">
        <p14:creationId xmlns:p14="http://schemas.microsoft.com/office/powerpoint/2010/main" val="2139491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3452-B8E6-E748-F2C7-E11A7D49BC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8D8117-890B-963A-B0A1-9ADFD39019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7645D-9660-7D40-3326-F3CFD66128D0}"/>
              </a:ext>
            </a:extLst>
          </p:cNvPr>
          <p:cNvSpPr>
            <a:spLocks noGrp="1"/>
          </p:cNvSpPr>
          <p:nvPr>
            <p:ph type="dt" sz="half" idx="10"/>
          </p:nvPr>
        </p:nvSpPr>
        <p:spPr/>
        <p:txBody>
          <a:bodyPr/>
          <a:lstStyle/>
          <a:p>
            <a:fld id="{274CF9E1-1C93-7B49-BE3D-561EACC71633}" type="datetimeFigureOut">
              <a:rPr lang="en-US" smtClean="0"/>
              <a:t>11/27/22</a:t>
            </a:fld>
            <a:endParaRPr lang="en-US"/>
          </a:p>
        </p:txBody>
      </p:sp>
      <p:sp>
        <p:nvSpPr>
          <p:cNvPr id="5" name="Footer Placeholder 4">
            <a:extLst>
              <a:ext uri="{FF2B5EF4-FFF2-40B4-BE49-F238E27FC236}">
                <a16:creationId xmlns:a16="http://schemas.microsoft.com/office/drawing/2014/main" id="{5D1DAD57-B2EE-AC17-B447-D8A5EDABF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E8D62-ECBA-11E4-3D09-0A84778978F9}"/>
              </a:ext>
            </a:extLst>
          </p:cNvPr>
          <p:cNvSpPr>
            <a:spLocks noGrp="1"/>
          </p:cNvSpPr>
          <p:nvPr>
            <p:ph type="sldNum" sz="quarter" idx="12"/>
          </p:nvPr>
        </p:nvSpPr>
        <p:spPr/>
        <p:txBody>
          <a:bodyPr/>
          <a:lstStyle/>
          <a:p>
            <a:fld id="{18255381-0B91-B64E-82EF-6176FC370228}" type="slidenum">
              <a:rPr lang="en-US" smtClean="0"/>
              <a:t>‹#›</a:t>
            </a:fld>
            <a:endParaRPr lang="en-US"/>
          </a:p>
        </p:txBody>
      </p:sp>
    </p:spTree>
    <p:extLst>
      <p:ext uri="{BB962C8B-B14F-4D97-AF65-F5344CB8AC3E}">
        <p14:creationId xmlns:p14="http://schemas.microsoft.com/office/powerpoint/2010/main" val="34053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6A94-2E70-2C5B-4653-D28390226D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F689EE-D362-52CB-C9E9-94F1B5ACE1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3BBFFE-7DAF-50F4-58C2-F02776686916}"/>
              </a:ext>
            </a:extLst>
          </p:cNvPr>
          <p:cNvSpPr>
            <a:spLocks noGrp="1"/>
          </p:cNvSpPr>
          <p:nvPr>
            <p:ph type="dt" sz="half" idx="10"/>
          </p:nvPr>
        </p:nvSpPr>
        <p:spPr/>
        <p:txBody>
          <a:bodyPr/>
          <a:lstStyle/>
          <a:p>
            <a:fld id="{274CF9E1-1C93-7B49-BE3D-561EACC71633}" type="datetimeFigureOut">
              <a:rPr lang="en-US" smtClean="0"/>
              <a:t>11/27/22</a:t>
            </a:fld>
            <a:endParaRPr lang="en-US"/>
          </a:p>
        </p:txBody>
      </p:sp>
      <p:sp>
        <p:nvSpPr>
          <p:cNvPr id="5" name="Footer Placeholder 4">
            <a:extLst>
              <a:ext uri="{FF2B5EF4-FFF2-40B4-BE49-F238E27FC236}">
                <a16:creationId xmlns:a16="http://schemas.microsoft.com/office/drawing/2014/main" id="{9EE4183F-90EE-9553-F5E7-D6325B6113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9C73E-A435-2BDC-5D40-FCED68188AD1}"/>
              </a:ext>
            </a:extLst>
          </p:cNvPr>
          <p:cNvSpPr>
            <a:spLocks noGrp="1"/>
          </p:cNvSpPr>
          <p:nvPr>
            <p:ph type="sldNum" sz="quarter" idx="12"/>
          </p:nvPr>
        </p:nvSpPr>
        <p:spPr/>
        <p:txBody>
          <a:bodyPr/>
          <a:lstStyle/>
          <a:p>
            <a:fld id="{18255381-0B91-B64E-82EF-6176FC370228}" type="slidenum">
              <a:rPr lang="en-US" smtClean="0"/>
              <a:t>‹#›</a:t>
            </a:fld>
            <a:endParaRPr lang="en-US"/>
          </a:p>
        </p:txBody>
      </p:sp>
    </p:spTree>
    <p:extLst>
      <p:ext uri="{BB962C8B-B14F-4D97-AF65-F5344CB8AC3E}">
        <p14:creationId xmlns:p14="http://schemas.microsoft.com/office/powerpoint/2010/main" val="1538386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BEBF-FB1D-CA24-7C4E-556CE1F7CA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B31D53-4139-F3A1-7D65-8248B4AA3E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20CCCA-6ED0-195D-C73D-C93C222C32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C693C2-B454-9CDC-6564-BF8402DCB42F}"/>
              </a:ext>
            </a:extLst>
          </p:cNvPr>
          <p:cNvSpPr>
            <a:spLocks noGrp="1"/>
          </p:cNvSpPr>
          <p:nvPr>
            <p:ph type="dt" sz="half" idx="10"/>
          </p:nvPr>
        </p:nvSpPr>
        <p:spPr/>
        <p:txBody>
          <a:bodyPr/>
          <a:lstStyle/>
          <a:p>
            <a:fld id="{274CF9E1-1C93-7B49-BE3D-561EACC71633}" type="datetimeFigureOut">
              <a:rPr lang="en-US" smtClean="0"/>
              <a:t>11/27/22</a:t>
            </a:fld>
            <a:endParaRPr lang="en-US"/>
          </a:p>
        </p:txBody>
      </p:sp>
      <p:sp>
        <p:nvSpPr>
          <p:cNvPr id="6" name="Footer Placeholder 5">
            <a:extLst>
              <a:ext uri="{FF2B5EF4-FFF2-40B4-BE49-F238E27FC236}">
                <a16:creationId xmlns:a16="http://schemas.microsoft.com/office/drawing/2014/main" id="{CAB180ED-3B12-32E0-014E-621E950BF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909C0B-37E6-32DE-E185-5F3E8CB32C38}"/>
              </a:ext>
            </a:extLst>
          </p:cNvPr>
          <p:cNvSpPr>
            <a:spLocks noGrp="1"/>
          </p:cNvSpPr>
          <p:nvPr>
            <p:ph type="sldNum" sz="quarter" idx="12"/>
          </p:nvPr>
        </p:nvSpPr>
        <p:spPr/>
        <p:txBody>
          <a:bodyPr/>
          <a:lstStyle/>
          <a:p>
            <a:fld id="{18255381-0B91-B64E-82EF-6176FC370228}" type="slidenum">
              <a:rPr lang="en-US" smtClean="0"/>
              <a:t>‹#›</a:t>
            </a:fld>
            <a:endParaRPr lang="en-US"/>
          </a:p>
        </p:txBody>
      </p:sp>
    </p:spTree>
    <p:extLst>
      <p:ext uri="{BB962C8B-B14F-4D97-AF65-F5344CB8AC3E}">
        <p14:creationId xmlns:p14="http://schemas.microsoft.com/office/powerpoint/2010/main" val="423614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A5718-B927-036A-8DFE-1C412E6179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0629C3-71C8-4C34-9CFB-DDEC663B6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5FE5-4FF6-1221-86E7-FA8698B4C6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3EC67C-FFFD-7BAC-3651-15A2E329EE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3F8934-9302-647B-8E7B-6E0B8E3626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12D976-0F27-362B-D5BB-04882480C03E}"/>
              </a:ext>
            </a:extLst>
          </p:cNvPr>
          <p:cNvSpPr>
            <a:spLocks noGrp="1"/>
          </p:cNvSpPr>
          <p:nvPr>
            <p:ph type="dt" sz="half" idx="10"/>
          </p:nvPr>
        </p:nvSpPr>
        <p:spPr/>
        <p:txBody>
          <a:bodyPr/>
          <a:lstStyle/>
          <a:p>
            <a:fld id="{274CF9E1-1C93-7B49-BE3D-561EACC71633}" type="datetimeFigureOut">
              <a:rPr lang="en-US" smtClean="0"/>
              <a:t>11/27/22</a:t>
            </a:fld>
            <a:endParaRPr lang="en-US"/>
          </a:p>
        </p:txBody>
      </p:sp>
      <p:sp>
        <p:nvSpPr>
          <p:cNvPr id="8" name="Footer Placeholder 7">
            <a:extLst>
              <a:ext uri="{FF2B5EF4-FFF2-40B4-BE49-F238E27FC236}">
                <a16:creationId xmlns:a16="http://schemas.microsoft.com/office/drawing/2014/main" id="{A9848FE7-9C69-0EC9-915D-79A96649CE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C0BF36-63C6-81D0-0ED3-91960FBABDEC}"/>
              </a:ext>
            </a:extLst>
          </p:cNvPr>
          <p:cNvSpPr>
            <a:spLocks noGrp="1"/>
          </p:cNvSpPr>
          <p:nvPr>
            <p:ph type="sldNum" sz="quarter" idx="12"/>
          </p:nvPr>
        </p:nvSpPr>
        <p:spPr/>
        <p:txBody>
          <a:bodyPr/>
          <a:lstStyle/>
          <a:p>
            <a:fld id="{18255381-0B91-B64E-82EF-6176FC370228}" type="slidenum">
              <a:rPr lang="en-US" smtClean="0"/>
              <a:t>‹#›</a:t>
            </a:fld>
            <a:endParaRPr lang="en-US"/>
          </a:p>
        </p:txBody>
      </p:sp>
    </p:spTree>
    <p:extLst>
      <p:ext uri="{BB962C8B-B14F-4D97-AF65-F5344CB8AC3E}">
        <p14:creationId xmlns:p14="http://schemas.microsoft.com/office/powerpoint/2010/main" val="4236371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AFDD-A26C-AE34-B591-4C149E6E8C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925D06-74F4-6690-5722-AB4B788FE6CC}"/>
              </a:ext>
            </a:extLst>
          </p:cNvPr>
          <p:cNvSpPr>
            <a:spLocks noGrp="1"/>
          </p:cNvSpPr>
          <p:nvPr>
            <p:ph type="dt" sz="half" idx="10"/>
          </p:nvPr>
        </p:nvSpPr>
        <p:spPr/>
        <p:txBody>
          <a:bodyPr/>
          <a:lstStyle/>
          <a:p>
            <a:fld id="{274CF9E1-1C93-7B49-BE3D-561EACC71633}" type="datetimeFigureOut">
              <a:rPr lang="en-US" smtClean="0"/>
              <a:t>11/27/22</a:t>
            </a:fld>
            <a:endParaRPr lang="en-US"/>
          </a:p>
        </p:txBody>
      </p:sp>
      <p:sp>
        <p:nvSpPr>
          <p:cNvPr id="4" name="Footer Placeholder 3">
            <a:extLst>
              <a:ext uri="{FF2B5EF4-FFF2-40B4-BE49-F238E27FC236}">
                <a16:creationId xmlns:a16="http://schemas.microsoft.com/office/drawing/2014/main" id="{56E2EBFC-C039-319E-4FB0-780A9A3DFA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D1E8B4-3D78-8EF6-9DC1-251B5248C643}"/>
              </a:ext>
            </a:extLst>
          </p:cNvPr>
          <p:cNvSpPr>
            <a:spLocks noGrp="1"/>
          </p:cNvSpPr>
          <p:nvPr>
            <p:ph type="sldNum" sz="quarter" idx="12"/>
          </p:nvPr>
        </p:nvSpPr>
        <p:spPr/>
        <p:txBody>
          <a:bodyPr/>
          <a:lstStyle/>
          <a:p>
            <a:fld id="{18255381-0B91-B64E-82EF-6176FC370228}" type="slidenum">
              <a:rPr lang="en-US" smtClean="0"/>
              <a:t>‹#›</a:t>
            </a:fld>
            <a:endParaRPr lang="en-US"/>
          </a:p>
        </p:txBody>
      </p:sp>
    </p:spTree>
    <p:extLst>
      <p:ext uri="{BB962C8B-B14F-4D97-AF65-F5344CB8AC3E}">
        <p14:creationId xmlns:p14="http://schemas.microsoft.com/office/powerpoint/2010/main" val="377868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98BB5-BE09-C1B0-94F6-0D90F839D22D}"/>
              </a:ext>
            </a:extLst>
          </p:cNvPr>
          <p:cNvSpPr>
            <a:spLocks noGrp="1"/>
          </p:cNvSpPr>
          <p:nvPr>
            <p:ph type="dt" sz="half" idx="10"/>
          </p:nvPr>
        </p:nvSpPr>
        <p:spPr/>
        <p:txBody>
          <a:bodyPr/>
          <a:lstStyle/>
          <a:p>
            <a:fld id="{274CF9E1-1C93-7B49-BE3D-561EACC71633}" type="datetimeFigureOut">
              <a:rPr lang="en-US" smtClean="0"/>
              <a:t>11/27/22</a:t>
            </a:fld>
            <a:endParaRPr lang="en-US"/>
          </a:p>
        </p:txBody>
      </p:sp>
      <p:sp>
        <p:nvSpPr>
          <p:cNvPr id="3" name="Footer Placeholder 2">
            <a:extLst>
              <a:ext uri="{FF2B5EF4-FFF2-40B4-BE49-F238E27FC236}">
                <a16:creationId xmlns:a16="http://schemas.microsoft.com/office/drawing/2014/main" id="{6480A43B-98FE-79F2-8D73-87449ADBF8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881E3-1FC6-DB68-0A83-C19DF00A1BA7}"/>
              </a:ext>
            </a:extLst>
          </p:cNvPr>
          <p:cNvSpPr>
            <a:spLocks noGrp="1"/>
          </p:cNvSpPr>
          <p:nvPr>
            <p:ph type="sldNum" sz="quarter" idx="12"/>
          </p:nvPr>
        </p:nvSpPr>
        <p:spPr/>
        <p:txBody>
          <a:bodyPr/>
          <a:lstStyle/>
          <a:p>
            <a:fld id="{18255381-0B91-B64E-82EF-6176FC370228}" type="slidenum">
              <a:rPr lang="en-US" smtClean="0"/>
              <a:t>‹#›</a:t>
            </a:fld>
            <a:endParaRPr lang="en-US"/>
          </a:p>
        </p:txBody>
      </p:sp>
    </p:spTree>
    <p:extLst>
      <p:ext uri="{BB962C8B-B14F-4D97-AF65-F5344CB8AC3E}">
        <p14:creationId xmlns:p14="http://schemas.microsoft.com/office/powerpoint/2010/main" val="634736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115D-A095-B719-B552-93C37687F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DF3FE4-73D9-E140-62F0-9E87D70598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EBDDE2-9A8B-B34E-1326-CAC5E3E3F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209A4-9022-1E81-B5E4-3D5A6291BFAA}"/>
              </a:ext>
            </a:extLst>
          </p:cNvPr>
          <p:cNvSpPr>
            <a:spLocks noGrp="1"/>
          </p:cNvSpPr>
          <p:nvPr>
            <p:ph type="dt" sz="half" idx="10"/>
          </p:nvPr>
        </p:nvSpPr>
        <p:spPr/>
        <p:txBody>
          <a:bodyPr/>
          <a:lstStyle/>
          <a:p>
            <a:fld id="{274CF9E1-1C93-7B49-BE3D-561EACC71633}" type="datetimeFigureOut">
              <a:rPr lang="en-US" smtClean="0"/>
              <a:t>11/27/22</a:t>
            </a:fld>
            <a:endParaRPr lang="en-US"/>
          </a:p>
        </p:txBody>
      </p:sp>
      <p:sp>
        <p:nvSpPr>
          <p:cNvPr id="6" name="Footer Placeholder 5">
            <a:extLst>
              <a:ext uri="{FF2B5EF4-FFF2-40B4-BE49-F238E27FC236}">
                <a16:creationId xmlns:a16="http://schemas.microsoft.com/office/drawing/2014/main" id="{3CC06655-9251-6E83-12E5-37146C16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E092E8-8555-AD2E-6223-790E202F93DA}"/>
              </a:ext>
            </a:extLst>
          </p:cNvPr>
          <p:cNvSpPr>
            <a:spLocks noGrp="1"/>
          </p:cNvSpPr>
          <p:nvPr>
            <p:ph type="sldNum" sz="quarter" idx="12"/>
          </p:nvPr>
        </p:nvSpPr>
        <p:spPr/>
        <p:txBody>
          <a:bodyPr/>
          <a:lstStyle/>
          <a:p>
            <a:fld id="{18255381-0B91-B64E-82EF-6176FC370228}" type="slidenum">
              <a:rPr lang="en-US" smtClean="0"/>
              <a:t>‹#›</a:t>
            </a:fld>
            <a:endParaRPr lang="en-US"/>
          </a:p>
        </p:txBody>
      </p:sp>
    </p:spTree>
    <p:extLst>
      <p:ext uri="{BB962C8B-B14F-4D97-AF65-F5344CB8AC3E}">
        <p14:creationId xmlns:p14="http://schemas.microsoft.com/office/powerpoint/2010/main" val="231085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EEE63-0801-B532-164A-4CC13DDAE0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FB7265-5632-9ACD-FA4C-59F062F7F4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67895B-3C2E-26C8-DF8B-1369B59C7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D18EC0-7DFF-E704-8366-337050B65CE5}"/>
              </a:ext>
            </a:extLst>
          </p:cNvPr>
          <p:cNvSpPr>
            <a:spLocks noGrp="1"/>
          </p:cNvSpPr>
          <p:nvPr>
            <p:ph type="dt" sz="half" idx="10"/>
          </p:nvPr>
        </p:nvSpPr>
        <p:spPr/>
        <p:txBody>
          <a:bodyPr/>
          <a:lstStyle/>
          <a:p>
            <a:fld id="{274CF9E1-1C93-7B49-BE3D-561EACC71633}" type="datetimeFigureOut">
              <a:rPr lang="en-US" smtClean="0"/>
              <a:t>11/27/22</a:t>
            </a:fld>
            <a:endParaRPr lang="en-US"/>
          </a:p>
        </p:txBody>
      </p:sp>
      <p:sp>
        <p:nvSpPr>
          <p:cNvPr id="6" name="Footer Placeholder 5">
            <a:extLst>
              <a:ext uri="{FF2B5EF4-FFF2-40B4-BE49-F238E27FC236}">
                <a16:creationId xmlns:a16="http://schemas.microsoft.com/office/drawing/2014/main" id="{CCFB2141-D408-9BA3-8F88-C1DA2DF72B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CC1EFA-D645-F46E-2D7D-B54602E6886E}"/>
              </a:ext>
            </a:extLst>
          </p:cNvPr>
          <p:cNvSpPr>
            <a:spLocks noGrp="1"/>
          </p:cNvSpPr>
          <p:nvPr>
            <p:ph type="sldNum" sz="quarter" idx="12"/>
          </p:nvPr>
        </p:nvSpPr>
        <p:spPr/>
        <p:txBody>
          <a:bodyPr/>
          <a:lstStyle/>
          <a:p>
            <a:fld id="{18255381-0B91-B64E-82EF-6176FC370228}" type="slidenum">
              <a:rPr lang="en-US" smtClean="0"/>
              <a:t>‹#›</a:t>
            </a:fld>
            <a:endParaRPr lang="en-US"/>
          </a:p>
        </p:txBody>
      </p:sp>
    </p:spTree>
    <p:extLst>
      <p:ext uri="{BB962C8B-B14F-4D97-AF65-F5344CB8AC3E}">
        <p14:creationId xmlns:p14="http://schemas.microsoft.com/office/powerpoint/2010/main" val="145280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F0FC6A-28D1-A722-864D-383265F5AB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7F01EE-4428-5E98-3165-D7BC0B624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9F8C0-7036-64E1-010E-949BF46BC9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CF9E1-1C93-7B49-BE3D-561EACC71633}" type="datetimeFigureOut">
              <a:rPr lang="en-US" smtClean="0"/>
              <a:t>11/27/22</a:t>
            </a:fld>
            <a:endParaRPr lang="en-US"/>
          </a:p>
        </p:txBody>
      </p:sp>
      <p:sp>
        <p:nvSpPr>
          <p:cNvPr id="5" name="Footer Placeholder 4">
            <a:extLst>
              <a:ext uri="{FF2B5EF4-FFF2-40B4-BE49-F238E27FC236}">
                <a16:creationId xmlns:a16="http://schemas.microsoft.com/office/drawing/2014/main" id="{9B4B5468-CFB2-A8B6-DD0B-A549ABD61F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AB63D2-E8B2-3446-0C49-2AF8FBCA5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55381-0B91-B64E-82EF-6176FC370228}" type="slidenum">
              <a:rPr lang="en-US" smtClean="0"/>
              <a:t>‹#›</a:t>
            </a:fld>
            <a:endParaRPr lang="en-US"/>
          </a:p>
        </p:txBody>
      </p:sp>
    </p:spTree>
    <p:extLst>
      <p:ext uri="{BB962C8B-B14F-4D97-AF65-F5344CB8AC3E}">
        <p14:creationId xmlns:p14="http://schemas.microsoft.com/office/powerpoint/2010/main" val="2551347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25E46-00C9-A463-A924-5EFBA000563B}"/>
              </a:ext>
            </a:extLst>
          </p:cNvPr>
          <p:cNvSpPr>
            <a:spLocks noGrp="1"/>
          </p:cNvSpPr>
          <p:nvPr>
            <p:ph type="title"/>
          </p:nvPr>
        </p:nvSpPr>
        <p:spPr/>
        <p:txBody>
          <a:bodyPr/>
          <a:lstStyle/>
          <a:p>
            <a:pPr algn="ctr"/>
            <a:r>
              <a:rPr lang="en-US" dirty="0"/>
              <a:t>Analyzing Crime Rates by Group #3 </a:t>
            </a:r>
          </a:p>
        </p:txBody>
      </p:sp>
      <p:sp>
        <p:nvSpPr>
          <p:cNvPr id="3" name="Content Placeholder 2">
            <a:extLst>
              <a:ext uri="{FF2B5EF4-FFF2-40B4-BE49-F238E27FC236}">
                <a16:creationId xmlns:a16="http://schemas.microsoft.com/office/drawing/2014/main" id="{7B0BEF5D-F360-B0F7-8434-BC4585AA5120}"/>
              </a:ext>
            </a:extLst>
          </p:cNvPr>
          <p:cNvSpPr>
            <a:spLocks noGrp="1"/>
          </p:cNvSpPr>
          <p:nvPr>
            <p:ph idx="1"/>
          </p:nvPr>
        </p:nvSpPr>
        <p:spPr/>
        <p:txBody>
          <a:bodyPr/>
          <a:lstStyle/>
          <a:p>
            <a:pPr marL="0" indent="0">
              <a:buNone/>
            </a:pPr>
            <a:r>
              <a:rPr lang="en-US" dirty="0"/>
              <a:t>Our project is to analyze crime rates per month. Our goal with this project is to be able to alert communities of when they should be more careful about their surroundings. </a:t>
            </a:r>
          </a:p>
          <a:p>
            <a:pPr marL="0" indent="0">
              <a:buNone/>
            </a:pPr>
            <a:endParaRPr lang="en-US" dirty="0"/>
          </a:p>
          <a:p>
            <a:pPr marL="0" indent="0">
              <a:buNone/>
            </a:pPr>
            <a:r>
              <a:rPr lang="en-US" dirty="0"/>
              <a:t>For example, more crimes happen during the Christmas season as people are away from their homes. People should be aware of this and try to secure their homes well during this season.</a:t>
            </a:r>
          </a:p>
          <a:p>
            <a:pPr marL="0" indent="0">
              <a:buNone/>
            </a:pPr>
            <a:endParaRPr lang="en-US" dirty="0"/>
          </a:p>
          <a:p>
            <a:pPr marL="0" indent="0">
              <a:buNone/>
            </a:pPr>
            <a:r>
              <a:rPr lang="en-US" dirty="0"/>
              <a:t>Members: Emely </a:t>
            </a:r>
            <a:r>
              <a:rPr lang="en-US" dirty="0" err="1"/>
              <a:t>Seheon</a:t>
            </a:r>
            <a:r>
              <a:rPr lang="en-US" dirty="0"/>
              <a:t>, </a:t>
            </a:r>
            <a:r>
              <a:rPr lang="en-US" dirty="0" err="1"/>
              <a:t>Kritim</a:t>
            </a:r>
            <a:r>
              <a:rPr lang="en-US" dirty="0"/>
              <a:t> </a:t>
            </a:r>
            <a:r>
              <a:rPr lang="en-US" dirty="0" err="1"/>
              <a:t>Bastola</a:t>
            </a:r>
            <a:r>
              <a:rPr lang="en-US" dirty="0"/>
              <a:t>, Steven Zuniga</a:t>
            </a:r>
          </a:p>
          <a:p>
            <a:pPr marL="0" indent="0">
              <a:buNone/>
            </a:pPr>
            <a:endParaRPr lang="en-US" dirty="0"/>
          </a:p>
        </p:txBody>
      </p:sp>
    </p:spTree>
    <p:extLst>
      <p:ext uri="{BB962C8B-B14F-4D97-AF65-F5344CB8AC3E}">
        <p14:creationId xmlns:p14="http://schemas.microsoft.com/office/powerpoint/2010/main" val="1568579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59E-DFAF-2176-D054-511164EEA845}"/>
              </a:ext>
            </a:extLst>
          </p:cNvPr>
          <p:cNvSpPr>
            <a:spLocks noGrp="1"/>
          </p:cNvSpPr>
          <p:nvPr>
            <p:ph type="title"/>
          </p:nvPr>
        </p:nvSpPr>
        <p:spPr/>
        <p:txBody>
          <a:bodyPr/>
          <a:lstStyle/>
          <a:p>
            <a:r>
              <a:rPr lang="en-US" dirty="0"/>
              <a:t>The Positive and Negative Impacts of AI</a:t>
            </a:r>
          </a:p>
        </p:txBody>
      </p:sp>
      <p:sp>
        <p:nvSpPr>
          <p:cNvPr id="3" name="Content Placeholder 2">
            <a:extLst>
              <a:ext uri="{FF2B5EF4-FFF2-40B4-BE49-F238E27FC236}">
                <a16:creationId xmlns:a16="http://schemas.microsoft.com/office/drawing/2014/main" id="{9BC1C1A9-E074-2954-9F44-7C5B542C23F0}"/>
              </a:ext>
            </a:extLst>
          </p:cNvPr>
          <p:cNvSpPr>
            <a:spLocks noGrp="1"/>
          </p:cNvSpPr>
          <p:nvPr>
            <p:ph idx="1"/>
          </p:nvPr>
        </p:nvSpPr>
        <p:spPr>
          <a:xfrm>
            <a:off x="838200" y="1619438"/>
            <a:ext cx="10515600" cy="5238562"/>
          </a:xfrm>
        </p:spPr>
        <p:txBody>
          <a:bodyPr/>
          <a:lstStyle/>
          <a:p>
            <a:r>
              <a:rPr lang="en-US" dirty="0"/>
              <a:t>There could be bias in the dataset based on the location of the incidents that have occurred, certain neighborhoods may be more policed than others, but it might not represent the overall statistics accurately. </a:t>
            </a:r>
          </a:p>
          <a:p>
            <a:r>
              <a:rPr lang="en-US" dirty="0"/>
              <a:t>The skewed statistics may result in overcorrection in policing where certain neighborhoods may get more policing than necessary. </a:t>
            </a:r>
          </a:p>
          <a:p>
            <a:r>
              <a:rPr lang="en-US" dirty="0"/>
              <a:t>A positive impact would be that the statistics could help allocated resources more effectively, increasing efficiency. </a:t>
            </a:r>
          </a:p>
        </p:txBody>
      </p:sp>
    </p:spTree>
    <p:extLst>
      <p:ext uri="{BB962C8B-B14F-4D97-AF65-F5344CB8AC3E}">
        <p14:creationId xmlns:p14="http://schemas.microsoft.com/office/powerpoint/2010/main" val="1994734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7EF5-94FE-F0D8-F81C-4DA5DDA53576}"/>
              </a:ext>
            </a:extLst>
          </p:cNvPr>
          <p:cNvSpPr>
            <a:spLocks noGrp="1"/>
          </p:cNvSpPr>
          <p:nvPr>
            <p:ph type="title"/>
          </p:nvPr>
        </p:nvSpPr>
        <p:spPr/>
        <p:txBody>
          <a:bodyPr/>
          <a:lstStyle/>
          <a:p>
            <a:r>
              <a:rPr lang="en-US" dirty="0"/>
              <a:t>The Positive and Negative Impacts of AI</a:t>
            </a:r>
          </a:p>
        </p:txBody>
      </p:sp>
      <p:sp>
        <p:nvSpPr>
          <p:cNvPr id="3" name="Content Placeholder 2">
            <a:extLst>
              <a:ext uri="{FF2B5EF4-FFF2-40B4-BE49-F238E27FC236}">
                <a16:creationId xmlns:a16="http://schemas.microsoft.com/office/drawing/2014/main" id="{6232E351-DCDC-4D08-0D8C-7AFC7D6AD3D5}"/>
              </a:ext>
            </a:extLst>
          </p:cNvPr>
          <p:cNvSpPr>
            <a:spLocks noGrp="1"/>
          </p:cNvSpPr>
          <p:nvPr>
            <p:ph idx="1"/>
          </p:nvPr>
        </p:nvSpPr>
        <p:spPr/>
        <p:txBody>
          <a:bodyPr/>
          <a:lstStyle/>
          <a:p>
            <a:r>
              <a:rPr lang="en-US" dirty="0"/>
              <a:t>The issue can come up as to what the Law Enforcement Agency classifies as an incident. </a:t>
            </a:r>
          </a:p>
          <a:p>
            <a:r>
              <a:rPr lang="en-US" dirty="0"/>
              <a:t>If an AI becomes sophisticated enough to predict incidents, who would be responsible when a prediction that is ignored yet the incident does occur. </a:t>
            </a:r>
          </a:p>
          <a:p>
            <a:r>
              <a:rPr lang="en-US" dirty="0"/>
              <a:t>Alternatively, if there is a false positive causing someone to be incriminated unfairly. </a:t>
            </a:r>
          </a:p>
          <a:p>
            <a:endParaRPr lang="en-US" dirty="0"/>
          </a:p>
        </p:txBody>
      </p:sp>
    </p:spTree>
    <p:extLst>
      <p:ext uri="{BB962C8B-B14F-4D97-AF65-F5344CB8AC3E}">
        <p14:creationId xmlns:p14="http://schemas.microsoft.com/office/powerpoint/2010/main" val="92851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erson pointing on a map">
            <a:extLst>
              <a:ext uri="{FF2B5EF4-FFF2-40B4-BE49-F238E27FC236}">
                <a16:creationId xmlns:a16="http://schemas.microsoft.com/office/drawing/2014/main" id="{123E1809-212D-B144-047D-EB7AA8C5F99D}"/>
              </a:ext>
            </a:extLst>
          </p:cNvPr>
          <p:cNvPicPr>
            <a:picLocks noChangeAspect="1"/>
          </p:cNvPicPr>
          <p:nvPr/>
        </p:nvPicPr>
        <p:blipFill rotWithShape="1">
          <a:blip r:embed="rId3"/>
          <a:srcRect b="15730"/>
          <a:stretch/>
        </p:blipFill>
        <p:spPr>
          <a:xfrm>
            <a:off x="1" y="10"/>
            <a:ext cx="12191999" cy="6857990"/>
          </a:xfrm>
          <a:prstGeom prst="rect">
            <a:avLst/>
          </a:prstGeom>
        </p:spPr>
      </p:pic>
      <p:sp>
        <p:nvSpPr>
          <p:cNvPr id="2" name="Title 1">
            <a:extLst>
              <a:ext uri="{FF2B5EF4-FFF2-40B4-BE49-F238E27FC236}">
                <a16:creationId xmlns:a16="http://schemas.microsoft.com/office/drawing/2014/main" id="{A5D26791-CC39-7B1D-9B71-997899EC89ED}"/>
              </a:ext>
            </a:extLst>
          </p:cNvPr>
          <p:cNvSpPr>
            <a:spLocks noGrp="1"/>
          </p:cNvSpPr>
          <p:nvPr>
            <p:ph type="title"/>
          </p:nvPr>
        </p:nvSpPr>
        <p:spPr>
          <a:xfrm>
            <a:off x="1097280" y="325550"/>
            <a:ext cx="9875520" cy="2217625"/>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At which Scope and Sector, the AI could be used in the current state?</a:t>
            </a:r>
          </a:p>
        </p:txBody>
      </p:sp>
      <p:sp>
        <p:nvSpPr>
          <p:cNvPr id="4" name="TextBox 3">
            <a:extLst>
              <a:ext uri="{FF2B5EF4-FFF2-40B4-BE49-F238E27FC236}">
                <a16:creationId xmlns:a16="http://schemas.microsoft.com/office/drawing/2014/main" id="{B339C0A7-0379-4475-4C7F-B5ACA1AC8E85}"/>
              </a:ext>
            </a:extLst>
          </p:cNvPr>
          <p:cNvSpPr txBox="1"/>
          <p:nvPr/>
        </p:nvSpPr>
        <p:spPr>
          <a:xfrm>
            <a:off x="671513" y="4114798"/>
            <a:ext cx="10987087" cy="646331"/>
          </a:xfrm>
          <a:prstGeom prst="rect">
            <a:avLst/>
          </a:prstGeom>
          <a:noFill/>
        </p:spPr>
        <p:txBody>
          <a:bodyPr wrap="square" rtlCol="0">
            <a:spAutoFit/>
          </a:bodyPr>
          <a:lstStyle/>
          <a:p>
            <a:r>
              <a:rPr lang="en-US"/>
              <a:t>At this stage, This AI can be used by local-level police departments to predict crimes and crime rates at a particular time of the year. </a:t>
            </a:r>
          </a:p>
        </p:txBody>
      </p:sp>
      <p:sp>
        <p:nvSpPr>
          <p:cNvPr id="6" name="TextBox 5">
            <a:extLst>
              <a:ext uri="{FF2B5EF4-FFF2-40B4-BE49-F238E27FC236}">
                <a16:creationId xmlns:a16="http://schemas.microsoft.com/office/drawing/2014/main" id="{7035E008-ECF3-1078-FA9A-037AD581B920}"/>
              </a:ext>
            </a:extLst>
          </p:cNvPr>
          <p:cNvSpPr txBox="1"/>
          <p:nvPr/>
        </p:nvSpPr>
        <p:spPr>
          <a:xfrm>
            <a:off x="785813" y="5243513"/>
            <a:ext cx="10529887" cy="646331"/>
          </a:xfrm>
          <a:prstGeom prst="rect">
            <a:avLst/>
          </a:prstGeom>
          <a:noFill/>
        </p:spPr>
        <p:txBody>
          <a:bodyPr wrap="square" rtlCol="0">
            <a:spAutoFit/>
          </a:bodyPr>
          <a:lstStyle/>
          <a:p>
            <a:r>
              <a:rPr lang="en-US"/>
              <a:t>Since it can give output as graphs and charts it can be used to prepare reports of crimes that happened in a particular period of time.</a:t>
            </a:r>
          </a:p>
        </p:txBody>
      </p:sp>
    </p:spTree>
    <p:extLst>
      <p:ext uri="{BB962C8B-B14F-4D97-AF65-F5344CB8AC3E}">
        <p14:creationId xmlns:p14="http://schemas.microsoft.com/office/powerpoint/2010/main" val="135755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D7BD0-279A-B413-8248-8F35A3AA33AD}"/>
              </a:ext>
            </a:extLst>
          </p:cNvPr>
          <p:cNvSpPr>
            <a:spLocks noGrp="1"/>
          </p:cNvSpPr>
          <p:nvPr>
            <p:ph type="title"/>
          </p:nvPr>
        </p:nvSpPr>
        <p:spPr>
          <a:xfrm>
            <a:off x="5188043" y="804520"/>
            <a:ext cx="5550355" cy="1049235"/>
          </a:xfrm>
        </p:spPr>
        <p:txBody>
          <a:bodyPr vert="horz" lIns="91440" tIns="45720" rIns="91440" bIns="0" rtlCol="0">
            <a:normAutofit fontScale="90000"/>
          </a:bodyPr>
          <a:lstStyle/>
          <a:p>
            <a:r>
              <a:rPr lang="en-US"/>
              <a:t>WHAT IS  THE FUTURE FOR THIS AI.</a:t>
            </a:r>
          </a:p>
        </p:txBody>
      </p:sp>
      <p:pic>
        <p:nvPicPr>
          <p:cNvPr id="5" name="Picture 4" descr="Tall office building looking up">
            <a:extLst>
              <a:ext uri="{FF2B5EF4-FFF2-40B4-BE49-F238E27FC236}">
                <a16:creationId xmlns:a16="http://schemas.microsoft.com/office/drawing/2014/main" id="{67D09DC4-99DF-D553-7431-DFF639DB64AF}"/>
              </a:ext>
            </a:extLst>
          </p:cNvPr>
          <p:cNvPicPr>
            <a:picLocks noChangeAspect="1"/>
          </p:cNvPicPr>
          <p:nvPr/>
        </p:nvPicPr>
        <p:blipFill rotWithShape="1">
          <a:blip r:embed="rId3"/>
          <a:srcRect l="24743" r="27291" b="-2"/>
          <a:stretch/>
        </p:blipFill>
        <p:spPr>
          <a:xfrm>
            <a:off x="1285438" y="1116345"/>
            <a:ext cx="2799103" cy="3866172"/>
          </a:xfrm>
          <a:prstGeom prst="rect">
            <a:avLst/>
          </a:prstGeom>
        </p:spPr>
      </p:pic>
      <p:sp>
        <p:nvSpPr>
          <p:cNvPr id="3" name="Content Placeholder 2">
            <a:extLst>
              <a:ext uri="{FF2B5EF4-FFF2-40B4-BE49-F238E27FC236}">
                <a16:creationId xmlns:a16="http://schemas.microsoft.com/office/drawing/2014/main" id="{35B43B2A-86E5-1659-912D-7ED01DB166DD}"/>
              </a:ext>
            </a:extLst>
          </p:cNvPr>
          <p:cNvSpPr>
            <a:spLocks noGrp="1"/>
          </p:cNvSpPr>
          <p:nvPr>
            <p:ph idx="1"/>
          </p:nvPr>
        </p:nvSpPr>
        <p:spPr>
          <a:xfrm>
            <a:off x="5188043" y="2015732"/>
            <a:ext cx="5550355" cy="3450613"/>
          </a:xfrm>
        </p:spPr>
        <p:txBody>
          <a:bodyPr vert="horz" lIns="91440" tIns="91440" rIns="91440" bIns="91440" rtlCol="0">
            <a:normAutofit fontScale="77500" lnSpcReduction="20000"/>
          </a:bodyPr>
          <a:lstStyle/>
          <a:p>
            <a:pPr marL="0" indent="0">
              <a:buNone/>
            </a:pPr>
            <a:r>
              <a:rPr lang="en-US" cap="all" dirty="0"/>
              <a:t>Right now, it only works to predict what kind of crimes may happen at a certain period of time.</a:t>
            </a:r>
          </a:p>
          <a:p>
            <a:pPr marL="0" indent="0">
              <a:buNone/>
            </a:pPr>
            <a:r>
              <a:rPr lang="en-US" cap="all" dirty="0"/>
              <a:t>It can be further developed to predict what kind of behavior in people leads to what kind of crimes at a particular time.</a:t>
            </a:r>
          </a:p>
          <a:p>
            <a:pPr marL="0" indent="0">
              <a:buNone/>
            </a:pPr>
            <a:r>
              <a:rPr lang="en-US" cap="all" dirty="0"/>
              <a:t>It can also be developed to predict what kind of people are more prone to certain crimes.</a:t>
            </a:r>
          </a:p>
          <a:p>
            <a:pPr marL="0" indent="0">
              <a:buNone/>
            </a:pPr>
            <a:r>
              <a:rPr lang="en-US" cap="all" dirty="0"/>
              <a:t>This AI have a lot of room for further development.</a:t>
            </a:r>
          </a:p>
        </p:txBody>
      </p:sp>
    </p:spTree>
    <p:extLst>
      <p:ext uri="{BB962C8B-B14F-4D97-AF65-F5344CB8AC3E}">
        <p14:creationId xmlns:p14="http://schemas.microsoft.com/office/powerpoint/2010/main" val="353938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dlock on computer motherboard">
            <a:extLst>
              <a:ext uri="{FF2B5EF4-FFF2-40B4-BE49-F238E27FC236}">
                <a16:creationId xmlns:a16="http://schemas.microsoft.com/office/drawing/2014/main" id="{59DA844D-8932-4BB4-4BE2-00868B15359E}"/>
              </a:ext>
            </a:extLst>
          </p:cNvPr>
          <p:cNvPicPr>
            <a:picLocks noChangeAspect="1"/>
          </p:cNvPicPr>
          <p:nvPr/>
        </p:nvPicPr>
        <p:blipFill rotWithShape="1">
          <a:blip r:embed="rId3">
            <a:alphaModFix amt="50000"/>
          </a:blip>
          <a:srcRect r="-1" b="15728"/>
          <a:stretch/>
        </p:blipFill>
        <p:spPr>
          <a:xfrm>
            <a:off x="305" y="10"/>
            <a:ext cx="12191695" cy="6857990"/>
          </a:xfrm>
          <a:prstGeom prst="rect">
            <a:avLst/>
          </a:prstGeom>
        </p:spPr>
      </p:pic>
      <p:sp>
        <p:nvSpPr>
          <p:cNvPr id="2" name="Title 1">
            <a:extLst>
              <a:ext uri="{FF2B5EF4-FFF2-40B4-BE49-F238E27FC236}">
                <a16:creationId xmlns:a16="http://schemas.microsoft.com/office/drawing/2014/main" id="{3E4C556D-16CB-892B-16D8-D21F290AAA5C}"/>
              </a:ext>
            </a:extLst>
          </p:cNvPr>
          <p:cNvSpPr>
            <a:spLocks noGrp="1"/>
          </p:cNvSpPr>
          <p:nvPr>
            <p:ph type="title"/>
          </p:nvPr>
        </p:nvSpPr>
        <p:spPr>
          <a:xfrm>
            <a:off x="1130271" y="1193800"/>
            <a:ext cx="3193050" cy="4699000"/>
          </a:xfrm>
        </p:spPr>
        <p:txBody>
          <a:bodyPr anchor="ctr">
            <a:normAutofit/>
          </a:bodyPr>
          <a:lstStyle/>
          <a:p>
            <a:r>
              <a:rPr lang="en-US"/>
              <a:t>What challenges We might face to take this AI to next level?</a:t>
            </a:r>
          </a:p>
        </p:txBody>
      </p:sp>
      <p:sp>
        <p:nvSpPr>
          <p:cNvPr id="3" name="Content Placeholder 2">
            <a:extLst>
              <a:ext uri="{FF2B5EF4-FFF2-40B4-BE49-F238E27FC236}">
                <a16:creationId xmlns:a16="http://schemas.microsoft.com/office/drawing/2014/main" id="{0787242A-E449-F806-7645-195DDBAFD40E}"/>
              </a:ext>
            </a:extLst>
          </p:cNvPr>
          <p:cNvSpPr>
            <a:spLocks noGrp="1"/>
          </p:cNvSpPr>
          <p:nvPr>
            <p:ph idx="1"/>
          </p:nvPr>
        </p:nvSpPr>
        <p:spPr>
          <a:xfrm>
            <a:off x="4976636" y="1193800"/>
            <a:ext cx="6085091" cy="4699000"/>
          </a:xfrm>
        </p:spPr>
        <p:txBody>
          <a:bodyPr anchor="ctr">
            <a:normAutofit lnSpcReduction="10000"/>
          </a:bodyPr>
          <a:lstStyle/>
          <a:p>
            <a:r>
              <a:rPr lang="en-US" dirty="0"/>
              <a:t>Of course, to train any AI we need data, and getting data is not easy.</a:t>
            </a:r>
          </a:p>
          <a:p>
            <a:endParaRPr lang="en-US" dirty="0"/>
          </a:p>
          <a:p>
            <a:r>
              <a:rPr lang="en-US" dirty="0"/>
              <a:t>Since this AI uses crime data, if we want to develop it further, we might have to get data from the police department and the government itself.</a:t>
            </a:r>
          </a:p>
          <a:p>
            <a:endParaRPr lang="en-US" dirty="0"/>
          </a:p>
          <a:p>
            <a:r>
              <a:rPr lang="en-US" dirty="0"/>
              <a:t>We will also need to have more knowledge of python libraries if we want to have additional features that are not taught in this class</a:t>
            </a:r>
          </a:p>
          <a:p>
            <a:endParaRPr lang="en-US" dirty="0"/>
          </a:p>
        </p:txBody>
      </p:sp>
    </p:spTree>
    <p:extLst>
      <p:ext uri="{BB962C8B-B14F-4D97-AF65-F5344CB8AC3E}">
        <p14:creationId xmlns:p14="http://schemas.microsoft.com/office/powerpoint/2010/main" val="1899370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E568-8D88-B310-B6FF-D5A7C684728C}"/>
              </a:ext>
            </a:extLst>
          </p:cNvPr>
          <p:cNvSpPr>
            <a:spLocks noGrp="1"/>
          </p:cNvSpPr>
          <p:nvPr>
            <p:ph type="ctrTitle"/>
          </p:nvPr>
        </p:nvSpPr>
        <p:spPr/>
        <p:txBody>
          <a:bodyPr/>
          <a:lstStyle/>
          <a:p>
            <a:r>
              <a:rPr lang="en-US" dirty="0"/>
              <a:t>Next Step</a:t>
            </a:r>
          </a:p>
        </p:txBody>
      </p:sp>
      <p:sp>
        <p:nvSpPr>
          <p:cNvPr id="3" name="Subtitle 2">
            <a:extLst>
              <a:ext uri="{FF2B5EF4-FFF2-40B4-BE49-F238E27FC236}">
                <a16:creationId xmlns:a16="http://schemas.microsoft.com/office/drawing/2014/main" id="{E8339C6D-B374-AE46-4584-2EE0E8F667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42634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2C8083-D98A-1379-7554-FD7BDF8A0793}"/>
              </a:ext>
            </a:extLst>
          </p:cNvPr>
          <p:cNvPicPr>
            <a:picLocks noChangeAspect="1"/>
          </p:cNvPicPr>
          <p:nvPr/>
        </p:nvPicPr>
        <p:blipFill rotWithShape="1">
          <a:blip r:embed="rId3"/>
          <a:srcRect l="24080" t="9091" r="11283"/>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C6CF0434-18D5-8588-763E-44E062BFC5E6}"/>
              </a:ext>
            </a:extLst>
          </p:cNvPr>
          <p:cNvSpPr>
            <a:spLocks noGrp="1"/>
          </p:cNvSpPr>
          <p:nvPr>
            <p:ph type="title"/>
          </p:nvPr>
        </p:nvSpPr>
        <p:spPr>
          <a:xfrm>
            <a:off x="173546" y="374744"/>
            <a:ext cx="3035819" cy="3195163"/>
          </a:xfrm>
        </p:spPr>
        <p:txBody>
          <a:bodyPr vert="horz" lIns="91440" tIns="45720" rIns="91440" bIns="45720" rtlCol="0" anchor="b">
            <a:normAutofit/>
          </a:bodyPr>
          <a:lstStyle/>
          <a:p>
            <a:r>
              <a:rPr lang="en-US" sz="4800" dirty="0"/>
              <a:t>Learn more Python libraries	</a:t>
            </a:r>
          </a:p>
        </p:txBody>
      </p:sp>
      <p:sp>
        <p:nvSpPr>
          <p:cNvPr id="4" name="TextBox 3">
            <a:extLst>
              <a:ext uri="{FF2B5EF4-FFF2-40B4-BE49-F238E27FC236}">
                <a16:creationId xmlns:a16="http://schemas.microsoft.com/office/drawing/2014/main" id="{E3B2C592-72BB-9FAF-39A6-E4706A75D61F}"/>
              </a:ext>
            </a:extLst>
          </p:cNvPr>
          <p:cNvSpPr txBox="1"/>
          <p:nvPr/>
        </p:nvSpPr>
        <p:spPr>
          <a:xfrm>
            <a:off x="353192" y="3732127"/>
            <a:ext cx="2676525" cy="2031325"/>
          </a:xfrm>
          <a:prstGeom prst="rect">
            <a:avLst/>
          </a:prstGeom>
          <a:noFill/>
        </p:spPr>
        <p:txBody>
          <a:bodyPr wrap="square" rtlCol="0">
            <a:spAutoFit/>
          </a:bodyPr>
          <a:lstStyle/>
          <a:p>
            <a:r>
              <a:rPr lang="en-US" dirty="0"/>
              <a:t>AI uses a lot of libraries function to get its job done and it is necessary that we learn more of python libraries associated with AI to learn more aspects of AI</a:t>
            </a:r>
          </a:p>
        </p:txBody>
      </p:sp>
    </p:spTree>
    <p:extLst>
      <p:ext uri="{BB962C8B-B14F-4D97-AF65-F5344CB8AC3E}">
        <p14:creationId xmlns:p14="http://schemas.microsoft.com/office/powerpoint/2010/main" val="321136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0B678-B526-35D4-3C54-41E43E6EE858}"/>
              </a:ext>
            </a:extLst>
          </p:cNvPr>
          <p:cNvSpPr>
            <a:spLocks noGrp="1"/>
          </p:cNvSpPr>
          <p:nvPr>
            <p:ph type="title"/>
          </p:nvPr>
        </p:nvSpPr>
        <p:spPr/>
        <p:txBody>
          <a:bodyPr/>
          <a:lstStyle/>
          <a:p>
            <a:r>
              <a:rPr lang="en-US" dirty="0"/>
              <a:t>ML theories</a:t>
            </a:r>
          </a:p>
        </p:txBody>
      </p:sp>
      <p:sp>
        <p:nvSpPr>
          <p:cNvPr id="3" name="Content Placeholder 2">
            <a:extLst>
              <a:ext uri="{FF2B5EF4-FFF2-40B4-BE49-F238E27FC236}">
                <a16:creationId xmlns:a16="http://schemas.microsoft.com/office/drawing/2014/main" id="{DD64EE32-892A-F6AC-7A2C-6C04B6A0E804}"/>
              </a:ext>
            </a:extLst>
          </p:cNvPr>
          <p:cNvSpPr>
            <a:spLocks noGrp="1"/>
          </p:cNvSpPr>
          <p:nvPr>
            <p:ph idx="1"/>
          </p:nvPr>
        </p:nvSpPr>
        <p:spPr/>
        <p:txBody>
          <a:bodyPr/>
          <a:lstStyle/>
          <a:p>
            <a:r>
              <a:rPr lang="en-US" dirty="0"/>
              <a:t>The things we have learned here in this course are limited and there are much more things to cover. We should start by learning more ML theories before getting started on coding because without the knowledge on how certain things work in some way we will not be able to code it.</a:t>
            </a:r>
          </a:p>
        </p:txBody>
      </p:sp>
    </p:spTree>
    <p:extLst>
      <p:ext uri="{BB962C8B-B14F-4D97-AF65-F5344CB8AC3E}">
        <p14:creationId xmlns:p14="http://schemas.microsoft.com/office/powerpoint/2010/main" val="2523685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A4A0-338F-A765-93F9-540EE55E0BE6}"/>
              </a:ext>
            </a:extLst>
          </p:cNvPr>
          <p:cNvSpPr>
            <a:spLocks noGrp="1"/>
          </p:cNvSpPr>
          <p:nvPr>
            <p:ph type="title"/>
          </p:nvPr>
        </p:nvSpPr>
        <p:spPr/>
        <p:txBody>
          <a:bodyPr/>
          <a:lstStyle/>
          <a:p>
            <a:r>
              <a:rPr lang="en-US" dirty="0"/>
              <a:t>Focus on Statistics</a:t>
            </a:r>
          </a:p>
        </p:txBody>
      </p:sp>
      <p:sp>
        <p:nvSpPr>
          <p:cNvPr id="3" name="Content Placeholder 2">
            <a:extLst>
              <a:ext uri="{FF2B5EF4-FFF2-40B4-BE49-F238E27FC236}">
                <a16:creationId xmlns:a16="http://schemas.microsoft.com/office/drawing/2014/main" id="{A42178A0-0168-F652-76CD-D7022002697F}"/>
              </a:ext>
            </a:extLst>
          </p:cNvPr>
          <p:cNvSpPr>
            <a:spLocks noGrp="1"/>
          </p:cNvSpPr>
          <p:nvPr>
            <p:ph idx="1"/>
          </p:nvPr>
        </p:nvSpPr>
        <p:spPr/>
        <p:txBody>
          <a:bodyPr/>
          <a:lstStyle/>
          <a:p>
            <a:r>
              <a:rPr lang="en-US" dirty="0"/>
              <a:t>One thing that I have felt from taking this course is AI and ML use a lot of mathematical stuff, especially Statistics. Of course pure </a:t>
            </a:r>
            <a:r>
              <a:rPr lang="en-US" dirty="0" err="1"/>
              <a:t>maths</a:t>
            </a:r>
            <a:r>
              <a:rPr lang="en-US" dirty="0"/>
              <a:t> is needed here but I have felt statistics is the key thing to gaining mastery in AI and ML.</a:t>
            </a:r>
          </a:p>
        </p:txBody>
      </p:sp>
    </p:spTree>
    <p:extLst>
      <p:ext uri="{BB962C8B-B14F-4D97-AF65-F5344CB8AC3E}">
        <p14:creationId xmlns:p14="http://schemas.microsoft.com/office/powerpoint/2010/main" val="2687622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7889-143F-F2AA-3829-3BE2E99B412E}"/>
              </a:ext>
            </a:extLst>
          </p:cNvPr>
          <p:cNvSpPr>
            <a:spLocks noGrp="1"/>
          </p:cNvSpPr>
          <p:nvPr>
            <p:ph type="title"/>
          </p:nvPr>
        </p:nvSpPr>
        <p:spPr/>
        <p:txBody>
          <a:bodyPr/>
          <a:lstStyle/>
          <a:p>
            <a:r>
              <a:rPr lang="en-US" dirty="0"/>
              <a:t>Develop the project you have presented on.	</a:t>
            </a:r>
          </a:p>
        </p:txBody>
      </p:sp>
      <p:sp>
        <p:nvSpPr>
          <p:cNvPr id="3" name="Content Placeholder 2">
            <a:extLst>
              <a:ext uri="{FF2B5EF4-FFF2-40B4-BE49-F238E27FC236}">
                <a16:creationId xmlns:a16="http://schemas.microsoft.com/office/drawing/2014/main" id="{3BB3F8FB-E37E-8A0B-E7A8-D15D12C651E2}"/>
              </a:ext>
            </a:extLst>
          </p:cNvPr>
          <p:cNvSpPr>
            <a:spLocks noGrp="1"/>
          </p:cNvSpPr>
          <p:nvPr>
            <p:ph idx="1"/>
          </p:nvPr>
        </p:nvSpPr>
        <p:spPr/>
        <p:txBody>
          <a:bodyPr/>
          <a:lstStyle/>
          <a:p>
            <a:r>
              <a:rPr lang="en-US" dirty="0"/>
              <a:t>We have prepared what and how our program (AI) is going to work but this is the ground state of our program. There can be further improvement in our program. So, even after the course is over we should still communicate with our team-mates and try to make some improvements and adjustments in the program.</a:t>
            </a:r>
          </a:p>
        </p:txBody>
      </p:sp>
    </p:spTree>
    <p:extLst>
      <p:ext uri="{BB962C8B-B14F-4D97-AF65-F5344CB8AC3E}">
        <p14:creationId xmlns:p14="http://schemas.microsoft.com/office/powerpoint/2010/main" val="249839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6E26-154F-35CD-4749-F4DDA44BC1C1}"/>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836BD7DD-5B2A-1E15-2ADA-D246DDB60383}"/>
              </a:ext>
            </a:extLst>
          </p:cNvPr>
          <p:cNvSpPr>
            <a:spLocks noGrp="1"/>
          </p:cNvSpPr>
          <p:nvPr>
            <p:ph idx="1"/>
          </p:nvPr>
        </p:nvSpPr>
        <p:spPr/>
        <p:txBody>
          <a:bodyPr/>
          <a:lstStyle/>
          <a:p>
            <a:pPr marL="0" indent="0">
              <a:buNone/>
            </a:pPr>
            <a:r>
              <a:rPr lang="en-US" dirty="0"/>
              <a:t>We got our Dataset from Kaggle:</a:t>
            </a:r>
          </a:p>
          <a:p>
            <a:pPr marL="0" indent="0">
              <a:buNone/>
            </a:pPr>
            <a:r>
              <a:rPr lang="en-US" dirty="0"/>
              <a:t>https://</a:t>
            </a:r>
            <a:r>
              <a:rPr lang="en-US" dirty="0" err="1"/>
              <a:t>www.kaggle.com</a:t>
            </a:r>
            <a:r>
              <a:rPr lang="en-US" dirty="0"/>
              <a:t>/datasets/ankkur13/</a:t>
            </a:r>
            <a:r>
              <a:rPr lang="en-US" dirty="0" err="1"/>
              <a:t>boston-crime-data?resource</a:t>
            </a:r>
            <a:r>
              <a:rPr lang="en-US" dirty="0"/>
              <a:t>=download </a:t>
            </a:r>
          </a:p>
          <a:p>
            <a:pPr marL="0" indent="0">
              <a:buNone/>
            </a:pPr>
            <a:r>
              <a:rPr lang="en-US" dirty="0"/>
              <a:t>It contains data about crimes in Boston, Massachusetts from 2015 to 2018. </a:t>
            </a:r>
          </a:p>
          <a:p>
            <a:pPr marL="0" indent="0">
              <a:buNone/>
            </a:pPr>
            <a:r>
              <a:rPr lang="en-US" dirty="0"/>
              <a:t>This dataset includes information about when, where, and what type of crime occurred. We are mainly focusing on when other crimes occurred to see if there is a pattern on when crimes can be expected. The information was gathered from the Boston Police Department. </a:t>
            </a:r>
          </a:p>
        </p:txBody>
      </p:sp>
    </p:spTree>
    <p:extLst>
      <p:ext uri="{BB962C8B-B14F-4D97-AF65-F5344CB8AC3E}">
        <p14:creationId xmlns:p14="http://schemas.microsoft.com/office/powerpoint/2010/main" val="1105995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171A-DCD6-D411-172A-601D375415B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79E9194-4C20-EF81-C6DB-530F1435C4BF}"/>
              </a:ext>
            </a:extLst>
          </p:cNvPr>
          <p:cNvSpPr>
            <a:spLocks noGrp="1"/>
          </p:cNvSpPr>
          <p:nvPr>
            <p:ph idx="1"/>
          </p:nvPr>
        </p:nvSpPr>
        <p:spPr/>
        <p:txBody>
          <a:bodyPr/>
          <a:lstStyle/>
          <a:p>
            <a:r>
              <a:rPr lang="en-US" dirty="0"/>
              <a:t>Using python libraries and the dataset from Kaggle, we were able to find patterns at which incidents occurred at specific times. </a:t>
            </a:r>
          </a:p>
          <a:p>
            <a:r>
              <a:rPr lang="en-US" dirty="0"/>
              <a:t>Using KNN Algorithm, we may be able to improve classification labels on the dataset or use it in mapping situation to create a more effective visual analysis. </a:t>
            </a:r>
          </a:p>
          <a:p>
            <a:r>
              <a:rPr lang="en-US" dirty="0"/>
              <a:t>There are multiple ethics issues that come up when using AI/ML for situation in policing. </a:t>
            </a:r>
          </a:p>
          <a:p>
            <a:r>
              <a:rPr lang="en-US" dirty="0"/>
              <a:t>AI/ML can also help agencies become more prepared and use their resources more effectively with the benefit of them and the population. </a:t>
            </a:r>
          </a:p>
          <a:p>
            <a:endParaRPr lang="en-US" dirty="0"/>
          </a:p>
        </p:txBody>
      </p:sp>
    </p:spTree>
    <p:extLst>
      <p:ext uri="{BB962C8B-B14F-4D97-AF65-F5344CB8AC3E}">
        <p14:creationId xmlns:p14="http://schemas.microsoft.com/office/powerpoint/2010/main" val="394056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CA046-0950-BD91-6F3D-86CFD8F21EE3}"/>
              </a:ext>
            </a:extLst>
          </p:cNvPr>
          <p:cNvSpPr>
            <a:spLocks noGrp="1"/>
          </p:cNvSpPr>
          <p:nvPr>
            <p:ph type="ctrTitle"/>
          </p:nvPr>
        </p:nvSpPr>
        <p:spPr>
          <a:xfrm>
            <a:off x="1524000" y="726811"/>
            <a:ext cx="9144000" cy="791104"/>
          </a:xfrm>
        </p:spPr>
        <p:txBody>
          <a:bodyPr>
            <a:normAutofit fontScale="90000"/>
          </a:bodyPr>
          <a:lstStyle/>
          <a:p>
            <a:r>
              <a:rPr lang="en-US" dirty="0"/>
              <a:t>Code Implementation</a:t>
            </a:r>
          </a:p>
        </p:txBody>
      </p:sp>
      <p:pic>
        <p:nvPicPr>
          <p:cNvPr id="5" name="Picture 4">
            <a:extLst>
              <a:ext uri="{FF2B5EF4-FFF2-40B4-BE49-F238E27FC236}">
                <a16:creationId xmlns:a16="http://schemas.microsoft.com/office/drawing/2014/main" id="{540E2A77-A2DA-8B7A-B47F-7D59F9CD2C05}"/>
              </a:ext>
            </a:extLst>
          </p:cNvPr>
          <p:cNvPicPr>
            <a:picLocks noChangeAspect="1"/>
          </p:cNvPicPr>
          <p:nvPr/>
        </p:nvPicPr>
        <p:blipFill>
          <a:blip r:embed="rId3"/>
          <a:stretch>
            <a:fillRect/>
          </a:stretch>
        </p:blipFill>
        <p:spPr>
          <a:xfrm>
            <a:off x="1524000" y="2192337"/>
            <a:ext cx="5621867" cy="3543300"/>
          </a:xfrm>
          <a:prstGeom prst="rect">
            <a:avLst/>
          </a:prstGeom>
        </p:spPr>
      </p:pic>
      <p:sp>
        <p:nvSpPr>
          <p:cNvPr id="3" name="TextBox 2">
            <a:extLst>
              <a:ext uri="{FF2B5EF4-FFF2-40B4-BE49-F238E27FC236}">
                <a16:creationId xmlns:a16="http://schemas.microsoft.com/office/drawing/2014/main" id="{E51396CE-1CC9-10AB-44EB-E2CCEBFE5EB6}"/>
              </a:ext>
            </a:extLst>
          </p:cNvPr>
          <p:cNvSpPr txBox="1"/>
          <p:nvPr/>
        </p:nvSpPr>
        <p:spPr>
          <a:xfrm>
            <a:off x="7673788" y="2456329"/>
            <a:ext cx="3514165" cy="2031325"/>
          </a:xfrm>
          <a:prstGeom prst="rect">
            <a:avLst/>
          </a:prstGeom>
          <a:noFill/>
        </p:spPr>
        <p:txBody>
          <a:bodyPr wrap="square" rtlCol="0">
            <a:spAutoFit/>
          </a:bodyPr>
          <a:lstStyle/>
          <a:p>
            <a:r>
              <a:rPr lang="en-US" dirty="0"/>
              <a:t>This is the code that we used to produce our graphs. </a:t>
            </a:r>
          </a:p>
          <a:p>
            <a:endParaRPr lang="en-US" dirty="0"/>
          </a:p>
          <a:p>
            <a:r>
              <a:rPr lang="en-US" dirty="0"/>
              <a:t>We used the libraries </a:t>
            </a:r>
          </a:p>
          <a:p>
            <a:pPr marL="285750" indent="-285750">
              <a:buFont typeface="Arial" panose="020B0604020202020204" pitchFamily="34" charset="0"/>
              <a:buChar char="•"/>
            </a:pPr>
            <a:r>
              <a:rPr lang="en-US" dirty="0"/>
              <a:t>Pandas</a:t>
            </a:r>
          </a:p>
          <a:p>
            <a:pPr marL="742950" lvl="1" indent="-285750">
              <a:buFont typeface="Arial" panose="020B0604020202020204" pitchFamily="34" charset="0"/>
              <a:buChar char="•"/>
            </a:pPr>
            <a:r>
              <a:rPr lang="en-US" dirty="0"/>
              <a:t>Pandas Plotting</a:t>
            </a:r>
          </a:p>
          <a:p>
            <a:pPr marL="285750" indent="-285750">
              <a:buFont typeface="Arial" panose="020B0604020202020204" pitchFamily="34" charset="0"/>
              <a:buChar char="•"/>
            </a:pPr>
            <a:r>
              <a:rPr lang="en-US" dirty="0"/>
              <a:t>Matplotlib</a:t>
            </a:r>
          </a:p>
        </p:txBody>
      </p:sp>
    </p:spTree>
    <p:extLst>
      <p:ext uri="{BB962C8B-B14F-4D97-AF65-F5344CB8AC3E}">
        <p14:creationId xmlns:p14="http://schemas.microsoft.com/office/powerpoint/2010/main" val="3912249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7FFC-ABF2-EEFD-6169-E435531C86E9}"/>
              </a:ext>
            </a:extLst>
          </p:cNvPr>
          <p:cNvSpPr>
            <a:spLocks noGrp="1"/>
          </p:cNvSpPr>
          <p:nvPr>
            <p:ph type="title"/>
          </p:nvPr>
        </p:nvSpPr>
        <p:spPr/>
        <p:txBody>
          <a:bodyPr/>
          <a:lstStyle/>
          <a:p>
            <a:r>
              <a:rPr lang="en-US" dirty="0"/>
              <a:t>Takeaways From Dataset</a:t>
            </a:r>
          </a:p>
        </p:txBody>
      </p:sp>
      <p:pic>
        <p:nvPicPr>
          <p:cNvPr id="5" name="Content Placeholder 4">
            <a:extLst>
              <a:ext uri="{FF2B5EF4-FFF2-40B4-BE49-F238E27FC236}">
                <a16:creationId xmlns:a16="http://schemas.microsoft.com/office/drawing/2014/main" id="{3887DC80-629A-3A6A-727D-D3DA83642B30}"/>
              </a:ext>
            </a:extLst>
          </p:cNvPr>
          <p:cNvPicPr>
            <a:picLocks noGrp="1" noChangeAspect="1"/>
          </p:cNvPicPr>
          <p:nvPr>
            <p:ph idx="1"/>
          </p:nvPr>
        </p:nvPicPr>
        <p:blipFill>
          <a:blip r:embed="rId3"/>
          <a:stretch>
            <a:fillRect/>
          </a:stretch>
        </p:blipFill>
        <p:spPr>
          <a:xfrm>
            <a:off x="838200" y="1418228"/>
            <a:ext cx="2616200" cy="4623798"/>
          </a:xfrm>
        </p:spPr>
      </p:pic>
      <p:sp>
        <p:nvSpPr>
          <p:cNvPr id="8" name="TextBox 7">
            <a:extLst>
              <a:ext uri="{FF2B5EF4-FFF2-40B4-BE49-F238E27FC236}">
                <a16:creationId xmlns:a16="http://schemas.microsoft.com/office/drawing/2014/main" id="{0116E298-1CCF-B277-F1E9-128B2A94D6AD}"/>
              </a:ext>
            </a:extLst>
          </p:cNvPr>
          <p:cNvSpPr txBox="1"/>
          <p:nvPr/>
        </p:nvSpPr>
        <p:spPr>
          <a:xfrm>
            <a:off x="4496696" y="1882587"/>
            <a:ext cx="5992010" cy="4247317"/>
          </a:xfrm>
          <a:prstGeom prst="rect">
            <a:avLst/>
          </a:prstGeom>
          <a:noFill/>
        </p:spPr>
        <p:txBody>
          <a:bodyPr wrap="square" rtlCol="0">
            <a:spAutoFit/>
          </a:bodyPr>
          <a:lstStyle/>
          <a:p>
            <a:r>
              <a:rPr lang="en-US" dirty="0"/>
              <a:t>We were able to separate the dataset into unique items, which were grouped into Offense Code Groups</a:t>
            </a:r>
          </a:p>
          <a:p>
            <a:endParaRPr lang="en-US" dirty="0"/>
          </a:p>
          <a:p>
            <a:pPr marL="285750" indent="-285750">
              <a:buFont typeface="Arial" panose="020B0604020202020204" pitchFamily="34" charset="0"/>
              <a:buChar char="•"/>
            </a:pPr>
            <a:r>
              <a:rPr lang="en-US" dirty="0"/>
              <a:t>The dataset contains 68 distinct different categories</a:t>
            </a:r>
          </a:p>
          <a:p>
            <a:pPr marL="285750" indent="-285750">
              <a:buFont typeface="Arial" panose="020B0604020202020204" pitchFamily="34" charset="0"/>
              <a:buChar char="•"/>
            </a:pPr>
            <a:r>
              <a:rPr lang="en-US" dirty="0"/>
              <a:t>There is a broad range of incident contacts in the dataset, ranging from the lowest value of 2 to 38,134</a:t>
            </a:r>
          </a:p>
          <a:p>
            <a:pPr marL="285750" indent="-285750">
              <a:buFont typeface="Arial" panose="020B0604020202020204" pitchFamily="34" charset="0"/>
              <a:buChar char="•"/>
            </a:pPr>
            <a:endParaRPr lang="en-US" dirty="0"/>
          </a:p>
          <a:p>
            <a:r>
              <a:rPr lang="en-US" dirty="0"/>
              <a:t>Issues to note:</a:t>
            </a:r>
          </a:p>
          <a:p>
            <a:pPr marL="285750" indent="-285750">
              <a:buFont typeface="Arial" panose="020B0604020202020204" pitchFamily="34" charset="0"/>
              <a:buChar char="•"/>
            </a:pPr>
            <a:r>
              <a:rPr lang="en-US" dirty="0"/>
              <a:t>These are just indication of an incident for a labeled offense reported to the law enforcement agency, they are not indication on the outcome of the incident. </a:t>
            </a:r>
          </a:p>
          <a:p>
            <a:pPr marL="285750" indent="-285750">
              <a:buFont typeface="Arial" panose="020B0604020202020204" pitchFamily="34" charset="0"/>
              <a:buChar char="•"/>
            </a:pPr>
            <a:r>
              <a:rPr lang="en-US" dirty="0"/>
              <a:t>Some of these offenses in the the offense grouping would not be an offense.</a:t>
            </a:r>
          </a:p>
          <a:p>
            <a:pPr marL="742950" lvl="1" indent="-285750">
              <a:buFont typeface="Arial" panose="020B0604020202020204" pitchFamily="34" charset="0"/>
              <a:buChar char="•"/>
            </a:pPr>
            <a:r>
              <a:rPr lang="en-US" dirty="0"/>
              <a:t>Examples: Medical Assistance, Missing Person Reported/Located, etc.</a:t>
            </a:r>
          </a:p>
        </p:txBody>
      </p:sp>
    </p:spTree>
    <p:extLst>
      <p:ext uri="{BB962C8B-B14F-4D97-AF65-F5344CB8AC3E}">
        <p14:creationId xmlns:p14="http://schemas.microsoft.com/office/powerpoint/2010/main" val="1786799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0338-1E17-B0FD-DD6B-D374FA6D2EC9}"/>
              </a:ext>
            </a:extLst>
          </p:cNvPr>
          <p:cNvSpPr>
            <a:spLocks noGrp="1"/>
          </p:cNvSpPr>
          <p:nvPr>
            <p:ph type="title"/>
          </p:nvPr>
        </p:nvSpPr>
        <p:spPr/>
        <p:txBody>
          <a:bodyPr/>
          <a:lstStyle/>
          <a:p>
            <a:r>
              <a:rPr lang="en-US" dirty="0"/>
              <a:t>Takeaways From Dataset</a:t>
            </a:r>
          </a:p>
        </p:txBody>
      </p:sp>
      <p:graphicFrame>
        <p:nvGraphicFramePr>
          <p:cNvPr id="4" name="Content Placeholder 3">
            <a:extLst>
              <a:ext uri="{FF2B5EF4-FFF2-40B4-BE49-F238E27FC236}">
                <a16:creationId xmlns:a16="http://schemas.microsoft.com/office/drawing/2014/main" id="{77683FC0-BFA0-1496-4010-7A7F9B097E51}"/>
              </a:ext>
            </a:extLst>
          </p:cNvPr>
          <p:cNvGraphicFramePr>
            <a:graphicFrameLocks noGrp="1"/>
          </p:cNvGraphicFramePr>
          <p:nvPr>
            <p:ph idx="1"/>
            <p:extLst>
              <p:ext uri="{D42A27DB-BD31-4B8C-83A1-F6EECF244321}">
                <p14:modId xmlns:p14="http://schemas.microsoft.com/office/powerpoint/2010/main" val="2067351987"/>
              </p:ext>
            </p:extLst>
          </p:nvPr>
        </p:nvGraphicFramePr>
        <p:xfrm>
          <a:off x="838200" y="1825625"/>
          <a:ext cx="10515600" cy="274637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FF672176-382C-777E-2FF8-B4C9123BB396}"/>
              </a:ext>
            </a:extLst>
          </p:cNvPr>
          <p:cNvSpPr txBox="1"/>
          <p:nvPr/>
        </p:nvSpPr>
        <p:spPr>
          <a:xfrm>
            <a:off x="838200" y="4706937"/>
            <a:ext cx="10403541" cy="1477328"/>
          </a:xfrm>
          <a:prstGeom prst="rect">
            <a:avLst/>
          </a:prstGeom>
          <a:noFill/>
        </p:spPr>
        <p:txBody>
          <a:bodyPr wrap="square" rtlCol="0">
            <a:spAutoFit/>
          </a:bodyPr>
          <a:lstStyle/>
          <a:p>
            <a:r>
              <a:rPr lang="en-US" dirty="0"/>
              <a:t>We were able to extract the monthly date range of the incidents in the dataset. </a:t>
            </a:r>
          </a:p>
          <a:p>
            <a:pPr marL="285750" indent="-285750">
              <a:buFont typeface="Arial" panose="020B0604020202020204" pitchFamily="34" charset="0"/>
              <a:buChar char="•"/>
            </a:pPr>
            <a:r>
              <a:rPr lang="en-US" dirty="0"/>
              <a:t>We can observe an upward trend of incidents in the summer months.</a:t>
            </a:r>
          </a:p>
          <a:p>
            <a:pPr marL="285750" indent="-285750">
              <a:buFont typeface="Arial" panose="020B0604020202020204" pitchFamily="34" charset="0"/>
              <a:buChar char="•"/>
            </a:pPr>
            <a:r>
              <a:rPr lang="en-US" dirty="0"/>
              <a:t>The dataset being used for the city of Boston there would be a lot of variable that we could use to cross reference the data. Variables being: summer cultural events like sports and festivals, school summer vacation, weather, daylight patterns, and tourism. </a:t>
            </a:r>
          </a:p>
        </p:txBody>
      </p:sp>
    </p:spTree>
    <p:extLst>
      <p:ext uri="{BB962C8B-B14F-4D97-AF65-F5344CB8AC3E}">
        <p14:creationId xmlns:p14="http://schemas.microsoft.com/office/powerpoint/2010/main" val="172504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2D7F-B4FF-0EDD-1B1D-E9F4E2997E4C}"/>
              </a:ext>
            </a:extLst>
          </p:cNvPr>
          <p:cNvSpPr>
            <a:spLocks noGrp="1"/>
          </p:cNvSpPr>
          <p:nvPr>
            <p:ph type="title"/>
          </p:nvPr>
        </p:nvSpPr>
        <p:spPr/>
        <p:txBody>
          <a:bodyPr/>
          <a:lstStyle/>
          <a:p>
            <a:r>
              <a:rPr lang="en-US" dirty="0"/>
              <a:t>Takeaways From Dataset</a:t>
            </a:r>
          </a:p>
        </p:txBody>
      </p:sp>
      <p:graphicFrame>
        <p:nvGraphicFramePr>
          <p:cNvPr id="5" name="Content Placeholder 4">
            <a:extLst>
              <a:ext uri="{FF2B5EF4-FFF2-40B4-BE49-F238E27FC236}">
                <a16:creationId xmlns:a16="http://schemas.microsoft.com/office/drawing/2014/main" id="{44238F56-A4CD-8A46-2ECF-AC3FDF2DA944}"/>
              </a:ext>
            </a:extLst>
          </p:cNvPr>
          <p:cNvGraphicFramePr>
            <a:graphicFrameLocks noGrp="1"/>
          </p:cNvGraphicFramePr>
          <p:nvPr>
            <p:ph idx="1"/>
            <p:extLst>
              <p:ext uri="{D42A27DB-BD31-4B8C-83A1-F6EECF244321}">
                <p14:modId xmlns:p14="http://schemas.microsoft.com/office/powerpoint/2010/main" val="1501341562"/>
              </p:ext>
            </p:extLst>
          </p:nvPr>
        </p:nvGraphicFramePr>
        <p:xfrm>
          <a:off x="838200" y="1825625"/>
          <a:ext cx="10515600" cy="274637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5406FF12-75E0-0209-B4EA-AB7436187812}"/>
              </a:ext>
            </a:extLst>
          </p:cNvPr>
          <p:cNvSpPr txBox="1"/>
          <p:nvPr/>
        </p:nvSpPr>
        <p:spPr>
          <a:xfrm>
            <a:off x="1086522" y="4706937"/>
            <a:ext cx="10267278" cy="2031325"/>
          </a:xfrm>
          <a:prstGeom prst="rect">
            <a:avLst/>
          </a:prstGeom>
          <a:noFill/>
        </p:spPr>
        <p:txBody>
          <a:bodyPr wrap="square" rtlCol="0">
            <a:spAutoFit/>
          </a:bodyPr>
          <a:lstStyle/>
          <a:p>
            <a:r>
              <a:rPr lang="en-US" dirty="0"/>
              <a:t>We were able to extract the hours of day when the incidents occurred. </a:t>
            </a:r>
          </a:p>
          <a:p>
            <a:pPr marL="285750" indent="-285750">
              <a:buFont typeface="Arial" panose="020B0604020202020204" pitchFamily="34" charset="0"/>
              <a:buChar char="•"/>
            </a:pPr>
            <a:r>
              <a:rPr lang="en-US" dirty="0"/>
              <a:t>We can observe a noticeable trend that shows an increase starting at the early morning and in the late afternoon. </a:t>
            </a:r>
          </a:p>
          <a:p>
            <a:pPr marL="285750" indent="-285750">
              <a:buFont typeface="Arial" panose="020B0604020202020204" pitchFamily="34" charset="0"/>
              <a:buChar char="•"/>
            </a:pPr>
            <a:r>
              <a:rPr lang="en-US" dirty="0"/>
              <a:t>We also observe that the highest level is grouped around business hours between the times of 0800 to 1800</a:t>
            </a:r>
          </a:p>
          <a:p>
            <a:pPr marL="285750" indent="-285750">
              <a:buFont typeface="Arial" panose="020B0604020202020204" pitchFamily="34" charset="0"/>
              <a:buChar char="•"/>
            </a:pPr>
            <a:r>
              <a:rPr lang="en-US" dirty="0"/>
              <a:t>There can be many variable that could influence these trends, the increased activity of people in public or the availability of law enforcement units. </a:t>
            </a:r>
          </a:p>
        </p:txBody>
      </p:sp>
    </p:spTree>
    <p:extLst>
      <p:ext uri="{BB962C8B-B14F-4D97-AF65-F5344CB8AC3E}">
        <p14:creationId xmlns:p14="http://schemas.microsoft.com/office/powerpoint/2010/main" val="288983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DE50-1BEA-EFC4-94A7-3BEE5057F334}"/>
              </a:ext>
            </a:extLst>
          </p:cNvPr>
          <p:cNvSpPr>
            <a:spLocks noGrp="1"/>
          </p:cNvSpPr>
          <p:nvPr>
            <p:ph type="title"/>
          </p:nvPr>
        </p:nvSpPr>
        <p:spPr/>
        <p:txBody>
          <a:bodyPr/>
          <a:lstStyle/>
          <a:p>
            <a:r>
              <a:rPr lang="en-US" dirty="0"/>
              <a:t>Takeaways From Dataset</a:t>
            </a:r>
          </a:p>
        </p:txBody>
      </p:sp>
      <p:graphicFrame>
        <p:nvGraphicFramePr>
          <p:cNvPr id="4" name="Content Placeholder 3">
            <a:extLst>
              <a:ext uri="{FF2B5EF4-FFF2-40B4-BE49-F238E27FC236}">
                <a16:creationId xmlns:a16="http://schemas.microsoft.com/office/drawing/2014/main" id="{077C7723-E9C7-490F-DF46-9BA4D3312D02}"/>
              </a:ext>
            </a:extLst>
          </p:cNvPr>
          <p:cNvGraphicFramePr>
            <a:graphicFrameLocks noGrp="1"/>
          </p:cNvGraphicFramePr>
          <p:nvPr>
            <p:ph idx="1"/>
            <p:extLst>
              <p:ext uri="{D42A27DB-BD31-4B8C-83A1-F6EECF244321}">
                <p14:modId xmlns:p14="http://schemas.microsoft.com/office/powerpoint/2010/main" val="2641087285"/>
              </p:ext>
            </p:extLst>
          </p:nvPr>
        </p:nvGraphicFramePr>
        <p:xfrm>
          <a:off x="838200" y="1825625"/>
          <a:ext cx="10515600" cy="284797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A1549C1C-DFA5-3853-39C3-3B2D08E5A525}"/>
              </a:ext>
            </a:extLst>
          </p:cNvPr>
          <p:cNvSpPr txBox="1"/>
          <p:nvPr/>
        </p:nvSpPr>
        <p:spPr>
          <a:xfrm>
            <a:off x="1172584" y="5034579"/>
            <a:ext cx="9135065" cy="1200329"/>
          </a:xfrm>
          <a:prstGeom prst="rect">
            <a:avLst/>
          </a:prstGeom>
          <a:noFill/>
        </p:spPr>
        <p:txBody>
          <a:bodyPr wrap="none" rtlCol="0">
            <a:spAutoFit/>
          </a:bodyPr>
          <a:lstStyle/>
          <a:p>
            <a:r>
              <a:rPr lang="en-US" dirty="0"/>
              <a:t>We were able to extract the days of the week when the incidents reported occur.</a:t>
            </a:r>
          </a:p>
          <a:p>
            <a:pPr marL="285750" indent="-285750">
              <a:buFont typeface="Arial" panose="020B0604020202020204" pitchFamily="34" charset="0"/>
              <a:buChar char="•"/>
            </a:pPr>
            <a:r>
              <a:rPr lang="en-US" dirty="0"/>
              <a:t>We were not able to notice any distinct trends between different days of the week.</a:t>
            </a:r>
          </a:p>
          <a:p>
            <a:pPr marL="285750" indent="-285750">
              <a:buFont typeface="Arial" panose="020B0604020202020204" pitchFamily="34" charset="0"/>
              <a:buChar char="•"/>
            </a:pPr>
            <a:r>
              <a:rPr lang="en-US" dirty="0"/>
              <a:t>The exception being that Thursday was the day with the least amount of incidents reported. </a:t>
            </a:r>
          </a:p>
          <a:p>
            <a:endParaRPr lang="en-US" dirty="0"/>
          </a:p>
        </p:txBody>
      </p:sp>
    </p:spTree>
    <p:extLst>
      <p:ext uri="{BB962C8B-B14F-4D97-AF65-F5344CB8AC3E}">
        <p14:creationId xmlns:p14="http://schemas.microsoft.com/office/powerpoint/2010/main" val="384128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BB85-80CB-9058-D789-8F3CCC31E87E}"/>
              </a:ext>
            </a:extLst>
          </p:cNvPr>
          <p:cNvSpPr>
            <a:spLocks noGrp="1"/>
          </p:cNvSpPr>
          <p:nvPr>
            <p:ph type="title"/>
          </p:nvPr>
        </p:nvSpPr>
        <p:spPr/>
        <p:txBody>
          <a:bodyPr/>
          <a:lstStyle/>
          <a:p>
            <a:r>
              <a:rPr lang="en-US" dirty="0"/>
              <a:t>Algorithm</a:t>
            </a:r>
            <a:br>
              <a:rPr lang="en-US" dirty="0"/>
            </a:br>
            <a:endParaRPr lang="en-US" dirty="0"/>
          </a:p>
        </p:txBody>
      </p:sp>
      <p:sp>
        <p:nvSpPr>
          <p:cNvPr id="3" name="Content Placeholder 2">
            <a:extLst>
              <a:ext uri="{FF2B5EF4-FFF2-40B4-BE49-F238E27FC236}">
                <a16:creationId xmlns:a16="http://schemas.microsoft.com/office/drawing/2014/main" id="{EAF26261-15A1-3635-56E1-B666BCBD702B}"/>
              </a:ext>
            </a:extLst>
          </p:cNvPr>
          <p:cNvSpPr>
            <a:spLocks noGrp="1"/>
          </p:cNvSpPr>
          <p:nvPr>
            <p:ph idx="1"/>
          </p:nvPr>
        </p:nvSpPr>
        <p:spPr>
          <a:xfrm>
            <a:off x="838200" y="1253331"/>
            <a:ext cx="10515600" cy="4351338"/>
          </a:xfrm>
        </p:spPr>
        <p:txBody>
          <a:bodyPr>
            <a:normAutofit fontScale="92500" lnSpcReduction="20000"/>
          </a:bodyPr>
          <a:lstStyle/>
          <a:p>
            <a:pPr marL="0" indent="0">
              <a:buNone/>
            </a:pPr>
            <a:r>
              <a:rPr lang="en-US" dirty="0"/>
              <a:t>KNN or K-Nearest Neighbor Algorithm</a:t>
            </a:r>
          </a:p>
          <a:p>
            <a:r>
              <a:rPr lang="en-US" dirty="0"/>
              <a:t>KNN is a supervised machine learning algorithm, it is a method that estimates the likelihood that a data point will become a member of one group, or another based on what group data points nearest to it belong to. </a:t>
            </a:r>
          </a:p>
          <a:p>
            <a:r>
              <a:rPr lang="en-US" dirty="0"/>
              <a:t>With the dataset that we have, it will be very easy to lose control of the classification system for the offense. KNN algorithm can help mitigate this issue. </a:t>
            </a:r>
          </a:p>
          <a:p>
            <a:r>
              <a:rPr lang="en-US" dirty="0"/>
              <a:t>We could insert a preset list of labels that we are attempting to pursue and allow it to refine our dataset search. </a:t>
            </a:r>
          </a:p>
          <a:p>
            <a:r>
              <a:rPr lang="en-US" dirty="0"/>
              <a:t>The other method that we can implement KNN is if we were to map the list of incidents on a map of the city, we would be able to create connections that can help improve our results. </a:t>
            </a:r>
          </a:p>
        </p:txBody>
      </p:sp>
    </p:spTree>
    <p:extLst>
      <p:ext uri="{BB962C8B-B14F-4D97-AF65-F5344CB8AC3E}">
        <p14:creationId xmlns:p14="http://schemas.microsoft.com/office/powerpoint/2010/main" val="1365903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lour-coded on electronic circuit board">
            <a:extLst>
              <a:ext uri="{FF2B5EF4-FFF2-40B4-BE49-F238E27FC236}">
                <a16:creationId xmlns:a16="http://schemas.microsoft.com/office/drawing/2014/main" id="{EADEA0C6-9C64-46B4-42BE-494161AF4F67}"/>
              </a:ext>
            </a:extLst>
          </p:cNvPr>
          <p:cNvPicPr>
            <a:picLocks noChangeAspect="1"/>
          </p:cNvPicPr>
          <p:nvPr/>
        </p:nvPicPr>
        <p:blipFill rotWithShape="1">
          <a:blip r:embed="rId3"/>
          <a:srcRect l="9091" t="10457" b="12354"/>
          <a:stretch/>
        </p:blipFill>
        <p:spPr>
          <a:xfrm>
            <a:off x="305" y="10"/>
            <a:ext cx="12191695" cy="6857990"/>
          </a:xfrm>
          <a:prstGeom prst="rect">
            <a:avLst/>
          </a:prstGeom>
        </p:spPr>
      </p:pic>
      <p:sp>
        <p:nvSpPr>
          <p:cNvPr id="2" name="Title 1">
            <a:extLst>
              <a:ext uri="{FF2B5EF4-FFF2-40B4-BE49-F238E27FC236}">
                <a16:creationId xmlns:a16="http://schemas.microsoft.com/office/drawing/2014/main" id="{D839A384-ACFD-F5E6-872E-5A3EB5177583}"/>
              </a:ext>
            </a:extLst>
          </p:cNvPr>
          <p:cNvSpPr>
            <a:spLocks noGrp="1"/>
          </p:cNvSpPr>
          <p:nvPr>
            <p:ph type="ctrTitle"/>
          </p:nvPr>
        </p:nvSpPr>
        <p:spPr>
          <a:xfrm>
            <a:off x="4065511" y="3236470"/>
            <a:ext cx="6832500" cy="1252601"/>
          </a:xfrm>
        </p:spPr>
        <p:txBody>
          <a:bodyPr>
            <a:normAutofit/>
          </a:bodyPr>
          <a:lstStyle/>
          <a:p>
            <a:r>
              <a:rPr lang="en-US" sz="4100">
                <a:solidFill>
                  <a:srgbClr val="FFFFFE"/>
                </a:solidFill>
              </a:rPr>
              <a:t>Complexity of AI’s Impact</a:t>
            </a:r>
          </a:p>
        </p:txBody>
      </p:sp>
    </p:spTree>
    <p:extLst>
      <p:ext uri="{BB962C8B-B14F-4D97-AF65-F5344CB8AC3E}">
        <p14:creationId xmlns:p14="http://schemas.microsoft.com/office/powerpoint/2010/main" val="4230444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1436</Words>
  <Application>Microsoft Macintosh PowerPoint</Application>
  <PresentationFormat>Widescreen</PresentationFormat>
  <Paragraphs>127</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Analyzing Crime Rates by Group #3 </vt:lpstr>
      <vt:lpstr>Data Source</vt:lpstr>
      <vt:lpstr>Code Implementation</vt:lpstr>
      <vt:lpstr>Takeaways From Dataset</vt:lpstr>
      <vt:lpstr>Takeaways From Dataset</vt:lpstr>
      <vt:lpstr>Takeaways From Dataset</vt:lpstr>
      <vt:lpstr>Takeaways From Dataset</vt:lpstr>
      <vt:lpstr>Algorithm </vt:lpstr>
      <vt:lpstr>Complexity of AI’s Impact</vt:lpstr>
      <vt:lpstr>The Positive and Negative Impacts of AI</vt:lpstr>
      <vt:lpstr>The Positive and Negative Impacts of AI</vt:lpstr>
      <vt:lpstr>At which Scope and Sector, the AI could be used in the current state?</vt:lpstr>
      <vt:lpstr>WHAT IS  THE FUTURE FOR THIS AI.</vt:lpstr>
      <vt:lpstr>What challenges We might face to take this AI to next level?</vt:lpstr>
      <vt:lpstr>Next Step</vt:lpstr>
      <vt:lpstr>Learn more Python libraries </vt:lpstr>
      <vt:lpstr>ML theories</vt:lpstr>
      <vt:lpstr>Focus on Statistics</vt:lpstr>
      <vt:lpstr>Develop the project you have presented 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Implementation</dc:title>
  <dc:creator>ZUNIGA, STEVEN</dc:creator>
  <cp:lastModifiedBy>ZUNIGA, STEVEN</cp:lastModifiedBy>
  <cp:revision>2</cp:revision>
  <dcterms:created xsi:type="dcterms:W3CDTF">2022-11-27T17:03:28Z</dcterms:created>
  <dcterms:modified xsi:type="dcterms:W3CDTF">2022-11-27T22:45:16Z</dcterms:modified>
</cp:coreProperties>
</file>