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76" r:id="rId1"/>
  </p:sldMasterIdLst>
  <p:notesMasterIdLst>
    <p:notesMasterId r:id="rId57"/>
  </p:notesMasterIdLst>
  <p:sldIdLst>
    <p:sldId id="256" r:id="rId2"/>
    <p:sldId id="412" r:id="rId3"/>
    <p:sldId id="396" r:id="rId4"/>
    <p:sldId id="397" r:id="rId5"/>
    <p:sldId id="416" r:id="rId6"/>
    <p:sldId id="417" r:id="rId7"/>
    <p:sldId id="418" r:id="rId8"/>
    <p:sldId id="420" r:id="rId9"/>
    <p:sldId id="419" r:id="rId10"/>
    <p:sldId id="398" r:id="rId11"/>
    <p:sldId id="366" r:id="rId12"/>
    <p:sldId id="367" r:id="rId13"/>
    <p:sldId id="273" r:id="rId14"/>
    <p:sldId id="274" r:id="rId15"/>
    <p:sldId id="369" r:id="rId16"/>
    <p:sldId id="370" r:id="rId17"/>
    <p:sldId id="371" r:id="rId18"/>
    <p:sldId id="372" r:id="rId19"/>
    <p:sldId id="400" r:id="rId20"/>
    <p:sldId id="373" r:id="rId21"/>
    <p:sldId id="401" r:id="rId22"/>
    <p:sldId id="402" r:id="rId23"/>
    <p:sldId id="403" r:id="rId24"/>
    <p:sldId id="408" r:id="rId25"/>
    <p:sldId id="404" r:id="rId26"/>
    <p:sldId id="405" r:id="rId27"/>
    <p:sldId id="406" r:id="rId28"/>
    <p:sldId id="407" r:id="rId29"/>
    <p:sldId id="375" r:id="rId30"/>
    <p:sldId id="376" r:id="rId31"/>
    <p:sldId id="377" r:id="rId32"/>
    <p:sldId id="378" r:id="rId33"/>
    <p:sldId id="379" r:id="rId34"/>
    <p:sldId id="380" r:id="rId35"/>
    <p:sldId id="381" r:id="rId36"/>
    <p:sldId id="382" r:id="rId37"/>
    <p:sldId id="383" r:id="rId38"/>
    <p:sldId id="384" r:id="rId39"/>
    <p:sldId id="385" r:id="rId40"/>
    <p:sldId id="386" r:id="rId41"/>
    <p:sldId id="387" r:id="rId42"/>
    <p:sldId id="388" r:id="rId43"/>
    <p:sldId id="389" r:id="rId44"/>
    <p:sldId id="390" r:id="rId45"/>
    <p:sldId id="391" r:id="rId46"/>
    <p:sldId id="392" r:id="rId47"/>
    <p:sldId id="264" r:id="rId48"/>
    <p:sldId id="265" r:id="rId49"/>
    <p:sldId id="411" r:id="rId50"/>
    <p:sldId id="409" r:id="rId51"/>
    <p:sldId id="410" r:id="rId52"/>
    <p:sldId id="413" r:id="rId53"/>
    <p:sldId id="414" r:id="rId54"/>
    <p:sldId id="415" r:id="rId55"/>
    <p:sldId id="364" r:id="rId5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131" autoAdjust="0"/>
    <p:restoredTop sz="94660"/>
  </p:normalViewPr>
  <p:slideViewPr>
    <p:cSldViewPr>
      <p:cViewPr varScale="1">
        <p:scale>
          <a:sx n="80" d="100"/>
          <a:sy n="80" d="100"/>
        </p:scale>
        <p:origin x="893"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441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440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0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40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440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3DF5965-475A-42EF-95F5-23AA1AFEF66A}" type="slidenum">
              <a:rPr lang="en-US"/>
              <a:pPr>
                <a:defRPr/>
              </a:pPr>
              <a:t>‹#›</a:t>
            </a:fld>
            <a:endParaRPr lang="en-US"/>
          </a:p>
        </p:txBody>
      </p:sp>
    </p:spTree>
    <p:extLst>
      <p:ext uri="{BB962C8B-B14F-4D97-AF65-F5344CB8AC3E}">
        <p14:creationId xmlns:p14="http://schemas.microsoft.com/office/powerpoint/2010/main" val="42727522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9C7C1BE-B172-4F05-851E-D48D60AE86F1}" type="slidenum">
              <a:rPr lang="en-US" smtClean="0"/>
              <a:pPr>
                <a:defRPr/>
              </a:pPr>
              <a:t>3</a:t>
            </a:fld>
            <a:endParaRPr lang="en-US"/>
          </a:p>
        </p:txBody>
      </p:sp>
    </p:spTree>
    <p:extLst>
      <p:ext uri="{BB962C8B-B14F-4D97-AF65-F5344CB8AC3E}">
        <p14:creationId xmlns:p14="http://schemas.microsoft.com/office/powerpoint/2010/main" val="1184627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9C7C1BE-B172-4F05-851E-D48D60AE86F1}" type="slidenum">
              <a:rPr lang="en-US" smtClean="0"/>
              <a:pPr>
                <a:defRPr/>
              </a:pPr>
              <a:t>5</a:t>
            </a:fld>
            <a:endParaRPr lang="en-US"/>
          </a:p>
        </p:txBody>
      </p:sp>
    </p:spTree>
    <p:extLst>
      <p:ext uri="{BB962C8B-B14F-4D97-AF65-F5344CB8AC3E}">
        <p14:creationId xmlns:p14="http://schemas.microsoft.com/office/powerpoint/2010/main" val="2371756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9C7C1BE-B172-4F05-851E-D48D60AE86F1}" type="slidenum">
              <a:rPr lang="en-US" smtClean="0"/>
              <a:pPr>
                <a:defRPr/>
              </a:pPr>
              <a:t>10</a:t>
            </a:fld>
            <a:endParaRPr lang="en-US"/>
          </a:p>
        </p:txBody>
      </p:sp>
    </p:spTree>
    <p:extLst>
      <p:ext uri="{BB962C8B-B14F-4D97-AF65-F5344CB8AC3E}">
        <p14:creationId xmlns:p14="http://schemas.microsoft.com/office/powerpoint/2010/main" val="961078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390C4F-E1A2-4691-A86B-20B2AA6396BC}" type="slidenum">
              <a:rPr lang="en-US" altLang="en-US"/>
              <a:pPr/>
              <a:t>21</a:t>
            </a:fld>
            <a:endParaRPr lang="en-US" altLang="en-US"/>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r>
              <a:rPr lang="en-US" altLang="en-US" b="1"/>
              <a:t>Figure 1-1    </a:t>
            </a:r>
            <a:r>
              <a:rPr lang="en-US" altLang="en-US"/>
              <a:t>Program build steps require the programmer to compile, link and run the program.</a:t>
            </a:r>
          </a:p>
        </p:txBody>
      </p:sp>
    </p:spTree>
    <p:extLst>
      <p:ext uri="{BB962C8B-B14F-4D97-AF65-F5344CB8AC3E}">
        <p14:creationId xmlns:p14="http://schemas.microsoft.com/office/powerpoint/2010/main" val="2545961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p:spPr>
        <p:txBody>
          <a:bodyPr/>
          <a:lstStyle/>
          <a:p>
            <a:r>
              <a:rPr lang="en-US" altLang="en-US">
                <a:latin typeface="Arial" panose="020B0604020202020204" pitchFamily="34" charset="0"/>
              </a:rPr>
              <a:t>Socratic quiz #SOC-3931585</a:t>
            </a:r>
          </a:p>
        </p:txBody>
      </p:sp>
      <p:sp>
        <p:nvSpPr>
          <p:cNvPr id="18436"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81B7C4A-D817-4C88-A6B4-730FAB4F8399}" type="slidenum">
              <a:rPr lang="en-US" altLang="en-US" smtClean="0"/>
              <a:pPr/>
              <a:t>52</a:t>
            </a:fld>
            <a:endParaRPr lang="en-US" altLang="en-US"/>
          </a:p>
        </p:txBody>
      </p:sp>
    </p:spTree>
    <p:extLst>
      <p:ext uri="{BB962C8B-B14F-4D97-AF65-F5344CB8AC3E}">
        <p14:creationId xmlns:p14="http://schemas.microsoft.com/office/powerpoint/2010/main" val="2534066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p:spPr>
        <p:txBody>
          <a:bodyPr/>
          <a:lstStyle/>
          <a:p>
            <a:endParaRPr lang="en-US" altLang="en-US">
              <a:latin typeface="Arial" panose="020B0604020202020204" pitchFamily="34" charset="0"/>
            </a:endParaRPr>
          </a:p>
        </p:txBody>
      </p:sp>
      <p:sp>
        <p:nvSpPr>
          <p:cNvPr id="3072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A928650-E4CF-4FAA-89E5-0D17349FEBC4}" type="slidenum">
              <a:rPr lang="en-US" altLang="en-US" smtClean="0"/>
              <a:pPr/>
              <a:t>53</a:t>
            </a:fld>
            <a:endParaRPr lang="en-US" altLang="en-US"/>
          </a:p>
        </p:txBody>
      </p:sp>
    </p:spTree>
    <p:extLst>
      <p:ext uri="{BB962C8B-B14F-4D97-AF65-F5344CB8AC3E}">
        <p14:creationId xmlns:p14="http://schemas.microsoft.com/office/powerpoint/2010/main" val="1874371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p:spPr>
        <p:txBody>
          <a:bodyPr/>
          <a:lstStyle/>
          <a:p>
            <a:endParaRPr lang="en-US" altLang="en-US">
              <a:latin typeface="Arial" panose="020B0604020202020204" pitchFamily="34" charset="0"/>
            </a:endParaRPr>
          </a:p>
        </p:txBody>
      </p:sp>
      <p:sp>
        <p:nvSpPr>
          <p:cNvPr id="3482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75BA3B-4848-4681-BFEA-77764D37991C}" type="slidenum">
              <a:rPr lang="en-US" altLang="en-US" smtClean="0"/>
              <a:pPr/>
              <a:t>54</a:t>
            </a:fld>
            <a:endParaRPr lang="en-US" altLang="en-US"/>
          </a:p>
        </p:txBody>
      </p:sp>
    </p:spTree>
    <p:extLst>
      <p:ext uri="{BB962C8B-B14F-4D97-AF65-F5344CB8AC3E}">
        <p14:creationId xmlns:p14="http://schemas.microsoft.com/office/powerpoint/2010/main" val="2592777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socrative.com/"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hyperlink" Target="http://www.socrative.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00" y="533400"/>
            <a:ext cx="8458200" cy="4701572"/>
          </a:xfrm>
        </p:spPr>
        <p:txBody>
          <a:bodyPr wrap="square" anchor="ctr" anchorCtr="0">
            <a:normAutofit/>
          </a:bodyPr>
          <a:lstStyle>
            <a:lvl1pPr algn="ctr">
              <a:defRPr sz="4800" b="0" spc="-225">
                <a:gradFill flip="none" rotWithShape="1">
                  <a:gsLst>
                    <a:gs pos="32000">
                      <a:schemeClr val="tx1">
                        <a:lumMod val="89000"/>
                      </a:schemeClr>
                    </a:gs>
                    <a:gs pos="100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943100" y="5486400"/>
            <a:ext cx="6858000" cy="618523"/>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26-Jul-17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94025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367161"/>
            <a:ext cx="7886700" cy="81935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9841" y="987426"/>
            <a:ext cx="7886700" cy="337973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5186516"/>
            <a:ext cx="7885509" cy="682472"/>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26-Jul-17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44693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3534344"/>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4489399"/>
            <a:ext cx="7885509" cy="150182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26-Jul-17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45343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365125"/>
            <a:ext cx="6977064" cy="2992904"/>
          </a:xfrm>
        </p:spPr>
        <p:txBody>
          <a:bodyPr anchor="ctr"/>
          <a:lstStyle>
            <a:lvl1pPr>
              <a:defRPr sz="33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4" name="Text Placeholder 3"/>
          <p:cNvSpPr>
            <a:spLocks noGrp="1"/>
          </p:cNvSpPr>
          <p:nvPr>
            <p:ph type="body" sz="half" idx="2"/>
          </p:nvPr>
        </p:nvSpPr>
        <p:spPr>
          <a:xfrm>
            <a:off x="628650" y="4501729"/>
            <a:ext cx="7884318" cy="1489496"/>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26-Jul-17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9" name="TextBox 8"/>
          <p:cNvSpPr txBox="1"/>
          <p:nvPr/>
        </p:nvSpPr>
        <p:spPr>
          <a:xfrm>
            <a:off x="833283" y="786824"/>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554295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2326968"/>
            <a:ext cx="7886700" cy="2511835"/>
          </a:xfrm>
        </p:spPr>
        <p:txBody>
          <a:bodyPr anchor="b">
            <a:normAutofit/>
          </a:bodyPr>
          <a:lstStyle>
            <a:lvl1pPr>
              <a:defRPr sz="4050"/>
            </a:lvl1pPr>
          </a:lstStyle>
          <a:p>
            <a:r>
              <a:rPr lang="en-US"/>
              <a:t>Click to edit Master title style</a:t>
            </a:r>
            <a:endParaRPr lang="en-US" dirty="0"/>
          </a:p>
        </p:txBody>
      </p:sp>
      <p:sp>
        <p:nvSpPr>
          <p:cNvPr id="4" name="Text Placeholder 3"/>
          <p:cNvSpPr>
            <a:spLocks noGrp="1"/>
          </p:cNvSpPr>
          <p:nvPr>
            <p:ph type="body" sz="half" idx="2"/>
          </p:nvPr>
        </p:nvSpPr>
        <p:spPr>
          <a:xfrm>
            <a:off x="629841" y="4850581"/>
            <a:ext cx="7885509" cy="114064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26-Jul-17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2856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365126"/>
            <a:ext cx="78867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02961" y="1885950"/>
            <a:ext cx="2210150" cy="57626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8" name="Text Placeholder 3"/>
          <p:cNvSpPr>
            <a:spLocks noGrp="1"/>
          </p:cNvSpPr>
          <p:nvPr>
            <p:ph type="body" sz="half" idx="15"/>
          </p:nvPr>
        </p:nvSpPr>
        <p:spPr>
          <a:xfrm>
            <a:off x="1017598" y="2571750"/>
            <a:ext cx="2195513"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9" name="Text Placeholder 4"/>
          <p:cNvSpPr>
            <a:spLocks noGrp="1"/>
          </p:cNvSpPr>
          <p:nvPr>
            <p:ph type="body" sz="quarter" idx="3"/>
          </p:nvPr>
        </p:nvSpPr>
        <p:spPr>
          <a:xfrm>
            <a:off x="3440996" y="1885950"/>
            <a:ext cx="2202181" cy="576262"/>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3433081" y="2571750"/>
            <a:ext cx="2210096"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1" name="Text Placeholder 4"/>
          <p:cNvSpPr>
            <a:spLocks noGrp="1"/>
          </p:cNvSpPr>
          <p:nvPr>
            <p:ph type="body" sz="quarter" idx="13"/>
          </p:nvPr>
        </p:nvSpPr>
        <p:spPr>
          <a:xfrm>
            <a:off x="5871777" y="1885950"/>
            <a:ext cx="2199085" cy="576262"/>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5871777" y="2571750"/>
            <a:ext cx="2199085"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26-Jul-17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17395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365126"/>
            <a:ext cx="78867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99064" y="4297503"/>
            <a:ext cx="2205038"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0" name="Picture Placeholder 2"/>
          <p:cNvSpPr>
            <a:spLocks noGrp="1" noChangeAspect="1"/>
          </p:cNvSpPr>
          <p:nvPr>
            <p:ph type="pic" idx="15"/>
          </p:nvPr>
        </p:nvSpPr>
        <p:spPr>
          <a:xfrm>
            <a:off x="999064" y="2256354"/>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999064" y="4873766"/>
            <a:ext cx="220503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22" name="Text Placeholder 4"/>
          <p:cNvSpPr>
            <a:spLocks noGrp="1"/>
          </p:cNvSpPr>
          <p:nvPr>
            <p:ph type="body" sz="quarter" idx="3"/>
          </p:nvPr>
        </p:nvSpPr>
        <p:spPr>
          <a:xfrm>
            <a:off x="3426748" y="4297503"/>
            <a:ext cx="2197894"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3" name="Picture Placeholder 2"/>
          <p:cNvSpPr>
            <a:spLocks noGrp="1" noChangeAspect="1"/>
          </p:cNvSpPr>
          <p:nvPr>
            <p:ph type="pic" idx="21"/>
          </p:nvPr>
        </p:nvSpPr>
        <p:spPr>
          <a:xfrm>
            <a:off x="3426747" y="2256354"/>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425733" y="4873765"/>
            <a:ext cx="2200805"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25" name="Text Placeholder 4"/>
          <p:cNvSpPr>
            <a:spLocks noGrp="1"/>
          </p:cNvSpPr>
          <p:nvPr>
            <p:ph type="body" sz="quarter" idx="13"/>
          </p:nvPr>
        </p:nvSpPr>
        <p:spPr>
          <a:xfrm>
            <a:off x="5853242" y="4297503"/>
            <a:ext cx="2199085"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6" name="Picture Placeholder 2"/>
          <p:cNvSpPr>
            <a:spLocks noGrp="1" noChangeAspect="1"/>
          </p:cNvSpPr>
          <p:nvPr>
            <p:ph type="pic" idx="22"/>
          </p:nvPr>
        </p:nvSpPr>
        <p:spPr>
          <a:xfrm>
            <a:off x="5853241" y="2256354"/>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853148" y="4873763"/>
            <a:ext cx="220199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26-Jul-17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80407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26-Jul-17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63392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26-Jul-17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483414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ocrative">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a:xfrm>
            <a:off x="8531788" y="5648960"/>
            <a:ext cx="548640" cy="396240"/>
          </a:xfrm>
          <a:prstGeom prst="bracketPair">
            <a:avLst>
              <a:gd name="adj" fmla="val 17949"/>
            </a:avLst>
          </a:prstGeom>
        </p:spPr>
        <p:txBody>
          <a:bodyPr/>
          <a:lstStyle/>
          <a:p>
            <a:pPr>
              <a:defRPr/>
            </a:pPr>
            <a:fld id="{B98D8915-25D4-4658-BC43-48DE22203236}" type="slidenum">
              <a:rPr lang="en-US" smtClean="0"/>
              <a:pPr>
                <a:defRPr/>
              </a:pPr>
              <a:t>‹#›</a:t>
            </a:fld>
            <a:endParaRPr lang="en-US"/>
          </a:p>
        </p:txBody>
      </p:sp>
      <p:sp>
        <p:nvSpPr>
          <p:cNvPr id="9" name="Content Placeholder 2"/>
          <p:cNvSpPr>
            <a:spLocks noGrp="1"/>
          </p:cNvSpPr>
          <p:nvPr>
            <p:ph idx="1"/>
          </p:nvPr>
        </p:nvSpPr>
        <p:spPr>
          <a:xfrm>
            <a:off x="457200" y="1600206"/>
            <a:ext cx="8229600" cy="4530725"/>
          </a:xfrm>
        </p:spPr>
        <p:txBody>
          <a:bodyPr/>
          <a:lstStyle>
            <a:lvl1pPr marL="0" indent="0">
              <a:buFont typeface="+mj-lt"/>
              <a:buNone/>
              <a:defRPr/>
            </a:lvl1pPr>
          </a:lstStyle>
          <a:p>
            <a:pPr marL="0" lvl="0" indent="0">
              <a:buNone/>
            </a:pPr>
            <a:r>
              <a:rPr lang="en-US"/>
              <a:t>Edit Master text styles</a:t>
            </a:r>
          </a:p>
          <a:p>
            <a:pPr marL="0" lvl="1" indent="0">
              <a:buNone/>
            </a:pPr>
            <a:r>
              <a:rPr lang="en-US"/>
              <a:t>Second level</a:t>
            </a:r>
          </a:p>
          <a:p>
            <a:pPr marL="0" lvl="2" indent="0">
              <a:buNone/>
            </a:pPr>
            <a:r>
              <a:rPr lang="en-US"/>
              <a:t>Third level</a:t>
            </a:r>
          </a:p>
          <a:p>
            <a:pPr marL="0" lvl="3" indent="0">
              <a:buNone/>
            </a:pPr>
            <a:r>
              <a:rPr lang="en-US"/>
              <a:t>Fourth level</a:t>
            </a:r>
          </a:p>
        </p:txBody>
      </p:sp>
      <p:sp>
        <p:nvSpPr>
          <p:cNvPr id="11" name="TextBox 10"/>
          <p:cNvSpPr txBox="1"/>
          <p:nvPr/>
        </p:nvSpPr>
        <p:spPr>
          <a:xfrm>
            <a:off x="2957842" y="627745"/>
            <a:ext cx="5691056"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l"/>
            <a:r>
              <a:rPr lang="en-US" sz="1800" dirty="0"/>
              <a:t>Go to </a:t>
            </a:r>
            <a:r>
              <a:rPr lang="en-US" sz="1800" dirty="0">
                <a:hlinkClick r:id="rId2"/>
              </a:rPr>
              <a:t>www.socrative.com</a:t>
            </a:r>
            <a:r>
              <a:rPr lang="en-US" sz="1800" dirty="0"/>
              <a:t> and log into CNMROBGARNER</a:t>
            </a:r>
          </a:p>
        </p:txBody>
      </p:sp>
      <p:pic>
        <p:nvPicPr>
          <p:cNvPr id="1026" name="Picture 2" descr="https://socrative-production-static-web.s3.amazonaws.com/img/logo_new.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00" y="412103"/>
            <a:ext cx="2191808" cy="7767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6269347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
        <p:nvSpPr>
          <p:cNvPr id="7" name="Content Placeholder 2"/>
          <p:cNvSpPr>
            <a:spLocks noGrp="1"/>
          </p:cNvSpPr>
          <p:nvPr>
            <p:ph idx="1"/>
          </p:nvPr>
        </p:nvSpPr>
        <p:spPr>
          <a:xfrm>
            <a:off x="457200" y="1600200"/>
            <a:ext cx="8229600" cy="4530725"/>
          </a:xfrm>
        </p:spPr>
        <p:txBody>
          <a:bodyPr/>
          <a:lstStyle/>
          <a:p>
            <a:pPr marL="0" lvl="0" indent="0">
              <a:buNone/>
            </a:pPr>
            <a:r>
              <a:rPr lang="en-US"/>
              <a:t>Edit Master text styles</a:t>
            </a:r>
          </a:p>
          <a:p>
            <a:pPr marL="0" lvl="1" indent="0">
              <a:buNone/>
            </a:pPr>
            <a:r>
              <a:rPr lang="en-US"/>
              <a:t>Second level</a:t>
            </a:r>
          </a:p>
          <a:p>
            <a:pPr marL="0" lvl="2" indent="0">
              <a:buNone/>
            </a:pPr>
            <a:r>
              <a:rPr lang="en-US"/>
              <a:t>Third level</a:t>
            </a:r>
          </a:p>
          <a:p>
            <a:pPr marL="0" lvl="3" indent="0">
              <a:buNone/>
            </a:pPr>
            <a:r>
              <a:rPr lang="en-US"/>
              <a:t>Fourth level</a:t>
            </a:r>
          </a:p>
        </p:txBody>
      </p:sp>
      <p:sp>
        <p:nvSpPr>
          <p:cNvPr id="8" name="Rectangle 7"/>
          <p:cNvSpPr>
            <a:spLocks noChangeArrowheads="1"/>
          </p:cNvSpPr>
          <p:nvPr/>
        </p:nvSpPr>
        <p:spPr bwMode="auto">
          <a:xfrm>
            <a:off x="304800" y="6096000"/>
            <a:ext cx="8534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Go to </a:t>
            </a:r>
            <a:r>
              <a:rPr lang="en-US" altLang="en-US" dirty="0">
                <a:hlinkClick r:id="rId2"/>
              </a:rPr>
              <a:t>www.socrative.com</a:t>
            </a:r>
            <a:r>
              <a:rPr lang="en-US" altLang="en-US" dirty="0"/>
              <a:t>. Login as student.</a:t>
            </a:r>
          </a:p>
          <a:p>
            <a:r>
              <a:rPr lang="en-US" altLang="en-US" dirty="0"/>
              <a:t>Enter room number 393817</a:t>
            </a:r>
          </a:p>
        </p:txBody>
      </p:sp>
      <p:sp>
        <p:nvSpPr>
          <p:cNvPr id="12" name="Title 11"/>
          <p:cNvSpPr>
            <a:spLocks noGrp="1"/>
          </p:cNvSpPr>
          <p:nvPr>
            <p:ph type="title" hasCustomPrompt="1"/>
          </p:nvPr>
        </p:nvSpPr>
        <p:spPr/>
        <p:txBody>
          <a:bodyPr/>
          <a:lstStyle>
            <a:lvl1pPr>
              <a:defRPr/>
            </a:lvl1pPr>
          </a:lstStyle>
          <a:p>
            <a:r>
              <a:rPr lang="en-US" dirty="0"/>
              <a:t>SOCRATIVE</a:t>
            </a:r>
          </a:p>
        </p:txBody>
      </p:sp>
    </p:spTree>
    <p:extLst>
      <p:ext uri="{BB962C8B-B14F-4D97-AF65-F5344CB8AC3E}">
        <p14:creationId xmlns:p14="http://schemas.microsoft.com/office/powerpoint/2010/main" val="131642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26-Jul-17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1042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4464028"/>
            <a:ext cx="6858000" cy="1194650"/>
          </a:xfrm>
        </p:spPr>
        <p:txBody>
          <a:bodyPr wrap="square" anchor="t">
            <a:normAutofit/>
          </a:bodyPr>
          <a:lstStyle>
            <a:lvl1pPr algn="l">
              <a:defRPr sz="48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640899" y="3829878"/>
            <a:ext cx="6858000" cy="617822"/>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smtClean="0"/>
              <a:t>26-Jul-17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73231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0000" y="1825625"/>
            <a:ext cx="3768912"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880" y="1825625"/>
            <a:ext cx="377547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26-Jul-17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57833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0000" y="1681163"/>
            <a:ext cx="3768912" cy="823912"/>
          </a:xfrm>
        </p:spPr>
        <p:txBody>
          <a:bodyPr anchor="b">
            <a:normAutofit/>
          </a:bodyPr>
          <a:lstStyle>
            <a:lvl1pPr marL="0" indent="0">
              <a:buNone/>
              <a:defRPr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40000" y="2505075"/>
            <a:ext cx="3768912"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9880" y="1681163"/>
            <a:ext cx="3776661" cy="823912"/>
          </a:xfrm>
        </p:spPr>
        <p:txBody>
          <a:bodyPr vert="horz" lIns="91440" tIns="45720" rIns="91440" bIns="45720" rtlCol="0" anchor="b">
            <a:normAutofit/>
          </a:bodyPr>
          <a:lstStyle>
            <a:lvl1pPr>
              <a:buNone/>
              <a:defRPr lang="en-US"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4739880" y="2505075"/>
            <a:ext cx="377666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26-Jul-17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4019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26-Jul-17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1869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26-Jul-17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6685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26-Jul-17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77189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26-Jul-17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83414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wrap="square"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0000" y="1752600"/>
            <a:ext cx="767535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AAD347D-5ACD-4C99-B74B-A9C85AD731AF}" type="datetimeFigureOut">
              <a:rPr lang="en-US" smtClean="0"/>
              <a:t>26-Jul-17</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4207459665"/>
      </p:ext>
    </p:extLst>
  </p:cSld>
  <p:clrMap bg1="dk1" tx1="lt1" bg2="dk2" tx2="lt2" accent1="accent1" accent2="accent2" accent3="accent3" accent4="accent4" accent5="accent5" accent6="accent6" hlink="hlink" folHlink="folHlink"/>
  <p:sldLayoutIdLst>
    <p:sldLayoutId id="2147484977" r:id="rId1"/>
    <p:sldLayoutId id="2147484978" r:id="rId2"/>
    <p:sldLayoutId id="2147484979" r:id="rId3"/>
    <p:sldLayoutId id="2147484980" r:id="rId4"/>
    <p:sldLayoutId id="2147484981" r:id="rId5"/>
    <p:sldLayoutId id="2147484982" r:id="rId6"/>
    <p:sldLayoutId id="2147484983" r:id="rId7"/>
    <p:sldLayoutId id="2147484984" r:id="rId8"/>
    <p:sldLayoutId id="2147484985" r:id="rId9"/>
    <p:sldLayoutId id="2147484986" r:id="rId10"/>
    <p:sldLayoutId id="2147484987" r:id="rId11"/>
    <p:sldLayoutId id="2147484988" r:id="rId12"/>
    <p:sldLayoutId id="2147484989" r:id="rId13"/>
    <p:sldLayoutId id="2147484990" r:id="rId14"/>
    <p:sldLayoutId id="2147484991" r:id="rId15"/>
    <p:sldLayoutId id="2147484992" r:id="rId16"/>
    <p:sldLayoutId id="2147484993" r:id="rId17"/>
    <p:sldLayoutId id="2147484994" r:id="rId18"/>
    <p:sldLayoutId id="2147484995" r:id="rId19"/>
  </p:sldLayoutIdLst>
  <p:txStyles>
    <p:titleStyle>
      <a:lvl1pPr algn="l" defTabSz="685800" rtl="0" eaLnBrk="1" latinLnBrk="0" hangingPunct="1">
        <a:lnSpc>
          <a:spcPct val="90000"/>
        </a:lnSpc>
        <a:spcBef>
          <a:spcPct val="0"/>
        </a:spcBef>
        <a:buNone/>
        <a:defRPr sz="4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spcAft>
          <a:spcPts val="1200"/>
        </a:spcAft>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spcAft>
          <a:spcPts val="1200"/>
        </a:spcAft>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spcAft>
          <a:spcPts val="1200"/>
        </a:spcAft>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spcAft>
          <a:spcPts val="1200"/>
        </a:spcAft>
        <a:buFont typeface="Arial" panose="020B0604020202020204" pitchFamily="34" charset="0"/>
        <a:buChar char="•"/>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spcAft>
          <a:spcPts val="1200"/>
        </a:spcAft>
        <a:buFont typeface="Arial" panose="020B0604020202020204" pitchFamily="34" charset="0"/>
        <a:buChar char="•"/>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hyperlink" Target="http://www.cplusplus.com/" TargetMode="External"/><Relationship Id="rId2" Type="http://schemas.openxmlformats.org/officeDocument/2006/relationships/hyperlink" Target="http://msdn.microsoft.com/en-us/library/fw5abdx6(v=vs.110).aspx" TargetMode="External"/><Relationship Id="rId1" Type="http://schemas.openxmlformats.org/officeDocument/2006/relationships/slideLayout" Target="../slideLayouts/slideLayout2.xml"/><Relationship Id="rId4" Type="http://schemas.openxmlformats.org/officeDocument/2006/relationships/hyperlink" Target="http://www.stroustrup.com/"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m.socrative.com/student/#joinRoom" TargetMode="External"/><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learn.cnm.edu/"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a:bodyPr>
          <a:lstStyle/>
          <a:p>
            <a:r>
              <a:rPr lang="en-US" dirty="0"/>
              <a:t>C++ Programming Today</a:t>
            </a:r>
            <a:br>
              <a:rPr lang="en-US" dirty="0"/>
            </a:br>
            <a:r>
              <a:rPr lang="en-US" dirty="0"/>
              <a:t>2nd Edition</a:t>
            </a:r>
            <a:br>
              <a:rPr lang="en-US" dirty="0"/>
            </a:br>
            <a:r>
              <a:rPr lang="en-US" altLang="en-US" dirty="0"/>
              <a:t>By Barbara Johnston</a:t>
            </a:r>
            <a:br>
              <a:rPr lang="en-US" altLang="en-US" dirty="0"/>
            </a:br>
            <a:r>
              <a:rPr lang="en-US" altLang="en-US" dirty="0"/>
              <a:t>Chapter 1</a:t>
            </a:r>
            <a:endParaRPr lang="en-US" dirty="0"/>
          </a:p>
        </p:txBody>
      </p:sp>
      <p:sp>
        <p:nvSpPr>
          <p:cNvPr id="2051" name="Rectangle 3"/>
          <p:cNvSpPr>
            <a:spLocks noGrp="1" noChangeArrowheads="1"/>
          </p:cNvSpPr>
          <p:nvPr>
            <p:ph type="subTitle" idx="1"/>
          </p:nvPr>
        </p:nvSpPr>
        <p:spPr/>
        <p:txBody>
          <a:bodyPr/>
          <a:lstStyle/>
          <a:p>
            <a:r>
              <a:rPr lang="en-US" altLang="en-US" dirty="0"/>
              <a:t>Instructor: &lt;Instructor Name&gt;</a:t>
            </a:r>
            <a:endParaRPr lang="en-US" dirty="0"/>
          </a:p>
        </p:txBody>
      </p:sp>
      <p:sp>
        <p:nvSpPr>
          <p:cNvPr id="16388" name="Text Box 4"/>
          <p:cNvSpPr txBox="1">
            <a:spLocks noChangeArrowheads="1"/>
          </p:cNvSpPr>
          <p:nvPr/>
        </p:nvSpPr>
        <p:spPr bwMode="auto">
          <a:xfrm>
            <a:off x="4419600" y="6507254"/>
            <a:ext cx="51816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None/>
            </a:pPr>
            <a:r>
              <a:rPr lang="en-US" sz="1600" dirty="0"/>
              <a:t>Lecture Slides by Kelly Montoya and Rob Garner</a:t>
            </a:r>
            <a:endParaRPr lang="en-US" alt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defRPr/>
            </a:pPr>
            <a:r>
              <a:rPr lang="en-US" b="0" dirty="0">
                <a:effectLst/>
              </a:rPr>
              <a:t>Software Developer Skill Set</a:t>
            </a:r>
            <a:endParaRPr lang="en-US" dirty="0"/>
          </a:p>
        </p:txBody>
      </p:sp>
      <p:sp>
        <p:nvSpPr>
          <p:cNvPr id="5" name="Text Placeholder 4"/>
          <p:cNvSpPr>
            <a:spLocks noGrp="1"/>
          </p:cNvSpPr>
          <p:nvPr>
            <p:ph type="subTitle" idx="1"/>
          </p:nvPr>
        </p:nvSpPr>
        <p:spPr/>
        <p:txBody>
          <a:bodyPr>
            <a:normAutofit/>
          </a:bodyPr>
          <a:lstStyle/>
          <a:p>
            <a:pPr>
              <a:defRPr/>
            </a:pPr>
            <a:r>
              <a:rPr lang="en-US" dirty="0">
                <a:effectLst/>
              </a:rPr>
              <a:t>Describe skills needed to be a software developer.</a:t>
            </a:r>
            <a:endParaRPr lang="en-US" dirty="0"/>
          </a:p>
        </p:txBody>
      </p:sp>
    </p:spTree>
    <p:extLst>
      <p:ext uri="{BB962C8B-B14F-4D97-AF65-F5344CB8AC3E}">
        <p14:creationId xmlns:p14="http://schemas.microsoft.com/office/powerpoint/2010/main" val="1779830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Software Developer Skill Set</a:t>
            </a:r>
          </a:p>
        </p:txBody>
      </p:sp>
      <p:sp>
        <p:nvSpPr>
          <p:cNvPr id="9219" name="Rectangle 3"/>
          <p:cNvSpPr>
            <a:spLocks noGrp="1" noChangeArrowheads="1"/>
          </p:cNvSpPr>
          <p:nvPr>
            <p:ph idx="1"/>
          </p:nvPr>
        </p:nvSpPr>
        <p:spPr>
          <a:xfrm>
            <a:off x="533400" y="1219200"/>
            <a:ext cx="7924800" cy="990600"/>
          </a:xfrm>
        </p:spPr>
        <p:txBody>
          <a:bodyPr/>
          <a:lstStyle/>
          <a:p>
            <a:pPr marL="0" indent="0">
              <a:lnSpc>
                <a:spcPct val="80000"/>
              </a:lnSpc>
              <a:buFont typeface="Wingdings" panose="05000000000000000000" pitchFamily="2" charset="2"/>
              <a:buNone/>
            </a:pPr>
            <a:r>
              <a:rPr lang="en-US" altLang="en-US" sz="2400"/>
              <a:t>There are several skills a student must learn to be a successful software developer and to contribute fully to a development or maintenance job.</a:t>
            </a:r>
          </a:p>
        </p:txBody>
      </p:sp>
      <p:pic>
        <p:nvPicPr>
          <p:cNvPr id="922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362200"/>
            <a:ext cx="7010400"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5382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Rules for Programmers</a:t>
            </a:r>
          </a:p>
        </p:txBody>
      </p:sp>
      <p:sp>
        <p:nvSpPr>
          <p:cNvPr id="11267" name="Rectangle 3"/>
          <p:cNvSpPr>
            <a:spLocks noGrp="1" noChangeArrowheads="1"/>
          </p:cNvSpPr>
          <p:nvPr>
            <p:ph idx="1"/>
          </p:nvPr>
        </p:nvSpPr>
        <p:spPr>
          <a:xfrm>
            <a:off x="457200" y="1600200"/>
            <a:ext cx="8229600" cy="4876800"/>
          </a:xfrm>
        </p:spPr>
        <p:txBody>
          <a:bodyPr>
            <a:normAutofit/>
          </a:bodyPr>
          <a:lstStyle/>
          <a:p>
            <a:pPr>
              <a:lnSpc>
                <a:spcPct val="80000"/>
              </a:lnSpc>
              <a:spcBef>
                <a:spcPts val="0"/>
              </a:spcBef>
              <a:spcAft>
                <a:spcPts val="600"/>
              </a:spcAft>
            </a:pPr>
            <a:r>
              <a:rPr lang="en-US" altLang="en-US" sz="2800" dirty="0"/>
              <a:t>Keep your cool (don’t get mad).</a:t>
            </a:r>
          </a:p>
          <a:p>
            <a:pPr>
              <a:lnSpc>
                <a:spcPct val="80000"/>
              </a:lnSpc>
              <a:spcBef>
                <a:spcPts val="0"/>
              </a:spcBef>
              <a:spcAft>
                <a:spcPts val="600"/>
              </a:spcAft>
            </a:pPr>
            <a:r>
              <a:rPr lang="en-US" altLang="en-US" sz="2800" dirty="0"/>
              <a:t>Work when you are rested (don’t program when you are tired).</a:t>
            </a:r>
          </a:p>
          <a:p>
            <a:pPr>
              <a:lnSpc>
                <a:spcPct val="80000"/>
              </a:lnSpc>
              <a:spcBef>
                <a:spcPts val="0"/>
              </a:spcBef>
              <a:spcAft>
                <a:spcPts val="600"/>
              </a:spcAft>
            </a:pPr>
            <a:r>
              <a:rPr lang="en-US" altLang="en-US" sz="2800" dirty="0"/>
              <a:t>KISS your software (keep it simple, sweetie).</a:t>
            </a:r>
          </a:p>
          <a:p>
            <a:pPr>
              <a:lnSpc>
                <a:spcPct val="80000"/>
              </a:lnSpc>
              <a:spcBef>
                <a:spcPts val="0"/>
              </a:spcBef>
              <a:spcAft>
                <a:spcPts val="600"/>
              </a:spcAft>
            </a:pPr>
            <a:r>
              <a:rPr lang="en-US" altLang="en-US" sz="2800" dirty="0"/>
              <a:t>Give help/get help.</a:t>
            </a:r>
          </a:p>
          <a:p>
            <a:pPr>
              <a:lnSpc>
                <a:spcPct val="80000"/>
              </a:lnSpc>
              <a:spcBef>
                <a:spcPts val="0"/>
              </a:spcBef>
              <a:spcAft>
                <a:spcPts val="600"/>
              </a:spcAft>
            </a:pPr>
            <a:r>
              <a:rPr lang="en-US" altLang="en-US" sz="2800" dirty="0"/>
              <a:t>Study and know the rules for the language (syntax).</a:t>
            </a:r>
          </a:p>
          <a:p>
            <a:pPr>
              <a:lnSpc>
                <a:spcPct val="80000"/>
              </a:lnSpc>
              <a:spcBef>
                <a:spcPts val="0"/>
              </a:spcBef>
              <a:spcAft>
                <a:spcPts val="600"/>
              </a:spcAft>
            </a:pPr>
            <a:r>
              <a:rPr lang="en-US" altLang="en-US" sz="2800" dirty="0"/>
              <a:t>Learn the development environment and tools (we’ll concentrate on Visual C++).</a:t>
            </a:r>
          </a:p>
          <a:p>
            <a:pPr>
              <a:lnSpc>
                <a:spcPct val="80000"/>
              </a:lnSpc>
              <a:spcBef>
                <a:spcPts val="0"/>
              </a:spcBef>
              <a:spcAft>
                <a:spcPts val="600"/>
              </a:spcAft>
            </a:pPr>
            <a:r>
              <a:rPr lang="en-US" altLang="en-US" sz="2800" dirty="0"/>
              <a:t>Understand the problem you are trying to solve.</a:t>
            </a:r>
          </a:p>
          <a:p>
            <a:pPr>
              <a:lnSpc>
                <a:spcPct val="80000"/>
              </a:lnSpc>
              <a:spcBef>
                <a:spcPts val="0"/>
              </a:spcBef>
              <a:spcAft>
                <a:spcPts val="600"/>
              </a:spcAft>
            </a:pPr>
            <a:r>
              <a:rPr lang="en-US" altLang="en-US" sz="2800" dirty="0"/>
              <a:t>Build and test your software in steps.</a:t>
            </a:r>
          </a:p>
          <a:p>
            <a:pPr>
              <a:lnSpc>
                <a:spcPct val="80000"/>
              </a:lnSpc>
              <a:spcBef>
                <a:spcPts val="0"/>
              </a:spcBef>
              <a:spcAft>
                <a:spcPts val="600"/>
              </a:spcAft>
            </a:pPr>
            <a:r>
              <a:rPr lang="en-US" altLang="en-US" sz="2800" dirty="0"/>
              <a:t>Save early/save often (back up your computer programming files often).</a:t>
            </a:r>
          </a:p>
          <a:p>
            <a:pPr>
              <a:lnSpc>
                <a:spcPct val="80000"/>
              </a:lnSpc>
              <a:spcBef>
                <a:spcPts val="0"/>
              </a:spcBef>
              <a:spcAft>
                <a:spcPts val="600"/>
              </a:spcAft>
            </a:pPr>
            <a:endParaRPr lang="en-US" altLang="en-US" sz="2800" dirty="0"/>
          </a:p>
        </p:txBody>
      </p:sp>
    </p:spTree>
    <p:extLst>
      <p:ext uri="{BB962C8B-B14F-4D97-AF65-F5344CB8AC3E}">
        <p14:creationId xmlns:p14="http://schemas.microsoft.com/office/powerpoint/2010/main" val="3569405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fade">
                                      <p:cBhvr>
                                        <p:cTn id="7" dur="1000"/>
                                        <p:tgtEl>
                                          <p:spTgt spid="11267">
                                            <p:txEl>
                                              <p:pRg st="0" end="0"/>
                                            </p:txEl>
                                          </p:spTgt>
                                        </p:tgtEl>
                                      </p:cBhvr>
                                    </p:animEffect>
                                    <p:anim calcmode="lin" valueType="num">
                                      <p:cBhvr>
                                        <p:cTn id="8" dur="10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26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267">
                                            <p:txEl>
                                              <p:pRg st="1" end="1"/>
                                            </p:txEl>
                                          </p:spTgt>
                                        </p:tgtEl>
                                        <p:attrNameLst>
                                          <p:attrName>style.visibility</p:attrName>
                                        </p:attrNameLst>
                                      </p:cBhvr>
                                      <p:to>
                                        <p:strVal val="visible"/>
                                      </p:to>
                                    </p:set>
                                    <p:animEffect transition="in" filter="fade">
                                      <p:cBhvr>
                                        <p:cTn id="14" dur="1000"/>
                                        <p:tgtEl>
                                          <p:spTgt spid="11267">
                                            <p:txEl>
                                              <p:pRg st="1" end="1"/>
                                            </p:txEl>
                                          </p:spTgt>
                                        </p:tgtEl>
                                      </p:cBhvr>
                                    </p:animEffect>
                                    <p:anim calcmode="lin" valueType="num">
                                      <p:cBhvr>
                                        <p:cTn id="15" dur="10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26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267">
                                            <p:txEl>
                                              <p:pRg st="2" end="2"/>
                                            </p:txEl>
                                          </p:spTgt>
                                        </p:tgtEl>
                                        <p:attrNameLst>
                                          <p:attrName>style.visibility</p:attrName>
                                        </p:attrNameLst>
                                      </p:cBhvr>
                                      <p:to>
                                        <p:strVal val="visible"/>
                                      </p:to>
                                    </p:set>
                                    <p:animEffect transition="in" filter="fade">
                                      <p:cBhvr>
                                        <p:cTn id="21" dur="1000"/>
                                        <p:tgtEl>
                                          <p:spTgt spid="11267">
                                            <p:txEl>
                                              <p:pRg st="2" end="2"/>
                                            </p:txEl>
                                          </p:spTgt>
                                        </p:tgtEl>
                                      </p:cBhvr>
                                    </p:animEffect>
                                    <p:anim calcmode="lin" valueType="num">
                                      <p:cBhvr>
                                        <p:cTn id="22" dur="10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126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267">
                                            <p:txEl>
                                              <p:pRg st="3" end="3"/>
                                            </p:txEl>
                                          </p:spTgt>
                                        </p:tgtEl>
                                        <p:attrNameLst>
                                          <p:attrName>style.visibility</p:attrName>
                                        </p:attrNameLst>
                                      </p:cBhvr>
                                      <p:to>
                                        <p:strVal val="visible"/>
                                      </p:to>
                                    </p:set>
                                    <p:animEffect transition="in" filter="fade">
                                      <p:cBhvr>
                                        <p:cTn id="28" dur="1000"/>
                                        <p:tgtEl>
                                          <p:spTgt spid="11267">
                                            <p:txEl>
                                              <p:pRg st="3" end="3"/>
                                            </p:txEl>
                                          </p:spTgt>
                                        </p:tgtEl>
                                      </p:cBhvr>
                                    </p:animEffect>
                                    <p:anim calcmode="lin" valueType="num">
                                      <p:cBhvr>
                                        <p:cTn id="29" dur="10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126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267">
                                            <p:txEl>
                                              <p:pRg st="4" end="4"/>
                                            </p:txEl>
                                          </p:spTgt>
                                        </p:tgtEl>
                                        <p:attrNameLst>
                                          <p:attrName>style.visibility</p:attrName>
                                        </p:attrNameLst>
                                      </p:cBhvr>
                                      <p:to>
                                        <p:strVal val="visible"/>
                                      </p:to>
                                    </p:set>
                                    <p:animEffect transition="in" filter="fade">
                                      <p:cBhvr>
                                        <p:cTn id="35" dur="1000"/>
                                        <p:tgtEl>
                                          <p:spTgt spid="11267">
                                            <p:txEl>
                                              <p:pRg st="4" end="4"/>
                                            </p:txEl>
                                          </p:spTgt>
                                        </p:tgtEl>
                                      </p:cBhvr>
                                    </p:animEffect>
                                    <p:anim calcmode="lin" valueType="num">
                                      <p:cBhvr>
                                        <p:cTn id="36" dur="10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126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267">
                                            <p:txEl>
                                              <p:pRg st="5" end="5"/>
                                            </p:txEl>
                                          </p:spTgt>
                                        </p:tgtEl>
                                        <p:attrNameLst>
                                          <p:attrName>style.visibility</p:attrName>
                                        </p:attrNameLst>
                                      </p:cBhvr>
                                      <p:to>
                                        <p:strVal val="visible"/>
                                      </p:to>
                                    </p:set>
                                    <p:animEffect transition="in" filter="fade">
                                      <p:cBhvr>
                                        <p:cTn id="42" dur="1000"/>
                                        <p:tgtEl>
                                          <p:spTgt spid="11267">
                                            <p:txEl>
                                              <p:pRg st="5" end="5"/>
                                            </p:txEl>
                                          </p:spTgt>
                                        </p:tgtEl>
                                      </p:cBhvr>
                                    </p:animEffect>
                                    <p:anim calcmode="lin" valueType="num">
                                      <p:cBhvr>
                                        <p:cTn id="43" dur="10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126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1267">
                                            <p:txEl>
                                              <p:pRg st="6" end="6"/>
                                            </p:txEl>
                                          </p:spTgt>
                                        </p:tgtEl>
                                        <p:attrNameLst>
                                          <p:attrName>style.visibility</p:attrName>
                                        </p:attrNameLst>
                                      </p:cBhvr>
                                      <p:to>
                                        <p:strVal val="visible"/>
                                      </p:to>
                                    </p:set>
                                    <p:animEffect transition="in" filter="fade">
                                      <p:cBhvr>
                                        <p:cTn id="49" dur="1000"/>
                                        <p:tgtEl>
                                          <p:spTgt spid="11267">
                                            <p:txEl>
                                              <p:pRg st="6" end="6"/>
                                            </p:txEl>
                                          </p:spTgt>
                                        </p:tgtEl>
                                      </p:cBhvr>
                                    </p:animEffect>
                                    <p:anim calcmode="lin" valueType="num">
                                      <p:cBhvr>
                                        <p:cTn id="50" dur="1000" fill="hold"/>
                                        <p:tgtEl>
                                          <p:spTgt spid="11267">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126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1267">
                                            <p:txEl>
                                              <p:pRg st="7" end="7"/>
                                            </p:txEl>
                                          </p:spTgt>
                                        </p:tgtEl>
                                        <p:attrNameLst>
                                          <p:attrName>style.visibility</p:attrName>
                                        </p:attrNameLst>
                                      </p:cBhvr>
                                      <p:to>
                                        <p:strVal val="visible"/>
                                      </p:to>
                                    </p:set>
                                    <p:animEffect transition="in" filter="fade">
                                      <p:cBhvr>
                                        <p:cTn id="56" dur="1000"/>
                                        <p:tgtEl>
                                          <p:spTgt spid="11267">
                                            <p:txEl>
                                              <p:pRg st="7" end="7"/>
                                            </p:txEl>
                                          </p:spTgt>
                                        </p:tgtEl>
                                      </p:cBhvr>
                                    </p:animEffect>
                                    <p:anim calcmode="lin" valueType="num">
                                      <p:cBhvr>
                                        <p:cTn id="57" dur="1000" fill="hold"/>
                                        <p:tgtEl>
                                          <p:spTgt spid="11267">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126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1267">
                                            <p:txEl>
                                              <p:pRg st="8" end="8"/>
                                            </p:txEl>
                                          </p:spTgt>
                                        </p:tgtEl>
                                        <p:attrNameLst>
                                          <p:attrName>style.visibility</p:attrName>
                                        </p:attrNameLst>
                                      </p:cBhvr>
                                      <p:to>
                                        <p:strVal val="visible"/>
                                      </p:to>
                                    </p:set>
                                    <p:animEffect transition="in" filter="fade">
                                      <p:cBhvr>
                                        <p:cTn id="63" dur="1000"/>
                                        <p:tgtEl>
                                          <p:spTgt spid="11267">
                                            <p:txEl>
                                              <p:pRg st="8" end="8"/>
                                            </p:txEl>
                                          </p:spTgt>
                                        </p:tgtEl>
                                      </p:cBhvr>
                                    </p:animEffect>
                                    <p:anim calcmode="lin" valueType="num">
                                      <p:cBhvr>
                                        <p:cTn id="64" dur="1000" fill="hold"/>
                                        <p:tgtEl>
                                          <p:spTgt spid="11267">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1126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lang="en-US" b="0" dirty="0">
                <a:effectLst/>
              </a:rPr>
              <a:t>History of C++</a:t>
            </a:r>
            <a:r>
              <a:rPr lang="en-US" dirty="0"/>
              <a:t> </a:t>
            </a:r>
          </a:p>
        </p:txBody>
      </p:sp>
      <p:sp>
        <p:nvSpPr>
          <p:cNvPr id="3" name="Text Placeholder 2"/>
          <p:cNvSpPr>
            <a:spLocks noGrp="1"/>
          </p:cNvSpPr>
          <p:nvPr>
            <p:ph type="subTitle" idx="1"/>
          </p:nvPr>
        </p:nvSpPr>
        <p:spPr/>
        <p:txBody>
          <a:bodyPr>
            <a:normAutofit fontScale="92500" lnSpcReduction="20000"/>
          </a:bodyPr>
          <a:lstStyle/>
          <a:p>
            <a:pPr>
              <a:defRPr/>
            </a:pPr>
            <a:r>
              <a:rPr lang="en-US" dirty="0">
                <a:effectLst/>
              </a:rPr>
              <a:t>Objective: Given access to course materials identify the key elements of the history of programming</a:t>
            </a:r>
            <a:r>
              <a:rPr lang="en-US" dirty="0"/>
              <a:t> </a:t>
            </a:r>
          </a:p>
        </p:txBody>
      </p:sp>
    </p:spTree>
    <p:extLst>
      <p:ext uri="{BB962C8B-B14F-4D97-AF65-F5344CB8AC3E}">
        <p14:creationId xmlns:p14="http://schemas.microsoft.com/office/powerpoint/2010/main" val="3853838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defRPr/>
            </a:pPr>
            <a:r>
              <a:rPr lang="en-US"/>
              <a:t>What Is C and What Is C++? </a:t>
            </a:r>
          </a:p>
        </p:txBody>
      </p:sp>
      <p:sp>
        <p:nvSpPr>
          <p:cNvPr id="12291" name="Rectangle 3"/>
          <p:cNvSpPr>
            <a:spLocks noGrp="1" noChangeArrowheads="1"/>
          </p:cNvSpPr>
          <p:nvPr>
            <p:ph idx="1"/>
          </p:nvPr>
        </p:nvSpPr>
        <p:spPr>
          <a:xfrm>
            <a:off x="457200" y="1219200"/>
            <a:ext cx="8229600" cy="5410200"/>
          </a:xfrm>
        </p:spPr>
        <p:txBody>
          <a:bodyPr>
            <a:normAutofit fontScale="92500" lnSpcReduction="10000"/>
          </a:bodyPr>
          <a:lstStyle/>
          <a:p>
            <a:pPr eaLnBrk="1" hangingPunct="1">
              <a:lnSpc>
                <a:spcPct val="80000"/>
              </a:lnSpc>
              <a:defRPr/>
            </a:pPr>
            <a:r>
              <a:rPr lang="en-US" sz="2800" dirty="0"/>
              <a:t>The C language was developed originally by Bell Laboratories and standardized by the </a:t>
            </a:r>
            <a:r>
              <a:rPr lang="en-US" sz="2800" b="1" i="1" dirty="0"/>
              <a:t>American National Standards Institute (ANSI)</a:t>
            </a:r>
            <a:r>
              <a:rPr lang="en-US" sz="2800" dirty="0"/>
              <a:t> in 1989. </a:t>
            </a:r>
          </a:p>
          <a:p>
            <a:pPr eaLnBrk="1" hangingPunct="1">
              <a:lnSpc>
                <a:spcPct val="80000"/>
              </a:lnSpc>
              <a:defRPr/>
            </a:pPr>
            <a:endParaRPr lang="en-US" sz="2800" dirty="0"/>
          </a:p>
          <a:p>
            <a:pPr eaLnBrk="1" hangingPunct="1">
              <a:lnSpc>
                <a:spcPct val="80000"/>
              </a:lnSpc>
              <a:defRPr/>
            </a:pPr>
            <a:r>
              <a:rPr lang="en-US" sz="2800" dirty="0"/>
              <a:t>In 1990 the </a:t>
            </a:r>
            <a:r>
              <a:rPr lang="en-US" sz="2800" b="1" i="1" dirty="0"/>
              <a:t>International Standards Organization (ISO)</a:t>
            </a:r>
            <a:r>
              <a:rPr lang="en-US" sz="2800" dirty="0"/>
              <a:t> adopted the ANSI standard. </a:t>
            </a:r>
          </a:p>
          <a:p>
            <a:pPr eaLnBrk="1" hangingPunct="1">
              <a:lnSpc>
                <a:spcPct val="80000"/>
              </a:lnSpc>
              <a:buFont typeface="Wingdings" panose="05000000000000000000" pitchFamily="2" charset="2"/>
              <a:buNone/>
              <a:defRPr/>
            </a:pPr>
            <a:endParaRPr lang="en-US" sz="2800" dirty="0"/>
          </a:p>
          <a:p>
            <a:pPr eaLnBrk="1" hangingPunct="1">
              <a:lnSpc>
                <a:spcPct val="80000"/>
              </a:lnSpc>
              <a:defRPr/>
            </a:pPr>
            <a:r>
              <a:rPr lang="en-US" sz="2800" dirty="0"/>
              <a:t>C was expanded to include the ability to build object-oriented software, and hence named C++ in the mid 1990s by Bjarne Stroustrup.</a:t>
            </a:r>
          </a:p>
          <a:p>
            <a:pPr eaLnBrk="1" hangingPunct="1">
              <a:lnSpc>
                <a:spcPct val="80000"/>
              </a:lnSpc>
              <a:buFont typeface="Wingdings" panose="05000000000000000000" pitchFamily="2" charset="2"/>
              <a:buNone/>
              <a:defRPr/>
            </a:pPr>
            <a:endParaRPr lang="en-US" sz="2800" dirty="0"/>
          </a:p>
          <a:p>
            <a:pPr eaLnBrk="1" hangingPunct="1">
              <a:lnSpc>
                <a:spcPct val="80000"/>
              </a:lnSpc>
              <a:defRPr/>
            </a:pPr>
            <a:r>
              <a:rPr lang="en-US" sz="2800" dirty="0"/>
              <a:t>In short, C++ contains all of the C language features and more! </a:t>
            </a:r>
          </a:p>
        </p:txBody>
      </p:sp>
    </p:spTree>
    <p:extLst>
      <p:ext uri="{BB962C8B-B14F-4D97-AF65-F5344CB8AC3E}">
        <p14:creationId xmlns:p14="http://schemas.microsoft.com/office/powerpoint/2010/main" val="723842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152400"/>
            <a:ext cx="8229600" cy="1143000"/>
          </a:xfrm>
        </p:spPr>
        <p:txBody>
          <a:bodyPr/>
          <a:lstStyle/>
          <a:p>
            <a:r>
              <a:rPr lang="en-US" altLang="en-US"/>
              <a:t>A Brief History of C and C++</a:t>
            </a:r>
          </a:p>
        </p:txBody>
      </p:sp>
      <p:sp>
        <p:nvSpPr>
          <p:cNvPr id="13315" name="Rectangle 3"/>
          <p:cNvSpPr>
            <a:spLocks noGrp="1" noChangeArrowheads="1"/>
          </p:cNvSpPr>
          <p:nvPr>
            <p:ph idx="1"/>
          </p:nvPr>
        </p:nvSpPr>
        <p:spPr>
          <a:xfrm>
            <a:off x="457200" y="1219200"/>
            <a:ext cx="8229600" cy="5029200"/>
          </a:xfrm>
        </p:spPr>
        <p:txBody>
          <a:bodyPr>
            <a:normAutofit fontScale="85000" lnSpcReduction="10000"/>
          </a:bodyPr>
          <a:lstStyle/>
          <a:p>
            <a:pPr>
              <a:lnSpc>
                <a:spcPct val="80000"/>
              </a:lnSpc>
            </a:pPr>
            <a:r>
              <a:rPr lang="en-US" altLang="en-US" sz="2800"/>
              <a:t>In the early 1970s at the Bell Laboratories, C was used originally as a programming language for operating systems, including Bell Labs’ UNIX.</a:t>
            </a:r>
          </a:p>
          <a:p>
            <a:pPr>
              <a:lnSpc>
                <a:spcPct val="80000"/>
              </a:lnSpc>
              <a:buFont typeface="Wingdings" panose="05000000000000000000" pitchFamily="2" charset="2"/>
              <a:buNone/>
            </a:pPr>
            <a:endParaRPr lang="en-US" altLang="en-US" sz="2800"/>
          </a:p>
          <a:p>
            <a:pPr>
              <a:lnSpc>
                <a:spcPct val="80000"/>
              </a:lnSpc>
            </a:pPr>
            <a:r>
              <a:rPr lang="en-US" altLang="en-US" sz="2800"/>
              <a:t>For many years the C software supplied with the UNIX operating system was the standard.</a:t>
            </a:r>
          </a:p>
          <a:p>
            <a:pPr>
              <a:lnSpc>
                <a:spcPct val="80000"/>
              </a:lnSpc>
              <a:buFont typeface="Wingdings" panose="05000000000000000000" pitchFamily="2" charset="2"/>
              <a:buNone/>
            </a:pPr>
            <a:endParaRPr lang="en-US" altLang="en-US" sz="2800"/>
          </a:p>
          <a:p>
            <a:pPr>
              <a:lnSpc>
                <a:spcPct val="80000"/>
              </a:lnSpc>
            </a:pPr>
            <a:r>
              <a:rPr lang="en-US" altLang="en-US" sz="2800"/>
              <a:t>As C grew in popularity and computer hardware became more affordable, many versions of the C language were created. </a:t>
            </a:r>
          </a:p>
          <a:p>
            <a:pPr>
              <a:lnSpc>
                <a:spcPct val="80000"/>
              </a:lnSpc>
              <a:buFont typeface="Wingdings" panose="05000000000000000000" pitchFamily="2" charset="2"/>
              <a:buNone/>
            </a:pPr>
            <a:endParaRPr lang="en-US" altLang="en-US" sz="2800"/>
          </a:p>
          <a:p>
            <a:pPr>
              <a:lnSpc>
                <a:spcPct val="80000"/>
              </a:lnSpc>
            </a:pPr>
            <a:r>
              <a:rPr lang="en-US" altLang="en-US" sz="2800"/>
              <a:t>In 1982 an American National Standards Institute committee was formed to create the ANSI standard for the C language.</a:t>
            </a:r>
          </a:p>
          <a:p>
            <a:pPr>
              <a:lnSpc>
                <a:spcPct val="80000"/>
              </a:lnSpc>
              <a:buFont typeface="Wingdings" panose="05000000000000000000" pitchFamily="2" charset="2"/>
              <a:buNone/>
            </a:pPr>
            <a:endParaRPr lang="en-US" altLang="en-US" sz="2800"/>
          </a:p>
        </p:txBody>
      </p:sp>
    </p:spTree>
    <p:extLst>
      <p:ext uri="{BB962C8B-B14F-4D97-AF65-F5344CB8AC3E}">
        <p14:creationId xmlns:p14="http://schemas.microsoft.com/office/powerpoint/2010/main" val="2907197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457200" y="533400"/>
            <a:ext cx="8229600" cy="5597525"/>
          </a:xfrm>
        </p:spPr>
        <p:txBody>
          <a:bodyPr/>
          <a:lstStyle/>
          <a:p>
            <a:pPr>
              <a:lnSpc>
                <a:spcPct val="80000"/>
              </a:lnSpc>
            </a:pPr>
            <a:r>
              <a:rPr lang="en-US" altLang="en-US" sz="2800" dirty="0">
                <a:effectLst/>
              </a:rPr>
              <a:t>This standard was adopted in 1989 and ensured that developers of C software used the same rules and procedures.</a:t>
            </a:r>
            <a:endParaRPr lang="en-US" altLang="en-US" sz="2800" dirty="0"/>
          </a:p>
          <a:p>
            <a:pPr>
              <a:lnSpc>
                <a:spcPct val="80000"/>
              </a:lnSpc>
            </a:pPr>
            <a:r>
              <a:rPr lang="en-US" altLang="en-US" sz="2800" dirty="0">
                <a:effectLst/>
              </a:rPr>
              <a:t>In 1994 extensions and corrections to the ISO C standard were adopted.</a:t>
            </a:r>
            <a:r>
              <a:rPr lang="en-US" altLang="en-US" sz="2800" dirty="0"/>
              <a:t> </a:t>
            </a:r>
          </a:p>
          <a:p>
            <a:pPr>
              <a:lnSpc>
                <a:spcPct val="80000"/>
              </a:lnSpc>
            </a:pPr>
            <a:r>
              <a:rPr lang="en-US" altLang="en-US" sz="2800" dirty="0"/>
              <a:t>Extensions to the C language, providing an improved version of C as well as supporting object-oriented programming methodologies, were designed originally by </a:t>
            </a:r>
            <a:r>
              <a:rPr lang="en-US" altLang="en-US" sz="2800" b="1" u="sng" dirty="0"/>
              <a:t>Bjarne Stroustrup </a:t>
            </a:r>
            <a:r>
              <a:rPr lang="en-US" altLang="en-US" sz="2800" dirty="0"/>
              <a:t>of AT&amp;T Bell Labs. </a:t>
            </a:r>
          </a:p>
          <a:p>
            <a:pPr>
              <a:lnSpc>
                <a:spcPct val="80000"/>
              </a:lnSpc>
            </a:pPr>
            <a:r>
              <a:rPr lang="en-US" altLang="en-US" sz="2800" dirty="0"/>
              <a:t>These extensions to the C language became known as the C++ language. </a:t>
            </a:r>
          </a:p>
          <a:p>
            <a:pPr>
              <a:lnSpc>
                <a:spcPct val="80000"/>
              </a:lnSpc>
              <a:buFont typeface="Wingdings" panose="05000000000000000000" pitchFamily="2" charset="2"/>
              <a:buNone/>
            </a:pPr>
            <a:endParaRPr lang="en-US" altLang="en-US" sz="2800" dirty="0"/>
          </a:p>
        </p:txBody>
      </p:sp>
    </p:spTree>
    <p:extLst>
      <p:ext uri="{BB962C8B-B14F-4D97-AF65-F5344CB8AC3E}">
        <p14:creationId xmlns:p14="http://schemas.microsoft.com/office/powerpoint/2010/main" val="3674932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457200" y="838200"/>
            <a:ext cx="8229600" cy="4530725"/>
          </a:xfrm>
        </p:spPr>
        <p:txBody>
          <a:bodyPr/>
          <a:lstStyle/>
          <a:p>
            <a:r>
              <a:rPr lang="en-US" altLang="en-US" sz="2800">
                <a:effectLst/>
              </a:rPr>
              <a:t>In November 1997, after several drafts of the ISO C++ standards, the ANSI committee published the final draft of the language -  making it an international standard.</a:t>
            </a:r>
            <a:r>
              <a:rPr lang="en-US" altLang="en-US" sz="2800"/>
              <a:t> </a:t>
            </a:r>
          </a:p>
          <a:p>
            <a:endParaRPr lang="en-US" altLang="en-US" sz="2800"/>
          </a:p>
        </p:txBody>
      </p:sp>
    </p:spTree>
    <p:extLst>
      <p:ext uri="{BB962C8B-B14F-4D97-AF65-F5344CB8AC3E}">
        <p14:creationId xmlns:p14="http://schemas.microsoft.com/office/powerpoint/2010/main" val="2247229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a:t>How C Was Named </a:t>
            </a:r>
          </a:p>
        </p:txBody>
      </p:sp>
      <p:sp>
        <p:nvSpPr>
          <p:cNvPr id="39939" name="Rectangle 3"/>
          <p:cNvSpPr>
            <a:spLocks noGrp="1" noChangeArrowheads="1"/>
          </p:cNvSpPr>
          <p:nvPr>
            <p:ph idx="1"/>
          </p:nvPr>
        </p:nvSpPr>
        <p:spPr/>
        <p:txBody>
          <a:bodyPr>
            <a:normAutofit fontScale="92500"/>
          </a:bodyPr>
          <a:lstStyle/>
          <a:p>
            <a:pPr>
              <a:lnSpc>
                <a:spcPct val="80000"/>
              </a:lnSpc>
            </a:pPr>
            <a:r>
              <a:rPr lang="en-US" altLang="en-US" sz="2800"/>
              <a:t>To appreciate how C was named, one needs to examine the historical aspects of the language. </a:t>
            </a:r>
          </a:p>
          <a:p>
            <a:pPr>
              <a:lnSpc>
                <a:spcPct val="80000"/>
              </a:lnSpc>
              <a:buFont typeface="Wingdings" panose="05000000000000000000" pitchFamily="2" charset="2"/>
              <a:buNone/>
            </a:pPr>
            <a:endParaRPr lang="en-US" altLang="en-US" sz="2800"/>
          </a:p>
          <a:p>
            <a:pPr>
              <a:lnSpc>
                <a:spcPct val="80000"/>
              </a:lnSpc>
            </a:pPr>
            <a:r>
              <a:rPr lang="en-US" altLang="en-US" sz="2800"/>
              <a:t>C is the result of a development process that began in the early 1960s with ALGOL 60, then Cambridge’s CPL in 1963, Martin Richard’s BCPL in 1967, and Ken Thompson’s B language in 1970 at Bell Labs. </a:t>
            </a:r>
          </a:p>
          <a:p>
            <a:pPr>
              <a:lnSpc>
                <a:spcPct val="80000"/>
              </a:lnSpc>
              <a:buFont typeface="Wingdings" panose="05000000000000000000" pitchFamily="2" charset="2"/>
              <a:buNone/>
            </a:pPr>
            <a:endParaRPr lang="en-US" altLang="en-US" sz="2800"/>
          </a:p>
          <a:p>
            <a:pPr>
              <a:lnSpc>
                <a:spcPct val="80000"/>
              </a:lnSpc>
            </a:pPr>
            <a:r>
              <a:rPr lang="en-US" altLang="en-US" sz="2800"/>
              <a:t>Many of C’s principal concepts are based in BCPL, and these concepts influenced the B and C languages.</a:t>
            </a:r>
          </a:p>
        </p:txBody>
      </p:sp>
    </p:spTree>
    <p:extLst>
      <p:ext uri="{BB962C8B-B14F-4D97-AF65-F5344CB8AC3E}">
        <p14:creationId xmlns:p14="http://schemas.microsoft.com/office/powerpoint/2010/main" val="910422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Compilation</a:t>
            </a:r>
          </a:p>
        </p:txBody>
      </p:sp>
      <p:sp>
        <p:nvSpPr>
          <p:cNvPr id="5" name="Subtitle 4"/>
          <p:cNvSpPr>
            <a:spLocks noGrp="1"/>
          </p:cNvSpPr>
          <p:nvPr>
            <p:ph type="subTitle" idx="1"/>
          </p:nvPr>
        </p:nvSpPr>
        <p:spPr/>
        <p:txBody>
          <a:bodyPr/>
          <a:lstStyle/>
          <a:p>
            <a:r>
              <a:rPr lang="en-US" dirty="0"/>
              <a:t>Explain how a C/C++ program is compiled.</a:t>
            </a:r>
          </a:p>
        </p:txBody>
      </p:sp>
    </p:spTree>
    <p:extLst>
      <p:ext uri="{BB962C8B-B14F-4D97-AF65-F5344CB8AC3E}">
        <p14:creationId xmlns:p14="http://schemas.microsoft.com/office/powerpoint/2010/main" val="2763885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Overview</a:t>
            </a:r>
          </a:p>
        </p:txBody>
      </p:sp>
      <p:sp>
        <p:nvSpPr>
          <p:cNvPr id="27651" name="Content Placeholder 2"/>
          <p:cNvSpPr>
            <a:spLocks noGrp="1"/>
          </p:cNvSpPr>
          <p:nvPr>
            <p:ph idx="1"/>
          </p:nvPr>
        </p:nvSpPr>
        <p:spPr/>
        <p:txBody>
          <a:bodyPr>
            <a:normAutofit fontScale="77500" lnSpcReduction="20000"/>
          </a:bodyPr>
          <a:lstStyle/>
          <a:p>
            <a:r>
              <a:rPr lang="en-US" dirty="0"/>
              <a:t>Syllabus</a:t>
            </a:r>
          </a:p>
          <a:p>
            <a:r>
              <a:rPr lang="en-US"/>
              <a:t>Blackboard</a:t>
            </a:r>
            <a:r>
              <a:rPr lang="en-US" sz="2800"/>
              <a:t> </a:t>
            </a:r>
            <a:endParaRPr lang="en-US" sz="2800" dirty="0"/>
          </a:p>
          <a:p>
            <a:r>
              <a:rPr lang="en-US" sz="2800" dirty="0"/>
              <a:t>Software Developer Skill Set</a:t>
            </a:r>
          </a:p>
          <a:p>
            <a:r>
              <a:rPr lang="en-US" sz="2800" dirty="0"/>
              <a:t>History of C++ </a:t>
            </a:r>
          </a:p>
          <a:p>
            <a:r>
              <a:rPr lang="en-US" sz="2800" dirty="0"/>
              <a:t>Compilation</a:t>
            </a:r>
          </a:p>
          <a:p>
            <a:r>
              <a:rPr lang="en-US" sz="2800" dirty="0"/>
              <a:t>Features of C++</a:t>
            </a:r>
          </a:p>
          <a:p>
            <a:r>
              <a:rPr lang="en-US" sz="2800" dirty="0"/>
              <a:t>Object-Oriented Programming (OOP)</a:t>
            </a:r>
          </a:p>
          <a:p>
            <a:r>
              <a:rPr lang="en-US" sz="2800" dirty="0"/>
              <a:t>Researching Solutions </a:t>
            </a:r>
          </a:p>
          <a:p>
            <a:r>
              <a:rPr lang="en-US" sz="2800" dirty="0"/>
              <a:t>Troubleshooting</a:t>
            </a:r>
          </a:p>
        </p:txBody>
      </p:sp>
    </p:spTree>
    <p:extLst>
      <p:ext uri="{BB962C8B-B14F-4D97-AF65-F5344CB8AC3E}">
        <p14:creationId xmlns:p14="http://schemas.microsoft.com/office/powerpoint/2010/main" val="1971427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C/C++ Is a Compiled Language</a:t>
            </a:r>
          </a:p>
        </p:txBody>
      </p:sp>
      <p:sp>
        <p:nvSpPr>
          <p:cNvPr id="15363" name="Rectangle 3"/>
          <p:cNvSpPr>
            <a:spLocks noGrp="1" noChangeArrowheads="1"/>
          </p:cNvSpPr>
          <p:nvPr>
            <p:ph idx="1"/>
          </p:nvPr>
        </p:nvSpPr>
        <p:spPr>
          <a:xfrm>
            <a:off x="457200" y="1600200"/>
            <a:ext cx="8229600" cy="4724400"/>
          </a:xfrm>
        </p:spPr>
        <p:txBody>
          <a:bodyPr>
            <a:normAutofit fontScale="92500" lnSpcReduction="20000"/>
          </a:bodyPr>
          <a:lstStyle/>
          <a:p>
            <a:pPr marL="514350" indent="-514350">
              <a:lnSpc>
                <a:spcPct val="80000"/>
              </a:lnSpc>
              <a:buFont typeface="+mj-lt"/>
              <a:buAutoNum type="arabicPeriod"/>
            </a:pPr>
            <a:r>
              <a:rPr lang="en-US" altLang="en-US" sz="2800" dirty="0"/>
              <a:t>Enter source code</a:t>
            </a:r>
          </a:p>
          <a:p>
            <a:pPr marL="685800" lvl="2" indent="0">
              <a:lnSpc>
                <a:spcPct val="80000"/>
              </a:lnSpc>
              <a:buNone/>
            </a:pPr>
            <a:r>
              <a:rPr lang="en-US" altLang="en-US" dirty="0"/>
              <a:t>Source code contains the actual lines of C or C++ statements that give the program direction. </a:t>
            </a:r>
          </a:p>
          <a:p>
            <a:pPr marL="514350" indent="-514350">
              <a:lnSpc>
                <a:spcPct val="80000"/>
              </a:lnSpc>
              <a:buFont typeface="+mj-lt"/>
              <a:buAutoNum type="arabicPeriod"/>
            </a:pPr>
            <a:r>
              <a:rPr lang="en-US" altLang="en-US" sz="2800" dirty="0"/>
              <a:t>Compile program</a:t>
            </a:r>
          </a:p>
          <a:p>
            <a:pPr marL="685800" lvl="2" indent="0">
              <a:lnSpc>
                <a:spcPct val="80000"/>
              </a:lnSpc>
              <a:buNone/>
            </a:pPr>
            <a:r>
              <a:rPr lang="en-US" altLang="en-US" dirty="0"/>
              <a:t>A compiler is a computer program that reads the source code, and if the code is “grammatically correct,” the compiler produces machine code.</a:t>
            </a:r>
          </a:p>
          <a:p>
            <a:pPr marL="514350" indent="-514350">
              <a:lnSpc>
                <a:spcPct val="80000"/>
              </a:lnSpc>
              <a:buFont typeface="+mj-lt"/>
              <a:buAutoNum type="arabicPeriod"/>
            </a:pPr>
            <a:r>
              <a:rPr lang="en-US" altLang="en-US" sz="2800" dirty="0"/>
              <a:t>Link program</a:t>
            </a:r>
          </a:p>
          <a:p>
            <a:pPr marL="685800" lvl="2" indent="0">
              <a:lnSpc>
                <a:spcPct val="80000"/>
              </a:lnSpc>
              <a:buNone/>
            </a:pPr>
            <a:r>
              <a:rPr lang="en-US" altLang="en-US" dirty="0"/>
              <a:t>The next build step uses a linker, which literally links, or hooks, the machine code and library code together and binds it into an executable file.</a:t>
            </a:r>
          </a:p>
          <a:p>
            <a:pPr marL="0" indent="0">
              <a:lnSpc>
                <a:spcPct val="80000"/>
              </a:lnSpc>
              <a:buNone/>
            </a:pPr>
            <a:endParaRPr lang="en-US" altLang="en-US" sz="2800" dirty="0"/>
          </a:p>
          <a:p>
            <a:pPr marL="0" indent="0">
              <a:lnSpc>
                <a:spcPct val="80000"/>
              </a:lnSpc>
              <a:buNone/>
            </a:pPr>
            <a:r>
              <a:rPr lang="en-US" altLang="en-US" sz="2800" dirty="0"/>
              <a:t>A C++ program must be compiled and linked on its target machine because the C++ executable file “talks” to the processor directly. Note the changes that must be made.</a:t>
            </a:r>
          </a:p>
          <a:p>
            <a:pPr marL="514350" indent="-514350">
              <a:lnSpc>
                <a:spcPct val="80000"/>
              </a:lnSpc>
              <a:buFont typeface="+mj-lt"/>
              <a:buAutoNum type="arabicPeriod"/>
            </a:pPr>
            <a:endParaRPr lang="en-US" altLang="en-US" sz="2800" dirty="0"/>
          </a:p>
          <a:p>
            <a:pPr marL="514350" indent="-514350">
              <a:lnSpc>
                <a:spcPct val="80000"/>
              </a:lnSpc>
              <a:buFont typeface="+mj-lt"/>
              <a:buAutoNum type="arabicPeriod"/>
            </a:pPr>
            <a:endParaRPr lang="en-US" altLang="en-US" sz="2800" dirty="0"/>
          </a:p>
        </p:txBody>
      </p:sp>
    </p:spTree>
    <p:extLst>
      <p:ext uri="{BB962C8B-B14F-4D97-AF65-F5344CB8AC3E}">
        <p14:creationId xmlns:p14="http://schemas.microsoft.com/office/powerpoint/2010/main" val="4032742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2" name="Picture 4" descr="AAHRSHE0"/>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2400" y="152400"/>
            <a:ext cx="3887788" cy="6553200"/>
          </a:xfrm>
          <a:solidFill>
            <a:schemeClr val="tx1"/>
          </a:solidFill>
          <a:ln/>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3013" name="Text Box 5"/>
          <p:cNvSpPr txBox="1">
            <a:spLocks noChangeArrowheads="1"/>
          </p:cNvSpPr>
          <p:nvPr/>
        </p:nvSpPr>
        <p:spPr bwMode="auto">
          <a:xfrm>
            <a:off x="4495800" y="304800"/>
            <a:ext cx="34480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Program build steps require the </a:t>
            </a:r>
          </a:p>
          <a:p>
            <a:pPr eaLnBrk="0" hangingPunct="0"/>
            <a:r>
              <a:rPr lang="en-US" altLang="en-US"/>
              <a:t>programmer to compile, link and</a:t>
            </a:r>
          </a:p>
          <a:p>
            <a:pPr eaLnBrk="0" hangingPunct="0"/>
            <a:r>
              <a:rPr lang="en-US" altLang="en-US"/>
              <a:t>run the program.</a:t>
            </a:r>
          </a:p>
        </p:txBody>
      </p:sp>
      <p:sp>
        <p:nvSpPr>
          <p:cNvPr id="43014" name="Rectangle 6"/>
          <p:cNvSpPr>
            <a:spLocks noChangeArrowheads="1"/>
          </p:cNvSpPr>
          <p:nvPr/>
        </p:nvSpPr>
        <p:spPr bwMode="auto">
          <a:xfrm>
            <a:off x="0" y="152400"/>
            <a:ext cx="4114800"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853181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4" name="Picture 4" descr="AAHRSHF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 y="152400"/>
            <a:ext cx="8077200" cy="5499100"/>
          </a:xfrm>
          <a:solidFill>
            <a:srgbClr val="FFFFFF"/>
          </a:solidFill>
          <a:ln/>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6085" name="Text Box 5"/>
          <p:cNvSpPr txBox="1">
            <a:spLocks noChangeArrowheads="1"/>
          </p:cNvSpPr>
          <p:nvPr/>
        </p:nvSpPr>
        <p:spPr bwMode="auto">
          <a:xfrm>
            <a:off x="3505200" y="5791200"/>
            <a:ext cx="54038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A C++ program must be compiled and linked</a:t>
            </a:r>
          </a:p>
          <a:p>
            <a:pPr eaLnBrk="0" hangingPunct="0"/>
            <a:r>
              <a:rPr lang="en-US" altLang="en-US"/>
              <a:t> on its target machine because the C++ executable </a:t>
            </a:r>
          </a:p>
          <a:p>
            <a:pPr eaLnBrk="0" hangingPunct="0"/>
            <a:r>
              <a:rPr lang="en-US" altLang="en-US"/>
              <a:t>file “talks” to the processor directly. </a:t>
            </a:r>
          </a:p>
        </p:txBody>
      </p:sp>
      <p:sp>
        <p:nvSpPr>
          <p:cNvPr id="46086" name="Rectangle 6"/>
          <p:cNvSpPr>
            <a:spLocks noChangeArrowheads="1"/>
          </p:cNvSpPr>
          <p:nvPr/>
        </p:nvSpPr>
        <p:spPr bwMode="auto">
          <a:xfrm>
            <a:off x="152400" y="304800"/>
            <a:ext cx="8458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1091376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Portability and Availability</a:t>
            </a:r>
          </a:p>
        </p:txBody>
      </p:sp>
      <p:sp>
        <p:nvSpPr>
          <p:cNvPr id="17411" name="Rectangle 3"/>
          <p:cNvSpPr>
            <a:spLocks noGrp="1" noChangeArrowheads="1"/>
          </p:cNvSpPr>
          <p:nvPr>
            <p:ph idx="1"/>
          </p:nvPr>
        </p:nvSpPr>
        <p:spPr>
          <a:xfrm>
            <a:off x="457200" y="1295400"/>
            <a:ext cx="8229600" cy="5562600"/>
          </a:xfrm>
        </p:spPr>
        <p:txBody>
          <a:bodyPr/>
          <a:lstStyle/>
          <a:p>
            <a:pPr>
              <a:lnSpc>
                <a:spcPct val="80000"/>
              </a:lnSpc>
            </a:pPr>
            <a:r>
              <a:rPr lang="en-US" altLang="en-US" sz="2800"/>
              <a:t>If a programmer uses custom libraries that are specific to a certain operating system or machine, this code will not be portable across machines. </a:t>
            </a:r>
          </a:p>
          <a:p>
            <a:pPr>
              <a:lnSpc>
                <a:spcPct val="80000"/>
              </a:lnSpc>
              <a:buFont typeface="Wingdings" panose="05000000000000000000" pitchFamily="2" charset="2"/>
              <a:buNone/>
            </a:pPr>
            <a:endParaRPr lang="en-US" altLang="en-US" sz="2800"/>
          </a:p>
          <a:p>
            <a:pPr>
              <a:lnSpc>
                <a:spcPct val="80000"/>
              </a:lnSpc>
            </a:pPr>
            <a:r>
              <a:rPr lang="en-US" altLang="en-US" sz="2800"/>
              <a:t>New cross-platform libraries are being developed that allow programmers to write cross-platform code, i.e. compatible across Linux, MacOS, and Solaris.C, to name a few. </a:t>
            </a:r>
          </a:p>
          <a:p>
            <a:pPr>
              <a:lnSpc>
                <a:spcPct val="80000"/>
              </a:lnSpc>
              <a:buFont typeface="Wingdings" panose="05000000000000000000" pitchFamily="2" charset="2"/>
              <a:buNone/>
            </a:pPr>
            <a:endParaRPr lang="en-US" altLang="en-US" sz="2800"/>
          </a:p>
          <a:p>
            <a:pPr>
              <a:lnSpc>
                <a:spcPct val="80000"/>
              </a:lnSpc>
            </a:pPr>
            <a:r>
              <a:rPr lang="en-US" altLang="en-US" sz="2800" b="1" i="1"/>
              <a:t>Open Source C++ libraries </a:t>
            </a:r>
            <a:r>
              <a:rPr lang="en-US" altLang="en-US" sz="2800"/>
              <a:t>provides the programmer with a wealth of C++ software - free of charge and available to C++ programmers who can then use and/or modify the code.</a:t>
            </a:r>
          </a:p>
        </p:txBody>
      </p:sp>
    </p:spTree>
    <p:extLst>
      <p:ext uri="{BB962C8B-B14F-4D97-AF65-F5344CB8AC3E}">
        <p14:creationId xmlns:p14="http://schemas.microsoft.com/office/powerpoint/2010/main" val="1173653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Features of C++</a:t>
            </a:r>
          </a:p>
        </p:txBody>
      </p:sp>
      <p:sp>
        <p:nvSpPr>
          <p:cNvPr id="5" name="Subtitle 4"/>
          <p:cNvSpPr>
            <a:spLocks noGrp="1"/>
          </p:cNvSpPr>
          <p:nvPr>
            <p:ph type="subTitle" idx="1"/>
          </p:nvPr>
        </p:nvSpPr>
        <p:spPr/>
        <p:txBody>
          <a:bodyPr/>
          <a:lstStyle/>
          <a:p>
            <a:r>
              <a:rPr lang="en-US" dirty="0"/>
              <a:t>Describe Key Features of C++</a:t>
            </a:r>
          </a:p>
        </p:txBody>
      </p:sp>
    </p:spTree>
    <p:extLst>
      <p:ext uri="{BB962C8B-B14F-4D97-AF65-F5344CB8AC3E}">
        <p14:creationId xmlns:p14="http://schemas.microsoft.com/office/powerpoint/2010/main" val="1817565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6"/>
          <p:cNvSpPr>
            <a:spLocks noGrp="1" noChangeArrowheads="1"/>
          </p:cNvSpPr>
          <p:nvPr>
            <p:ph type="title"/>
          </p:nvPr>
        </p:nvSpPr>
        <p:spPr/>
        <p:txBody>
          <a:bodyPr/>
          <a:lstStyle/>
          <a:p>
            <a:r>
              <a:rPr lang="en-US" altLang="en-US"/>
              <a:t>Why Programmers Love C++</a:t>
            </a:r>
          </a:p>
        </p:txBody>
      </p:sp>
      <p:sp>
        <p:nvSpPr>
          <p:cNvPr id="18439" name="Rectangle 7"/>
          <p:cNvSpPr>
            <a:spLocks noGrp="1" noChangeArrowheads="1"/>
          </p:cNvSpPr>
          <p:nvPr>
            <p:ph idx="1"/>
          </p:nvPr>
        </p:nvSpPr>
        <p:spPr>
          <a:xfrm>
            <a:off x="457200" y="1600200"/>
            <a:ext cx="8305800" cy="5029200"/>
          </a:xfrm>
        </p:spPr>
        <p:txBody>
          <a:bodyPr>
            <a:normAutofit lnSpcReduction="10000"/>
          </a:bodyPr>
          <a:lstStyle/>
          <a:p>
            <a:r>
              <a:rPr lang="en-US" altLang="en-US" sz="2800"/>
              <a:t>Extended set of data “containers”</a:t>
            </a:r>
          </a:p>
          <a:p>
            <a:pPr lvl="1"/>
            <a:r>
              <a:rPr lang="en-US" altLang="en-US" sz="2400"/>
              <a:t>Numeric: both whole numbers and numbers with decimal precision.</a:t>
            </a:r>
          </a:p>
          <a:p>
            <a:pPr lvl="1"/>
            <a:endParaRPr lang="en-US" altLang="en-US" sz="2400"/>
          </a:p>
          <a:p>
            <a:pPr lvl="1"/>
            <a:r>
              <a:rPr lang="en-US" altLang="en-US" sz="2400"/>
              <a:t>Character: text values.</a:t>
            </a:r>
          </a:p>
          <a:p>
            <a:pPr lvl="1"/>
            <a:endParaRPr lang="en-US" altLang="en-US" sz="2400"/>
          </a:p>
          <a:p>
            <a:pPr lvl="1"/>
            <a:r>
              <a:rPr lang="en-US" altLang="en-US" sz="2400"/>
              <a:t>True/false data type bool in C++.</a:t>
            </a:r>
          </a:p>
          <a:p>
            <a:pPr lvl="1"/>
            <a:endParaRPr lang="en-US" altLang="en-US" sz="2400"/>
          </a:p>
          <a:p>
            <a:r>
              <a:rPr lang="en-US" altLang="en-US" sz="2800"/>
              <a:t>Pointers and References</a:t>
            </a:r>
          </a:p>
          <a:p>
            <a:pPr lvl="1"/>
            <a:r>
              <a:rPr lang="en-US" altLang="en-US" sz="2400"/>
              <a:t>Variables that “point” or “refer” to other variables.</a:t>
            </a:r>
          </a:p>
          <a:p>
            <a:pPr lvl="1">
              <a:buFontTx/>
              <a:buNone/>
            </a:pPr>
            <a:endParaRPr lang="en-US" altLang="en-US" sz="2400"/>
          </a:p>
          <a:p>
            <a:pPr lvl="1"/>
            <a:endParaRPr lang="en-US" altLang="en-US"/>
          </a:p>
        </p:txBody>
      </p:sp>
    </p:spTree>
    <p:extLst>
      <p:ext uri="{BB962C8B-B14F-4D97-AF65-F5344CB8AC3E}">
        <p14:creationId xmlns:p14="http://schemas.microsoft.com/office/powerpoint/2010/main" val="2012213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457200" y="381000"/>
            <a:ext cx="8229600" cy="6248400"/>
          </a:xfrm>
        </p:spPr>
        <p:txBody>
          <a:bodyPr>
            <a:normAutofit lnSpcReduction="10000"/>
          </a:bodyPr>
          <a:lstStyle/>
          <a:p>
            <a:pPr>
              <a:lnSpc>
                <a:spcPct val="90000"/>
              </a:lnSpc>
            </a:pPr>
            <a:r>
              <a:rPr lang="en-US" altLang="en-US" sz="2800"/>
              <a:t>Large number of </a:t>
            </a:r>
            <a:r>
              <a:rPr lang="en-US" altLang="en-US" sz="2800" b="1" i="1"/>
              <a:t>operators</a:t>
            </a:r>
          </a:p>
          <a:p>
            <a:pPr lvl="1">
              <a:lnSpc>
                <a:spcPct val="90000"/>
              </a:lnSpc>
            </a:pPr>
            <a:r>
              <a:rPr lang="en-US" altLang="en-US" sz="2400"/>
              <a:t>Operators are symbols that perform certain actions in C++.</a:t>
            </a:r>
          </a:p>
          <a:p>
            <a:pPr lvl="2">
              <a:lnSpc>
                <a:spcPct val="90000"/>
              </a:lnSpc>
            </a:pPr>
            <a:r>
              <a:rPr lang="en-US" altLang="en-US" sz="2200"/>
              <a:t>The + symbol adds numbers, - subtracts.</a:t>
            </a:r>
          </a:p>
          <a:p>
            <a:pPr lvl="2">
              <a:lnSpc>
                <a:spcPct val="90000"/>
              </a:lnSpc>
              <a:buFont typeface="Wingdings" panose="05000000000000000000" pitchFamily="2" charset="2"/>
              <a:buNone/>
            </a:pPr>
            <a:endParaRPr lang="en-US" altLang="en-US" sz="2200"/>
          </a:p>
          <a:p>
            <a:pPr lvl="2">
              <a:lnSpc>
                <a:spcPct val="90000"/>
              </a:lnSpc>
            </a:pPr>
            <a:r>
              <a:rPr lang="en-US" altLang="en-US" sz="2200"/>
              <a:t>The * multiplies numbers.</a:t>
            </a:r>
          </a:p>
          <a:p>
            <a:pPr lvl="2">
              <a:lnSpc>
                <a:spcPct val="90000"/>
              </a:lnSpc>
            </a:pPr>
            <a:endParaRPr lang="en-US" altLang="en-US" sz="2200"/>
          </a:p>
          <a:p>
            <a:pPr lvl="2">
              <a:lnSpc>
                <a:spcPct val="90000"/>
              </a:lnSpc>
            </a:pPr>
            <a:r>
              <a:rPr lang="en-US" altLang="en-US" sz="2200">
                <a:effectLst/>
              </a:rPr>
              <a:t>Basic decision and control structures enable a program to branch to different code statements or loop over statements.</a:t>
            </a:r>
          </a:p>
          <a:p>
            <a:pPr lvl="2">
              <a:lnSpc>
                <a:spcPct val="90000"/>
              </a:lnSpc>
            </a:pPr>
            <a:endParaRPr lang="en-US" altLang="en-US" sz="2200">
              <a:effectLst/>
            </a:endParaRPr>
          </a:p>
          <a:p>
            <a:pPr>
              <a:lnSpc>
                <a:spcPct val="90000"/>
              </a:lnSpc>
            </a:pPr>
            <a:r>
              <a:rPr lang="en-US" altLang="en-US" sz="2800"/>
              <a:t>C++ uses </a:t>
            </a:r>
            <a:r>
              <a:rPr lang="en-US" altLang="en-US" sz="2800" b="1" i="1"/>
              <a:t>functions</a:t>
            </a:r>
            <a:r>
              <a:rPr lang="en-US" altLang="en-US" sz="2800"/>
              <a:t>.</a:t>
            </a:r>
          </a:p>
          <a:p>
            <a:pPr>
              <a:lnSpc>
                <a:spcPct val="90000"/>
              </a:lnSpc>
            </a:pPr>
            <a:endParaRPr lang="en-US" altLang="en-US" sz="2800"/>
          </a:p>
          <a:p>
            <a:pPr>
              <a:lnSpc>
                <a:spcPct val="90000"/>
              </a:lnSpc>
            </a:pPr>
            <a:r>
              <a:rPr lang="en-US" altLang="en-US" sz="2800"/>
              <a:t>A function is a block of code that performs a task for the program. </a:t>
            </a:r>
            <a:endParaRPr lang="en-US" altLang="en-US" sz="3600">
              <a:effectLst/>
            </a:endParaRPr>
          </a:p>
        </p:txBody>
      </p:sp>
    </p:spTree>
    <p:extLst>
      <p:ext uri="{BB962C8B-B14F-4D97-AF65-F5344CB8AC3E}">
        <p14:creationId xmlns:p14="http://schemas.microsoft.com/office/powerpoint/2010/main" val="2248125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a:t>Functions allow the programmer to:</a:t>
            </a:r>
            <a:endParaRPr lang="en-US" altLang="en-US" dirty="0"/>
          </a:p>
        </p:txBody>
      </p:sp>
      <p:sp>
        <p:nvSpPr>
          <p:cNvPr id="21507" name="Rectangle 3"/>
          <p:cNvSpPr>
            <a:spLocks noGrp="1" noChangeArrowheads="1"/>
          </p:cNvSpPr>
          <p:nvPr>
            <p:ph idx="1"/>
          </p:nvPr>
        </p:nvSpPr>
        <p:spPr/>
        <p:txBody>
          <a:bodyPr/>
          <a:lstStyle/>
          <a:p>
            <a:r>
              <a:rPr lang="en-US" altLang="en-US" dirty="0">
                <a:solidFill>
                  <a:schemeClr val="accent5"/>
                </a:solidFill>
              </a:rPr>
              <a:t>Organize </a:t>
            </a:r>
            <a:r>
              <a:rPr lang="en-US" altLang="en-US" dirty="0"/>
              <a:t>code and separate tasks logically.</a:t>
            </a:r>
          </a:p>
          <a:p>
            <a:r>
              <a:rPr lang="en-US" altLang="en-US" dirty="0">
                <a:solidFill>
                  <a:schemeClr val="accent5"/>
                </a:solidFill>
              </a:rPr>
              <a:t>Separate </a:t>
            </a:r>
            <a:r>
              <a:rPr lang="en-US" altLang="en-US" dirty="0"/>
              <a:t>each piece of the program in its own function and place all the functions in a separate library.</a:t>
            </a:r>
          </a:p>
          <a:p>
            <a:r>
              <a:rPr lang="en-US" altLang="en-US" dirty="0"/>
              <a:t>Keep the </a:t>
            </a:r>
            <a:r>
              <a:rPr lang="en-US" altLang="en-US" dirty="0">
                <a:solidFill>
                  <a:schemeClr val="accent5"/>
                </a:solidFill>
              </a:rPr>
              <a:t>program</a:t>
            </a:r>
            <a:r>
              <a:rPr lang="en-US" altLang="en-US" dirty="0">
                <a:solidFill>
                  <a:srgbClr val="00B0F0"/>
                </a:solidFill>
              </a:rPr>
              <a:t> </a:t>
            </a:r>
            <a:r>
              <a:rPr lang="en-US" altLang="en-US" dirty="0">
                <a:solidFill>
                  <a:schemeClr val="accent5"/>
                </a:solidFill>
              </a:rPr>
              <a:t>size</a:t>
            </a:r>
            <a:r>
              <a:rPr lang="en-US" altLang="en-US" dirty="0">
                <a:solidFill>
                  <a:srgbClr val="00B0F0"/>
                </a:solidFill>
              </a:rPr>
              <a:t> </a:t>
            </a:r>
            <a:r>
              <a:rPr lang="en-US" altLang="en-US" dirty="0"/>
              <a:t>from becoming too large and unwieldy. </a:t>
            </a:r>
          </a:p>
          <a:p>
            <a:r>
              <a:rPr lang="en-US" altLang="en-US" dirty="0"/>
              <a:t>Are the </a:t>
            </a:r>
            <a:r>
              <a:rPr lang="en-US" altLang="en-US" dirty="0">
                <a:solidFill>
                  <a:schemeClr val="accent5"/>
                </a:solidFill>
              </a:rPr>
              <a:t>building</a:t>
            </a:r>
            <a:r>
              <a:rPr lang="en-US" altLang="en-US" dirty="0">
                <a:solidFill>
                  <a:srgbClr val="00B0F0"/>
                </a:solidFill>
              </a:rPr>
              <a:t> </a:t>
            </a:r>
            <a:r>
              <a:rPr lang="en-US" altLang="en-US" dirty="0">
                <a:solidFill>
                  <a:schemeClr val="accent5"/>
                </a:solidFill>
              </a:rPr>
              <a:t>blocks </a:t>
            </a:r>
            <a:r>
              <a:rPr lang="en-US" altLang="en-US" dirty="0"/>
              <a:t>for classes.</a:t>
            </a:r>
          </a:p>
        </p:txBody>
      </p:sp>
    </p:spTree>
    <p:extLst>
      <p:ext uri="{BB962C8B-B14F-4D97-AF65-F5344CB8AC3E}">
        <p14:creationId xmlns:p14="http://schemas.microsoft.com/office/powerpoint/2010/main" val="1370846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457200" y="457200"/>
            <a:ext cx="8229600" cy="4530725"/>
          </a:xfrm>
        </p:spPr>
        <p:txBody>
          <a:bodyPr>
            <a:normAutofit lnSpcReduction="10000"/>
          </a:bodyPr>
          <a:lstStyle/>
          <a:p>
            <a:pPr>
              <a:lnSpc>
                <a:spcPct val="90000"/>
              </a:lnSpc>
            </a:pPr>
            <a:r>
              <a:rPr lang="en-US" altLang="en-US" sz="2800" b="1" i="1"/>
              <a:t>Integrated libraries</a:t>
            </a:r>
            <a:r>
              <a:rPr lang="en-US" altLang="en-US" sz="2800"/>
              <a:t> provide useful functions and classes for mathematics, file input/output, text operations, and other tools. </a:t>
            </a:r>
          </a:p>
          <a:p>
            <a:pPr>
              <a:lnSpc>
                <a:spcPct val="90000"/>
              </a:lnSpc>
            </a:pPr>
            <a:endParaRPr lang="en-US" altLang="en-US" sz="2800"/>
          </a:p>
          <a:p>
            <a:pPr>
              <a:lnSpc>
                <a:spcPct val="90000"/>
              </a:lnSpc>
            </a:pPr>
            <a:r>
              <a:rPr lang="en-US" altLang="en-US" sz="2800" b="1" i="1">
                <a:effectLst/>
              </a:rPr>
              <a:t>Standard Template Library</a:t>
            </a:r>
            <a:r>
              <a:rPr lang="en-US" altLang="en-US" sz="2800">
                <a:effectLst/>
              </a:rPr>
              <a:t> which contains software utilities that are built and ready for use by the C++ programmer.</a:t>
            </a:r>
            <a:r>
              <a:rPr lang="en-US" altLang="en-US" sz="2800"/>
              <a:t> </a:t>
            </a:r>
          </a:p>
          <a:p>
            <a:pPr>
              <a:lnSpc>
                <a:spcPct val="90000"/>
              </a:lnSpc>
            </a:pPr>
            <a:endParaRPr lang="en-US" altLang="en-US" sz="2800"/>
          </a:p>
          <a:p>
            <a:pPr>
              <a:lnSpc>
                <a:spcPct val="90000"/>
              </a:lnSpc>
            </a:pPr>
            <a:r>
              <a:rPr lang="en-US" altLang="en-US" sz="2800"/>
              <a:t>The C++ language provides us many classes, and we can write our own classes as well.</a:t>
            </a:r>
          </a:p>
        </p:txBody>
      </p:sp>
    </p:spTree>
    <p:extLst>
      <p:ext uri="{BB962C8B-B14F-4D97-AF65-F5344CB8AC3E}">
        <p14:creationId xmlns:p14="http://schemas.microsoft.com/office/powerpoint/2010/main" val="1444138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wrap="square">
            <a:normAutofit fontScale="90000"/>
          </a:bodyPr>
          <a:lstStyle/>
          <a:p>
            <a:r>
              <a:rPr lang="en-US" dirty="0"/>
              <a:t>Object-Oriented Programming (OOP)</a:t>
            </a:r>
          </a:p>
        </p:txBody>
      </p:sp>
      <p:sp>
        <p:nvSpPr>
          <p:cNvPr id="8" name="Subtitle 7"/>
          <p:cNvSpPr>
            <a:spLocks noGrp="1"/>
          </p:cNvSpPr>
          <p:nvPr>
            <p:ph type="subTitle" idx="1"/>
          </p:nvPr>
        </p:nvSpPr>
        <p:spPr/>
        <p:txBody>
          <a:bodyPr/>
          <a:lstStyle/>
          <a:p>
            <a:r>
              <a:rPr lang="en-US" dirty="0"/>
              <a:t>Describe Object Oriented Programming</a:t>
            </a:r>
          </a:p>
        </p:txBody>
      </p:sp>
    </p:spTree>
    <p:extLst>
      <p:ext uri="{BB962C8B-B14F-4D97-AF65-F5344CB8AC3E}">
        <p14:creationId xmlns:p14="http://schemas.microsoft.com/office/powerpoint/2010/main" val="532530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defRPr/>
            </a:pPr>
            <a:r>
              <a:rPr lang="en-US" b="0" dirty="0">
                <a:effectLst/>
              </a:rPr>
              <a:t>Syllabus</a:t>
            </a:r>
            <a:r>
              <a:rPr lang="en-US" dirty="0"/>
              <a:t> </a:t>
            </a:r>
          </a:p>
        </p:txBody>
      </p:sp>
      <p:sp>
        <p:nvSpPr>
          <p:cNvPr id="5" name="Text Placeholder 4"/>
          <p:cNvSpPr>
            <a:spLocks noGrp="1"/>
          </p:cNvSpPr>
          <p:nvPr>
            <p:ph type="subTitle" idx="1"/>
          </p:nvPr>
        </p:nvSpPr>
        <p:spPr/>
        <p:txBody>
          <a:bodyPr>
            <a:normAutofit fontScale="92500" lnSpcReduction="20000"/>
          </a:bodyPr>
          <a:lstStyle/>
          <a:p>
            <a:pPr>
              <a:defRPr/>
            </a:pPr>
            <a:r>
              <a:rPr lang="en-US" dirty="0">
                <a:effectLst/>
              </a:rPr>
              <a:t>Objective: Given the syllabus be able to explain expectations for the course.</a:t>
            </a:r>
            <a:r>
              <a:rPr lang="en-US" dirty="0"/>
              <a:t> </a:t>
            </a:r>
          </a:p>
        </p:txBody>
      </p:sp>
    </p:spTree>
    <p:extLst>
      <p:ext uri="{BB962C8B-B14F-4D97-AF65-F5344CB8AC3E}">
        <p14:creationId xmlns:p14="http://schemas.microsoft.com/office/powerpoint/2010/main" val="1895308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sz="4000" i="1"/>
              <a:t>Object-Oriented </a:t>
            </a:r>
            <a:r>
              <a:rPr lang="en-US" altLang="en-US" sz="4000"/>
              <a:t>Programming - OOP</a:t>
            </a:r>
            <a:endParaRPr lang="en-US" altLang="en-US" sz="4000" b="1"/>
          </a:p>
        </p:txBody>
      </p:sp>
      <p:sp>
        <p:nvSpPr>
          <p:cNvPr id="22531" name="Rectangle 3"/>
          <p:cNvSpPr>
            <a:spLocks noGrp="1" noChangeArrowheads="1"/>
          </p:cNvSpPr>
          <p:nvPr>
            <p:ph idx="1"/>
          </p:nvPr>
        </p:nvSpPr>
        <p:spPr>
          <a:xfrm>
            <a:off x="457200" y="1600200"/>
            <a:ext cx="8229600" cy="5257800"/>
          </a:xfrm>
        </p:spPr>
        <p:txBody>
          <a:bodyPr/>
          <a:lstStyle/>
          <a:p>
            <a:pPr>
              <a:lnSpc>
                <a:spcPct val="80000"/>
              </a:lnSpc>
            </a:pPr>
            <a:r>
              <a:rPr lang="en-US" altLang="en-US" sz="2800"/>
              <a:t>In the old days, programs followed data flow, written line-by-line, and “flowed” from the top to the bottom step by step.  This is called </a:t>
            </a:r>
            <a:r>
              <a:rPr lang="en-US" altLang="en-US" sz="2800" b="1" i="1"/>
              <a:t>structured</a:t>
            </a:r>
            <a:r>
              <a:rPr lang="en-US" altLang="en-US" sz="2800"/>
              <a:t> (or </a:t>
            </a:r>
            <a:r>
              <a:rPr lang="en-US" altLang="en-US" sz="2800" b="1" i="1"/>
              <a:t>top-down</a:t>
            </a:r>
            <a:r>
              <a:rPr lang="en-US" altLang="en-US" sz="2800"/>
              <a:t>) programming.</a:t>
            </a:r>
          </a:p>
          <a:p>
            <a:pPr>
              <a:lnSpc>
                <a:spcPct val="80000"/>
              </a:lnSpc>
            </a:pPr>
            <a:endParaRPr lang="en-US" altLang="en-US" sz="2800"/>
          </a:p>
          <a:p>
            <a:pPr>
              <a:lnSpc>
                <a:spcPct val="80000"/>
              </a:lnSpc>
            </a:pPr>
            <a:r>
              <a:rPr lang="en-US" altLang="en-US" sz="2800"/>
              <a:t>In OOP, the program is based on real-world things (objects) - designed and built to model how these “real” things interact.</a:t>
            </a:r>
          </a:p>
          <a:p>
            <a:pPr>
              <a:lnSpc>
                <a:spcPct val="80000"/>
              </a:lnSpc>
            </a:pPr>
            <a:endParaRPr lang="en-US" altLang="en-US" sz="2800"/>
          </a:p>
          <a:p>
            <a:pPr>
              <a:lnSpc>
                <a:spcPct val="80000"/>
              </a:lnSpc>
            </a:pPr>
            <a:r>
              <a:rPr lang="en-US" altLang="en-US" sz="2800"/>
              <a:t>A C++ program is not automatically object-oriented. For a program to be object-oriented, it must contain objects. </a:t>
            </a:r>
          </a:p>
        </p:txBody>
      </p:sp>
    </p:spTree>
    <p:extLst>
      <p:ext uri="{BB962C8B-B14F-4D97-AF65-F5344CB8AC3E}">
        <p14:creationId xmlns:p14="http://schemas.microsoft.com/office/powerpoint/2010/main" val="2553085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t>An Easy Example of OOP</a:t>
            </a:r>
          </a:p>
        </p:txBody>
      </p:sp>
      <p:sp>
        <p:nvSpPr>
          <p:cNvPr id="24579" name="Rectangle 3"/>
          <p:cNvSpPr>
            <a:spLocks noGrp="1" noChangeArrowheads="1"/>
          </p:cNvSpPr>
          <p:nvPr>
            <p:ph idx="1"/>
          </p:nvPr>
        </p:nvSpPr>
        <p:spPr>
          <a:xfrm>
            <a:off x="457200" y="2327275"/>
            <a:ext cx="8229600" cy="4530725"/>
          </a:xfrm>
        </p:spPr>
        <p:txBody>
          <a:bodyPr>
            <a:normAutofit lnSpcReduction="10000"/>
          </a:bodyPr>
          <a:lstStyle/>
          <a:p>
            <a:pPr>
              <a:lnSpc>
                <a:spcPct val="80000"/>
              </a:lnSpc>
            </a:pPr>
            <a:r>
              <a:rPr lang="en-US" altLang="en-US" sz="2800"/>
              <a:t>Create the “job descriptions” for our program components. This task is accomplished by using class descriptions. </a:t>
            </a:r>
          </a:p>
          <a:p>
            <a:pPr>
              <a:lnSpc>
                <a:spcPct val="80000"/>
              </a:lnSpc>
            </a:pPr>
            <a:endParaRPr lang="en-US" altLang="en-US" sz="2800"/>
          </a:p>
          <a:p>
            <a:pPr>
              <a:lnSpc>
                <a:spcPct val="80000"/>
              </a:lnSpc>
            </a:pPr>
            <a:r>
              <a:rPr lang="en-US" altLang="en-US" sz="2800"/>
              <a:t>Our ReaderWriter job (class) has the information, tools, and know-how for opening, reading from, writing to, and closing data files. </a:t>
            </a:r>
          </a:p>
          <a:p>
            <a:pPr>
              <a:lnSpc>
                <a:spcPct val="80000"/>
              </a:lnSpc>
            </a:pPr>
            <a:endParaRPr lang="en-US" altLang="en-US" sz="2800"/>
          </a:p>
          <a:p>
            <a:pPr>
              <a:lnSpc>
                <a:spcPct val="80000"/>
              </a:lnSpc>
            </a:pPr>
            <a:r>
              <a:rPr lang="en-US" altLang="en-US" sz="2800"/>
              <a:t>Our Calculator job (class) performs whatever mathematics is needed on the data and produces “answers.” </a:t>
            </a:r>
          </a:p>
        </p:txBody>
      </p:sp>
      <p:sp>
        <p:nvSpPr>
          <p:cNvPr id="24580" name="Text Box 4"/>
          <p:cNvSpPr txBox="1">
            <a:spLocks noChangeArrowheads="1"/>
          </p:cNvSpPr>
          <p:nvPr/>
        </p:nvSpPr>
        <p:spPr bwMode="auto">
          <a:xfrm>
            <a:off x="609600" y="1219200"/>
            <a:ext cx="8077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t>We need to read data from a file, perform some sort of math on the data, and write the answers to a different file.</a:t>
            </a:r>
          </a:p>
        </p:txBody>
      </p:sp>
    </p:spTree>
    <p:extLst>
      <p:ext uri="{BB962C8B-B14F-4D97-AF65-F5344CB8AC3E}">
        <p14:creationId xmlns:p14="http://schemas.microsoft.com/office/powerpoint/2010/main" val="2952122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304800" y="1676400"/>
            <a:ext cx="8229600" cy="4267200"/>
          </a:xfrm>
        </p:spPr>
        <p:txBody>
          <a:bodyPr>
            <a:normAutofit fontScale="92500" lnSpcReduction="20000"/>
          </a:bodyPr>
          <a:lstStyle/>
          <a:p>
            <a:pPr>
              <a:lnSpc>
                <a:spcPct val="90000"/>
              </a:lnSpc>
            </a:pPr>
            <a:r>
              <a:rPr lang="en-US" altLang="en-US" sz="2800">
                <a:effectLst/>
              </a:rPr>
              <a:t>Martha opens and reads data from the files. </a:t>
            </a:r>
          </a:p>
          <a:p>
            <a:pPr>
              <a:lnSpc>
                <a:spcPct val="90000"/>
              </a:lnSpc>
            </a:pPr>
            <a:endParaRPr lang="en-US" altLang="en-US" sz="2800">
              <a:effectLst/>
            </a:endParaRPr>
          </a:p>
          <a:p>
            <a:pPr>
              <a:lnSpc>
                <a:spcPct val="90000"/>
              </a:lnSpc>
            </a:pPr>
            <a:r>
              <a:rPr lang="en-US" altLang="en-US" sz="2800">
                <a:effectLst/>
              </a:rPr>
              <a:t>Martha passes the data to Don. </a:t>
            </a:r>
          </a:p>
          <a:p>
            <a:pPr>
              <a:lnSpc>
                <a:spcPct val="90000"/>
              </a:lnSpc>
            </a:pPr>
            <a:endParaRPr lang="en-US" altLang="en-US" sz="2800">
              <a:effectLst/>
            </a:endParaRPr>
          </a:p>
          <a:p>
            <a:pPr>
              <a:lnSpc>
                <a:spcPct val="90000"/>
              </a:lnSpc>
            </a:pPr>
            <a:r>
              <a:rPr lang="en-US" altLang="en-US" sz="2800">
                <a:effectLst/>
              </a:rPr>
              <a:t>Don waits for the data to be passed to him. </a:t>
            </a:r>
          </a:p>
          <a:p>
            <a:pPr>
              <a:lnSpc>
                <a:spcPct val="90000"/>
              </a:lnSpc>
            </a:pPr>
            <a:endParaRPr lang="en-US" altLang="en-US" sz="2800">
              <a:effectLst/>
            </a:endParaRPr>
          </a:p>
          <a:p>
            <a:pPr>
              <a:lnSpc>
                <a:spcPct val="90000"/>
              </a:lnSpc>
            </a:pPr>
            <a:r>
              <a:rPr lang="en-US" altLang="en-US" sz="2800">
                <a:effectLst/>
              </a:rPr>
              <a:t>He performs the calculations and determines the answers.</a:t>
            </a:r>
          </a:p>
          <a:p>
            <a:pPr>
              <a:lnSpc>
                <a:spcPct val="90000"/>
              </a:lnSpc>
            </a:pPr>
            <a:endParaRPr lang="en-US" altLang="en-US" sz="2800">
              <a:effectLst/>
            </a:endParaRPr>
          </a:p>
        </p:txBody>
      </p:sp>
      <p:sp>
        <p:nvSpPr>
          <p:cNvPr id="25604" name="Text Box 4"/>
          <p:cNvSpPr txBox="1">
            <a:spLocks noChangeArrowheads="1"/>
          </p:cNvSpPr>
          <p:nvPr/>
        </p:nvSpPr>
        <p:spPr bwMode="auto">
          <a:xfrm>
            <a:off x="609600" y="228600"/>
            <a:ext cx="8382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t> </a:t>
            </a:r>
            <a:r>
              <a:rPr lang="en-US" altLang="en-US" sz="2800"/>
              <a:t>Let’s have a ReaderWriter object named Martha, </a:t>
            </a:r>
          </a:p>
          <a:p>
            <a:pPr eaLnBrk="0" hangingPunct="0"/>
            <a:r>
              <a:rPr lang="en-US" altLang="en-US" sz="2800"/>
              <a:t>	and a Calculator object named Don.</a:t>
            </a:r>
          </a:p>
        </p:txBody>
      </p:sp>
    </p:spTree>
    <p:extLst>
      <p:ext uri="{BB962C8B-B14F-4D97-AF65-F5344CB8AC3E}">
        <p14:creationId xmlns:p14="http://schemas.microsoft.com/office/powerpoint/2010/main" val="38610818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457200" y="609600"/>
            <a:ext cx="8229600" cy="4530725"/>
          </a:xfrm>
        </p:spPr>
        <p:txBody>
          <a:bodyPr>
            <a:normAutofit fontScale="92500" lnSpcReduction="20000"/>
          </a:bodyPr>
          <a:lstStyle/>
          <a:p>
            <a:pPr>
              <a:lnSpc>
                <a:spcPct val="90000"/>
              </a:lnSpc>
            </a:pPr>
            <a:r>
              <a:rPr lang="en-US" altLang="en-US" sz="2800" dirty="0">
                <a:effectLst/>
              </a:rPr>
              <a:t>He passes the answers back to Martha.</a:t>
            </a:r>
          </a:p>
          <a:p>
            <a:pPr>
              <a:lnSpc>
                <a:spcPct val="90000"/>
              </a:lnSpc>
            </a:pPr>
            <a:endParaRPr lang="en-US" altLang="en-US" sz="2800" dirty="0">
              <a:effectLst/>
            </a:endParaRPr>
          </a:p>
          <a:p>
            <a:pPr>
              <a:lnSpc>
                <a:spcPct val="90000"/>
              </a:lnSpc>
            </a:pPr>
            <a:r>
              <a:rPr lang="en-US" altLang="en-US" sz="2800" dirty="0">
                <a:effectLst/>
              </a:rPr>
              <a:t>Martha writes the answers to a new file and closes it. </a:t>
            </a:r>
          </a:p>
          <a:p>
            <a:pPr>
              <a:lnSpc>
                <a:spcPct val="90000"/>
              </a:lnSpc>
            </a:pPr>
            <a:endParaRPr lang="en-US" altLang="en-US" sz="2800" dirty="0">
              <a:effectLst/>
            </a:endParaRPr>
          </a:p>
          <a:p>
            <a:pPr>
              <a:lnSpc>
                <a:spcPct val="90000"/>
              </a:lnSpc>
            </a:pPr>
            <a:r>
              <a:rPr lang="en-US" altLang="en-US" sz="2800" dirty="0">
                <a:effectLst/>
              </a:rPr>
              <a:t>Martha worries about file input and output; Don worries about calculations.</a:t>
            </a:r>
          </a:p>
          <a:p>
            <a:pPr>
              <a:lnSpc>
                <a:spcPct val="90000"/>
              </a:lnSpc>
            </a:pPr>
            <a:endParaRPr lang="en-US" altLang="en-US" sz="2800" dirty="0">
              <a:effectLst/>
            </a:endParaRPr>
          </a:p>
          <a:p>
            <a:pPr>
              <a:lnSpc>
                <a:spcPct val="90000"/>
              </a:lnSpc>
            </a:pPr>
            <a:r>
              <a:rPr lang="en-US" altLang="en-US" sz="2800" dirty="0">
                <a:effectLst/>
              </a:rPr>
              <a:t>Don does not care about files; Martha does not care about math.</a:t>
            </a:r>
          </a:p>
          <a:p>
            <a:pPr>
              <a:lnSpc>
                <a:spcPct val="90000"/>
              </a:lnSpc>
            </a:pPr>
            <a:endParaRPr lang="en-US" altLang="en-US" sz="2800" dirty="0"/>
          </a:p>
        </p:txBody>
      </p:sp>
    </p:spTree>
    <p:extLst>
      <p:ext uri="{BB962C8B-B14F-4D97-AF65-F5344CB8AC3E}">
        <p14:creationId xmlns:p14="http://schemas.microsoft.com/office/powerpoint/2010/main" val="40658811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sz="4000"/>
              <a:t>Object-Oriented Software Is Better</a:t>
            </a:r>
          </a:p>
        </p:txBody>
      </p:sp>
      <p:sp>
        <p:nvSpPr>
          <p:cNvPr id="26627" name="Rectangle 3"/>
          <p:cNvSpPr>
            <a:spLocks noGrp="1" noChangeArrowheads="1"/>
          </p:cNvSpPr>
          <p:nvPr>
            <p:ph idx="1"/>
          </p:nvPr>
        </p:nvSpPr>
        <p:spPr>
          <a:xfrm>
            <a:off x="457200" y="1600200"/>
            <a:ext cx="8229600" cy="5105400"/>
          </a:xfrm>
        </p:spPr>
        <p:txBody>
          <a:bodyPr>
            <a:normAutofit fontScale="92500" lnSpcReduction="10000"/>
          </a:bodyPr>
          <a:lstStyle/>
          <a:p>
            <a:pPr>
              <a:lnSpc>
                <a:spcPct val="80000"/>
              </a:lnSpc>
            </a:pPr>
            <a:r>
              <a:rPr lang="en-US" altLang="en-US" sz="2800"/>
              <a:t>Object-oriented design is a more natural way to think about problem solving. </a:t>
            </a:r>
          </a:p>
          <a:p>
            <a:pPr>
              <a:lnSpc>
                <a:spcPct val="80000"/>
              </a:lnSpc>
            </a:pPr>
            <a:endParaRPr lang="en-US" altLang="en-US" sz="2800"/>
          </a:p>
          <a:p>
            <a:pPr>
              <a:lnSpc>
                <a:spcPct val="80000"/>
              </a:lnSpc>
            </a:pPr>
            <a:r>
              <a:rPr lang="en-US" altLang="en-US" sz="2800"/>
              <a:t>Using objects, a team of programmers can identify and assign program tasks to different classes. </a:t>
            </a:r>
          </a:p>
          <a:p>
            <a:pPr>
              <a:lnSpc>
                <a:spcPct val="80000"/>
              </a:lnSpc>
            </a:pPr>
            <a:endParaRPr lang="en-US" altLang="en-US" sz="2800"/>
          </a:p>
          <a:p>
            <a:pPr>
              <a:lnSpc>
                <a:spcPct val="80000"/>
              </a:lnSpc>
            </a:pPr>
            <a:r>
              <a:rPr lang="en-US" altLang="en-US" sz="2800"/>
              <a:t>It is relatively easy to modify the class and thus correct or change an object’s task. </a:t>
            </a:r>
          </a:p>
          <a:p>
            <a:pPr>
              <a:lnSpc>
                <a:spcPct val="80000"/>
              </a:lnSpc>
            </a:pPr>
            <a:endParaRPr lang="en-US" altLang="en-US" sz="2800"/>
          </a:p>
          <a:p>
            <a:pPr>
              <a:lnSpc>
                <a:spcPct val="80000"/>
              </a:lnSpc>
            </a:pPr>
            <a:r>
              <a:rPr lang="en-US" altLang="en-US" sz="2800"/>
              <a:t>C++ software developers can purchase and incorporate commercial products into their own projects, like  JPEG readers &amp; file translators.</a:t>
            </a:r>
          </a:p>
        </p:txBody>
      </p:sp>
    </p:spTree>
    <p:extLst>
      <p:ext uri="{BB962C8B-B14F-4D97-AF65-F5344CB8AC3E}">
        <p14:creationId xmlns:p14="http://schemas.microsoft.com/office/powerpoint/2010/main" val="41500278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7" name="Rectangle 9"/>
          <p:cNvSpPr>
            <a:spLocks noChangeArrowheads="1"/>
          </p:cNvSpPr>
          <p:nvPr/>
        </p:nvSpPr>
        <p:spPr bwMode="auto">
          <a:xfrm>
            <a:off x="1447800" y="1371600"/>
            <a:ext cx="5486400" cy="4191000"/>
          </a:xfrm>
          <a:prstGeom prst="rect">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7650" name="Rectangle 2"/>
          <p:cNvSpPr>
            <a:spLocks noGrp="1" noChangeArrowheads="1"/>
          </p:cNvSpPr>
          <p:nvPr>
            <p:ph type="title"/>
          </p:nvPr>
        </p:nvSpPr>
        <p:spPr/>
        <p:txBody>
          <a:bodyPr/>
          <a:lstStyle/>
          <a:p>
            <a:r>
              <a:rPr lang="en-US" altLang="en-US" sz="4000"/>
              <a:t>Structured Design – ATM Example</a:t>
            </a:r>
          </a:p>
        </p:txBody>
      </p:sp>
      <p:pic>
        <p:nvPicPr>
          <p:cNvPr id="27653" name="Picture 5" descr="AAHRSHG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447800"/>
            <a:ext cx="4419600" cy="3971925"/>
          </a:xfrm>
          <a:prstGeom prst="rect">
            <a:avLst/>
          </a:prstGeom>
          <a:noFill/>
          <a:extLst>
            <a:ext uri="{909E8E84-426E-40DD-AFC4-6F175D3DCCD1}">
              <a14:hiddenFill xmlns:a14="http://schemas.microsoft.com/office/drawing/2010/main">
                <a:solidFill>
                  <a:srgbClr val="FFFFFF"/>
                </a:solidFill>
              </a14:hiddenFill>
            </a:ext>
          </a:extLst>
        </p:spPr>
      </p:pic>
      <p:sp>
        <p:nvSpPr>
          <p:cNvPr id="27655" name="Text Box 7"/>
          <p:cNvSpPr txBox="1">
            <a:spLocks noChangeArrowheads="1"/>
          </p:cNvSpPr>
          <p:nvPr/>
        </p:nvSpPr>
        <p:spPr bwMode="auto">
          <a:xfrm>
            <a:off x="457200" y="5867400"/>
            <a:ext cx="8439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A structured approach to withdrawing money from an ATM. This “time-line” shows</a:t>
            </a:r>
          </a:p>
          <a:p>
            <a:pPr eaLnBrk="0" hangingPunct="0"/>
            <a:r>
              <a:rPr lang="en-US" altLang="en-US"/>
              <a:t>how we concentrate on the steps the customer takes to obtain her cash. </a:t>
            </a:r>
          </a:p>
        </p:txBody>
      </p:sp>
    </p:spTree>
    <p:extLst>
      <p:ext uri="{BB962C8B-B14F-4D97-AF65-F5344CB8AC3E}">
        <p14:creationId xmlns:p14="http://schemas.microsoft.com/office/powerpoint/2010/main" val="33566050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Grp="1" noChangeArrowheads="1"/>
          </p:cNvSpPr>
          <p:nvPr>
            <p:ph idx="1"/>
          </p:nvPr>
        </p:nvSpPr>
        <p:spPr>
          <a:xfrm>
            <a:off x="457200" y="533400"/>
            <a:ext cx="8229600" cy="4530725"/>
          </a:xfrm>
          <a:noFill/>
          <a:ln/>
        </p:spPr>
        <p:txBody>
          <a:bodyPr/>
          <a:lstStyle/>
          <a:p>
            <a:pPr>
              <a:lnSpc>
                <a:spcPct val="90000"/>
              </a:lnSpc>
            </a:pPr>
            <a:r>
              <a:rPr lang="en-US" altLang="en-US" sz="2800"/>
              <a:t>A top-down approach has us list the steps a customer takes to use the ATM. </a:t>
            </a:r>
          </a:p>
          <a:p>
            <a:pPr>
              <a:lnSpc>
                <a:spcPct val="90000"/>
              </a:lnSpc>
            </a:pPr>
            <a:endParaRPr lang="en-US" altLang="en-US" sz="2800"/>
          </a:p>
          <a:p>
            <a:pPr>
              <a:lnSpc>
                <a:spcPct val="90000"/>
              </a:lnSpc>
            </a:pPr>
            <a:r>
              <a:rPr lang="en-US" altLang="en-US" sz="2800"/>
              <a:t>Once the steps are identified, we determine what routines are needed.</a:t>
            </a:r>
          </a:p>
          <a:p>
            <a:pPr>
              <a:lnSpc>
                <a:spcPct val="90000"/>
              </a:lnSpc>
            </a:pPr>
            <a:endParaRPr lang="en-US" altLang="en-US" sz="2800"/>
          </a:p>
          <a:p>
            <a:pPr>
              <a:lnSpc>
                <a:spcPct val="90000"/>
              </a:lnSpc>
            </a:pPr>
            <a:r>
              <a:rPr lang="en-US" altLang="en-US" sz="2800"/>
              <a:t>Concentrate on the customer steps in a time-line fashion.</a:t>
            </a:r>
          </a:p>
        </p:txBody>
      </p:sp>
    </p:spTree>
    <p:extLst>
      <p:ext uri="{BB962C8B-B14F-4D97-AF65-F5344CB8AC3E}">
        <p14:creationId xmlns:p14="http://schemas.microsoft.com/office/powerpoint/2010/main" val="16658787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t>ATM Object-Oriented Approach</a:t>
            </a:r>
          </a:p>
        </p:txBody>
      </p:sp>
      <p:sp>
        <p:nvSpPr>
          <p:cNvPr id="28675" name="Rectangle 3"/>
          <p:cNvSpPr>
            <a:spLocks noGrp="1" noChangeArrowheads="1"/>
          </p:cNvSpPr>
          <p:nvPr>
            <p:ph idx="1"/>
          </p:nvPr>
        </p:nvSpPr>
        <p:spPr>
          <a:xfrm>
            <a:off x="457200" y="1600200"/>
            <a:ext cx="8229600" cy="5105400"/>
          </a:xfrm>
        </p:spPr>
        <p:txBody>
          <a:bodyPr>
            <a:normAutofit lnSpcReduction="10000"/>
          </a:bodyPr>
          <a:lstStyle/>
          <a:p>
            <a:r>
              <a:rPr lang="en-US" altLang="en-US" sz="2800"/>
              <a:t>We have three different “jobs,” a bank customer, an ATM, and the bank. </a:t>
            </a:r>
          </a:p>
          <a:p>
            <a:endParaRPr lang="en-US" altLang="en-US" sz="2800"/>
          </a:p>
          <a:p>
            <a:r>
              <a:rPr lang="en-US" altLang="en-US" sz="2800"/>
              <a:t>In order to design our ATM program with classes and objects we ask ourselves, “Who’s job is it?” </a:t>
            </a:r>
          </a:p>
          <a:p>
            <a:pPr lvl="1"/>
            <a:r>
              <a:rPr lang="en-US" altLang="en-US" sz="2400"/>
              <a:t>“Who inserts the card?” </a:t>
            </a:r>
          </a:p>
          <a:p>
            <a:pPr lvl="1"/>
            <a:r>
              <a:rPr lang="en-US" altLang="en-US" sz="2400"/>
              <a:t>“Who reads the card?”</a:t>
            </a:r>
          </a:p>
          <a:p>
            <a:pPr lvl="1"/>
            <a:r>
              <a:rPr lang="en-US" altLang="en-US" sz="2400"/>
              <a:t>“Who verifies the account and PIN numbers?”</a:t>
            </a:r>
          </a:p>
          <a:p>
            <a:pPr lvl="1"/>
            <a:r>
              <a:rPr lang="en-US" altLang="en-US" sz="2400"/>
              <a:t>“Who dispenses the money?”</a:t>
            </a:r>
          </a:p>
          <a:p>
            <a:pPr lvl="1"/>
            <a:r>
              <a:rPr lang="en-US" altLang="en-US" sz="2400"/>
              <a:t>“Who keeps track of the customer’s bank balance?”</a:t>
            </a:r>
          </a:p>
        </p:txBody>
      </p:sp>
    </p:spTree>
    <p:extLst>
      <p:ext uri="{BB962C8B-B14F-4D97-AF65-F5344CB8AC3E}">
        <p14:creationId xmlns:p14="http://schemas.microsoft.com/office/powerpoint/2010/main" val="9915092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sz="4000"/>
              <a:t>Who Performs Which Tasks?</a:t>
            </a:r>
          </a:p>
        </p:txBody>
      </p:sp>
      <p:pic>
        <p:nvPicPr>
          <p:cNvPr id="29700" name="Picture 4" descr="AAHRSHH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58888"/>
            <a:ext cx="6934200" cy="4489450"/>
          </a:xfrm>
          <a:prstGeom prst="rect">
            <a:avLst/>
          </a:prstGeom>
          <a:solidFill>
            <a:schemeClr val="tx1"/>
          </a:solidFill>
        </p:spPr>
      </p:pic>
      <p:sp>
        <p:nvSpPr>
          <p:cNvPr id="29701" name="Text Box 5"/>
          <p:cNvSpPr txBox="1">
            <a:spLocks noChangeArrowheads="1"/>
          </p:cNvSpPr>
          <p:nvPr/>
        </p:nvSpPr>
        <p:spPr bwMode="auto">
          <a:xfrm>
            <a:off x="838200" y="6019800"/>
            <a:ext cx="7600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An object-oriented approach to withdrawing money from an ATM requires</a:t>
            </a:r>
          </a:p>
          <a:p>
            <a:pPr eaLnBrk="0" hangingPunct="0"/>
            <a:r>
              <a:rPr lang="en-US" altLang="en-US"/>
              <a:t> identifying the different individuals and the jobs they perform. </a:t>
            </a:r>
          </a:p>
        </p:txBody>
      </p:sp>
      <p:sp>
        <p:nvSpPr>
          <p:cNvPr id="29702" name="Rectangle 6"/>
          <p:cNvSpPr>
            <a:spLocks noChangeArrowheads="1"/>
          </p:cNvSpPr>
          <p:nvPr/>
        </p:nvSpPr>
        <p:spPr bwMode="auto">
          <a:xfrm>
            <a:off x="914400" y="1219200"/>
            <a:ext cx="71628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7076053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sz="4000"/>
              <a:t>Object Oriented Design – ATM Example</a:t>
            </a:r>
          </a:p>
        </p:txBody>
      </p:sp>
      <p:sp>
        <p:nvSpPr>
          <p:cNvPr id="30724" name="Text Box 4"/>
          <p:cNvSpPr txBox="1">
            <a:spLocks noChangeArrowheads="1"/>
          </p:cNvSpPr>
          <p:nvPr/>
        </p:nvSpPr>
        <p:spPr bwMode="auto">
          <a:xfrm>
            <a:off x="3336925" y="2551113"/>
            <a:ext cx="895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Fig 1-5</a:t>
            </a:r>
          </a:p>
        </p:txBody>
      </p:sp>
      <p:pic>
        <p:nvPicPr>
          <p:cNvPr id="30725" name="Picture 5" descr="AAHRSHI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00200"/>
            <a:ext cx="5334000" cy="4933950"/>
          </a:xfrm>
          <a:prstGeom prst="rect">
            <a:avLst/>
          </a:prstGeom>
          <a:solidFill>
            <a:schemeClr val="tx1"/>
          </a:solidFill>
        </p:spPr>
      </p:pic>
      <p:sp>
        <p:nvSpPr>
          <p:cNvPr id="30727" name="Rectangle 7"/>
          <p:cNvSpPr>
            <a:spLocks noChangeArrowheads="1"/>
          </p:cNvSpPr>
          <p:nvPr/>
        </p:nvSpPr>
        <p:spPr bwMode="auto">
          <a:xfrm>
            <a:off x="1828800" y="1524000"/>
            <a:ext cx="5638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0728" name="Text Box 8"/>
          <p:cNvSpPr txBox="1">
            <a:spLocks noChangeArrowheads="1"/>
          </p:cNvSpPr>
          <p:nvPr/>
        </p:nvSpPr>
        <p:spPr bwMode="auto">
          <a:xfrm>
            <a:off x="5791200" y="1600200"/>
            <a:ext cx="313055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In an object-oriented </a:t>
            </a:r>
          </a:p>
          <a:p>
            <a:pPr eaLnBrk="0" hangingPunct="0"/>
            <a:r>
              <a:rPr lang="en-US" altLang="en-US"/>
              <a:t>program the objects </a:t>
            </a:r>
          </a:p>
          <a:p>
            <a:pPr eaLnBrk="0" hangingPunct="0"/>
            <a:r>
              <a:rPr lang="en-US" altLang="en-US"/>
              <a:t>interact to obtain the</a:t>
            </a:r>
          </a:p>
          <a:p>
            <a:pPr eaLnBrk="0" hangingPunct="0"/>
            <a:r>
              <a:rPr lang="en-US" altLang="en-US"/>
              <a:t>desired results.</a:t>
            </a:r>
          </a:p>
          <a:p>
            <a:pPr eaLnBrk="0" hangingPunct="0"/>
            <a:r>
              <a:rPr lang="en-US" altLang="en-US"/>
              <a:t>Follow the arrows and</a:t>
            </a:r>
          </a:p>
          <a:p>
            <a:pPr eaLnBrk="0" hangingPunct="0"/>
            <a:r>
              <a:rPr lang="en-US" altLang="en-US"/>
              <a:t>see that our bank </a:t>
            </a:r>
          </a:p>
          <a:p>
            <a:pPr eaLnBrk="0" hangingPunct="0"/>
            <a:r>
              <a:rPr lang="en-US" altLang="en-US"/>
              <a:t>customer obtains her money.</a:t>
            </a:r>
          </a:p>
        </p:txBody>
      </p:sp>
    </p:spTree>
    <p:extLst>
      <p:ext uri="{BB962C8B-B14F-4D97-AF65-F5344CB8AC3E}">
        <p14:creationId xmlns:p14="http://schemas.microsoft.com/office/powerpoint/2010/main" val="1655593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Review Syllabus</a:t>
            </a:r>
          </a:p>
        </p:txBody>
      </p:sp>
      <p:sp>
        <p:nvSpPr>
          <p:cNvPr id="5" name="Content Placeholder 4"/>
          <p:cNvSpPr>
            <a:spLocks noGrp="1"/>
          </p:cNvSpPr>
          <p:nvPr>
            <p:ph idx="1"/>
          </p:nvPr>
        </p:nvSpPr>
        <p:spPr/>
        <p:txBody>
          <a:bodyPr/>
          <a:lstStyle/>
          <a:p>
            <a:pPr>
              <a:defRPr/>
            </a:pPr>
            <a:r>
              <a:rPr lang="en-US" dirty="0"/>
              <a:t>Located on CNM’s Blackboard</a:t>
            </a:r>
          </a:p>
          <a:p>
            <a:pPr>
              <a:defRPr/>
            </a:pPr>
            <a:r>
              <a:rPr lang="en-US" dirty="0"/>
              <a:t>Describes how course will be conducted and graded</a:t>
            </a:r>
          </a:p>
          <a:p>
            <a:pPr marL="0" indent="0">
              <a:buFont typeface="Wingdings" panose="05000000000000000000" pitchFamily="2" charset="2"/>
              <a:buNone/>
              <a:defRPr/>
            </a:pPr>
            <a:endParaRPr lang="en-US" dirty="0"/>
          </a:p>
        </p:txBody>
      </p:sp>
    </p:spTree>
    <p:extLst>
      <p:ext uri="{BB962C8B-B14F-4D97-AF65-F5344CB8AC3E}">
        <p14:creationId xmlns:p14="http://schemas.microsoft.com/office/powerpoint/2010/main" val="14334577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Grp="1" noChangeArrowheads="1"/>
          </p:cNvSpPr>
          <p:nvPr>
            <p:ph idx="1"/>
          </p:nvPr>
        </p:nvSpPr>
        <p:spPr>
          <a:xfrm>
            <a:off x="457200" y="609600"/>
            <a:ext cx="8229600" cy="4530725"/>
          </a:xfrm>
          <a:noFill/>
          <a:ln/>
        </p:spPr>
        <p:txBody>
          <a:bodyPr/>
          <a:lstStyle/>
          <a:p>
            <a:r>
              <a:rPr lang="en-US" altLang="en-US" sz="2800"/>
              <a:t>Objects perform the tasks.</a:t>
            </a:r>
          </a:p>
          <a:p>
            <a:endParaRPr lang="en-US" altLang="en-US" sz="2800"/>
          </a:p>
          <a:p>
            <a:r>
              <a:rPr lang="en-US" altLang="en-US" sz="2800"/>
              <a:t>Code broken up into functions.</a:t>
            </a:r>
          </a:p>
          <a:p>
            <a:endParaRPr lang="en-US" altLang="en-US" sz="2800"/>
          </a:p>
          <a:p>
            <a:r>
              <a:rPr lang="en-US" altLang="en-US" sz="2800"/>
              <a:t>Objects interact to produce desired results.</a:t>
            </a:r>
          </a:p>
        </p:txBody>
      </p:sp>
    </p:spTree>
    <p:extLst>
      <p:ext uri="{BB962C8B-B14F-4D97-AF65-F5344CB8AC3E}">
        <p14:creationId xmlns:p14="http://schemas.microsoft.com/office/powerpoint/2010/main" val="22277506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t>Objects Perform The Tasks </a:t>
            </a:r>
          </a:p>
        </p:txBody>
      </p:sp>
      <p:pic>
        <p:nvPicPr>
          <p:cNvPr id="31748" name="Picture 4" descr="AAHRSHJ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95400"/>
            <a:ext cx="7315200" cy="5292725"/>
          </a:xfrm>
          <a:prstGeom prst="rect">
            <a:avLst/>
          </a:prstGeom>
          <a:solidFill>
            <a:schemeClr val="tx1"/>
          </a:solidFill>
        </p:spPr>
      </p:pic>
      <p:sp>
        <p:nvSpPr>
          <p:cNvPr id="31750" name="Rectangle 6"/>
          <p:cNvSpPr>
            <a:spLocks noChangeArrowheads="1"/>
          </p:cNvSpPr>
          <p:nvPr/>
        </p:nvSpPr>
        <p:spPr bwMode="auto">
          <a:xfrm>
            <a:off x="609600" y="1219200"/>
            <a:ext cx="7696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1751" name="Text Box 7"/>
          <p:cNvSpPr txBox="1">
            <a:spLocks noChangeArrowheads="1"/>
          </p:cNvSpPr>
          <p:nvPr/>
        </p:nvSpPr>
        <p:spPr bwMode="auto">
          <a:xfrm>
            <a:off x="990600" y="5791200"/>
            <a:ext cx="4502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chemeClr val="bg1"/>
                </a:solidFill>
              </a:rPr>
              <a:t>The Bank Customer objects perform the </a:t>
            </a:r>
          </a:p>
          <a:p>
            <a:pPr eaLnBrk="0" hangingPunct="0"/>
            <a:r>
              <a:rPr lang="en-US" altLang="en-US">
                <a:solidFill>
                  <a:schemeClr val="bg1"/>
                </a:solidFill>
              </a:rPr>
              <a:t>tasks defined in the Bank Customer class.</a:t>
            </a:r>
            <a:r>
              <a:rPr lang="en-US" altLang="en-US"/>
              <a:t> </a:t>
            </a:r>
          </a:p>
        </p:txBody>
      </p:sp>
    </p:spTree>
    <p:extLst>
      <p:ext uri="{BB962C8B-B14F-4D97-AF65-F5344CB8AC3E}">
        <p14:creationId xmlns:p14="http://schemas.microsoft.com/office/powerpoint/2010/main" val="29237135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ChangeArrowheads="1"/>
          </p:cNvSpPr>
          <p:nvPr/>
        </p:nvSpPr>
        <p:spPr bwMode="auto">
          <a:xfrm>
            <a:off x="381000" y="1752600"/>
            <a:ext cx="8305800" cy="4343400"/>
          </a:xfrm>
          <a:prstGeom prst="rect">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2770" name="Rectangle 2"/>
          <p:cNvSpPr>
            <a:spLocks noGrp="1" noChangeArrowheads="1"/>
          </p:cNvSpPr>
          <p:nvPr>
            <p:ph type="title"/>
          </p:nvPr>
        </p:nvSpPr>
        <p:spPr/>
        <p:txBody>
          <a:bodyPr/>
          <a:lstStyle/>
          <a:p>
            <a:r>
              <a:rPr lang="en-US" altLang="en-US" sz="4000"/>
              <a:t>Car Maintenance - Structured Approach</a:t>
            </a:r>
          </a:p>
        </p:txBody>
      </p:sp>
      <p:pic>
        <p:nvPicPr>
          <p:cNvPr id="32774" name="Picture 6" descr="AAHRSHK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8153400" cy="4170363"/>
          </a:xfrm>
          <a:prstGeom prst="rect">
            <a:avLst/>
          </a:prstGeom>
          <a:noFill/>
          <a:extLst>
            <a:ext uri="{909E8E84-426E-40DD-AFC4-6F175D3DCCD1}">
              <a14:hiddenFill xmlns:a14="http://schemas.microsoft.com/office/drawing/2010/main">
                <a:solidFill>
                  <a:srgbClr val="FFFFFF"/>
                </a:solidFill>
              </a14:hiddenFill>
            </a:ext>
          </a:extLst>
        </p:spPr>
      </p:pic>
      <p:sp>
        <p:nvSpPr>
          <p:cNvPr id="32776" name="Text Box 8"/>
          <p:cNvSpPr txBox="1">
            <a:spLocks noChangeArrowheads="1"/>
          </p:cNvSpPr>
          <p:nvPr/>
        </p:nvSpPr>
        <p:spPr bwMode="auto">
          <a:xfrm>
            <a:off x="990600" y="6096000"/>
            <a:ext cx="7334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       A step-by-step design for a car maintenance program. In this </a:t>
            </a:r>
          </a:p>
          <a:p>
            <a:pPr eaLnBrk="0" hangingPunct="0"/>
            <a:r>
              <a:rPr lang="en-US" altLang="en-US"/>
              <a:t>structured approach we focus on the activities associated with the car. </a:t>
            </a:r>
          </a:p>
        </p:txBody>
      </p:sp>
    </p:spTree>
    <p:extLst>
      <p:ext uri="{BB962C8B-B14F-4D97-AF65-F5344CB8AC3E}">
        <p14:creationId xmlns:p14="http://schemas.microsoft.com/office/powerpoint/2010/main" val="34557787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a:xfrm>
            <a:off x="457200" y="1143000"/>
            <a:ext cx="8229600" cy="4530725"/>
          </a:xfrm>
        </p:spPr>
        <p:txBody>
          <a:bodyPr/>
          <a:lstStyle/>
          <a:p>
            <a:r>
              <a:rPr lang="en-US" altLang="en-US" sz="2800"/>
              <a:t>The focus is on the car itself, and what must be done to achieve the desired goal. </a:t>
            </a:r>
          </a:p>
          <a:p>
            <a:endParaRPr lang="en-US" altLang="en-US" sz="2800"/>
          </a:p>
          <a:p>
            <a:r>
              <a:rPr lang="en-US" altLang="en-US" sz="2800"/>
              <a:t>Notice how we concentrate on </a:t>
            </a:r>
            <a:r>
              <a:rPr lang="en-US" altLang="en-US" sz="2800" i="1"/>
              <a:t>what</a:t>
            </a:r>
            <a:r>
              <a:rPr lang="en-US" altLang="en-US" sz="2800"/>
              <a:t> is happening to the car, not </a:t>
            </a:r>
            <a:r>
              <a:rPr lang="en-US" altLang="en-US" sz="2800" i="1"/>
              <a:t>who</a:t>
            </a:r>
            <a:r>
              <a:rPr lang="en-US" altLang="en-US" sz="2800"/>
              <a:t> is performing tasks concerning the car.</a:t>
            </a:r>
          </a:p>
          <a:p>
            <a:endParaRPr lang="en-US" altLang="en-US" sz="2800"/>
          </a:p>
        </p:txBody>
      </p:sp>
    </p:spTree>
    <p:extLst>
      <p:ext uri="{BB962C8B-B14F-4D97-AF65-F5344CB8AC3E}">
        <p14:creationId xmlns:p14="http://schemas.microsoft.com/office/powerpoint/2010/main" val="38618509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sz="4000"/>
              <a:t>Car Maintenance - Object-Oriented Approach </a:t>
            </a:r>
          </a:p>
        </p:txBody>
      </p:sp>
      <p:pic>
        <p:nvPicPr>
          <p:cNvPr id="35846" name="Picture 6" descr="AAHRSHL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1576388"/>
            <a:ext cx="7772400" cy="4578350"/>
          </a:xfrm>
          <a:solidFill>
            <a:schemeClr val="tx1"/>
          </a:solidFill>
          <a:ln/>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5847" name="Rectangle 7"/>
          <p:cNvSpPr>
            <a:spLocks noChangeArrowheads="1"/>
          </p:cNvSpPr>
          <p:nvPr/>
        </p:nvSpPr>
        <p:spPr bwMode="auto">
          <a:xfrm>
            <a:off x="533400" y="1447800"/>
            <a:ext cx="8153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5848" name="Text Box 8"/>
          <p:cNvSpPr txBox="1">
            <a:spLocks noChangeArrowheads="1"/>
          </p:cNvSpPr>
          <p:nvPr/>
        </p:nvSpPr>
        <p:spPr bwMode="auto">
          <a:xfrm>
            <a:off x="914400" y="6324600"/>
            <a:ext cx="7473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Three individuals and their “job descriptions” for car maintenance tasks. </a:t>
            </a:r>
          </a:p>
        </p:txBody>
      </p:sp>
    </p:spTree>
    <p:extLst>
      <p:ext uri="{BB962C8B-B14F-4D97-AF65-F5344CB8AC3E}">
        <p14:creationId xmlns:p14="http://schemas.microsoft.com/office/powerpoint/2010/main" val="4064826701"/>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4"/>
          <p:cNvSpPr>
            <a:spLocks noGrp="1" noChangeArrowheads="1"/>
          </p:cNvSpPr>
          <p:nvPr>
            <p:ph idx="1"/>
          </p:nvPr>
        </p:nvSpPr>
        <p:spPr>
          <a:xfrm>
            <a:off x="457200" y="685800"/>
            <a:ext cx="8229600" cy="5486400"/>
          </a:xfrm>
          <a:noFill/>
          <a:ln/>
        </p:spPr>
        <p:txBody>
          <a:bodyPr>
            <a:normAutofit fontScale="92500" lnSpcReduction="20000"/>
          </a:bodyPr>
          <a:lstStyle/>
          <a:p>
            <a:pPr>
              <a:lnSpc>
                <a:spcPct val="90000"/>
              </a:lnSpc>
            </a:pPr>
            <a:r>
              <a:rPr lang="en-US" altLang="en-US" sz="2800"/>
              <a:t>Who’s Job Is It? </a:t>
            </a:r>
          </a:p>
          <a:p>
            <a:pPr>
              <a:lnSpc>
                <a:spcPct val="90000"/>
              </a:lnSpc>
            </a:pPr>
            <a:endParaRPr lang="en-US" altLang="en-US" sz="2800"/>
          </a:p>
          <a:p>
            <a:pPr>
              <a:lnSpc>
                <a:spcPct val="90000"/>
              </a:lnSpc>
            </a:pPr>
            <a:r>
              <a:rPr lang="en-US" altLang="en-US" sz="2800"/>
              <a:t>Notice how we concentrate on who does what to the car, not the car itself.</a:t>
            </a:r>
          </a:p>
          <a:p>
            <a:pPr>
              <a:lnSpc>
                <a:spcPct val="90000"/>
              </a:lnSpc>
            </a:pPr>
            <a:endParaRPr lang="en-US" altLang="en-US" sz="2800"/>
          </a:p>
          <a:p>
            <a:pPr>
              <a:lnSpc>
                <a:spcPct val="90000"/>
              </a:lnSpc>
            </a:pPr>
            <a:r>
              <a:rPr lang="en-US" altLang="en-US" sz="2800"/>
              <a:t>Identify the individuals and the tasks that each performs to achieve your programmatic goals. </a:t>
            </a:r>
          </a:p>
          <a:p>
            <a:pPr lvl="1">
              <a:lnSpc>
                <a:spcPct val="90000"/>
              </a:lnSpc>
            </a:pPr>
            <a:r>
              <a:rPr lang="en-US" altLang="en-US" sz="2400"/>
              <a:t>Car Owner</a:t>
            </a:r>
          </a:p>
          <a:p>
            <a:pPr lvl="1">
              <a:lnSpc>
                <a:spcPct val="90000"/>
              </a:lnSpc>
            </a:pPr>
            <a:endParaRPr lang="en-US" altLang="en-US" sz="2400"/>
          </a:p>
          <a:p>
            <a:pPr lvl="1">
              <a:lnSpc>
                <a:spcPct val="90000"/>
              </a:lnSpc>
            </a:pPr>
            <a:r>
              <a:rPr lang="en-US" altLang="en-US" sz="2400"/>
              <a:t>Shop Manager</a:t>
            </a:r>
          </a:p>
          <a:p>
            <a:pPr lvl="1">
              <a:lnSpc>
                <a:spcPct val="90000"/>
              </a:lnSpc>
            </a:pPr>
            <a:endParaRPr lang="en-US" altLang="en-US" sz="2400"/>
          </a:p>
          <a:p>
            <a:pPr lvl="1">
              <a:lnSpc>
                <a:spcPct val="90000"/>
              </a:lnSpc>
            </a:pPr>
            <a:r>
              <a:rPr lang="en-US" altLang="en-US" sz="2400"/>
              <a:t>Mechanic</a:t>
            </a:r>
            <a:r>
              <a:rPr lang="en-US" altLang="en-US" sz="2000"/>
              <a:t> </a:t>
            </a:r>
          </a:p>
        </p:txBody>
      </p:sp>
    </p:spTree>
    <p:extLst>
      <p:ext uri="{BB962C8B-B14F-4D97-AF65-F5344CB8AC3E}">
        <p14:creationId xmlns:p14="http://schemas.microsoft.com/office/powerpoint/2010/main" val="7687207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a:t>Object-Oriented Car Service </a:t>
            </a:r>
          </a:p>
        </p:txBody>
      </p:sp>
      <p:pic>
        <p:nvPicPr>
          <p:cNvPr id="37892" name="Picture 4" descr="AAHRSHM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295400"/>
            <a:ext cx="5403850" cy="5337175"/>
          </a:xfrm>
          <a:prstGeom prst="rect">
            <a:avLst/>
          </a:prstGeom>
          <a:solidFill>
            <a:schemeClr val="tx1"/>
          </a:solidFill>
        </p:spPr>
      </p:pic>
      <p:sp>
        <p:nvSpPr>
          <p:cNvPr id="37894" name="Rectangle 6"/>
          <p:cNvSpPr>
            <a:spLocks noChangeArrowheads="1"/>
          </p:cNvSpPr>
          <p:nvPr/>
        </p:nvSpPr>
        <p:spPr bwMode="auto">
          <a:xfrm>
            <a:off x="228600" y="1219200"/>
            <a:ext cx="55626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6219533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defRPr/>
            </a:pPr>
            <a:r>
              <a:rPr lang="en-US" b="0" dirty="0">
                <a:effectLst/>
              </a:rPr>
              <a:t>Researching Solutions</a:t>
            </a:r>
            <a:r>
              <a:rPr lang="en-US" dirty="0"/>
              <a:t> </a:t>
            </a:r>
          </a:p>
        </p:txBody>
      </p:sp>
      <p:sp>
        <p:nvSpPr>
          <p:cNvPr id="5" name="Text Placeholder 4"/>
          <p:cNvSpPr>
            <a:spLocks noGrp="1"/>
          </p:cNvSpPr>
          <p:nvPr>
            <p:ph type="subTitle" idx="1"/>
          </p:nvPr>
        </p:nvSpPr>
        <p:spPr/>
        <p:txBody>
          <a:bodyPr>
            <a:normAutofit fontScale="92500" lnSpcReduction="20000"/>
          </a:bodyPr>
          <a:lstStyle/>
          <a:p>
            <a:pPr>
              <a:defRPr/>
            </a:pPr>
            <a:r>
              <a:rPr lang="en-US" dirty="0">
                <a:effectLst/>
              </a:rPr>
              <a:t>Objective: Given access to the internet demonstrate how to research information for solutions on the internet.</a:t>
            </a:r>
            <a:r>
              <a:rPr lang="en-US" dirty="0"/>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Online Resources for C++</a:t>
            </a:r>
          </a:p>
        </p:txBody>
      </p:sp>
      <p:sp>
        <p:nvSpPr>
          <p:cNvPr id="5" name="Content Placeholder 4"/>
          <p:cNvSpPr>
            <a:spLocks noGrp="1"/>
          </p:cNvSpPr>
          <p:nvPr>
            <p:ph idx="1"/>
          </p:nvPr>
        </p:nvSpPr>
        <p:spPr/>
        <p:txBody>
          <a:bodyPr/>
          <a:lstStyle/>
          <a:p>
            <a:pPr>
              <a:defRPr/>
            </a:pPr>
            <a:r>
              <a:rPr lang="en-US" dirty="0"/>
              <a:t>MSDN (Microsoft Developer Network):</a:t>
            </a:r>
          </a:p>
          <a:p>
            <a:pPr lvl="1">
              <a:defRPr/>
            </a:pPr>
            <a:r>
              <a:rPr lang="en-US" dirty="0">
                <a:hlinkClick r:id="rId2"/>
              </a:rPr>
              <a:t>http://msdn.microsoft.com/en-us/library/fw5abdx6(v=vs.110).aspx</a:t>
            </a:r>
            <a:endParaRPr lang="en-US" dirty="0"/>
          </a:p>
          <a:p>
            <a:pPr>
              <a:defRPr/>
            </a:pPr>
            <a:r>
              <a:rPr lang="en-US" dirty="0"/>
              <a:t>CPLUSPLUS</a:t>
            </a:r>
            <a:endParaRPr lang="en-US" dirty="0">
              <a:hlinkClick r:id="rId3"/>
            </a:endParaRPr>
          </a:p>
          <a:p>
            <a:pPr lvl="1">
              <a:defRPr/>
            </a:pPr>
            <a:r>
              <a:rPr lang="en-US" dirty="0">
                <a:hlinkClick r:id="rId3"/>
              </a:rPr>
              <a:t>http://www.cplusplus.com/</a:t>
            </a:r>
            <a:endParaRPr lang="en-US" dirty="0"/>
          </a:p>
          <a:p>
            <a:pPr>
              <a:defRPr/>
            </a:pPr>
            <a:r>
              <a:rPr lang="en-US" dirty="0"/>
              <a:t>STROUSTRUP</a:t>
            </a:r>
            <a:endParaRPr lang="en-US" dirty="0">
              <a:hlinkClick r:id="rId4"/>
            </a:endParaRPr>
          </a:p>
          <a:p>
            <a:pPr lvl="1">
              <a:defRPr/>
            </a:pPr>
            <a:r>
              <a:rPr lang="en-US" dirty="0">
                <a:hlinkClick r:id="rId4"/>
              </a:rPr>
              <a:t>http://www.stroustrup.com/</a:t>
            </a:r>
            <a:endParaRPr lang="en-US" dirty="0"/>
          </a:p>
          <a:p>
            <a:pPr>
              <a:defRPr/>
            </a:pPr>
            <a:endParaRPr lang="en-US" dirty="0"/>
          </a:p>
          <a:p>
            <a:pPr>
              <a:defRPr/>
            </a:pP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Troubleshooting</a:t>
            </a:r>
          </a:p>
        </p:txBody>
      </p:sp>
      <p:sp>
        <p:nvSpPr>
          <p:cNvPr id="7" name="Subtitle 6"/>
          <p:cNvSpPr>
            <a:spLocks noGrp="1"/>
          </p:cNvSpPr>
          <p:nvPr>
            <p:ph type="subTitle" idx="1"/>
          </p:nvPr>
        </p:nvSpPr>
        <p:spPr/>
        <p:txBody>
          <a:bodyPr/>
          <a:lstStyle/>
          <a:p>
            <a:r>
              <a:rPr lang="en-US" dirty="0"/>
              <a:t>Describe troubleshooting techniques</a:t>
            </a:r>
          </a:p>
        </p:txBody>
      </p:sp>
    </p:spTree>
    <p:extLst>
      <p:ext uri="{BB962C8B-B14F-4D97-AF65-F5344CB8AC3E}">
        <p14:creationId xmlns:p14="http://schemas.microsoft.com/office/powerpoint/2010/main" val="2962661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defRPr/>
            </a:pPr>
            <a:r>
              <a:rPr lang="en-US" b="0" dirty="0">
                <a:effectLst/>
              </a:rPr>
              <a:t>Blackboard</a:t>
            </a:r>
            <a:r>
              <a:rPr lang="en-US" dirty="0"/>
              <a:t> </a:t>
            </a:r>
          </a:p>
        </p:txBody>
      </p:sp>
      <p:sp>
        <p:nvSpPr>
          <p:cNvPr id="5" name="Text Placeholder 4"/>
          <p:cNvSpPr>
            <a:spLocks noGrp="1"/>
          </p:cNvSpPr>
          <p:nvPr>
            <p:ph type="subTitle" idx="1"/>
          </p:nvPr>
        </p:nvSpPr>
        <p:spPr/>
        <p:txBody>
          <a:bodyPr>
            <a:normAutofit fontScale="92500" lnSpcReduction="20000"/>
          </a:bodyPr>
          <a:lstStyle/>
          <a:p>
            <a:pPr>
              <a:defRPr/>
            </a:pPr>
            <a:r>
              <a:rPr lang="en-US" dirty="0">
                <a:effectLst/>
              </a:rPr>
              <a:t>Objective:  Demonstrate ability to upload, download and access assignments in blackboard.</a:t>
            </a:r>
            <a:r>
              <a:rPr lang="en-US" dirty="0"/>
              <a:t> </a:t>
            </a:r>
          </a:p>
        </p:txBody>
      </p:sp>
    </p:spTree>
    <p:extLst>
      <p:ext uri="{BB962C8B-B14F-4D97-AF65-F5344CB8AC3E}">
        <p14:creationId xmlns:p14="http://schemas.microsoft.com/office/powerpoint/2010/main" val="20276351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sz="4000"/>
              <a:t>Don’ts and Do’s for Programmers </a:t>
            </a:r>
          </a:p>
        </p:txBody>
      </p:sp>
      <p:pic>
        <p:nvPicPr>
          <p:cNvPr id="389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19200"/>
            <a:ext cx="7181850" cy="548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6178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a:t>Troubleshooting </a:t>
            </a:r>
          </a:p>
        </p:txBody>
      </p:sp>
      <p:sp>
        <p:nvSpPr>
          <p:cNvPr id="53251" name="Rectangle 3"/>
          <p:cNvSpPr>
            <a:spLocks noGrp="1" noChangeArrowheads="1"/>
          </p:cNvSpPr>
          <p:nvPr>
            <p:ph idx="1"/>
          </p:nvPr>
        </p:nvSpPr>
        <p:spPr>
          <a:xfrm>
            <a:off x="457200" y="1600200"/>
            <a:ext cx="8229600" cy="4876800"/>
          </a:xfrm>
        </p:spPr>
        <p:txBody>
          <a:bodyPr/>
          <a:lstStyle/>
          <a:p>
            <a:pPr>
              <a:lnSpc>
                <a:spcPct val="90000"/>
              </a:lnSpc>
            </a:pPr>
            <a:r>
              <a:rPr lang="en-US" altLang="en-US" sz="2800"/>
              <a:t>If you make a change to your code, test that change! No matter how simple the change might be, test it! </a:t>
            </a:r>
          </a:p>
          <a:p>
            <a:pPr>
              <a:lnSpc>
                <a:spcPct val="90000"/>
              </a:lnSpc>
            </a:pPr>
            <a:endParaRPr lang="en-US" altLang="en-US" sz="2800"/>
          </a:p>
          <a:p>
            <a:pPr>
              <a:lnSpc>
                <a:spcPct val="90000"/>
              </a:lnSpc>
            </a:pPr>
            <a:r>
              <a:rPr lang="en-US" altLang="en-US" sz="2800"/>
              <a:t>Sometimes changes introduce new problems. </a:t>
            </a:r>
          </a:p>
          <a:p>
            <a:pPr>
              <a:lnSpc>
                <a:spcPct val="90000"/>
              </a:lnSpc>
            </a:pPr>
            <a:endParaRPr lang="en-US" altLang="en-US" sz="2800"/>
          </a:p>
          <a:p>
            <a:pPr>
              <a:lnSpc>
                <a:spcPct val="90000"/>
              </a:lnSpc>
            </a:pPr>
            <a:r>
              <a:rPr lang="en-US" altLang="en-US" sz="2800"/>
              <a:t>If you’ve made several changes in your code without testing them, you may end up with new problems that are harder to trace. </a:t>
            </a:r>
          </a:p>
          <a:p>
            <a:pPr>
              <a:lnSpc>
                <a:spcPct val="90000"/>
              </a:lnSpc>
            </a:pPr>
            <a:endParaRPr lang="en-US" altLang="en-US" sz="2800"/>
          </a:p>
        </p:txBody>
      </p:sp>
    </p:spTree>
    <p:extLst>
      <p:ext uri="{BB962C8B-B14F-4D97-AF65-F5344CB8AC3E}">
        <p14:creationId xmlns:p14="http://schemas.microsoft.com/office/powerpoint/2010/main" val="972777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sz="2800" dirty="0"/>
              <a:t>Memory retention is improved by exercising recall – if I get your response to questions you remember the material better! Even if not graded!</a:t>
            </a:r>
          </a:p>
          <a:p>
            <a:pPr>
              <a:defRPr/>
            </a:pPr>
            <a:r>
              <a:rPr lang="en-US" sz="2800" dirty="0"/>
              <a:t>Periodically I will ask questions during presentation.</a:t>
            </a:r>
          </a:p>
          <a:p>
            <a:pPr>
              <a:defRPr/>
            </a:pPr>
            <a:r>
              <a:rPr lang="en-US" sz="2800" dirty="0"/>
              <a:t>Go to </a:t>
            </a:r>
            <a:r>
              <a:rPr lang="en-US" sz="2800" dirty="0">
                <a:solidFill>
                  <a:srgbClr val="FFFF00"/>
                </a:solidFill>
                <a:highlight>
                  <a:srgbClr val="FFFFFF"/>
                </a:highlight>
                <a:hlinkClick r:id="rId3"/>
              </a:rPr>
              <a:t>http://m.socrative.com/student/#joinRoom</a:t>
            </a:r>
            <a:endParaRPr lang="en-US" sz="2800" dirty="0">
              <a:solidFill>
                <a:srgbClr val="FFFF00"/>
              </a:solidFill>
              <a:highlight>
                <a:srgbClr val="FFFFFF"/>
              </a:highlight>
            </a:endParaRPr>
          </a:p>
          <a:p>
            <a:pPr>
              <a:defRPr/>
            </a:pPr>
            <a:r>
              <a:rPr lang="en-US" sz="2800" dirty="0"/>
              <a:t>Enter room number </a:t>
            </a:r>
            <a:r>
              <a:rPr lang="en-US" sz="2800" dirty="0">
                <a:effectLst/>
              </a:rPr>
              <a:t>393817 and give your response.</a:t>
            </a:r>
          </a:p>
          <a:p>
            <a:pPr>
              <a:defRPr/>
            </a:pPr>
            <a:r>
              <a:rPr lang="en-US" sz="2800" dirty="0" err="1">
                <a:effectLst/>
              </a:rPr>
              <a:t>Socrative</a:t>
            </a:r>
            <a:r>
              <a:rPr lang="en-US" sz="2800" dirty="0">
                <a:effectLst/>
              </a:rPr>
              <a:t> questions are not graded! </a:t>
            </a:r>
            <a:endParaRPr lang="en-US" sz="2800" dirty="0"/>
          </a:p>
          <a:p>
            <a:pPr>
              <a:defRPr/>
            </a:pPr>
            <a:endParaRPr lang="en-US" sz="2800" dirty="0"/>
          </a:p>
        </p:txBody>
      </p:sp>
    </p:spTree>
    <p:extLst>
      <p:ext uri="{BB962C8B-B14F-4D97-AF65-F5344CB8AC3E}">
        <p14:creationId xmlns:p14="http://schemas.microsoft.com/office/powerpoint/2010/main" val="17967031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Font typeface="Wingdings" panose="05000000000000000000" pitchFamily="2" charset="2"/>
              <a:buNone/>
              <a:defRPr/>
            </a:pPr>
            <a:r>
              <a:rPr lang="en-US" sz="2600" dirty="0"/>
              <a:t>What is the best strategy for developing software?</a:t>
            </a:r>
          </a:p>
          <a:p>
            <a:pPr marL="514350" indent="-514350">
              <a:buFont typeface="+mj-lt"/>
              <a:buAutoNum type="arabicPeriod"/>
              <a:defRPr/>
            </a:pPr>
            <a:r>
              <a:rPr lang="en-US" sz="2600" dirty="0"/>
              <a:t>Wait till the last moment. Try to write the program all in one sitting late into the night. Depend on your own ability and lots of caffeine to get you through. Turn it in without testing to save time.</a:t>
            </a:r>
          </a:p>
          <a:p>
            <a:pPr marL="514350" indent="-514350">
              <a:buFont typeface="+mj-lt"/>
              <a:buAutoNum type="arabicPeriod"/>
              <a:defRPr/>
            </a:pPr>
            <a:r>
              <a:rPr lang="en-US" sz="2600" dirty="0"/>
              <a:t>Start as soon as you get the assignment. Plan ahead to schedule many sessions of coding. Ask for help early and especially if it’s taking you a long time to figure something out. Test, test, test.</a:t>
            </a:r>
          </a:p>
        </p:txBody>
      </p:sp>
    </p:spTree>
    <p:extLst>
      <p:ext uri="{BB962C8B-B14F-4D97-AF65-F5344CB8AC3E}">
        <p14:creationId xmlns:p14="http://schemas.microsoft.com/office/powerpoint/2010/main" val="11914687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Font typeface="Wingdings" panose="05000000000000000000" pitchFamily="2" charset="2"/>
              <a:buNone/>
              <a:defRPr/>
            </a:pPr>
            <a:r>
              <a:rPr lang="en-US"/>
              <a:t>Who was the designer and original </a:t>
            </a:r>
            <a:r>
              <a:rPr lang="en-US">
                <a:effectLst/>
              </a:rPr>
              <a:t>implementer  </a:t>
            </a:r>
            <a:r>
              <a:rPr lang="en-US"/>
              <a:t>of C++?</a:t>
            </a:r>
            <a:endParaRPr lang="en-US">
              <a:effectLst/>
            </a:endParaRPr>
          </a:p>
          <a:p>
            <a:pPr marL="514350" indent="-514350">
              <a:buFont typeface="+mj-lt"/>
              <a:buAutoNum type="arabicPeriod"/>
              <a:defRPr/>
            </a:pPr>
            <a:r>
              <a:rPr lang="en-US">
                <a:effectLst/>
              </a:rPr>
              <a:t>Von Neumann</a:t>
            </a:r>
          </a:p>
          <a:p>
            <a:pPr marL="514350" indent="-514350">
              <a:buFont typeface="+mj-lt"/>
              <a:buAutoNum type="arabicPeriod"/>
              <a:defRPr/>
            </a:pPr>
            <a:r>
              <a:rPr lang="en-US">
                <a:effectLst/>
              </a:rPr>
              <a:t>Grace Hopper</a:t>
            </a:r>
          </a:p>
          <a:p>
            <a:pPr marL="514350" indent="-514350">
              <a:buFont typeface="+mj-lt"/>
              <a:buAutoNum type="arabicPeriod"/>
              <a:defRPr/>
            </a:pPr>
            <a:r>
              <a:rPr lang="en-US">
                <a:effectLst/>
              </a:rPr>
              <a:t>Bjarne Stroustrup</a:t>
            </a:r>
          </a:p>
          <a:p>
            <a:pPr marL="514350" indent="-514350">
              <a:buFont typeface="+mj-lt"/>
              <a:buAutoNum type="arabicPeriod"/>
              <a:defRPr/>
            </a:pPr>
            <a:r>
              <a:rPr lang="en-US">
                <a:effectLst/>
              </a:rPr>
              <a:t>John McCarthy</a:t>
            </a:r>
            <a:endParaRPr lang="en-US" dirty="0"/>
          </a:p>
        </p:txBody>
      </p:sp>
    </p:spTree>
    <p:extLst>
      <p:ext uri="{BB962C8B-B14F-4D97-AF65-F5344CB8AC3E}">
        <p14:creationId xmlns:p14="http://schemas.microsoft.com/office/powerpoint/2010/main" val="3968767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Summary</a:t>
            </a:r>
          </a:p>
        </p:txBody>
      </p:sp>
      <p:sp>
        <p:nvSpPr>
          <p:cNvPr id="27651" name="Content Placeholder 2"/>
          <p:cNvSpPr>
            <a:spLocks noGrp="1"/>
          </p:cNvSpPr>
          <p:nvPr>
            <p:ph idx="1"/>
          </p:nvPr>
        </p:nvSpPr>
        <p:spPr/>
        <p:txBody>
          <a:bodyPr>
            <a:normAutofit fontScale="77500" lnSpcReduction="20000"/>
          </a:bodyPr>
          <a:lstStyle/>
          <a:p>
            <a:r>
              <a:rPr lang="en-US" sz="2800" dirty="0"/>
              <a:t>Blackboard</a:t>
            </a:r>
          </a:p>
          <a:p>
            <a:r>
              <a:rPr lang="en-US" sz="2800" dirty="0"/>
              <a:t>Syllabus </a:t>
            </a:r>
          </a:p>
          <a:p>
            <a:r>
              <a:rPr lang="en-US" sz="2800" dirty="0"/>
              <a:t>Software Developer Skill Set</a:t>
            </a:r>
          </a:p>
          <a:p>
            <a:r>
              <a:rPr lang="en-US" sz="2800" dirty="0"/>
              <a:t>History of C++ </a:t>
            </a:r>
          </a:p>
          <a:p>
            <a:r>
              <a:rPr lang="en-US" sz="2800" dirty="0"/>
              <a:t>Compilation</a:t>
            </a:r>
          </a:p>
          <a:p>
            <a:r>
              <a:rPr lang="en-US" sz="2800" dirty="0"/>
              <a:t>Features of C++</a:t>
            </a:r>
          </a:p>
          <a:p>
            <a:r>
              <a:rPr lang="en-US" sz="2800" dirty="0"/>
              <a:t>Object-Oriented Programming (OOP)</a:t>
            </a:r>
          </a:p>
          <a:p>
            <a:r>
              <a:rPr lang="en-US" sz="2800" dirty="0"/>
              <a:t>Researching Solutions </a:t>
            </a:r>
          </a:p>
          <a:p>
            <a:r>
              <a:rPr lang="en-US" sz="2800" dirty="0"/>
              <a:t>Troubleshooting</a:t>
            </a:r>
          </a:p>
        </p:txBody>
      </p:sp>
    </p:spTree>
    <p:extLst>
      <p:ext uri="{BB962C8B-B14F-4D97-AF65-F5344CB8AC3E}">
        <p14:creationId xmlns:p14="http://schemas.microsoft.com/office/powerpoint/2010/main" val="3784024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BlackBoard</a:t>
            </a:r>
            <a:endParaRPr lang="en-US" dirty="0"/>
          </a:p>
        </p:txBody>
      </p:sp>
      <p:sp>
        <p:nvSpPr>
          <p:cNvPr id="3" name="Content Placeholder 2"/>
          <p:cNvSpPr>
            <a:spLocks noGrp="1"/>
          </p:cNvSpPr>
          <p:nvPr>
            <p:ph idx="1"/>
          </p:nvPr>
        </p:nvSpPr>
        <p:spPr/>
        <p:txBody>
          <a:bodyPr/>
          <a:lstStyle/>
          <a:p>
            <a:r>
              <a:rPr lang="en-US" dirty="0"/>
              <a:t>Course materials will be posted on blackboard.</a:t>
            </a:r>
          </a:p>
          <a:p>
            <a:r>
              <a:rPr lang="en-US" dirty="0"/>
              <a:t>Login through My CNM</a:t>
            </a:r>
          </a:p>
          <a:p>
            <a:r>
              <a:rPr lang="en-US" dirty="0"/>
              <a:t>Or </a:t>
            </a:r>
            <a:r>
              <a:rPr lang="en-US" dirty="0">
                <a:hlinkClick r:id="rId2"/>
              </a:rPr>
              <a:t>http://learn.cnm.edu/</a:t>
            </a:r>
            <a:endParaRPr lang="en-US" dirty="0"/>
          </a:p>
          <a:p>
            <a:endParaRPr lang="en-US" dirty="0"/>
          </a:p>
        </p:txBody>
      </p:sp>
      <p:pic>
        <p:nvPicPr>
          <p:cNvPr id="4" name="Picture 3"/>
          <p:cNvPicPr>
            <a:picLocks noChangeAspect="1"/>
          </p:cNvPicPr>
          <p:nvPr/>
        </p:nvPicPr>
        <p:blipFill>
          <a:blip r:embed="rId3"/>
          <a:stretch>
            <a:fillRect/>
          </a:stretch>
        </p:blipFill>
        <p:spPr>
          <a:xfrm>
            <a:off x="5257800" y="2667000"/>
            <a:ext cx="2009775" cy="476250"/>
          </a:xfrm>
          <a:prstGeom prst="rect">
            <a:avLst/>
          </a:prstGeom>
        </p:spPr>
      </p:pic>
    </p:spTree>
    <p:extLst>
      <p:ext uri="{BB962C8B-B14F-4D97-AF65-F5344CB8AC3E}">
        <p14:creationId xmlns:p14="http://schemas.microsoft.com/office/powerpoint/2010/main" val="781450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Turning in Assignments</a:t>
            </a:r>
          </a:p>
        </p:txBody>
      </p:sp>
      <p:sp>
        <p:nvSpPr>
          <p:cNvPr id="3" name="Content Placeholder 2"/>
          <p:cNvSpPr>
            <a:spLocks noGrp="1"/>
          </p:cNvSpPr>
          <p:nvPr>
            <p:ph idx="1"/>
          </p:nvPr>
        </p:nvSpPr>
        <p:spPr/>
        <p:txBody>
          <a:bodyPr/>
          <a:lstStyle/>
          <a:p>
            <a:r>
              <a:rPr lang="en-US" dirty="0"/>
              <a:t>Turn in </a:t>
            </a:r>
            <a:r>
              <a:rPr lang="en-US" dirty="0" err="1"/>
              <a:t>assigments</a:t>
            </a:r>
            <a:r>
              <a:rPr lang="en-US" dirty="0"/>
              <a:t> through blackboard.</a:t>
            </a:r>
          </a:p>
          <a:p>
            <a:r>
              <a:rPr lang="en-US" dirty="0"/>
              <a:t>Read the assignment specification. It will tell you what to turn in.</a:t>
            </a:r>
          </a:p>
          <a:p>
            <a:r>
              <a:rPr lang="en-US" dirty="0"/>
              <a:t>Typically I will ask you to place all of the materials in a zip file and upload it to black board.</a:t>
            </a:r>
          </a:p>
          <a:p>
            <a:r>
              <a:rPr lang="en-US" dirty="0"/>
              <a:t>We will demo with </a:t>
            </a:r>
            <a:r>
              <a:rPr lang="en-US" dirty="0" err="1"/>
              <a:t>HelloWorld</a:t>
            </a:r>
            <a:r>
              <a:rPr lang="en-US" dirty="0"/>
              <a:t> demo.</a:t>
            </a:r>
          </a:p>
        </p:txBody>
      </p:sp>
    </p:spTree>
    <p:extLst>
      <p:ext uri="{BB962C8B-B14F-4D97-AF65-F5344CB8AC3E}">
        <p14:creationId xmlns:p14="http://schemas.microsoft.com/office/powerpoint/2010/main" val="3879370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My Programming Lab</a:t>
            </a:r>
          </a:p>
        </p:txBody>
      </p:sp>
      <p:sp>
        <p:nvSpPr>
          <p:cNvPr id="5" name="Subtitle 4"/>
          <p:cNvSpPr>
            <a:spLocks noGrp="1"/>
          </p:cNvSpPr>
          <p:nvPr>
            <p:ph type="subTitle" idx="1"/>
          </p:nvPr>
        </p:nvSpPr>
        <p:spPr/>
        <p:txBody>
          <a:bodyPr/>
          <a:lstStyle/>
          <a:p>
            <a:r>
              <a:rPr lang="en-US" dirty="0"/>
              <a:t>Explain how to use My Programming Lab</a:t>
            </a:r>
          </a:p>
        </p:txBody>
      </p:sp>
    </p:spTree>
    <p:extLst>
      <p:ext uri="{BB962C8B-B14F-4D97-AF65-F5344CB8AC3E}">
        <p14:creationId xmlns:p14="http://schemas.microsoft.com/office/powerpoint/2010/main" val="1688333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Programming Lab</a:t>
            </a:r>
          </a:p>
        </p:txBody>
      </p:sp>
      <p:sp>
        <p:nvSpPr>
          <p:cNvPr id="3" name="Content Placeholder 2"/>
          <p:cNvSpPr>
            <a:spLocks noGrp="1"/>
          </p:cNvSpPr>
          <p:nvPr>
            <p:ph idx="1"/>
          </p:nvPr>
        </p:nvSpPr>
        <p:spPr/>
        <p:txBody>
          <a:bodyPr/>
          <a:lstStyle/>
          <a:p>
            <a:r>
              <a:rPr lang="en-US" dirty="0"/>
              <a:t>Provides a way to learn programming skills online.</a:t>
            </a:r>
          </a:p>
          <a:p>
            <a:r>
              <a:rPr lang="en-US" dirty="0"/>
              <a:t>Required for this course.</a:t>
            </a:r>
          </a:p>
          <a:p>
            <a:r>
              <a:rPr lang="en-US" dirty="0"/>
              <a:t>Complete as you go through text book.</a:t>
            </a:r>
          </a:p>
          <a:p>
            <a:r>
              <a:rPr lang="en-US" dirty="0"/>
              <a:t>Integral part of learning </a:t>
            </a:r>
            <a:r>
              <a:rPr lang="en-US"/>
              <a:t>this course!</a:t>
            </a:r>
            <a:endParaRPr lang="en-US"/>
          </a:p>
        </p:txBody>
      </p:sp>
    </p:spTree>
    <p:extLst>
      <p:ext uri="{BB962C8B-B14F-4D97-AF65-F5344CB8AC3E}">
        <p14:creationId xmlns:p14="http://schemas.microsoft.com/office/powerpoint/2010/main" val="1804579527"/>
      </p:ext>
    </p:extLst>
  </p:cSld>
  <p:clrMapOvr>
    <a:masterClrMapping/>
  </p:clrMapOvr>
</p:sld>
</file>

<file path=ppt/theme/theme1.xml><?xml version="1.0" encoding="utf-8"?>
<a:theme xmlns:a="http://schemas.openxmlformats.org/drawingml/2006/main" name="CIS1275Theme">
  <a:themeElements>
    <a:clrScheme name="Custom 3">
      <a:dk1>
        <a:sysClr val="windowText" lastClr="000000"/>
      </a:dk1>
      <a:lt1>
        <a:sysClr val="window" lastClr="FFFFFF"/>
      </a:lt1>
      <a:dk2>
        <a:srgbClr val="44546A"/>
      </a:dk2>
      <a:lt2>
        <a:srgbClr val="E7E6E6"/>
      </a:lt2>
      <a:accent1>
        <a:srgbClr val="5B9BD5"/>
      </a:accent1>
      <a:accent2>
        <a:srgbClr val="034A90"/>
      </a:accent2>
      <a:accent3>
        <a:srgbClr val="A5A5A5"/>
      </a:accent3>
      <a:accent4>
        <a:srgbClr val="FFC000"/>
      </a:accent4>
      <a:accent5>
        <a:srgbClr val="FFFF00"/>
      </a:accent5>
      <a:accent6>
        <a:srgbClr val="70AD47"/>
      </a:accent6>
      <a:hlink>
        <a:srgbClr val="0563C1"/>
      </a:hlink>
      <a:folHlink>
        <a:srgbClr val="954F72"/>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S1275Theme" id="{7E380404-A70B-47B5-910A-4FA3414BEA2C}" vid="{B2F58B46-5612-4892-8B17-1445541E524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CIS1275Theme</Template>
  <TotalTime>11871</TotalTime>
  <Words>2344</Words>
  <Application>Microsoft Office PowerPoint</Application>
  <PresentationFormat>On-screen Show (4:3)</PresentationFormat>
  <Paragraphs>280</Paragraphs>
  <Slides>55</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Corbel</vt:lpstr>
      <vt:lpstr>Wingdings</vt:lpstr>
      <vt:lpstr>CIS1275Theme</vt:lpstr>
      <vt:lpstr>C++ Programming Today 2nd Edition By Barbara Johnston Chapter 1</vt:lpstr>
      <vt:lpstr>Overview</vt:lpstr>
      <vt:lpstr>Syllabus </vt:lpstr>
      <vt:lpstr>Review Syllabus</vt:lpstr>
      <vt:lpstr>Blackboard </vt:lpstr>
      <vt:lpstr>BlackBoard</vt:lpstr>
      <vt:lpstr>Turning in Assignments</vt:lpstr>
      <vt:lpstr>My Programming Lab</vt:lpstr>
      <vt:lpstr>My Programming Lab</vt:lpstr>
      <vt:lpstr>Software Developer Skill Set</vt:lpstr>
      <vt:lpstr>Software Developer Skill Set</vt:lpstr>
      <vt:lpstr>Rules for Programmers</vt:lpstr>
      <vt:lpstr>History of C++ </vt:lpstr>
      <vt:lpstr>What Is C and What Is C++? </vt:lpstr>
      <vt:lpstr>A Brief History of C and C++</vt:lpstr>
      <vt:lpstr>PowerPoint Presentation</vt:lpstr>
      <vt:lpstr>PowerPoint Presentation</vt:lpstr>
      <vt:lpstr>How C Was Named </vt:lpstr>
      <vt:lpstr>Compilation</vt:lpstr>
      <vt:lpstr>C/C++ Is a Compiled Language</vt:lpstr>
      <vt:lpstr>PowerPoint Presentation</vt:lpstr>
      <vt:lpstr>PowerPoint Presentation</vt:lpstr>
      <vt:lpstr>Portability and Availability</vt:lpstr>
      <vt:lpstr>Features of C++</vt:lpstr>
      <vt:lpstr>Why Programmers Love C++</vt:lpstr>
      <vt:lpstr>PowerPoint Presentation</vt:lpstr>
      <vt:lpstr>Functions allow the programmer to:</vt:lpstr>
      <vt:lpstr>PowerPoint Presentation</vt:lpstr>
      <vt:lpstr>Object-Oriented Programming (OOP)</vt:lpstr>
      <vt:lpstr>Object-Oriented Programming - OOP</vt:lpstr>
      <vt:lpstr>An Easy Example of OOP</vt:lpstr>
      <vt:lpstr>PowerPoint Presentation</vt:lpstr>
      <vt:lpstr>PowerPoint Presentation</vt:lpstr>
      <vt:lpstr>Object-Oriented Software Is Better</vt:lpstr>
      <vt:lpstr>Structured Design – ATM Example</vt:lpstr>
      <vt:lpstr>PowerPoint Presentation</vt:lpstr>
      <vt:lpstr>ATM Object-Oriented Approach</vt:lpstr>
      <vt:lpstr>Who Performs Which Tasks?</vt:lpstr>
      <vt:lpstr>Object Oriented Design – ATM Example</vt:lpstr>
      <vt:lpstr>PowerPoint Presentation</vt:lpstr>
      <vt:lpstr>Objects Perform The Tasks </vt:lpstr>
      <vt:lpstr>Car Maintenance - Structured Approach</vt:lpstr>
      <vt:lpstr>PowerPoint Presentation</vt:lpstr>
      <vt:lpstr>Car Maintenance - Object-Oriented Approach </vt:lpstr>
      <vt:lpstr>PowerPoint Presentation</vt:lpstr>
      <vt:lpstr>Object-Oriented Car Service </vt:lpstr>
      <vt:lpstr>Researching Solutions </vt:lpstr>
      <vt:lpstr>Online Resources for C++</vt:lpstr>
      <vt:lpstr>Troubleshooting</vt:lpstr>
      <vt:lpstr>Don’ts and Do’s for Programmers </vt:lpstr>
      <vt:lpstr>Troubleshooting </vt:lpstr>
      <vt:lpstr>PowerPoint Presentation</vt:lpstr>
      <vt:lpstr>PowerPoint Presentation</vt:lpstr>
      <vt:lpstr>PowerPoint Presentation</vt:lpstr>
      <vt:lpstr>Summary</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Today</dc:title>
  <dc:creator>Kelly</dc:creator>
  <cp:lastModifiedBy>Robert Garner</cp:lastModifiedBy>
  <cp:revision>56</cp:revision>
  <dcterms:created xsi:type="dcterms:W3CDTF">2007-06-27T18:05:17Z</dcterms:created>
  <dcterms:modified xsi:type="dcterms:W3CDTF">2017-07-26T11:48:44Z</dcterms:modified>
</cp:coreProperties>
</file>