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6" r:id="rId1"/>
  </p:sldMasterIdLst>
  <p:notesMasterIdLst>
    <p:notesMasterId r:id="rId55"/>
  </p:notesMasterIdLst>
  <p:sldIdLst>
    <p:sldId id="400" r:id="rId2"/>
    <p:sldId id="258" r:id="rId3"/>
    <p:sldId id="412" r:id="rId4"/>
    <p:sldId id="401" r:id="rId5"/>
    <p:sldId id="402" r:id="rId6"/>
    <p:sldId id="403" r:id="rId7"/>
    <p:sldId id="413" r:id="rId8"/>
    <p:sldId id="404" r:id="rId9"/>
    <p:sldId id="405" r:id="rId10"/>
    <p:sldId id="406" r:id="rId11"/>
    <p:sldId id="407" r:id="rId12"/>
    <p:sldId id="408" r:id="rId13"/>
    <p:sldId id="409" r:id="rId14"/>
    <p:sldId id="414" r:id="rId15"/>
    <p:sldId id="410" r:id="rId16"/>
    <p:sldId id="411" r:id="rId17"/>
    <p:sldId id="266" r:id="rId18"/>
    <p:sldId id="286" r:id="rId19"/>
    <p:sldId id="458" r:id="rId20"/>
    <p:sldId id="415" r:id="rId21"/>
    <p:sldId id="459" r:id="rId22"/>
    <p:sldId id="460" r:id="rId23"/>
    <p:sldId id="399" r:id="rId24"/>
    <p:sldId id="287" r:id="rId25"/>
    <p:sldId id="416" r:id="rId26"/>
    <p:sldId id="420" r:id="rId27"/>
    <p:sldId id="417" r:id="rId28"/>
    <p:sldId id="418" r:id="rId29"/>
    <p:sldId id="419" r:id="rId30"/>
    <p:sldId id="421" r:id="rId31"/>
    <p:sldId id="422" r:id="rId32"/>
    <p:sldId id="423" r:id="rId33"/>
    <p:sldId id="424" r:id="rId34"/>
    <p:sldId id="427" r:id="rId35"/>
    <p:sldId id="425" r:id="rId36"/>
    <p:sldId id="426" r:id="rId37"/>
    <p:sldId id="428" r:id="rId38"/>
    <p:sldId id="288" r:id="rId39"/>
    <p:sldId id="429" r:id="rId40"/>
    <p:sldId id="430" r:id="rId41"/>
    <p:sldId id="289" r:id="rId42"/>
    <p:sldId id="431" r:id="rId43"/>
    <p:sldId id="436" r:id="rId44"/>
    <p:sldId id="432" r:id="rId45"/>
    <p:sldId id="433" r:id="rId46"/>
    <p:sldId id="434" r:id="rId47"/>
    <p:sldId id="292" r:id="rId48"/>
    <p:sldId id="293" r:id="rId49"/>
    <p:sldId id="294" r:id="rId50"/>
    <p:sldId id="295" r:id="rId51"/>
    <p:sldId id="296" r:id="rId52"/>
    <p:sldId id="437" r:id="rId53"/>
    <p:sldId id="461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66" autoAdjust="0"/>
    <p:restoredTop sz="94660"/>
  </p:normalViewPr>
  <p:slideViewPr>
    <p:cSldViewPr>
      <p:cViewPr varScale="1">
        <p:scale>
          <a:sx n="79" d="100"/>
          <a:sy n="79" d="100"/>
        </p:scale>
        <p:origin x="7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1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2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65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8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3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16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40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48201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148025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4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4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7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8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4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5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19-Jul-17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11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7" r:id="rId1"/>
    <p:sldLayoutId id="2147484998" r:id="rId2"/>
    <p:sldLayoutId id="2147484999" r:id="rId3"/>
    <p:sldLayoutId id="2147485000" r:id="rId4"/>
    <p:sldLayoutId id="2147485001" r:id="rId5"/>
    <p:sldLayoutId id="2147485002" r:id="rId6"/>
    <p:sldLayoutId id="2147485003" r:id="rId7"/>
    <p:sldLayoutId id="2147485004" r:id="rId8"/>
    <p:sldLayoutId id="2147485005" r:id="rId9"/>
    <p:sldLayoutId id="2147485006" r:id="rId10"/>
    <p:sldLayoutId id="2147485007" r:id="rId11"/>
    <p:sldLayoutId id="2147485008" r:id="rId12"/>
    <p:sldLayoutId id="2147485009" r:id="rId13"/>
    <p:sldLayoutId id="2147485010" r:id="rId14"/>
    <p:sldLayoutId id="2147485011" r:id="rId15"/>
    <p:sldLayoutId id="2147485012" r:id="rId16"/>
    <p:sldLayoutId id="2147485013" r:id="rId17"/>
    <p:sldLayoutId id="2147485014" r:id="rId18"/>
    <p:sldLayoutId id="2147485015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2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3. Build a subset of the software requirements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Create a base version of your software so that you can see the key aspects of the program and how it is working.</a:t>
            </a:r>
          </a:p>
          <a:p>
            <a:r>
              <a:rPr lang="en-US" altLang="en-US"/>
              <a:t>Use pencil and paper to lay out the details and prepare test cases. </a:t>
            </a:r>
          </a:p>
          <a:p>
            <a:r>
              <a:rPr lang="en-US" altLang="en-US"/>
              <a:t>Write out a plan in diagrams, develop flow diagrams or descriptions in pseudocode.</a:t>
            </a:r>
          </a:p>
          <a:p>
            <a:r>
              <a:rPr lang="en-US" altLang="en-US"/>
              <a:t>Identify items that can be individually tested.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038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4. Evaluate the base version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Does this version meet the desired requirements? Is a redesign necessary?</a:t>
            </a:r>
          </a:p>
          <a:p>
            <a:r>
              <a:rPr lang="en-US" altLang="en-US"/>
              <a:t>Test the base program. Go back and fix problems with the base version.</a:t>
            </a:r>
          </a:p>
          <a:p>
            <a:r>
              <a:rPr lang="en-US" altLang="en-US"/>
              <a:t>If the base version is good, make a list of the software tasks for the next version of the program.</a:t>
            </a:r>
          </a:p>
          <a:p>
            <a:r>
              <a:rPr lang="en-US" altLang="en-US"/>
              <a:t>Develop testing methods for the next iteration of software.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437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5. Iteration Step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Implement the new tasks for the next version (or stage) of your software.</a:t>
            </a:r>
          </a:p>
          <a:p>
            <a:r>
              <a:rPr lang="en-US" altLang="en-US"/>
              <a:t>Be simple, straightforward, and support any redesign or new task. </a:t>
            </a:r>
          </a:p>
          <a:p>
            <a:r>
              <a:rPr lang="en-US" altLang="en-US"/>
              <a:t>Document your source code explaining the important details.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173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6. Evaluation Step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Ensure that the software is working per the requirements list. </a:t>
            </a:r>
          </a:p>
          <a:p>
            <a:r>
              <a:rPr lang="en-US" altLang="en-US" dirty="0"/>
              <a:t>Obtain feedback from a user, results from test cases, and determine how it meets the end goals. </a:t>
            </a:r>
          </a:p>
          <a:p>
            <a:r>
              <a:rPr lang="en-US" altLang="en-US" dirty="0"/>
              <a:t>Test this new software, as well as the functionality from the previous iteration. (You do not want to have your new code break something in your previous code!) </a:t>
            </a:r>
          </a:p>
          <a:p>
            <a:r>
              <a:rPr lang="en-US" altLang="en-US" dirty="0"/>
              <a:t>Make a list of the features for the next iteration of the software.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905000" y="6096000"/>
            <a:ext cx="649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FF5050"/>
                </a:solidFill>
                <a:effectLst/>
              </a:rPr>
              <a:t>Note: Steps 5 and 6 may have to be repeated!</a:t>
            </a:r>
          </a:p>
        </p:txBody>
      </p:sp>
    </p:spTree>
    <p:extLst>
      <p:ext uri="{BB962C8B-B14F-4D97-AF65-F5344CB8AC3E}">
        <p14:creationId xmlns:p14="http://schemas.microsoft.com/office/powerpoint/2010/main" val="131109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Programming Terminology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Define key computer programming terms.</a:t>
            </a:r>
          </a:p>
        </p:txBody>
      </p:sp>
    </p:spTree>
    <p:extLst>
      <p:ext uri="{BB962C8B-B14F-4D97-AF65-F5344CB8AC3E}">
        <p14:creationId xmlns:p14="http://schemas.microsoft.com/office/powerpoint/2010/main" val="291368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 and Project Construction 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562600" cy="446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64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39140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73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effectLst/>
              </a:rPr>
              <a:t>Format of a C++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ffectLst/>
              </a:rPr>
              <a:t>Describe the general format of a C++ program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Format of a C++ Program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C++ is </a:t>
            </a:r>
            <a:r>
              <a:rPr lang="en-US" dirty="0">
                <a:solidFill>
                  <a:srgbClr val="FFFF00"/>
                </a:solidFill>
              </a:rPr>
              <a:t>case sensitive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“total”, “Total”, and “TOTAL” are separate things.</a:t>
            </a:r>
          </a:p>
          <a:p>
            <a:r>
              <a:rPr lang="en-US" dirty="0"/>
              <a:t>C++ programs are written inside </a:t>
            </a:r>
            <a:r>
              <a:rPr lang="en-US" dirty="0">
                <a:solidFill>
                  <a:srgbClr val="FFFF00"/>
                </a:solidFill>
              </a:rPr>
              <a:t>functions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function has a specific format, an entrance point, and one (or many) exit points.</a:t>
            </a:r>
          </a:p>
          <a:p>
            <a:pPr lvl="1"/>
            <a:r>
              <a:rPr lang="en-US" dirty="0"/>
              <a:t>All functions have a name, a means to pass data into it and obtain data from it. </a:t>
            </a:r>
          </a:p>
          <a:p>
            <a:pPr lvl="1"/>
            <a:r>
              <a:rPr lang="en-US" dirty="0"/>
              <a:t>Functions do program tasks. </a:t>
            </a:r>
          </a:p>
          <a:p>
            <a:pPr lvl="1"/>
            <a:r>
              <a:rPr lang="en-US" dirty="0"/>
              <a:t>The starting point for our C++ programs is the main() function. </a:t>
            </a:r>
          </a:p>
        </p:txBody>
      </p:sp>
    </p:spTree>
    <p:extLst>
      <p:ext uri="{BB962C8B-B14F-4D97-AF65-F5344CB8AC3E}">
        <p14:creationId xmlns:p14="http://schemas.microsoft.com/office/powerpoint/2010/main" val="61020242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C++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how to make a C++ Project</a:t>
            </a:r>
          </a:p>
        </p:txBody>
      </p:sp>
    </p:spTree>
    <p:extLst>
      <p:ext uri="{BB962C8B-B14F-4D97-AF65-F5344CB8AC3E}">
        <p14:creationId xmlns:p14="http://schemas.microsoft.com/office/powerpoint/2010/main" val="25069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Programming Fundamentals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Steps to Programming Success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Computer Programming Terminology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Format of a C++ program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Commenting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Preprocessor Directives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Main Function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C++ Statements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Sample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Whitespace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Language Syntax and Compiler Errors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Keywords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Commenting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Data Types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Variable Declaration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Initializing Variables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Operators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Stored Values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Arithmetic Operators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Precedence of operations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Accumulation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Getting Data to/from User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#define Preprocessor Directive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Const</a:t>
            </a:r>
            <a:r>
              <a:rPr lang="en-US" dirty="0"/>
              <a:t> Modifier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Data Casts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Formatting Output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String Class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0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Hello World!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600201"/>
            <a:ext cx="6172200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//Getting Started with Hello World.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is our first program.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  \n"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495800"/>
            <a:ext cx="490648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2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"total", "Total" and "TOTAL" are all identical things in C++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1903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Code examples below will: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Execute the same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Not execute the same because they are on different lines and the spacing is different.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2430750"/>
            <a:ext cx="2514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err="1"/>
              <a:t>myVariable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=</a:t>
            </a:r>
          </a:p>
          <a:p>
            <a:pPr marL="0" indent="0">
              <a:buNone/>
            </a:pPr>
            <a:r>
              <a:rPr lang="en-US" sz="2400" dirty="0"/>
              <a:t>15;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5039" y="2723137"/>
            <a:ext cx="641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000" dirty="0"/>
              <a:t>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8639" y="2661582"/>
            <a:ext cx="269136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myVariable</a:t>
            </a:r>
            <a:r>
              <a:rPr lang="en-US" sz="2400" dirty="0">
                <a:solidFill>
                  <a:schemeClr val="bg1"/>
                </a:solidFill>
              </a:rPr>
              <a:t>=15;</a:t>
            </a:r>
          </a:p>
        </p:txBody>
      </p:sp>
    </p:spTree>
    <p:extLst>
      <p:ext uri="{BB962C8B-B14F-4D97-AF65-F5344CB8AC3E}">
        <p14:creationId xmlns:p14="http://schemas.microsoft.com/office/powerpoint/2010/main" val="162364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Commenting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comment code.</a:t>
            </a:r>
          </a:p>
        </p:txBody>
      </p:sp>
    </p:spTree>
    <p:extLst>
      <p:ext uri="{BB962C8B-B14F-4D97-AF65-F5344CB8AC3E}">
        <p14:creationId xmlns:p14="http://schemas.microsoft.com/office/powerpoint/2010/main" val="580069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FF00"/>
                </a:solidFill>
              </a:rPr>
              <a:t>Comment</a:t>
            </a: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/>
              <a:t>lines are written into the source file to relay information concerning the code such as titles, file data, or explanations about what the software is doing.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 compiler </a:t>
            </a:r>
            <a:r>
              <a:rPr lang="en-US" sz="2800" dirty="0">
                <a:solidFill>
                  <a:srgbClr val="FFFF00"/>
                </a:solidFill>
              </a:rPr>
              <a:t>ignores</a:t>
            </a:r>
            <a:r>
              <a:rPr lang="en-US" sz="2800" dirty="0"/>
              <a:t> all comment lines in a program. There are two ways to write comments in C++.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362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229600" cy="453072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/>
              <a:t>// </a:t>
            </a:r>
            <a:r>
              <a:rPr lang="en-US" altLang="en-US" sz="2800" dirty="0"/>
              <a:t>comments are convenient for one-liners.</a:t>
            </a:r>
          </a:p>
          <a:p>
            <a:pPr marL="461963" lvl="1" indent="-4763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//This is one way to write a comment.</a:t>
            </a:r>
          </a:p>
          <a:p>
            <a:pPr marL="461963" lvl="1" indent="-4763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//The compiler ignores everything from //the two forward slashes to the end of //the line.</a:t>
            </a:r>
          </a:p>
          <a:p>
            <a:pPr marL="461963" lvl="1" indent="-4763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Multiple-line comments</a:t>
            </a:r>
          </a:p>
          <a:p>
            <a:pPr marL="461963" lvl="1" indent="-4763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/* Another way to write a comment. The compiler ignores everything between the beginning slash-star and the ending star-slash. */</a:t>
            </a:r>
          </a:p>
          <a:p>
            <a:pPr>
              <a:lnSpc>
                <a:spcPct val="90000"/>
              </a:lnSpc>
            </a:pPr>
            <a:endParaRPr lang="en-US" altLang="en-US" sz="2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Preprocessor Directives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preprocessor directives.</a:t>
            </a:r>
          </a:p>
        </p:txBody>
      </p:sp>
    </p:spTree>
    <p:extLst>
      <p:ext uri="{BB962C8B-B14F-4D97-AF65-F5344CB8AC3E}">
        <p14:creationId xmlns:p14="http://schemas.microsoft.com/office/powerpoint/2010/main" val="2320033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Preprocessor Directives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530725"/>
          </a:xfrm>
        </p:spPr>
        <p:txBody>
          <a:bodyPr/>
          <a:lstStyle/>
          <a:p>
            <a:r>
              <a:rPr lang="en-US" altLang="en-US" sz="2800" i="1" dirty="0"/>
              <a:t>Preprocessor directives</a:t>
            </a:r>
            <a:r>
              <a:rPr lang="en-US" altLang="en-US" sz="2800" dirty="0"/>
              <a:t> give the compiler instructions.</a:t>
            </a:r>
          </a:p>
          <a:p>
            <a:r>
              <a:rPr lang="en-US" altLang="en-US" sz="2800" b="1" i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is a library containing tools that are needed to write output statements to the screen or read data from the keyboard.</a:t>
            </a:r>
          </a:p>
          <a:p>
            <a:r>
              <a:rPr lang="en-US" altLang="en-US" sz="2800" dirty="0"/>
              <a:t>The </a:t>
            </a:r>
            <a:r>
              <a:rPr lang="en-US" altLang="en-US" sz="2800" b="1" i="1" dirty="0">
                <a:latin typeface="Courier New" panose="02070309020205020404" pitchFamily="49" charset="0"/>
              </a:rPr>
              <a:t>#include</a:t>
            </a:r>
            <a:r>
              <a:rPr lang="en-US" altLang="en-US" sz="2800" dirty="0"/>
              <a:t> statement tells the compiler that the program uses the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2800" dirty="0"/>
              <a:t> tools. </a:t>
            </a:r>
          </a:p>
          <a:p>
            <a:endParaRPr lang="en-US" alt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219450" y="1542812"/>
            <a:ext cx="2705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53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Preprocessor Directives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C++ provides many libraries with many tools for programmers to use. </a:t>
            </a:r>
          </a:p>
          <a:p>
            <a:r>
              <a:rPr lang="en-US" altLang="en-US" dirty="0"/>
              <a:t>If you wish to use one of the standard C or C++ functions, you have to include the name of the appropriate library.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9700" y="4191000"/>
            <a:ext cx="63246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//used for math functions			//i.e.,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cos(), etc.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//writes output to screen			//reads from keyboard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//for output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44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</a:t>
            </a:r>
            <a:r>
              <a:rPr lang="en-US" altLang="en-US" sz="4000" b="1"/>
              <a:t> </a:t>
            </a:r>
            <a:r>
              <a:rPr lang="en-US" altLang="en-US" sz="4000" b="1">
                <a:latin typeface="Courier New" panose="02070309020205020404" pitchFamily="49" charset="0"/>
              </a:rPr>
              <a:t>using namespace std;</a:t>
            </a:r>
            <a:r>
              <a:rPr lang="en-US" altLang="en-US" sz="4000" b="1"/>
              <a:t> </a:t>
            </a:r>
            <a:r>
              <a:rPr lang="en-US" altLang="en-US" sz="4000"/>
              <a:t>Statement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altLang="en-US" sz="2800" dirty="0"/>
              <a:t>This tells the compiler that your program is using the standard C++ namespace which includes the C++ libraries. </a:t>
            </a:r>
          </a:p>
          <a:p>
            <a:r>
              <a:rPr lang="en-US" altLang="en-US" sz="2800" dirty="0"/>
              <a:t>Namespaces are used to organize the program and avoid problems with program components having the same name. </a:t>
            </a:r>
          </a:p>
          <a:p>
            <a:r>
              <a:rPr lang="en-US" altLang="en-US" sz="2800" dirty="0"/>
              <a:t>We need to have the </a:t>
            </a:r>
            <a:r>
              <a:rPr lang="en-US" altLang="en-US" sz="28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2800" b="1" dirty="0">
                <a:latin typeface="Courier New" panose="02070309020205020404" pitchFamily="49" charset="0"/>
              </a:rPr>
              <a:t>;</a:t>
            </a:r>
            <a:r>
              <a:rPr lang="en-US" altLang="en-US" sz="2800" dirty="0"/>
              <a:t> statement after our </a:t>
            </a:r>
            <a:r>
              <a:rPr lang="en-US" altLang="en-US" sz="2800" b="1" dirty="0">
                <a:latin typeface="Courier New" panose="02070309020205020404" pitchFamily="49" charset="0"/>
              </a:rPr>
              <a:t>#include</a:t>
            </a:r>
            <a:r>
              <a:rPr lang="en-US" altLang="en-US" sz="2800" dirty="0"/>
              <a:t> statements.</a:t>
            </a:r>
          </a:p>
        </p:txBody>
      </p:sp>
    </p:spTree>
    <p:extLst>
      <p:ext uri="{BB962C8B-B14F-4D97-AF65-F5344CB8AC3E}">
        <p14:creationId xmlns:p14="http://schemas.microsoft.com/office/powerpoint/2010/main" val="294160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fundamental programming concepts.</a:t>
            </a:r>
          </a:p>
        </p:txBody>
      </p:sp>
    </p:spTree>
    <p:extLst>
      <p:ext uri="{BB962C8B-B14F-4D97-AF65-F5344CB8AC3E}">
        <p14:creationId xmlns:p14="http://schemas.microsoft.com/office/powerpoint/2010/main" val="2401564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Function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Explain the role of the main function in a C++ program.</a:t>
            </a:r>
          </a:p>
        </p:txBody>
      </p:sp>
    </p:spTree>
    <p:extLst>
      <p:ext uri="{BB962C8B-B14F-4D97-AF65-F5344CB8AC3E}">
        <p14:creationId xmlns:p14="http://schemas.microsoft.com/office/powerpoint/2010/main" val="577659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main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3276600"/>
            <a:ext cx="7675350" cy="2827338"/>
          </a:xfrm>
        </p:spPr>
        <p:txBody>
          <a:bodyPr>
            <a:normAutofit/>
          </a:bodyPr>
          <a:lstStyle/>
          <a:p>
            <a:r>
              <a:rPr lang="en-US" altLang="en-US" dirty="0"/>
              <a:t>C++ programs contain a main() function, and the operating system knows to look for it. </a:t>
            </a:r>
          </a:p>
          <a:p>
            <a:r>
              <a:rPr lang="en-US" altLang="en-US" dirty="0"/>
              <a:t>The main() function is the “program director” that “calls” other program components via  functions (or through the use of objects).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1447800"/>
            <a:ext cx="6400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4038600" y="1668305"/>
            <a:ext cx="2971800" cy="900111"/>
          </a:xfrm>
          <a:prstGeom prst="wedgeRectCallout">
            <a:avLst>
              <a:gd name="adj1" fmla="val -90064"/>
              <a:gd name="adj2" fmla="val -4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/>
              <a:t>This is the starting point for a C++ program.</a:t>
            </a:r>
          </a:p>
        </p:txBody>
      </p:sp>
    </p:spTree>
    <p:extLst>
      <p:ext uri="{BB962C8B-B14F-4D97-AF65-F5344CB8AC3E}">
        <p14:creationId xmlns:p14="http://schemas.microsoft.com/office/powerpoint/2010/main" val="3192116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Header Line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The function header line is the first line of any function. It specifies the function’s name and its input and output information. </a:t>
            </a:r>
          </a:p>
          <a:p>
            <a:r>
              <a:rPr lang="en-US" altLang="en-US" dirty="0"/>
              <a:t>The general format for a function header line is:  </a:t>
            </a:r>
          </a:p>
          <a:p>
            <a:endParaRPr lang="en-US" altLang="en-US" dirty="0"/>
          </a:p>
          <a:p>
            <a:r>
              <a:rPr lang="en-US" altLang="en-US" dirty="0" err="1"/>
              <a:t>return_type</a:t>
            </a:r>
            <a:r>
              <a:rPr lang="en-US" altLang="en-US" dirty="0"/>
              <a:t> is the type of data that the function passes to whomever calls it. </a:t>
            </a:r>
          </a:p>
          <a:p>
            <a:r>
              <a:rPr lang="en-US" altLang="en-US" dirty="0"/>
              <a:t>The input parameter list is the list of data that is passed into the function. </a:t>
            </a:r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546048" y="3657600"/>
            <a:ext cx="62632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function_name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parameter 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05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closing braces { }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C++ functions have an opening brace { after the function header line; at the end of the function is a closing brace }. </a:t>
            </a:r>
          </a:p>
          <a:p>
            <a:r>
              <a:rPr lang="en-US" altLang="en-US" dirty="0"/>
              <a:t>These braces enclose the statements of the function. </a:t>
            </a:r>
          </a:p>
          <a:p>
            <a:r>
              <a:rPr lang="en-US" altLang="en-US" dirty="0"/>
              <a:t>Braces are used extensively in C++.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7608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Statements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C++ Statements</a:t>
            </a:r>
          </a:p>
        </p:txBody>
      </p:sp>
    </p:spTree>
    <p:extLst>
      <p:ext uri="{BB962C8B-B14F-4D97-AF65-F5344CB8AC3E}">
        <p14:creationId xmlns:p14="http://schemas.microsoft.com/office/powerpoint/2010/main" val="1058132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C++ Statements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C++ statements issue commands to be executed</a:t>
            </a:r>
          </a:p>
          <a:p>
            <a:r>
              <a:rPr lang="en-US" altLang="en-US"/>
              <a:t>Many, but not all, statements in C++ end in a semicolon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4765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C++ Statements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/>
              <a:t>The Hello World! program has two C++ statements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cout (“cee-out”) is an object that directs output.</a:t>
            </a:r>
          </a:p>
          <a:p>
            <a:r>
              <a:rPr lang="en-US" altLang="en-US"/>
              <a:t>The “&lt;&lt;” operator sends data to the console window.</a:t>
            </a:r>
          </a:p>
          <a:p>
            <a:r>
              <a:rPr lang="en-US" altLang="en-US"/>
              <a:t>The return 0; passes a zero out of main back to the operating system. 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2438400"/>
            <a:ext cx="51054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 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1281980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Illustrate structure of a program with some code.</a:t>
            </a:r>
          </a:p>
        </p:txBody>
      </p:sp>
    </p:spTree>
    <p:extLst>
      <p:ext uri="{BB962C8B-B14F-4D97-AF65-F5344CB8AC3E}">
        <p14:creationId xmlns:p14="http://schemas.microsoft.com/office/powerpoint/2010/main" val="3086194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690689"/>
            <a:ext cx="68580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/*This program writes a few weather-related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statements to the screen.  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//Weather Information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It is cloudy today."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Maybe it will rain."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I like sunny, warm weather!  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How’s the Weather?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5543550" y="2341555"/>
            <a:ext cx="3185160" cy="838200"/>
          </a:xfrm>
          <a:prstGeom prst="wedgeRectCallout">
            <a:avLst>
              <a:gd name="adj1" fmla="val -75445"/>
              <a:gd name="adj2" fmla="val -569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Use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/* to open a</a:t>
            </a:r>
            <a:r>
              <a:rPr lang="en-US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*/ to end a multi-line comment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543550" y="3244832"/>
            <a:ext cx="3185160" cy="838200"/>
          </a:xfrm>
          <a:prstGeom prst="wedgeRectCallout">
            <a:avLst>
              <a:gd name="adj1" fmla="val -112511"/>
              <a:gd name="adj2" fmla="val 517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Use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// for a single line comment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6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4462718"/>
            <a:ext cx="7675350" cy="164121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Note that the comments are seen only in the source code.</a:t>
            </a:r>
          </a:p>
          <a:p>
            <a:r>
              <a:rPr lang="en-US" altLang="en-US" dirty="0"/>
              <a:t>The \n is an escape sequence, which causes the output to be printed to the next line on the screen.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75" y="1600200"/>
            <a:ext cx="4648200" cy="23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2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Fundamentals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Understand the problem or the goal and then come up with a plan of how to achieve it.</a:t>
            </a:r>
            <a:r>
              <a:rPr lang="en-US" altLang="en-US" dirty="0"/>
              <a:t> </a:t>
            </a:r>
          </a:p>
          <a:p>
            <a:r>
              <a:rPr lang="en-US" altLang="en-US" sz="2800" dirty="0"/>
              <a:t>Algorithm</a:t>
            </a:r>
            <a:r>
              <a:rPr lang="en-US" altLang="en-US" dirty="0"/>
              <a:t> </a:t>
            </a:r>
            <a:r>
              <a:rPr lang="en-US" altLang="en-US" sz="2800" dirty="0"/>
              <a:t>Design</a:t>
            </a:r>
          </a:p>
          <a:p>
            <a:pPr lvl="1"/>
            <a:r>
              <a:rPr lang="en-US" altLang="en-US" dirty="0">
                <a:effectLst/>
              </a:rPr>
              <a:t> </a:t>
            </a:r>
            <a:r>
              <a:rPr lang="en-US" altLang="en-US" sz="2400" dirty="0">
                <a:effectLst/>
              </a:rPr>
              <a:t>An </a:t>
            </a:r>
            <a:r>
              <a:rPr lang="en-US" altLang="en-US" sz="2400" b="1" i="1" dirty="0">
                <a:effectLst/>
              </a:rPr>
              <a:t>algorithm</a:t>
            </a:r>
            <a:r>
              <a:rPr lang="en-US" altLang="en-US" sz="2400" dirty="0">
                <a:effectLst/>
              </a:rPr>
              <a:t> is a process or set of rules or steps to follow for solving a problem. </a:t>
            </a:r>
          </a:p>
          <a:p>
            <a:pPr lvl="1"/>
            <a:r>
              <a:rPr lang="en-US" altLang="en-US" sz="2400" dirty="0">
                <a:effectLst/>
              </a:rPr>
              <a:t>Create a set of steps that solves the problem before you start entering source code.</a:t>
            </a:r>
          </a:p>
        </p:txBody>
      </p:sp>
    </p:spTree>
    <p:extLst>
      <p:ext uri="{BB962C8B-B14F-4D97-AF65-F5344CB8AC3E}">
        <p14:creationId xmlns:p14="http://schemas.microsoft.com/office/powerpoint/2010/main" val="352416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Whitespace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C++ processes whitespace characters.</a:t>
            </a:r>
          </a:p>
        </p:txBody>
      </p:sp>
    </p:spTree>
    <p:extLst>
      <p:ext uri="{BB962C8B-B14F-4D97-AF65-F5344CB8AC3E}">
        <p14:creationId xmlns:p14="http://schemas.microsoft.com/office/powerpoint/2010/main" val="3088537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Whitespace Characters and Flexible Style in C++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Whitespace </a:t>
            </a:r>
            <a:r>
              <a:rPr lang="en-US" dirty="0"/>
              <a:t>characters are defined to be spaces, carriage returns, line feeds (the Enter key), tabs, vertical tabs, and form feeds. </a:t>
            </a:r>
          </a:p>
          <a:p>
            <a:r>
              <a:rPr lang="en-US" dirty="0"/>
              <a:t>The compiler </a:t>
            </a:r>
            <a:r>
              <a:rPr lang="en-US" dirty="0">
                <a:solidFill>
                  <a:srgbClr val="FFFF00"/>
                </a:solidFill>
              </a:rPr>
              <a:t>ignores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whitespace characters. </a:t>
            </a:r>
          </a:p>
          <a:p>
            <a:r>
              <a:rPr lang="en-US" dirty="0"/>
              <a:t>The compiler allows the code to be written with the use of a wide variety of styles and formats.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60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C++ statements can be written in virtually any format. 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For example, our Hello World! program could be written on one line.</a:t>
            </a:r>
          </a:p>
          <a:p>
            <a:endParaRPr lang="en-US" altLang="en-US" dirty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1000" y="3505200"/>
            <a:ext cx="845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b="1" dirty="0">
                <a:effectLst/>
                <a:latin typeface="Courier New" panose="02070309020205020404" pitchFamily="49" charset="0"/>
              </a:rPr>
              <a:t>   </a:t>
            </a:r>
            <a:endParaRPr lang="en-US" altLang="en-US" sz="2000" b="1" dirty="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81000" y="6019800"/>
            <a:ext cx="820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FF5050"/>
                </a:solidFill>
                <a:effectLst/>
              </a:rPr>
              <a:t>Note how difficult it is to read this version.  Good style is very important.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6275" y="3628818"/>
            <a:ext cx="71628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//Our Hello World program written in one line.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 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30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Syntax and Compiler Errors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Explain language syntax and how the compiler process/reports errors.</a:t>
            </a:r>
          </a:p>
        </p:txBody>
      </p:sp>
    </p:spTree>
    <p:extLst>
      <p:ext uri="{BB962C8B-B14F-4D97-AF65-F5344CB8AC3E}">
        <p14:creationId xmlns:p14="http://schemas.microsoft.com/office/powerpoint/2010/main" val="2092746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Syntax and Compiler Errors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C++ must be written with correct syntax.</a:t>
            </a:r>
          </a:p>
          <a:p>
            <a:r>
              <a:rPr lang="en-US" altLang="en-US" dirty="0"/>
              <a:t>A syntax rule is a rule for writing the language. </a:t>
            </a:r>
          </a:p>
          <a:p>
            <a:r>
              <a:rPr lang="en-US" altLang="en-US" dirty="0"/>
              <a:t>Spoken languages have grammar rules.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13029"/>
            <a:ext cx="4876800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194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Computer programming languages also have grammar rules. 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3914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021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xfrm>
            <a:off x="840000" y="1752600"/>
            <a:ext cx="7675350" cy="914400"/>
          </a:xfrm>
        </p:spPr>
        <p:txBody>
          <a:bodyPr/>
          <a:lstStyle/>
          <a:p>
            <a:r>
              <a:rPr lang="en-US" altLang="en-US"/>
              <a:t>Compilation stops at the preprocessor line and issues an error showing the line number.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275" y="2667000"/>
            <a:ext cx="86868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//Our Hello World! program with syntax errors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code will not compile.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//#include cannot be //all capital letters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standard;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//C++ knows "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not //standard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 ()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main must be lowercase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must be lowercase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//missing 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2441" b="45259"/>
          <a:stretch/>
        </p:blipFill>
        <p:spPr>
          <a:xfrm>
            <a:off x="3505200" y="5300353"/>
            <a:ext cx="5943600" cy="15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0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effectLst/>
              </a:rPr>
              <a:t>Keywords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Objective: Explain what a keyword 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46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C++ Keywords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The C++ language has many reserved words known as </a:t>
            </a:r>
            <a:r>
              <a:rPr lang="en-US" sz="2800" b="1" i="1"/>
              <a:t>keywords</a:t>
            </a:r>
            <a:r>
              <a:rPr lang="en-US" sz="280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The C language contained 31 keywords. The C++ language expanded that list to 63.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These keywords have specific meaning and may not be used as names for variables or functions.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Each keyword has specific syntax and actions associated with it. </a:t>
            </a:r>
          </a:p>
        </p:txBody>
      </p:sp>
    </p:spTree>
    <p:extLst>
      <p:ext uri="{BB962C8B-B14F-4D97-AF65-F5344CB8AC3E}">
        <p14:creationId xmlns:p14="http://schemas.microsoft.com/office/powerpoint/2010/main" val="818570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8300"/>
            <a:ext cx="8686800" cy="35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01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Counting Sheep</a:t>
            </a:r>
          </a:p>
        </p:txBody>
      </p:sp>
      <p:pic>
        <p:nvPicPr>
          <p:cNvPr id="8199" name="Picture 7" descr="AAHRSHN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638800" cy="517048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92209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Commenting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Objective: Demonstrate proper formatting and use of comments.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9118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necessary to develop a readable style when writing source code. </a:t>
            </a:r>
          </a:p>
          <a:p>
            <a:r>
              <a:rPr lang="en-US" dirty="0"/>
              <a:t>This legible style includes:</a:t>
            </a:r>
          </a:p>
          <a:p>
            <a:pPr lvl="1"/>
            <a:r>
              <a:rPr lang="en-US" dirty="0"/>
              <a:t> writing descriptive comments</a:t>
            </a:r>
          </a:p>
          <a:p>
            <a:pPr lvl="1"/>
            <a:r>
              <a:rPr lang="en-US" dirty="0"/>
              <a:t>choosing appropriate variable names </a:t>
            </a:r>
          </a:p>
          <a:p>
            <a:pPr lvl="1"/>
            <a:r>
              <a:rPr lang="en-US" dirty="0"/>
              <a:t>indenting the source code from the start of the project</a:t>
            </a:r>
          </a:p>
          <a:p>
            <a:r>
              <a:rPr lang="en-US" dirty="0"/>
              <a:t>Always assume that others will read your code and have to figure out what you were doing.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6165849"/>
            <a:ext cx="2188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Show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2-5</a:t>
            </a:r>
          </a:p>
        </p:txBody>
      </p:sp>
    </p:spTree>
    <p:extLst>
      <p:ext uri="{BB962C8B-B14F-4D97-AF65-F5344CB8AC3E}">
        <p14:creationId xmlns:p14="http://schemas.microsoft.com/office/powerpoint/2010/main" val="2751840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One Last Comment on Comments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Your comments should explain your thought process and logic. This is good comment!</a:t>
            </a:r>
            <a:endParaRPr lang="en-US" altLang="en-US" sz="2800" b="1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This is a bad comment!</a:t>
            </a:r>
            <a:endParaRPr lang="en-US" altLang="en-US" sz="2800" b="1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Not only is it hard to tell where the statement ends and the comment begins, it also doesn’t explain why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2800" dirty="0"/>
              <a:t> is needed.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Ensure that your comments help the reader understand what you are writing.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535095"/>
            <a:ext cx="6858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//needed for screen/keyboard I/O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0700" y="3718036"/>
            <a:ext cx="5562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//include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00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Programming Fundamentals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Steps to Programming Success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Computer Programming Terminology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Format of a C++ program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Preprocessor Directives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Main Function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C++ Statements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Sample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Whitespace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Language Syntax and Compiler Errors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Keywords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Data Types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Variable Declaration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Initializing Variables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Operators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Stored Values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Arithmetic Operators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Precedence of operations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Accumulation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Getting Data to/from User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#define Preprocessor Directive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Const</a:t>
            </a:r>
            <a:r>
              <a:rPr lang="en-US" dirty="0"/>
              <a:t> Modifier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Data Casts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Formatting Output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String Class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0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/>
              <a:t>Example – Surface Area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184525" y="178911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effectLst/>
              </a:rPr>
              <a:t>Fig 2-2</a:t>
            </a:r>
          </a:p>
        </p:txBody>
      </p:sp>
      <p:pic>
        <p:nvPicPr>
          <p:cNvPr id="9221" name="Picture 5" descr="AAHRSHO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5791200" cy="576103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3470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Programming Success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List and describe steps to programming success.</a:t>
            </a:r>
          </a:p>
        </p:txBody>
      </p:sp>
    </p:spTree>
    <p:extLst>
      <p:ext uri="{BB962C8B-B14F-4D97-AF65-F5344CB8AC3E}">
        <p14:creationId xmlns:p14="http://schemas.microsoft.com/office/powerpoint/2010/main" val="421105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1. Read the problem statement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Understand the problem and what it is that you are being asked to do. </a:t>
            </a:r>
          </a:p>
          <a:p>
            <a:r>
              <a:rPr lang="en-US" altLang="en-US"/>
              <a:t>Know what the program inputs are and how they come into the program, as well as the program’s outputs. </a:t>
            </a:r>
          </a:p>
          <a:p>
            <a:r>
              <a:rPr lang="en-US" altLang="en-US"/>
              <a:t>Understand what the problem is and the desired results.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785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2. Identify Software Requirements 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List the main program components you need to solve your problem.</a:t>
            </a:r>
          </a:p>
          <a:p>
            <a:r>
              <a:rPr lang="en-US" altLang="en-US"/>
              <a:t>Identify individual software components as we did in the ATM and car servicing examples in Chapter 1.</a:t>
            </a:r>
          </a:p>
          <a:p>
            <a:r>
              <a:rPr lang="en-US" altLang="en-US"/>
              <a:t>Identify the main pieces and an order in which they’ll be built. </a:t>
            </a:r>
          </a:p>
          <a:p>
            <a:r>
              <a:rPr lang="en-US" altLang="en-US"/>
              <a:t>It is not necessary to lay out every detail at this stage, but know the major components of your program.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2435864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AA3A5C4E-2C9E-4A67-BB39-CEF908402B4E}" vid="{23DF2E78-1706-4015-BC51-DD1B9CC8C5D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11899</TotalTime>
  <Words>2090</Words>
  <Application>Microsoft Office PowerPoint</Application>
  <PresentationFormat>On-screen Show (4:3)</PresentationFormat>
  <Paragraphs>294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Consolas</vt:lpstr>
      <vt:lpstr>Corbel</vt:lpstr>
      <vt:lpstr>Courier New</vt:lpstr>
      <vt:lpstr>Wingdings</vt:lpstr>
      <vt:lpstr>CIS1275Theme</vt:lpstr>
      <vt:lpstr>C++ Programming Today 2nd Edition By Barbara Johnston Chapter 2</vt:lpstr>
      <vt:lpstr>Chapter 2</vt:lpstr>
      <vt:lpstr>Programming Fundamentals</vt:lpstr>
      <vt:lpstr>Programming Fundamentals </vt:lpstr>
      <vt:lpstr>Example – Counting Sheep</vt:lpstr>
      <vt:lpstr>Example – Surface Area</vt:lpstr>
      <vt:lpstr>Steps to Programming Success</vt:lpstr>
      <vt:lpstr>Step 1. Read the problem statement</vt:lpstr>
      <vt:lpstr>Step 2. Identify Software Requirements </vt:lpstr>
      <vt:lpstr>Step 3. Build a subset of the software requirements</vt:lpstr>
      <vt:lpstr>Step 4. Evaluate the base version</vt:lpstr>
      <vt:lpstr>Step 5. Iteration Step</vt:lpstr>
      <vt:lpstr>Step 6. Evaluation Step</vt:lpstr>
      <vt:lpstr>Computer Programming Terminology</vt:lpstr>
      <vt:lpstr>Terminology and Project Construction </vt:lpstr>
      <vt:lpstr>PowerPoint Presentation</vt:lpstr>
      <vt:lpstr>Format of a C++ program</vt:lpstr>
      <vt:lpstr>General Format of a C++ Program </vt:lpstr>
      <vt:lpstr>Making a C++ Project</vt:lpstr>
      <vt:lpstr>Hello World! Program</vt:lpstr>
      <vt:lpstr>PowerPoint Presentation</vt:lpstr>
      <vt:lpstr>PowerPoint Presentation</vt:lpstr>
      <vt:lpstr>Commenting Code</vt:lpstr>
      <vt:lpstr>Comments</vt:lpstr>
      <vt:lpstr>PowerPoint Presentation</vt:lpstr>
      <vt:lpstr>Preprocessor Directives</vt:lpstr>
      <vt:lpstr>Preprocessor Directives</vt:lpstr>
      <vt:lpstr>Preprocessor Directives</vt:lpstr>
      <vt:lpstr>The using namespace std; Statement</vt:lpstr>
      <vt:lpstr>Main Function</vt:lpstr>
      <vt:lpstr>The main Function</vt:lpstr>
      <vt:lpstr>Function Header Line</vt:lpstr>
      <vt:lpstr>Opening and closing braces { }</vt:lpstr>
      <vt:lpstr>C++ Statements</vt:lpstr>
      <vt:lpstr>C++ Statements</vt:lpstr>
      <vt:lpstr>C++ Statements</vt:lpstr>
      <vt:lpstr>Sample Code</vt:lpstr>
      <vt:lpstr>How’s the Weather?</vt:lpstr>
      <vt:lpstr>Program Output</vt:lpstr>
      <vt:lpstr>Whitespace</vt:lpstr>
      <vt:lpstr>Whitespace Characters and Flexible Style in C++</vt:lpstr>
      <vt:lpstr>C++ statements can be written in virtually any format. </vt:lpstr>
      <vt:lpstr>Language Syntax and Compiler Errors</vt:lpstr>
      <vt:lpstr>Language Syntax and Compiler Errors</vt:lpstr>
      <vt:lpstr>Computer programming languages also have grammar rules. </vt:lpstr>
      <vt:lpstr>Syntax Errors</vt:lpstr>
      <vt:lpstr>Keywords </vt:lpstr>
      <vt:lpstr>C++ Keywords</vt:lpstr>
      <vt:lpstr>PowerPoint Presentation</vt:lpstr>
      <vt:lpstr>Commenting </vt:lpstr>
      <vt:lpstr>Good Style</vt:lpstr>
      <vt:lpstr>One Last Comment on Comments</vt:lpstr>
      <vt:lpstr>Chapter 2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82</cp:revision>
  <dcterms:created xsi:type="dcterms:W3CDTF">2007-06-27T18:05:17Z</dcterms:created>
  <dcterms:modified xsi:type="dcterms:W3CDTF">2017-07-19T19:47:02Z</dcterms:modified>
</cp:coreProperties>
</file>