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94" r:id="rId1"/>
  </p:sldMasterIdLst>
  <p:notesMasterIdLst>
    <p:notesMasterId r:id="rId19"/>
  </p:notesMasterIdLst>
  <p:sldIdLst>
    <p:sldId id="400" r:id="rId2"/>
    <p:sldId id="600" r:id="rId3"/>
    <p:sldId id="561" r:id="rId4"/>
    <p:sldId id="559" r:id="rId5"/>
    <p:sldId id="560" r:id="rId6"/>
    <p:sldId id="562" r:id="rId7"/>
    <p:sldId id="563" r:id="rId8"/>
    <p:sldId id="564" r:id="rId9"/>
    <p:sldId id="565" r:id="rId10"/>
    <p:sldId id="566" r:id="rId11"/>
    <p:sldId id="567" r:id="rId12"/>
    <p:sldId id="568" r:id="rId13"/>
    <p:sldId id="569" r:id="rId14"/>
    <p:sldId id="570" r:id="rId15"/>
    <p:sldId id="571" r:id="rId16"/>
    <p:sldId id="572" r:id="rId17"/>
    <p:sldId id="601"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25" autoAdjust="0"/>
    <p:restoredTop sz="94660"/>
  </p:normalViewPr>
  <p:slideViewPr>
    <p:cSldViewPr>
      <p:cViewPr varScale="1">
        <p:scale>
          <a:sx n="79" d="100"/>
          <a:sy n="79" d="100"/>
        </p:scale>
        <p:origin x="315"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459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40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0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3DF5965-475A-42EF-95F5-23AA1AFEF66A}" type="slidenum">
              <a:rPr lang="en-US"/>
              <a:pPr>
                <a:defRPr/>
              </a:pPr>
              <a:t>‹#›</a:t>
            </a:fld>
            <a:endParaRPr lang="en-US"/>
          </a:p>
        </p:txBody>
      </p:sp>
    </p:spTree>
    <p:extLst>
      <p:ext uri="{BB962C8B-B14F-4D97-AF65-F5344CB8AC3E}">
        <p14:creationId xmlns:p14="http://schemas.microsoft.com/office/powerpoint/2010/main" val="4272752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309542-712E-4933-BE9F-DD1F0C4F94AC}" type="slidenum">
              <a:rPr lang="en-US" altLang="en-US"/>
              <a:pPr/>
              <a:t>7</a:t>
            </a:fld>
            <a:endParaRPr lang="en-US"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altLang="en-US" dirty="0"/>
              <a:t>Program 6-14 revisits the phone bills program using ifstream and ofstream objects, also broken up into 3 files.</a:t>
            </a:r>
          </a:p>
        </p:txBody>
      </p:sp>
    </p:spTree>
    <p:extLst>
      <p:ext uri="{BB962C8B-B14F-4D97-AF65-F5344CB8AC3E}">
        <p14:creationId xmlns:p14="http://schemas.microsoft.com/office/powerpoint/2010/main" val="318791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www.socrative.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www.socrativ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533400"/>
            <a:ext cx="8458200" cy="4701572"/>
          </a:xfrm>
        </p:spPr>
        <p:txBody>
          <a:bodyPr wrap="square" anchor="ctr" anchorCtr="0">
            <a:normAutofit/>
          </a:bodyPr>
          <a:lstStyle>
            <a:lvl1pPr algn="ctr">
              <a:defRPr sz="48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943100" y="5486400"/>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15-Aug-17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0140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15-Aug-17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705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15-Aug-17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8509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15-Aug-17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72589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15-Aug-17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6254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15-Aug-17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6038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15-Aug-17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20691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4269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90127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
        <p:nvSpPr>
          <p:cNvPr id="7" name="Content Placeholder 2"/>
          <p:cNvSpPr>
            <a:spLocks noGrp="1"/>
          </p:cNvSpPr>
          <p:nvPr>
            <p:ph idx="1"/>
          </p:nvPr>
        </p:nvSpPr>
        <p:spPr>
          <a:xfrm>
            <a:off x="457200" y="1600200"/>
            <a:ext cx="8229600" cy="4530725"/>
          </a:xfrm>
        </p:spPr>
        <p:txBody>
          <a:bodyPr/>
          <a:lstStyle/>
          <a:p>
            <a:pPr marL="0" lvl="0" indent="0">
              <a:buNone/>
            </a:pPr>
            <a:r>
              <a:rPr lang="en-US"/>
              <a:t>Edit Master text styles</a:t>
            </a:r>
          </a:p>
          <a:p>
            <a:pPr marL="0" lvl="1" indent="0">
              <a:buNone/>
            </a:pPr>
            <a:r>
              <a:rPr lang="en-US"/>
              <a:t>Second level</a:t>
            </a:r>
          </a:p>
          <a:p>
            <a:pPr marL="0" lvl="2" indent="0">
              <a:buNone/>
            </a:pPr>
            <a:r>
              <a:rPr lang="en-US"/>
              <a:t>Third level</a:t>
            </a:r>
          </a:p>
          <a:p>
            <a:pPr marL="0" lvl="3" indent="0">
              <a:buNone/>
            </a:pPr>
            <a:r>
              <a:rPr lang="en-US"/>
              <a:t>Fourth level</a:t>
            </a:r>
          </a:p>
        </p:txBody>
      </p:sp>
      <p:sp>
        <p:nvSpPr>
          <p:cNvPr id="8" name="Rectangle 7"/>
          <p:cNvSpPr>
            <a:spLocks noChangeArrowheads="1"/>
          </p:cNvSpPr>
          <p:nvPr/>
        </p:nvSpPr>
        <p:spPr bwMode="auto">
          <a:xfrm>
            <a:off x="304800" y="6096000"/>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Go to </a:t>
            </a:r>
            <a:r>
              <a:rPr lang="en-US" altLang="en-US" dirty="0">
                <a:hlinkClick r:id="rId2"/>
              </a:rPr>
              <a:t>www.socrative.com</a:t>
            </a:r>
            <a:r>
              <a:rPr lang="en-US" altLang="en-US" dirty="0"/>
              <a:t>. Login as student.</a:t>
            </a:r>
          </a:p>
          <a:p>
            <a:r>
              <a:rPr lang="en-US" altLang="en-US" dirty="0"/>
              <a:t>Enter room number 393817</a:t>
            </a:r>
          </a:p>
        </p:txBody>
      </p:sp>
      <p:sp>
        <p:nvSpPr>
          <p:cNvPr id="12" name="Title 11"/>
          <p:cNvSpPr>
            <a:spLocks noGrp="1"/>
          </p:cNvSpPr>
          <p:nvPr>
            <p:ph type="title" hasCustomPrompt="1"/>
          </p:nvPr>
        </p:nvSpPr>
        <p:spPr/>
        <p:txBody>
          <a:bodyPr/>
          <a:lstStyle>
            <a:lvl1pPr>
              <a:defRPr/>
            </a:lvl1pPr>
          </a:lstStyle>
          <a:p>
            <a:r>
              <a:rPr lang="en-US" dirty="0"/>
              <a:t>SOCRATIVE</a:t>
            </a:r>
          </a:p>
        </p:txBody>
      </p:sp>
      <p:sp>
        <p:nvSpPr>
          <p:cNvPr id="6" name="Rectangle 5">
            <a:extLst>
              <a:ext uri="{FF2B5EF4-FFF2-40B4-BE49-F238E27FC236}">
                <a16:creationId xmlns:a16="http://schemas.microsoft.com/office/drawing/2014/main" id="{51C95DF5-5E6B-4A4E-8F3B-946AFF001485}"/>
              </a:ext>
            </a:extLst>
          </p:cNvPr>
          <p:cNvSpPr>
            <a:spLocks noChangeArrowheads="1"/>
          </p:cNvSpPr>
          <p:nvPr/>
        </p:nvSpPr>
        <p:spPr bwMode="auto">
          <a:xfrm>
            <a:off x="304800" y="6096000"/>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Go to </a:t>
            </a:r>
            <a:r>
              <a:rPr lang="en-US" altLang="en-US" dirty="0">
                <a:hlinkClick r:id="rId2"/>
              </a:rPr>
              <a:t>www.socrative.com</a:t>
            </a:r>
            <a:r>
              <a:rPr lang="en-US" altLang="en-US" dirty="0"/>
              <a:t>. Login as student.</a:t>
            </a:r>
          </a:p>
          <a:p>
            <a:r>
              <a:rPr lang="en-US" altLang="en-US" dirty="0"/>
              <a:t>Enter room number 393817</a:t>
            </a:r>
          </a:p>
        </p:txBody>
      </p:sp>
    </p:spTree>
    <p:extLst>
      <p:ext uri="{BB962C8B-B14F-4D97-AF65-F5344CB8AC3E}">
        <p14:creationId xmlns:p14="http://schemas.microsoft.com/office/powerpoint/2010/main" val="826716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
        <p:nvSpPr>
          <p:cNvPr id="7" name="Content Placeholder 2"/>
          <p:cNvSpPr>
            <a:spLocks noGrp="1"/>
          </p:cNvSpPr>
          <p:nvPr>
            <p:ph idx="1"/>
          </p:nvPr>
        </p:nvSpPr>
        <p:spPr>
          <a:xfrm>
            <a:off x="457200" y="1600200"/>
            <a:ext cx="8229600" cy="4530725"/>
          </a:xfrm>
        </p:spPr>
        <p:txBody>
          <a:bodyPr/>
          <a:lstStyle/>
          <a:p>
            <a:pPr marL="0" lvl="0" indent="0">
              <a:buNone/>
            </a:pPr>
            <a:r>
              <a:rPr lang="en-US"/>
              <a:t>Edit Master text styles</a:t>
            </a:r>
          </a:p>
          <a:p>
            <a:pPr marL="0" lvl="1" indent="0">
              <a:buNone/>
            </a:pPr>
            <a:r>
              <a:rPr lang="en-US"/>
              <a:t>Second level</a:t>
            </a:r>
          </a:p>
          <a:p>
            <a:pPr marL="0" lvl="2" indent="0">
              <a:buNone/>
            </a:pPr>
            <a:r>
              <a:rPr lang="en-US"/>
              <a:t>Third level</a:t>
            </a:r>
          </a:p>
          <a:p>
            <a:pPr marL="0" lvl="3" indent="0">
              <a:buNone/>
            </a:pPr>
            <a:r>
              <a:rPr lang="en-US"/>
              <a:t>Fourth level</a:t>
            </a:r>
          </a:p>
        </p:txBody>
      </p:sp>
      <p:sp>
        <p:nvSpPr>
          <p:cNvPr id="8" name="Rectangle 7"/>
          <p:cNvSpPr>
            <a:spLocks noChangeArrowheads="1"/>
          </p:cNvSpPr>
          <p:nvPr/>
        </p:nvSpPr>
        <p:spPr bwMode="auto">
          <a:xfrm>
            <a:off x="304800" y="6096000"/>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Go to </a:t>
            </a:r>
            <a:r>
              <a:rPr lang="en-US" altLang="en-US" dirty="0">
                <a:hlinkClick r:id="rId2"/>
              </a:rPr>
              <a:t>www.socrative.com</a:t>
            </a:r>
            <a:r>
              <a:rPr lang="en-US" altLang="en-US" dirty="0"/>
              <a:t>. Login as student.</a:t>
            </a:r>
          </a:p>
          <a:p>
            <a:r>
              <a:rPr lang="en-US" altLang="en-US" dirty="0"/>
              <a:t>Enter room number 393817</a:t>
            </a:r>
          </a:p>
        </p:txBody>
      </p:sp>
      <p:sp>
        <p:nvSpPr>
          <p:cNvPr id="12" name="Title 11"/>
          <p:cNvSpPr>
            <a:spLocks noGrp="1"/>
          </p:cNvSpPr>
          <p:nvPr>
            <p:ph type="title" hasCustomPrompt="1"/>
          </p:nvPr>
        </p:nvSpPr>
        <p:spPr/>
        <p:txBody>
          <a:bodyPr/>
          <a:lstStyle>
            <a:lvl1pPr>
              <a:defRPr/>
            </a:lvl1pPr>
          </a:lstStyle>
          <a:p>
            <a:r>
              <a:rPr lang="en-US" dirty="0"/>
              <a:t>SOCRATIVE</a:t>
            </a:r>
          </a:p>
        </p:txBody>
      </p:sp>
    </p:spTree>
    <p:extLst>
      <p:ext uri="{BB962C8B-B14F-4D97-AF65-F5344CB8AC3E}">
        <p14:creationId xmlns:p14="http://schemas.microsoft.com/office/powerpoint/2010/main" val="379403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2168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square" anchor="t">
            <a:normAutofit/>
          </a:bodyPr>
          <a:lstStyle>
            <a:lvl1pPr algn="l">
              <a:defRPr sz="48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smtClean="0"/>
              <a:t>15-Aug-17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7633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15-Aug-17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5146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15-Aug-17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5272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15-Aug-17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521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15-Aug-17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22217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15-Aug-17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9509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15-Aug-17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6368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wrap="square"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752600"/>
            <a:ext cx="767535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AAD347D-5ACD-4C99-B74B-A9C85AD731AF}" type="datetimeFigureOut">
              <a:rPr lang="en-US" smtClean="0"/>
              <a:t>15-Aug-17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409049478"/>
      </p:ext>
    </p:extLst>
  </p:cSld>
  <p:clrMap bg1="dk1" tx1="lt1" bg2="dk2" tx2="lt2" accent1="accent1" accent2="accent2" accent3="accent3" accent4="accent4" accent5="accent5" accent6="accent6" hlink="hlink" folHlink="folHlink"/>
  <p:sldLayoutIdLst>
    <p:sldLayoutId id="2147484995" r:id="rId1"/>
    <p:sldLayoutId id="2147484996" r:id="rId2"/>
    <p:sldLayoutId id="2147484997" r:id="rId3"/>
    <p:sldLayoutId id="2147484998" r:id="rId4"/>
    <p:sldLayoutId id="2147484999" r:id="rId5"/>
    <p:sldLayoutId id="2147485000" r:id="rId6"/>
    <p:sldLayoutId id="2147485001" r:id="rId7"/>
    <p:sldLayoutId id="2147485002" r:id="rId8"/>
    <p:sldLayoutId id="2147485003" r:id="rId9"/>
    <p:sldLayoutId id="2147485004" r:id="rId10"/>
    <p:sldLayoutId id="2147485005" r:id="rId11"/>
    <p:sldLayoutId id="2147485006" r:id="rId12"/>
    <p:sldLayoutId id="2147485007" r:id="rId13"/>
    <p:sldLayoutId id="2147485008" r:id="rId14"/>
    <p:sldLayoutId id="2147485009" r:id="rId15"/>
    <p:sldLayoutId id="2147485010" r:id="rId16"/>
    <p:sldLayoutId id="2147485011" r:id="rId17"/>
    <p:sldLayoutId id="2147485013" r:id="rId18"/>
    <p:sldLayoutId id="2147485014" r:id="rId19"/>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spcAft>
          <a:spcPts val="1200"/>
        </a:spcAft>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spcAft>
          <a:spcPts val="1200"/>
        </a:spcAft>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spcAft>
          <a:spcPts val="1200"/>
        </a:spcAft>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spcAft>
          <a:spcPts val="1200"/>
        </a:spcAft>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spcAft>
          <a:spcPts val="1200"/>
        </a:spcAft>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cplusplus.com/reference/string/string/getline/?kw=getlin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cplusplus.com/reference/fstrea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dirty="0"/>
              <a:t>C++ Programming Today</a:t>
            </a:r>
            <a:br>
              <a:rPr lang="en-US" dirty="0"/>
            </a:br>
            <a:r>
              <a:rPr lang="en-US" dirty="0"/>
              <a:t>2nd Edition</a:t>
            </a:r>
            <a:br>
              <a:rPr lang="en-US" dirty="0"/>
            </a:br>
            <a:r>
              <a:rPr lang="en-US" altLang="en-US" dirty="0"/>
              <a:t>By Barbara Johnston</a:t>
            </a:r>
            <a:br>
              <a:rPr lang="en-US" altLang="en-US" dirty="0"/>
            </a:br>
            <a:r>
              <a:rPr lang="en-US" altLang="en-US" dirty="0"/>
              <a:t>Chapter 6</a:t>
            </a:r>
            <a:endParaRPr lang="en-US" dirty="0"/>
          </a:p>
        </p:txBody>
      </p:sp>
      <p:sp>
        <p:nvSpPr>
          <p:cNvPr id="2051" name="Rectangle 3"/>
          <p:cNvSpPr>
            <a:spLocks noGrp="1" noChangeArrowheads="1"/>
          </p:cNvSpPr>
          <p:nvPr>
            <p:ph type="subTitle" idx="1"/>
          </p:nvPr>
        </p:nvSpPr>
        <p:spPr/>
        <p:txBody>
          <a:bodyPr/>
          <a:lstStyle/>
          <a:p>
            <a:r>
              <a:rPr lang="en-US" altLang="en-US" dirty="0"/>
              <a:t>Instructor: &lt;Instructor Name&gt;</a:t>
            </a:r>
            <a:endParaRPr lang="en-US" dirty="0"/>
          </a:p>
        </p:txBody>
      </p:sp>
      <p:sp>
        <p:nvSpPr>
          <p:cNvPr id="16388" name="Text Box 4"/>
          <p:cNvSpPr txBox="1">
            <a:spLocks noChangeArrowheads="1"/>
          </p:cNvSpPr>
          <p:nvPr/>
        </p:nvSpPr>
        <p:spPr bwMode="auto">
          <a:xfrm>
            <a:off x="4419600" y="6507254"/>
            <a:ext cx="5181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None/>
            </a:pPr>
            <a:r>
              <a:rPr lang="en-US" sz="1600" dirty="0"/>
              <a:t>Lecture Slides by Kelly Montoya and Rob Garner</a:t>
            </a:r>
            <a:endParaRPr lang="en-US" altLang="en-US" sz="1600" dirty="0"/>
          </a:p>
        </p:txBody>
      </p:sp>
    </p:spTree>
    <p:extLst>
      <p:ext uri="{BB962C8B-B14F-4D97-AF65-F5344CB8AC3E}">
        <p14:creationId xmlns:p14="http://schemas.microsoft.com/office/powerpoint/2010/main" val="175334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 Box 3"/>
          <p:cNvSpPr txBox="1">
            <a:spLocks noChangeArrowheads="1"/>
          </p:cNvSpPr>
          <p:nvPr/>
        </p:nvSpPr>
        <p:spPr bwMode="auto">
          <a:xfrm>
            <a:off x="1066800" y="6324600"/>
            <a:ext cx="7221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5050"/>
                </a:solidFill>
              </a:rPr>
              <a:t>This is where we create the input object and open the data file.</a:t>
            </a:r>
          </a:p>
        </p:txBody>
      </p:sp>
      <p:pic>
        <p:nvPicPr>
          <p:cNvPr id="2" name="Picture 1"/>
          <p:cNvPicPr>
            <a:picLocks noChangeAspect="1"/>
          </p:cNvPicPr>
          <p:nvPr/>
        </p:nvPicPr>
        <p:blipFill>
          <a:blip r:embed="rId2"/>
          <a:stretch>
            <a:fillRect/>
          </a:stretch>
        </p:blipFill>
        <p:spPr>
          <a:xfrm>
            <a:off x="990600" y="2667000"/>
            <a:ext cx="7239000" cy="3619500"/>
          </a:xfrm>
          <a:prstGeom prst="rect">
            <a:avLst/>
          </a:prstGeom>
        </p:spPr>
      </p:pic>
      <p:sp>
        <p:nvSpPr>
          <p:cNvPr id="3" name="Rectangular Callout 2"/>
          <p:cNvSpPr/>
          <p:nvPr/>
        </p:nvSpPr>
        <p:spPr>
          <a:xfrm>
            <a:off x="5105400" y="2438400"/>
            <a:ext cx="3733800" cy="457200"/>
          </a:xfrm>
          <a:prstGeom prst="wedgeRectCallout">
            <a:avLst>
              <a:gd name="adj1" fmla="val -83894"/>
              <a:gd name="adj2" fmla="val 5802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en-US" b="1" dirty="0">
                <a:effectLst>
                  <a:outerShdw blurRad="38100" dist="38100" dir="2700000" algn="tl">
                    <a:srgbClr val="000000"/>
                  </a:outerShdw>
                </a:effectLst>
                <a:latin typeface="Courier New" panose="02070309020205020404" pitchFamily="49" charset="0"/>
              </a:rPr>
              <a:t>the input stream object</a:t>
            </a:r>
            <a:endParaRPr lang="en-US" dirty="0"/>
          </a:p>
        </p:txBody>
      </p:sp>
      <p:sp>
        <p:nvSpPr>
          <p:cNvPr id="7" name="Rectangular Callout 6"/>
          <p:cNvSpPr/>
          <p:nvPr/>
        </p:nvSpPr>
        <p:spPr>
          <a:xfrm>
            <a:off x="5334000" y="3429000"/>
            <a:ext cx="3581400" cy="612648"/>
          </a:xfrm>
          <a:prstGeom prst="wedgeRectCallout">
            <a:avLst>
              <a:gd name="adj1" fmla="val -75903"/>
              <a:gd name="adj2" fmla="val 10261"/>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en-US" b="1" dirty="0">
                <a:effectLst>
                  <a:outerShdw blurRad="38100" dist="38100" dir="2700000" algn="tl">
                    <a:srgbClr val="000000"/>
                  </a:outerShdw>
                </a:effectLst>
                <a:latin typeface="Courier New" panose="02070309020205020404" pitchFamily="49" charset="0"/>
              </a:rPr>
              <a:t>FILE_IN is defined to be “PhoneBills.txt”</a:t>
            </a:r>
            <a:endParaRPr lang="en-US" dirty="0"/>
          </a:p>
        </p:txBody>
      </p:sp>
      <p:sp>
        <p:nvSpPr>
          <p:cNvPr id="9" name="Rectangular Callout 8"/>
          <p:cNvSpPr/>
          <p:nvPr/>
        </p:nvSpPr>
        <p:spPr>
          <a:xfrm>
            <a:off x="3733800" y="4572000"/>
            <a:ext cx="5105400" cy="457200"/>
          </a:xfrm>
          <a:prstGeom prst="wedgeRectCallout">
            <a:avLst>
              <a:gd name="adj1" fmla="val -61656"/>
              <a:gd name="adj2" fmla="val -240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en-US" b="1" dirty="0">
                <a:effectLst>
                  <a:outerShdw blurRad="38100" dist="38100" dir="2700000" algn="tl">
                    <a:srgbClr val="000000"/>
                  </a:outerShdw>
                </a:effectLst>
                <a:latin typeface="Courier New" panose="02070309020205020404" pitchFamily="49" charset="0"/>
              </a:rPr>
              <a:t>check that we've got the file open</a:t>
            </a:r>
            <a:endParaRPr lang="en-US" dirty="0"/>
          </a:p>
        </p:txBody>
      </p:sp>
      <p:sp>
        <p:nvSpPr>
          <p:cNvPr id="4" name="Rectangle 3"/>
          <p:cNvSpPr/>
          <p:nvPr/>
        </p:nvSpPr>
        <p:spPr>
          <a:xfrm>
            <a:off x="2362200" y="1981200"/>
            <a:ext cx="4596130" cy="369332"/>
          </a:xfrm>
          <a:prstGeom prst="rect">
            <a:avLst/>
          </a:prstGeom>
        </p:spPr>
        <p:txBody>
          <a:bodyPr wrap="none">
            <a:spAutoFit/>
          </a:bodyPr>
          <a:lstStyle/>
          <a:p>
            <a:r>
              <a:rPr lang="en-US" altLang="en-US" b="1" dirty="0">
                <a:effectLst>
                  <a:outerShdw blurRad="38100" dist="38100" dir="2700000" algn="tl">
                    <a:srgbClr val="000000"/>
                  </a:outerShdw>
                </a:effectLst>
                <a:latin typeface="Courier New" panose="02070309020205020404" pitchFamily="49" charset="0"/>
              </a:rPr>
              <a:t>Code from </a:t>
            </a:r>
            <a:r>
              <a:rPr lang="en-US" altLang="en-US" b="1" dirty="0" err="1">
                <a:effectLst>
                  <a:outerShdw blurRad="38100" dist="38100" dir="2700000" algn="tl">
                    <a:srgbClr val="000000"/>
                  </a:outerShdw>
                </a:effectLst>
                <a:latin typeface="Courier New" panose="02070309020205020404" pitchFamily="49" charset="0"/>
              </a:rPr>
              <a:t>ReadBillData</a:t>
            </a:r>
            <a:r>
              <a:rPr lang="en-US" altLang="en-US" b="1" dirty="0">
                <a:effectLst>
                  <a:outerShdw blurRad="38100" dist="38100" dir="2700000" algn="tl">
                    <a:srgbClr val="000000"/>
                  </a:outerShdw>
                </a:effectLst>
                <a:latin typeface="Courier New" panose="02070309020205020404" pitchFamily="49" charset="0"/>
              </a:rPr>
              <a:t> function:</a:t>
            </a:r>
          </a:p>
        </p:txBody>
      </p:sp>
      <p:sp>
        <p:nvSpPr>
          <p:cNvPr id="5" name="TextBox 4"/>
          <p:cNvSpPr txBox="1"/>
          <p:nvPr/>
        </p:nvSpPr>
        <p:spPr>
          <a:xfrm>
            <a:off x="533400" y="533400"/>
            <a:ext cx="8229600" cy="1569660"/>
          </a:xfrm>
          <a:prstGeom prst="rect">
            <a:avLst/>
          </a:prstGeom>
          <a:noFill/>
        </p:spPr>
        <p:txBody>
          <a:bodyPr wrap="square" rtlCol="0">
            <a:spAutoFit/>
          </a:bodyPr>
          <a:lstStyle/>
          <a:p>
            <a:r>
              <a:rPr lang="en-US" sz="2400" dirty="0"/>
              <a:t>When we open the input file, we check to be sure we found it. If we didn’t find it, we issue an error message and return false (no file) to main.</a:t>
            </a:r>
          </a:p>
          <a:p>
            <a:endParaRPr lang="en-US" sz="2400" dirty="0"/>
          </a:p>
        </p:txBody>
      </p:sp>
    </p:spTree>
    <p:extLst>
      <p:ext uri="{BB962C8B-B14F-4D97-AF65-F5344CB8AC3E}">
        <p14:creationId xmlns:p14="http://schemas.microsoft.com/office/powerpoint/2010/main" val="326050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The </a:t>
            </a:r>
            <a:r>
              <a:rPr lang="en-US" altLang="en-US" b="1" dirty="0">
                <a:latin typeface="Courier New" panose="02070309020205020404" pitchFamily="49" charset="0"/>
              </a:rPr>
              <a:t>ifstream</a:t>
            </a:r>
            <a:r>
              <a:rPr lang="en-US" altLang="en-US" dirty="0"/>
              <a:t> and </a:t>
            </a:r>
            <a:r>
              <a:rPr lang="en-US" altLang="en-US" b="1" dirty="0">
                <a:latin typeface="Courier New" panose="02070309020205020404" pitchFamily="49" charset="0"/>
              </a:rPr>
              <a:t>ofstream</a:t>
            </a:r>
            <a:r>
              <a:rPr lang="en-US" altLang="en-US" dirty="0"/>
              <a:t> Classes </a:t>
            </a:r>
            <a:endParaRPr lang="en-US" dirty="0"/>
          </a:p>
        </p:txBody>
      </p:sp>
      <p:sp>
        <p:nvSpPr>
          <p:cNvPr id="101379" name="Rectangle 3"/>
          <p:cNvSpPr>
            <a:spLocks noGrp="1" noChangeArrowheads="1"/>
          </p:cNvSpPr>
          <p:nvPr>
            <p:ph idx="1"/>
          </p:nvPr>
        </p:nvSpPr>
        <p:spPr/>
        <p:txBody>
          <a:bodyPr/>
          <a:lstStyle/>
          <a:p>
            <a:r>
              <a:rPr lang="en-US" altLang="en-US"/>
              <a:t>If there are any problems finding or opening the file, the program writes the “Whoops” message and returns a false. </a:t>
            </a:r>
          </a:p>
          <a:p>
            <a:r>
              <a:rPr lang="en-US" altLang="en-US"/>
              <a:t>No problems, then, we are ready to start reading. </a:t>
            </a:r>
          </a:p>
          <a:p>
            <a:r>
              <a:rPr lang="en-US" altLang="en-US"/>
              <a:t>We use the billInput object just as we would the cin object. </a:t>
            </a:r>
          </a:p>
          <a:p>
            <a:r>
              <a:rPr lang="en-US" altLang="en-US"/>
              <a:t>We read the first three lines to obtain the company, customer and year data. </a:t>
            </a:r>
          </a:p>
          <a:p>
            <a:endParaRPr lang="en-US" altLang="en-US" dirty="0"/>
          </a:p>
        </p:txBody>
      </p:sp>
    </p:spTree>
    <p:extLst>
      <p:ext uri="{BB962C8B-B14F-4D97-AF65-F5344CB8AC3E}">
        <p14:creationId xmlns:p14="http://schemas.microsoft.com/office/powerpoint/2010/main" val="135857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The </a:t>
            </a:r>
            <a:r>
              <a:rPr lang="en-US" altLang="en-US" b="1" dirty="0">
                <a:latin typeface="Courier New" panose="02070309020205020404" pitchFamily="49" charset="0"/>
              </a:rPr>
              <a:t>ifstream</a:t>
            </a:r>
            <a:r>
              <a:rPr lang="en-US" altLang="en-US" dirty="0"/>
              <a:t> and </a:t>
            </a:r>
            <a:r>
              <a:rPr lang="en-US" altLang="en-US" b="1" dirty="0">
                <a:latin typeface="Courier New" panose="02070309020205020404" pitchFamily="49" charset="0"/>
              </a:rPr>
              <a:t>ofstream</a:t>
            </a:r>
            <a:r>
              <a:rPr lang="en-US" altLang="en-US" dirty="0"/>
              <a:t> Classes </a:t>
            </a:r>
            <a:endParaRPr lang="en-US" dirty="0"/>
          </a:p>
        </p:txBody>
      </p:sp>
      <p:sp>
        <p:nvSpPr>
          <p:cNvPr id="102403" name="Rectangle 3"/>
          <p:cNvSpPr>
            <a:spLocks noGrp="1" noChangeArrowheads="1"/>
          </p:cNvSpPr>
          <p:nvPr>
            <p:ph idx="1"/>
          </p:nvPr>
        </p:nvSpPr>
        <p:spPr/>
        <p:txBody>
          <a:bodyPr/>
          <a:lstStyle/>
          <a:p>
            <a:r>
              <a:rPr lang="en-US" altLang="en-US" dirty="0"/>
              <a:t>We then use a for loop to read the ball values. </a:t>
            </a:r>
          </a:p>
          <a:p>
            <a:r>
              <a:rPr lang="en-US" altLang="en-US" dirty="0"/>
              <a:t>The output file is the same idea. </a:t>
            </a:r>
          </a:p>
          <a:p>
            <a:r>
              <a:rPr lang="en-US" altLang="en-US" dirty="0"/>
              <a:t>We make an ofstream object, open it, check that it was opened without problems, then write data to the file. </a:t>
            </a:r>
          </a:p>
          <a:p>
            <a:r>
              <a:rPr lang="en-US" altLang="en-US" dirty="0"/>
              <a:t>More code next.</a:t>
            </a:r>
          </a:p>
        </p:txBody>
      </p:sp>
    </p:spTree>
    <p:extLst>
      <p:ext uri="{BB962C8B-B14F-4D97-AF65-F5344CB8AC3E}">
        <p14:creationId xmlns:p14="http://schemas.microsoft.com/office/powerpoint/2010/main" val="146297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Text Box 5"/>
          <p:cNvSpPr txBox="1">
            <a:spLocks noChangeArrowheads="1"/>
          </p:cNvSpPr>
          <p:nvPr/>
        </p:nvSpPr>
        <p:spPr bwMode="auto">
          <a:xfrm>
            <a:off x="1295400" y="6172200"/>
            <a:ext cx="6726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5050"/>
                </a:solidFill>
              </a:rPr>
              <a:t>This is one way to read the data from the file – line by line.</a:t>
            </a:r>
          </a:p>
        </p:txBody>
      </p:sp>
      <p:pic>
        <p:nvPicPr>
          <p:cNvPr id="2" name="Picture 1"/>
          <p:cNvPicPr>
            <a:picLocks noChangeAspect="1"/>
          </p:cNvPicPr>
          <p:nvPr/>
        </p:nvPicPr>
        <p:blipFill>
          <a:blip r:embed="rId2"/>
          <a:stretch>
            <a:fillRect/>
          </a:stretch>
        </p:blipFill>
        <p:spPr>
          <a:xfrm>
            <a:off x="1905000" y="2438400"/>
            <a:ext cx="4953000" cy="3340395"/>
          </a:xfrm>
          <a:prstGeom prst="rect">
            <a:avLst/>
          </a:prstGeom>
        </p:spPr>
      </p:pic>
      <p:sp>
        <p:nvSpPr>
          <p:cNvPr id="3" name="TextBox 2"/>
          <p:cNvSpPr txBox="1"/>
          <p:nvPr/>
        </p:nvSpPr>
        <p:spPr>
          <a:xfrm>
            <a:off x="457200" y="533400"/>
            <a:ext cx="8077200" cy="1569660"/>
          </a:xfrm>
          <a:prstGeom prst="rect">
            <a:avLst/>
          </a:prstGeom>
          <a:noFill/>
        </p:spPr>
        <p:txBody>
          <a:bodyPr wrap="square" rtlCol="0">
            <a:spAutoFit/>
          </a:bodyPr>
          <a:lstStyle/>
          <a:p>
            <a:r>
              <a:rPr lang="en-US" sz="2400" dirty="0"/>
              <a:t>Read monthly bill info using ifstream object </a:t>
            </a:r>
          </a:p>
          <a:p>
            <a:endParaRPr lang="en-US" sz="2400" dirty="0"/>
          </a:p>
          <a:p>
            <a:r>
              <a:rPr lang="en-US" sz="2400" dirty="0" err="1"/>
              <a:t>getline</a:t>
            </a:r>
            <a:r>
              <a:rPr lang="en-US" sz="2400" dirty="0"/>
              <a:t> and cin works just like it did for keyboard input--except use ifstream object</a:t>
            </a:r>
          </a:p>
        </p:txBody>
      </p:sp>
    </p:spTree>
    <p:extLst>
      <p:ext uri="{BB962C8B-B14F-4D97-AF65-F5344CB8AC3E}">
        <p14:creationId xmlns:p14="http://schemas.microsoft.com/office/powerpoint/2010/main" val="3616286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The </a:t>
            </a:r>
            <a:r>
              <a:rPr lang="en-US" altLang="en-US" b="1" dirty="0">
                <a:latin typeface="Courier New" panose="02070309020205020404" pitchFamily="49" charset="0"/>
              </a:rPr>
              <a:t>ifstream</a:t>
            </a:r>
            <a:r>
              <a:rPr lang="en-US" altLang="en-US" dirty="0"/>
              <a:t> and </a:t>
            </a:r>
            <a:r>
              <a:rPr lang="en-US" altLang="en-US" b="1" dirty="0">
                <a:latin typeface="Courier New" panose="02070309020205020404" pitchFamily="49" charset="0"/>
              </a:rPr>
              <a:t>ofstream</a:t>
            </a:r>
            <a:r>
              <a:rPr lang="en-US" altLang="en-US" dirty="0"/>
              <a:t> Classes </a:t>
            </a:r>
            <a:endParaRPr lang="en-US" dirty="0"/>
          </a:p>
        </p:txBody>
      </p:sp>
      <p:sp>
        <p:nvSpPr>
          <p:cNvPr id="104454" name="Rectangle 6"/>
          <p:cNvSpPr>
            <a:spLocks noGrp="1" noChangeArrowheads="1"/>
          </p:cNvSpPr>
          <p:nvPr>
            <p:ph idx="1"/>
          </p:nvPr>
        </p:nvSpPr>
        <p:spPr>
          <a:xfrm>
            <a:off x="840000" y="4953000"/>
            <a:ext cx="7675350" cy="1379538"/>
          </a:xfrm>
        </p:spPr>
        <p:txBody>
          <a:bodyPr>
            <a:normAutofit fontScale="85000" lnSpcReduction="20000"/>
          </a:bodyPr>
          <a:lstStyle/>
          <a:p>
            <a:r>
              <a:rPr lang="en-US" altLang="en-US" dirty="0"/>
              <a:t>At this point, all data is read into the program from the input file defined at the beginning of the file.</a:t>
            </a:r>
          </a:p>
          <a:p>
            <a:r>
              <a:rPr lang="en-US" altLang="en-US" dirty="0"/>
              <a:t>After calculations are performed, we write the output file, shown next.</a:t>
            </a:r>
          </a:p>
        </p:txBody>
      </p:sp>
      <p:pic>
        <p:nvPicPr>
          <p:cNvPr id="2" name="Picture 1"/>
          <p:cNvPicPr>
            <a:picLocks noChangeAspect="1"/>
          </p:cNvPicPr>
          <p:nvPr/>
        </p:nvPicPr>
        <p:blipFill>
          <a:blip r:embed="rId2"/>
          <a:stretch>
            <a:fillRect/>
          </a:stretch>
        </p:blipFill>
        <p:spPr>
          <a:xfrm>
            <a:off x="1329160" y="1708977"/>
            <a:ext cx="6485679" cy="3124200"/>
          </a:xfrm>
          <a:prstGeom prst="rect">
            <a:avLst/>
          </a:prstGeom>
        </p:spPr>
      </p:pic>
    </p:spTree>
    <p:extLst>
      <p:ext uri="{BB962C8B-B14F-4D97-AF65-F5344CB8AC3E}">
        <p14:creationId xmlns:p14="http://schemas.microsoft.com/office/powerpoint/2010/main" val="3217761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8" name="Text Box 6"/>
          <p:cNvSpPr txBox="1">
            <a:spLocks noChangeArrowheads="1"/>
          </p:cNvSpPr>
          <p:nvPr/>
        </p:nvSpPr>
        <p:spPr bwMode="auto">
          <a:xfrm>
            <a:off x="838200" y="6324600"/>
            <a:ext cx="7443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5050"/>
                </a:solidFill>
              </a:rPr>
              <a:t>Create the output object and check that the file opened correctly.</a:t>
            </a:r>
          </a:p>
        </p:txBody>
      </p:sp>
      <p:pic>
        <p:nvPicPr>
          <p:cNvPr id="3" name="Picture 2"/>
          <p:cNvPicPr>
            <a:picLocks noChangeAspect="1"/>
          </p:cNvPicPr>
          <p:nvPr/>
        </p:nvPicPr>
        <p:blipFill>
          <a:blip r:embed="rId2"/>
          <a:stretch>
            <a:fillRect/>
          </a:stretch>
        </p:blipFill>
        <p:spPr>
          <a:xfrm>
            <a:off x="609600" y="457200"/>
            <a:ext cx="7819677" cy="5562600"/>
          </a:xfrm>
          <a:prstGeom prst="rect">
            <a:avLst/>
          </a:prstGeom>
        </p:spPr>
      </p:pic>
    </p:spTree>
    <p:extLst>
      <p:ext uri="{BB962C8B-B14F-4D97-AF65-F5344CB8AC3E}">
        <p14:creationId xmlns:p14="http://schemas.microsoft.com/office/powerpoint/2010/main" val="2879685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The </a:t>
            </a:r>
            <a:r>
              <a:rPr lang="en-US" altLang="en-US" b="1" dirty="0">
                <a:latin typeface="Courier New" panose="02070309020205020404" pitchFamily="49" charset="0"/>
              </a:rPr>
              <a:t>ifstream</a:t>
            </a:r>
            <a:r>
              <a:rPr lang="en-US" altLang="en-US" dirty="0"/>
              <a:t> and </a:t>
            </a:r>
            <a:r>
              <a:rPr lang="en-US" altLang="en-US" b="1" dirty="0">
                <a:latin typeface="Courier New" panose="02070309020205020404" pitchFamily="49" charset="0"/>
              </a:rPr>
              <a:t>ofstream</a:t>
            </a:r>
            <a:r>
              <a:rPr lang="en-US" altLang="en-US" dirty="0"/>
              <a:t> Classes </a:t>
            </a:r>
            <a:endParaRPr lang="en-US" dirty="0"/>
          </a:p>
        </p:txBody>
      </p:sp>
      <p:sp>
        <p:nvSpPr>
          <p:cNvPr id="106502" name="Rectangle 6"/>
          <p:cNvSpPr>
            <a:spLocks noGrp="1" noChangeArrowheads="1"/>
          </p:cNvSpPr>
          <p:nvPr>
            <p:ph idx="1"/>
          </p:nvPr>
        </p:nvSpPr>
        <p:spPr>
          <a:xfrm>
            <a:off x="840000" y="5853110"/>
            <a:ext cx="7675350" cy="880269"/>
          </a:xfrm>
        </p:spPr>
        <p:txBody>
          <a:bodyPr>
            <a:normAutofit fontScale="85000" lnSpcReduction="10000"/>
          </a:bodyPr>
          <a:lstStyle/>
          <a:p>
            <a:r>
              <a:rPr lang="en-US" altLang="en-US" dirty="0"/>
              <a:t>All data is now written to the file “PhoneBillSummary.txt” defined at the beginning of the file.</a:t>
            </a:r>
          </a:p>
        </p:txBody>
      </p:sp>
      <p:pic>
        <p:nvPicPr>
          <p:cNvPr id="2" name="Picture 1"/>
          <p:cNvPicPr>
            <a:picLocks noChangeAspect="1"/>
          </p:cNvPicPr>
          <p:nvPr/>
        </p:nvPicPr>
        <p:blipFill>
          <a:blip r:embed="rId2"/>
          <a:stretch>
            <a:fillRect/>
          </a:stretch>
        </p:blipFill>
        <p:spPr>
          <a:xfrm>
            <a:off x="616458" y="1828800"/>
            <a:ext cx="7830399" cy="3733800"/>
          </a:xfrm>
          <a:prstGeom prst="rect">
            <a:avLst/>
          </a:prstGeom>
        </p:spPr>
      </p:pic>
    </p:spTree>
    <p:extLst>
      <p:ext uri="{BB962C8B-B14F-4D97-AF65-F5344CB8AC3E}">
        <p14:creationId xmlns:p14="http://schemas.microsoft.com/office/powerpoint/2010/main" val="1069530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Chapter 6</a:t>
            </a:r>
            <a:endParaRPr lang="en-US" dirty="0"/>
          </a:p>
        </p:txBody>
      </p:sp>
      <p:sp>
        <p:nvSpPr>
          <p:cNvPr id="27651" name="Content Placeholder 2"/>
          <p:cNvSpPr>
            <a:spLocks noGrp="1"/>
          </p:cNvSpPr>
          <p:nvPr>
            <p:ph idx="1"/>
          </p:nvPr>
        </p:nvSpPr>
        <p:spPr/>
        <p:txBody>
          <a:bodyPr numCol="2">
            <a:normAutofit fontScale="62500" lnSpcReduction="20000"/>
          </a:bodyPr>
          <a:lstStyle/>
          <a:p>
            <a:pPr>
              <a:spcAft>
                <a:spcPts val="450"/>
              </a:spcAft>
              <a:buFont typeface="Wingdings" panose="05000000000000000000" pitchFamily="2" charset="2"/>
              <a:buChar char="ü"/>
            </a:pPr>
            <a:r>
              <a:rPr lang="en-US" dirty="0"/>
              <a:t>Array Fundamentals</a:t>
            </a:r>
          </a:p>
          <a:p>
            <a:pPr>
              <a:spcAft>
                <a:spcPts val="450"/>
              </a:spcAft>
              <a:buFont typeface="Wingdings" panose="05000000000000000000" pitchFamily="2" charset="2"/>
              <a:buChar char="ü"/>
            </a:pPr>
            <a:r>
              <a:rPr lang="en-US" dirty="0"/>
              <a:t>Loops and Arrays</a:t>
            </a:r>
          </a:p>
          <a:p>
            <a:pPr>
              <a:spcAft>
                <a:spcPts val="450"/>
              </a:spcAft>
              <a:buFont typeface="Wingdings" panose="05000000000000000000" pitchFamily="2" charset="2"/>
              <a:buChar char="ü"/>
            </a:pPr>
            <a:r>
              <a:rPr lang="en-US" altLang="en-US" dirty="0"/>
              <a:t>Array Declaration and Initialization</a:t>
            </a:r>
          </a:p>
          <a:p>
            <a:pPr>
              <a:spcAft>
                <a:spcPts val="450"/>
              </a:spcAft>
              <a:buFont typeface="Wingdings" panose="05000000000000000000" pitchFamily="2" charset="2"/>
              <a:buChar char="ü"/>
            </a:pPr>
            <a:r>
              <a:rPr lang="en-US" dirty="0"/>
              <a:t>Array Out of Bounds</a:t>
            </a:r>
          </a:p>
          <a:p>
            <a:pPr>
              <a:spcAft>
                <a:spcPts val="450"/>
              </a:spcAft>
              <a:buFont typeface="Wingdings" panose="05000000000000000000" pitchFamily="2" charset="2"/>
              <a:buChar char="ü"/>
            </a:pPr>
            <a:r>
              <a:rPr lang="en-US" dirty="0"/>
              <a:t>Vectors and Arrays</a:t>
            </a:r>
          </a:p>
          <a:p>
            <a:pPr>
              <a:spcAft>
                <a:spcPts val="450"/>
              </a:spcAft>
              <a:buFont typeface="Wingdings" panose="05000000000000000000" pitchFamily="2" charset="2"/>
              <a:buChar char="ü"/>
            </a:pPr>
            <a:r>
              <a:rPr lang="en-US" altLang="en-US" dirty="0"/>
              <a:t>Arrays and Functions </a:t>
            </a:r>
            <a:endParaRPr lang="en-US" dirty="0"/>
          </a:p>
          <a:p>
            <a:pPr>
              <a:spcAft>
                <a:spcPts val="450"/>
              </a:spcAft>
              <a:buFont typeface="Wingdings" panose="05000000000000000000" pitchFamily="2" charset="2"/>
              <a:buChar char="ü"/>
            </a:pPr>
            <a:r>
              <a:rPr lang="en-US" altLang="en-US" dirty="0"/>
              <a:t>Example using Arrays and Functions</a:t>
            </a:r>
          </a:p>
          <a:p>
            <a:pPr>
              <a:spcAft>
                <a:spcPts val="450"/>
              </a:spcAft>
              <a:buFont typeface="Wingdings" panose="05000000000000000000" pitchFamily="2" charset="2"/>
              <a:buChar char="ü"/>
            </a:pPr>
            <a:r>
              <a:rPr lang="en-US" altLang="en-US" dirty="0"/>
              <a:t>Character Arrays</a:t>
            </a:r>
          </a:p>
          <a:p>
            <a:pPr>
              <a:spcAft>
                <a:spcPts val="450"/>
              </a:spcAft>
              <a:buFont typeface="Wingdings" panose="05000000000000000000" pitchFamily="2" charset="2"/>
              <a:buChar char="ü"/>
            </a:pPr>
            <a:r>
              <a:rPr lang="en-US" altLang="en-US" dirty="0"/>
              <a:t>Character Array Initialization</a:t>
            </a:r>
          </a:p>
          <a:p>
            <a:pPr>
              <a:spcAft>
                <a:spcPts val="450"/>
              </a:spcAft>
              <a:buFont typeface="Wingdings" panose="05000000000000000000" pitchFamily="2" charset="2"/>
              <a:buChar char="ü"/>
            </a:pPr>
            <a:r>
              <a:rPr lang="en-US" altLang="en-US" dirty="0"/>
              <a:t>The Null Character</a:t>
            </a:r>
          </a:p>
          <a:p>
            <a:pPr>
              <a:spcAft>
                <a:spcPts val="450"/>
              </a:spcAft>
              <a:buFont typeface="Wingdings" panose="05000000000000000000" pitchFamily="2" charset="2"/>
              <a:buChar char="ü"/>
            </a:pPr>
            <a:r>
              <a:rPr lang="en-US" altLang="en-US" dirty="0"/>
              <a:t>Character Array</a:t>
            </a:r>
          </a:p>
          <a:p>
            <a:pPr>
              <a:spcAft>
                <a:spcPts val="450"/>
              </a:spcAft>
              <a:buFont typeface="Wingdings" panose="05000000000000000000" pitchFamily="2" charset="2"/>
              <a:buChar char="ü"/>
            </a:pPr>
            <a:r>
              <a:rPr lang="en-US" altLang="en-US" dirty="0"/>
              <a:t>Data Structures</a:t>
            </a:r>
          </a:p>
          <a:p>
            <a:pPr>
              <a:spcAft>
                <a:spcPts val="450"/>
              </a:spcAft>
              <a:buFont typeface="Wingdings" panose="05000000000000000000" pitchFamily="2" charset="2"/>
              <a:buChar char="ü"/>
            </a:pPr>
            <a:r>
              <a:rPr lang="en-US" dirty="0"/>
              <a:t>Filling Arrays from Data Files </a:t>
            </a:r>
          </a:p>
          <a:p>
            <a:pPr>
              <a:spcAft>
                <a:spcPts val="450"/>
              </a:spcAft>
              <a:buFont typeface="Wingdings" panose="05000000000000000000" pitchFamily="2" charset="2"/>
              <a:buChar char="ü"/>
            </a:pPr>
            <a:r>
              <a:rPr lang="en-US" dirty="0"/>
              <a:t>The </a:t>
            </a:r>
            <a:r>
              <a:rPr lang="en-US" dirty="0" err="1"/>
              <a:t>ifstream</a:t>
            </a:r>
            <a:r>
              <a:rPr lang="en-US" dirty="0"/>
              <a:t> and </a:t>
            </a:r>
            <a:r>
              <a:rPr lang="en-US" dirty="0" err="1"/>
              <a:t>ofstream</a:t>
            </a:r>
            <a:r>
              <a:rPr lang="en-US" dirty="0"/>
              <a:t> Classes</a:t>
            </a:r>
          </a:p>
          <a:p>
            <a:pPr>
              <a:spcAft>
                <a:spcPts val="450"/>
              </a:spcAft>
              <a:buFont typeface="Wingdings" panose="05000000000000000000" pitchFamily="2" charset="2"/>
              <a:buChar char="q"/>
            </a:pPr>
            <a:r>
              <a:rPr lang="en-US" dirty="0"/>
              <a:t>Using Char Delimiters with </a:t>
            </a:r>
            <a:r>
              <a:rPr lang="en-US" dirty="0" err="1"/>
              <a:t>GetLine</a:t>
            </a:r>
            <a:endParaRPr lang="en-US" dirty="0"/>
          </a:p>
          <a:p>
            <a:pPr>
              <a:spcAft>
                <a:spcPts val="450"/>
              </a:spcAft>
              <a:buFont typeface="Wingdings" panose="05000000000000000000" pitchFamily="2" charset="2"/>
              <a:buChar char="q"/>
            </a:pPr>
            <a:r>
              <a:rPr lang="en-US" dirty="0"/>
              <a:t>Parsing Strings</a:t>
            </a:r>
          </a:p>
          <a:p>
            <a:pPr>
              <a:spcAft>
                <a:spcPts val="450"/>
              </a:spcAft>
              <a:buFont typeface="Wingdings" panose="05000000000000000000" pitchFamily="2" charset="2"/>
              <a:buChar char="q"/>
            </a:pPr>
            <a:r>
              <a:rPr lang="en-US" dirty="0"/>
              <a:t>Converting Strings to Numbers</a:t>
            </a:r>
          </a:p>
          <a:p>
            <a:pPr>
              <a:spcAft>
                <a:spcPts val="450"/>
              </a:spcAft>
              <a:buFont typeface="Wingdings" panose="05000000000000000000" pitchFamily="2" charset="2"/>
              <a:buChar char="q"/>
            </a:pPr>
            <a:r>
              <a:rPr lang="en-US" altLang="en-US" dirty="0"/>
              <a:t>Multi-dimensional Arrays </a:t>
            </a:r>
          </a:p>
          <a:p>
            <a:pPr>
              <a:spcAft>
                <a:spcPts val="450"/>
              </a:spcAft>
              <a:buFont typeface="Wingdings" panose="05000000000000000000" pitchFamily="2" charset="2"/>
              <a:buChar char="q"/>
            </a:pPr>
            <a:r>
              <a:rPr lang="en-US" altLang="en-US" dirty="0"/>
              <a:t>Two-Dimensional Array Initialization</a:t>
            </a:r>
          </a:p>
          <a:p>
            <a:pPr>
              <a:spcAft>
                <a:spcPts val="450"/>
              </a:spcAft>
              <a:buFont typeface="Wingdings" panose="05000000000000000000" pitchFamily="2" charset="2"/>
              <a:buChar char="q"/>
            </a:pPr>
            <a:r>
              <a:rPr lang="en-US" altLang="en-US" dirty="0"/>
              <a:t>Nested for Loops and  Two-Dimensional Arrays</a:t>
            </a:r>
          </a:p>
          <a:p>
            <a:pPr>
              <a:spcAft>
                <a:spcPts val="450"/>
              </a:spcAft>
              <a:buFont typeface="Wingdings" panose="05000000000000000000" pitchFamily="2" charset="2"/>
              <a:buChar char="q"/>
            </a:pPr>
            <a:r>
              <a:rPr lang="en-US" altLang="en-US" dirty="0"/>
              <a:t>Multi-dimensional Arrays and Functions </a:t>
            </a:r>
            <a:endParaRPr lang="en-US" dirty="0"/>
          </a:p>
          <a:p>
            <a:pPr>
              <a:spcAft>
                <a:spcPts val="450"/>
              </a:spcAft>
              <a:buFont typeface="Wingdings" panose="05000000000000000000" pitchFamily="2" charset="2"/>
              <a:buChar char="q"/>
            </a:pPr>
            <a:r>
              <a:rPr lang="en-US" dirty="0"/>
              <a:t>Common Errors With Arrays</a:t>
            </a:r>
            <a:endParaRPr lang="en-US" altLang="en-US" dirty="0"/>
          </a:p>
        </p:txBody>
      </p:sp>
    </p:spTree>
    <p:extLst>
      <p:ext uri="{BB962C8B-B14F-4D97-AF65-F5344CB8AC3E}">
        <p14:creationId xmlns:p14="http://schemas.microsoft.com/office/powerpoint/2010/main" val="2258105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Chapter 6</a:t>
            </a:r>
            <a:endParaRPr lang="en-US" dirty="0"/>
          </a:p>
        </p:txBody>
      </p:sp>
      <p:sp>
        <p:nvSpPr>
          <p:cNvPr id="27651" name="Content Placeholder 2"/>
          <p:cNvSpPr>
            <a:spLocks noGrp="1"/>
          </p:cNvSpPr>
          <p:nvPr>
            <p:ph idx="1"/>
          </p:nvPr>
        </p:nvSpPr>
        <p:spPr/>
        <p:txBody>
          <a:bodyPr numCol="2">
            <a:normAutofit fontScale="62500" lnSpcReduction="20000"/>
          </a:bodyPr>
          <a:lstStyle/>
          <a:p>
            <a:pPr>
              <a:spcAft>
                <a:spcPts val="450"/>
              </a:spcAft>
              <a:buFont typeface="Wingdings" panose="05000000000000000000" pitchFamily="2" charset="2"/>
              <a:buChar char="ü"/>
            </a:pPr>
            <a:r>
              <a:rPr lang="en-US" dirty="0"/>
              <a:t>Array Fundamentals</a:t>
            </a:r>
          </a:p>
          <a:p>
            <a:pPr>
              <a:spcAft>
                <a:spcPts val="450"/>
              </a:spcAft>
              <a:buFont typeface="Wingdings" panose="05000000000000000000" pitchFamily="2" charset="2"/>
              <a:buChar char="ü"/>
            </a:pPr>
            <a:r>
              <a:rPr lang="en-US" dirty="0"/>
              <a:t>Loops and Arrays</a:t>
            </a:r>
          </a:p>
          <a:p>
            <a:pPr>
              <a:spcAft>
                <a:spcPts val="450"/>
              </a:spcAft>
              <a:buFont typeface="Wingdings" panose="05000000000000000000" pitchFamily="2" charset="2"/>
              <a:buChar char="ü"/>
            </a:pPr>
            <a:r>
              <a:rPr lang="en-US" altLang="en-US" dirty="0"/>
              <a:t>Array Declaration and Initialization</a:t>
            </a:r>
          </a:p>
          <a:p>
            <a:pPr>
              <a:spcAft>
                <a:spcPts val="450"/>
              </a:spcAft>
              <a:buFont typeface="Wingdings" panose="05000000000000000000" pitchFamily="2" charset="2"/>
              <a:buChar char="ü"/>
            </a:pPr>
            <a:r>
              <a:rPr lang="en-US" dirty="0"/>
              <a:t>Array Out of Bounds</a:t>
            </a:r>
          </a:p>
          <a:p>
            <a:pPr>
              <a:spcAft>
                <a:spcPts val="450"/>
              </a:spcAft>
              <a:buFont typeface="Wingdings" panose="05000000000000000000" pitchFamily="2" charset="2"/>
              <a:buChar char="ü"/>
            </a:pPr>
            <a:r>
              <a:rPr lang="en-US" dirty="0"/>
              <a:t>Vectors and Arrays</a:t>
            </a:r>
          </a:p>
          <a:p>
            <a:pPr>
              <a:spcAft>
                <a:spcPts val="450"/>
              </a:spcAft>
              <a:buFont typeface="Wingdings" panose="05000000000000000000" pitchFamily="2" charset="2"/>
              <a:buChar char="ü"/>
            </a:pPr>
            <a:r>
              <a:rPr lang="en-US" altLang="en-US" dirty="0"/>
              <a:t>Arrays and Functions </a:t>
            </a:r>
            <a:endParaRPr lang="en-US" dirty="0"/>
          </a:p>
          <a:p>
            <a:pPr>
              <a:spcAft>
                <a:spcPts val="450"/>
              </a:spcAft>
              <a:buFont typeface="Wingdings" panose="05000000000000000000" pitchFamily="2" charset="2"/>
              <a:buChar char="ü"/>
            </a:pPr>
            <a:r>
              <a:rPr lang="en-US" altLang="en-US" dirty="0"/>
              <a:t>Example using Arrays and Functions</a:t>
            </a:r>
          </a:p>
          <a:p>
            <a:pPr>
              <a:spcAft>
                <a:spcPts val="450"/>
              </a:spcAft>
              <a:buFont typeface="Wingdings" panose="05000000000000000000" pitchFamily="2" charset="2"/>
              <a:buChar char="ü"/>
            </a:pPr>
            <a:r>
              <a:rPr lang="en-US" altLang="en-US" dirty="0"/>
              <a:t>Character Arrays</a:t>
            </a:r>
          </a:p>
          <a:p>
            <a:pPr>
              <a:spcAft>
                <a:spcPts val="450"/>
              </a:spcAft>
              <a:buFont typeface="Wingdings" panose="05000000000000000000" pitchFamily="2" charset="2"/>
              <a:buChar char="ü"/>
            </a:pPr>
            <a:r>
              <a:rPr lang="en-US" altLang="en-US" dirty="0"/>
              <a:t>Character Array Initialization</a:t>
            </a:r>
          </a:p>
          <a:p>
            <a:pPr>
              <a:spcAft>
                <a:spcPts val="450"/>
              </a:spcAft>
              <a:buFont typeface="Wingdings" panose="05000000000000000000" pitchFamily="2" charset="2"/>
              <a:buChar char="ü"/>
            </a:pPr>
            <a:r>
              <a:rPr lang="en-US" altLang="en-US" dirty="0"/>
              <a:t>The Null Character</a:t>
            </a:r>
          </a:p>
          <a:p>
            <a:pPr>
              <a:spcAft>
                <a:spcPts val="450"/>
              </a:spcAft>
              <a:buFont typeface="Wingdings" panose="05000000000000000000" pitchFamily="2" charset="2"/>
              <a:buChar char="ü"/>
            </a:pPr>
            <a:r>
              <a:rPr lang="en-US" altLang="en-US" dirty="0"/>
              <a:t>Character Array</a:t>
            </a:r>
          </a:p>
          <a:p>
            <a:pPr>
              <a:spcAft>
                <a:spcPts val="450"/>
              </a:spcAft>
              <a:buFont typeface="Wingdings" panose="05000000000000000000" pitchFamily="2" charset="2"/>
              <a:buChar char="ü"/>
            </a:pPr>
            <a:r>
              <a:rPr lang="en-US" altLang="en-US" dirty="0"/>
              <a:t>Data Structures</a:t>
            </a:r>
          </a:p>
          <a:p>
            <a:pPr>
              <a:spcAft>
                <a:spcPts val="450"/>
              </a:spcAft>
              <a:buFont typeface="Wingdings" panose="05000000000000000000" pitchFamily="2" charset="2"/>
              <a:buChar char="Ø"/>
            </a:pPr>
            <a:r>
              <a:rPr lang="en-US" dirty="0"/>
              <a:t>Filling Arrays from Data Files </a:t>
            </a:r>
          </a:p>
          <a:p>
            <a:pPr>
              <a:spcAft>
                <a:spcPts val="450"/>
              </a:spcAft>
              <a:buFont typeface="Wingdings" panose="05000000000000000000" pitchFamily="2" charset="2"/>
              <a:buChar char="Ø"/>
            </a:pPr>
            <a:r>
              <a:rPr lang="en-US" dirty="0"/>
              <a:t>The </a:t>
            </a:r>
            <a:r>
              <a:rPr lang="en-US" dirty="0" err="1"/>
              <a:t>ifstream</a:t>
            </a:r>
            <a:r>
              <a:rPr lang="en-US" dirty="0"/>
              <a:t> and </a:t>
            </a:r>
            <a:r>
              <a:rPr lang="en-US" dirty="0" err="1"/>
              <a:t>ofstream</a:t>
            </a:r>
            <a:r>
              <a:rPr lang="en-US" dirty="0"/>
              <a:t> Classes</a:t>
            </a:r>
          </a:p>
          <a:p>
            <a:pPr>
              <a:spcAft>
                <a:spcPts val="450"/>
              </a:spcAft>
              <a:buFont typeface="Wingdings" panose="05000000000000000000" pitchFamily="2" charset="2"/>
              <a:buChar char="q"/>
            </a:pPr>
            <a:r>
              <a:rPr lang="en-US" dirty="0"/>
              <a:t>Using Char Delimiters with </a:t>
            </a:r>
            <a:r>
              <a:rPr lang="en-US" dirty="0" err="1"/>
              <a:t>GetLine</a:t>
            </a:r>
            <a:endParaRPr lang="en-US" dirty="0"/>
          </a:p>
          <a:p>
            <a:pPr>
              <a:spcAft>
                <a:spcPts val="450"/>
              </a:spcAft>
              <a:buFont typeface="Wingdings" panose="05000000000000000000" pitchFamily="2" charset="2"/>
              <a:buChar char="q"/>
            </a:pPr>
            <a:r>
              <a:rPr lang="en-US" dirty="0"/>
              <a:t>Parsing Strings</a:t>
            </a:r>
          </a:p>
          <a:p>
            <a:pPr>
              <a:spcAft>
                <a:spcPts val="450"/>
              </a:spcAft>
              <a:buFont typeface="Wingdings" panose="05000000000000000000" pitchFamily="2" charset="2"/>
              <a:buChar char="q"/>
            </a:pPr>
            <a:r>
              <a:rPr lang="en-US" dirty="0"/>
              <a:t>Converting Strings to Numbers</a:t>
            </a:r>
          </a:p>
          <a:p>
            <a:pPr>
              <a:spcAft>
                <a:spcPts val="450"/>
              </a:spcAft>
              <a:buFont typeface="Wingdings" panose="05000000000000000000" pitchFamily="2" charset="2"/>
              <a:buChar char="q"/>
            </a:pPr>
            <a:r>
              <a:rPr lang="en-US" altLang="en-US" dirty="0"/>
              <a:t>Multi-dimensional Arrays </a:t>
            </a:r>
          </a:p>
          <a:p>
            <a:pPr>
              <a:spcAft>
                <a:spcPts val="450"/>
              </a:spcAft>
              <a:buFont typeface="Wingdings" panose="05000000000000000000" pitchFamily="2" charset="2"/>
              <a:buChar char="q"/>
            </a:pPr>
            <a:r>
              <a:rPr lang="en-US" altLang="en-US" dirty="0"/>
              <a:t>Two-Dimensional Array Initialization</a:t>
            </a:r>
          </a:p>
          <a:p>
            <a:pPr>
              <a:spcAft>
                <a:spcPts val="450"/>
              </a:spcAft>
              <a:buFont typeface="Wingdings" panose="05000000000000000000" pitchFamily="2" charset="2"/>
              <a:buChar char="q"/>
            </a:pPr>
            <a:r>
              <a:rPr lang="en-US" altLang="en-US" dirty="0"/>
              <a:t>Nested for Loops and  Two-Dimensional Arrays</a:t>
            </a:r>
          </a:p>
          <a:p>
            <a:pPr>
              <a:spcAft>
                <a:spcPts val="450"/>
              </a:spcAft>
              <a:buFont typeface="Wingdings" panose="05000000000000000000" pitchFamily="2" charset="2"/>
              <a:buChar char="q"/>
            </a:pPr>
            <a:r>
              <a:rPr lang="en-US" altLang="en-US" dirty="0"/>
              <a:t>Multi-dimensional Arrays and Functions </a:t>
            </a:r>
            <a:endParaRPr lang="en-US" dirty="0"/>
          </a:p>
          <a:p>
            <a:pPr>
              <a:spcAft>
                <a:spcPts val="450"/>
              </a:spcAft>
              <a:buFont typeface="Wingdings" panose="05000000000000000000" pitchFamily="2" charset="2"/>
              <a:buChar char="q"/>
            </a:pPr>
            <a:r>
              <a:rPr lang="en-US" dirty="0"/>
              <a:t>Common Errors With Arrays</a:t>
            </a:r>
            <a:endParaRPr lang="en-US" altLang="en-US" dirty="0"/>
          </a:p>
        </p:txBody>
      </p:sp>
    </p:spTree>
    <p:extLst>
      <p:ext uri="{BB962C8B-B14F-4D97-AF65-F5344CB8AC3E}">
        <p14:creationId xmlns:p14="http://schemas.microsoft.com/office/powerpoint/2010/main" val="99384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Filling Arrays from Data Files </a:t>
            </a:r>
            <a:br>
              <a:rPr lang="en-US" dirty="0"/>
            </a:br>
            <a:endParaRPr lang="en-US" dirty="0"/>
          </a:p>
        </p:txBody>
      </p:sp>
      <p:sp>
        <p:nvSpPr>
          <p:cNvPr id="5" name="Subtitle 4"/>
          <p:cNvSpPr>
            <a:spLocks noGrp="1"/>
          </p:cNvSpPr>
          <p:nvPr>
            <p:ph type="subTitle" idx="1"/>
          </p:nvPr>
        </p:nvSpPr>
        <p:spPr/>
        <p:txBody>
          <a:bodyPr/>
          <a:lstStyle/>
          <a:p>
            <a:r>
              <a:rPr lang="en-US" dirty="0"/>
              <a:t>Describe process for filling arrays from data files.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00" y="228600"/>
            <a:ext cx="2514600" cy="2514600"/>
          </a:xfrm>
          <a:prstGeom prst="ellipse">
            <a:avLst/>
          </a:prstGeom>
          <a:ln>
            <a:noFill/>
          </a:ln>
          <a:effectLst>
            <a:softEdge rad="112500"/>
          </a:effectLst>
        </p:spPr>
      </p:pic>
    </p:spTree>
    <p:extLst>
      <p:ext uri="{BB962C8B-B14F-4D97-AF65-F5344CB8AC3E}">
        <p14:creationId xmlns:p14="http://schemas.microsoft.com/office/powerpoint/2010/main" val="44688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dirty="0"/>
              <a:t>Filling Arrays from Data Files </a:t>
            </a:r>
          </a:p>
        </p:txBody>
      </p:sp>
      <p:sp>
        <p:nvSpPr>
          <p:cNvPr id="73731" name="Rectangle 3"/>
          <p:cNvSpPr>
            <a:spLocks noGrp="1" noChangeArrowheads="1"/>
          </p:cNvSpPr>
          <p:nvPr>
            <p:ph idx="1"/>
          </p:nvPr>
        </p:nvSpPr>
        <p:spPr>
          <a:xfrm>
            <a:off x="457200" y="1600200"/>
            <a:ext cx="8229600" cy="4648200"/>
          </a:xfrm>
        </p:spPr>
        <p:txBody>
          <a:bodyPr/>
          <a:lstStyle/>
          <a:p>
            <a:r>
              <a:rPr lang="en-US" altLang="en-US" sz="2800"/>
              <a:t>In real programs, data are usually read from a data file (or files), or obtained from a database.</a:t>
            </a:r>
          </a:p>
          <a:p>
            <a:endParaRPr lang="en-US" altLang="en-US" sz="2800"/>
          </a:p>
          <a:p>
            <a:r>
              <a:rPr lang="en-US" altLang="en-US" sz="2800"/>
              <a:t>Four simple steps are required:</a:t>
            </a:r>
          </a:p>
          <a:p>
            <a:pPr lvl="1"/>
            <a:r>
              <a:rPr lang="en-US" altLang="en-US" sz="2400"/>
              <a:t>The program needs to be told where the data file is located.</a:t>
            </a:r>
          </a:p>
          <a:p>
            <a:pPr lvl="1"/>
            <a:r>
              <a:rPr lang="en-US" altLang="en-US" sz="2400"/>
              <a:t>It needs to open the file. </a:t>
            </a:r>
          </a:p>
          <a:p>
            <a:pPr lvl="1"/>
            <a:r>
              <a:rPr lang="en-US" altLang="en-US" sz="2400"/>
              <a:t>Once open, the data can be read from the file.</a:t>
            </a:r>
          </a:p>
          <a:p>
            <a:pPr lvl="1"/>
            <a:r>
              <a:rPr lang="en-US" altLang="en-US" sz="2400"/>
              <a:t>Close the file when finished reading the data.</a:t>
            </a:r>
          </a:p>
        </p:txBody>
      </p:sp>
    </p:spTree>
    <p:extLst>
      <p:ext uri="{BB962C8B-B14F-4D97-AF65-F5344CB8AC3E}">
        <p14:creationId xmlns:p14="http://schemas.microsoft.com/office/powerpoint/2010/main" val="382122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a:xfrm>
            <a:off x="457200" y="533400"/>
            <a:ext cx="8229600" cy="5597525"/>
          </a:xfrm>
        </p:spPr>
        <p:txBody>
          <a:bodyPr/>
          <a:lstStyle/>
          <a:p>
            <a:r>
              <a:rPr lang="en-US" altLang="en-US" sz="2800"/>
              <a:t>The programmer must know exactly how the data is formatted in the data file. </a:t>
            </a:r>
          </a:p>
          <a:p>
            <a:endParaRPr lang="en-US" altLang="en-US" sz="2800"/>
          </a:p>
          <a:p>
            <a:r>
              <a:rPr lang="en-US" altLang="en-US" sz="2800"/>
              <a:t>The read statements must correspond to the way the data is formatted in the file.</a:t>
            </a:r>
          </a:p>
          <a:p>
            <a:endParaRPr lang="en-US" altLang="en-US" sz="2800"/>
          </a:p>
          <a:p>
            <a:r>
              <a:rPr lang="en-US" altLang="en-US" sz="2800"/>
              <a:t>Appendix F, “File Input/ Output,” contains more examples for reading textual and binary data as well as writing data to an output file. </a:t>
            </a:r>
          </a:p>
        </p:txBody>
      </p:sp>
    </p:spTree>
    <p:extLst>
      <p:ext uri="{BB962C8B-B14F-4D97-AF65-F5344CB8AC3E}">
        <p14:creationId xmlns:p14="http://schemas.microsoft.com/office/powerpoint/2010/main" val="328650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The ifstream and ofstream Classes</a:t>
            </a:r>
            <a:br>
              <a:rPr lang="en-US" dirty="0"/>
            </a:br>
            <a:endParaRPr lang="en-US" dirty="0"/>
          </a:p>
        </p:txBody>
      </p:sp>
      <p:sp>
        <p:nvSpPr>
          <p:cNvPr id="5" name="Subtitle 4"/>
          <p:cNvSpPr>
            <a:spLocks noGrp="1"/>
          </p:cNvSpPr>
          <p:nvPr>
            <p:ph type="subTitle" idx="1"/>
          </p:nvPr>
        </p:nvSpPr>
        <p:spPr/>
        <p:txBody>
          <a:bodyPr>
            <a:normAutofit fontScale="92500" lnSpcReduction="20000"/>
          </a:bodyPr>
          <a:lstStyle/>
          <a:p>
            <a:r>
              <a:rPr lang="en-US" dirty="0"/>
              <a:t>Explain how to use the ifstream and ofstream classes to read and write data to files.</a:t>
            </a:r>
          </a:p>
        </p:txBody>
      </p:sp>
    </p:spTree>
    <p:extLst>
      <p:ext uri="{BB962C8B-B14F-4D97-AF65-F5344CB8AC3E}">
        <p14:creationId xmlns:p14="http://schemas.microsoft.com/office/powerpoint/2010/main" val="184222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sz="4000" dirty="0"/>
              <a:t>The </a:t>
            </a:r>
            <a:r>
              <a:rPr lang="en-US" altLang="en-US" sz="4000" b="1" dirty="0">
                <a:latin typeface="Courier New" panose="02070309020205020404" pitchFamily="49" charset="0"/>
              </a:rPr>
              <a:t>ifstream</a:t>
            </a:r>
            <a:r>
              <a:rPr lang="en-US" altLang="en-US" sz="4000" dirty="0"/>
              <a:t> and </a:t>
            </a:r>
            <a:r>
              <a:rPr lang="en-US" altLang="en-US" sz="4000" b="1" dirty="0">
                <a:latin typeface="Courier New" panose="02070309020205020404" pitchFamily="49" charset="0"/>
              </a:rPr>
              <a:t>ofstream</a:t>
            </a:r>
            <a:r>
              <a:rPr lang="en-US" altLang="en-US" sz="4000" dirty="0"/>
              <a:t> Classes </a:t>
            </a:r>
          </a:p>
        </p:txBody>
      </p:sp>
      <p:sp>
        <p:nvSpPr>
          <p:cNvPr id="75779" name="Rectangle 3"/>
          <p:cNvSpPr>
            <a:spLocks noGrp="1" noChangeArrowheads="1"/>
          </p:cNvSpPr>
          <p:nvPr>
            <p:ph idx="1"/>
          </p:nvPr>
        </p:nvSpPr>
        <p:spPr>
          <a:xfrm>
            <a:off x="457200" y="1600200"/>
            <a:ext cx="8229600" cy="4953000"/>
          </a:xfrm>
        </p:spPr>
        <p:txBody>
          <a:bodyPr/>
          <a:lstStyle/>
          <a:p>
            <a:pPr>
              <a:lnSpc>
                <a:spcPct val="80000"/>
              </a:lnSpc>
            </a:pPr>
            <a:r>
              <a:rPr lang="en-US" altLang="en-US" sz="2800" dirty="0"/>
              <a:t>The class </a:t>
            </a:r>
            <a:r>
              <a:rPr lang="en-US" altLang="en-US" sz="2800" b="1" i="1" dirty="0"/>
              <a:t>ifstream</a:t>
            </a:r>
            <a:r>
              <a:rPr lang="en-US" altLang="en-US" sz="2800" dirty="0"/>
              <a:t> contains the necessary functions for opening and reading data from files. </a:t>
            </a:r>
          </a:p>
          <a:p>
            <a:pPr>
              <a:lnSpc>
                <a:spcPct val="80000"/>
              </a:lnSpc>
            </a:pPr>
            <a:endParaRPr lang="en-US" altLang="en-US" sz="2800" dirty="0"/>
          </a:p>
          <a:p>
            <a:pPr>
              <a:lnSpc>
                <a:spcPct val="80000"/>
              </a:lnSpc>
            </a:pPr>
            <a:r>
              <a:rPr lang="en-US" altLang="en-US" sz="2800" dirty="0"/>
              <a:t>The class </a:t>
            </a:r>
            <a:r>
              <a:rPr lang="en-US" altLang="en-US" sz="2800" b="1" i="1" dirty="0"/>
              <a:t>ofstream</a:t>
            </a:r>
            <a:r>
              <a:rPr lang="en-US" altLang="en-US" sz="2800" dirty="0"/>
              <a:t> contains the functions for writing data to a file. </a:t>
            </a:r>
          </a:p>
          <a:p>
            <a:pPr>
              <a:lnSpc>
                <a:spcPct val="80000"/>
              </a:lnSpc>
            </a:pPr>
            <a:endParaRPr lang="en-US" altLang="en-US" sz="2800" dirty="0"/>
          </a:p>
          <a:p>
            <a:pPr>
              <a:lnSpc>
                <a:spcPct val="80000"/>
              </a:lnSpc>
            </a:pPr>
            <a:r>
              <a:rPr lang="en-US" altLang="en-US" sz="2800" dirty="0"/>
              <a:t>Because they are stream classes, many of they things we do when using </a:t>
            </a:r>
            <a:r>
              <a:rPr lang="en-US" altLang="en-US" sz="2800" b="1" dirty="0">
                <a:latin typeface="Courier New" panose="02070309020205020404" pitchFamily="49" charset="0"/>
              </a:rPr>
              <a:t>cout</a:t>
            </a:r>
            <a:r>
              <a:rPr lang="en-US" altLang="en-US" sz="2800" dirty="0"/>
              <a:t> or </a:t>
            </a:r>
            <a:r>
              <a:rPr lang="en-US" altLang="en-US" sz="2800" b="1" dirty="0">
                <a:latin typeface="Courier New" panose="02070309020205020404" pitchFamily="49" charset="0"/>
              </a:rPr>
              <a:t>cin </a:t>
            </a:r>
            <a:r>
              <a:rPr lang="en-US" altLang="en-US" sz="2800" dirty="0"/>
              <a:t>apply directly to our </a:t>
            </a:r>
            <a:r>
              <a:rPr lang="en-US" altLang="en-US" sz="2800" b="1" dirty="0">
                <a:latin typeface="Courier New" panose="02070309020205020404" pitchFamily="49" charset="0"/>
              </a:rPr>
              <a:t>ifstream</a:t>
            </a:r>
            <a:r>
              <a:rPr lang="en-US" altLang="en-US" sz="2800" dirty="0"/>
              <a:t> and </a:t>
            </a:r>
            <a:r>
              <a:rPr lang="en-US" altLang="en-US" sz="2800" b="1" dirty="0">
                <a:latin typeface="Courier New" panose="02070309020205020404" pitchFamily="49" charset="0"/>
              </a:rPr>
              <a:t>ofstream</a:t>
            </a:r>
            <a:r>
              <a:rPr lang="en-US" altLang="en-US" sz="2800" dirty="0"/>
              <a:t> objects.</a:t>
            </a:r>
          </a:p>
        </p:txBody>
      </p:sp>
      <p:sp>
        <p:nvSpPr>
          <p:cNvPr id="2" name="Rectangle 1"/>
          <p:cNvSpPr/>
          <p:nvPr/>
        </p:nvSpPr>
        <p:spPr>
          <a:xfrm>
            <a:off x="1981200" y="5867400"/>
            <a:ext cx="5141976" cy="646331"/>
          </a:xfrm>
          <a:prstGeom prst="rect">
            <a:avLst/>
          </a:prstGeom>
        </p:spPr>
        <p:txBody>
          <a:bodyPr wrap="square">
            <a:spAutoFit/>
          </a:bodyPr>
          <a:lstStyle/>
          <a:p>
            <a:r>
              <a:rPr lang="en-US" dirty="0"/>
              <a:t>See</a:t>
            </a:r>
            <a:r>
              <a:rPr lang="en-US" dirty="0">
                <a:hlinkClick r:id="rId3"/>
              </a:rPr>
              <a:t> </a:t>
            </a:r>
            <a:r>
              <a:rPr lang="en-US" dirty="0">
                <a:hlinkClick r:id="rId4"/>
              </a:rPr>
              <a:t>http://www.cplusplus.com/reference/fstream/</a:t>
            </a:r>
            <a:endParaRPr lang="en-US" dirty="0"/>
          </a:p>
          <a:p>
            <a:endParaRPr lang="en-US" dirty="0"/>
          </a:p>
        </p:txBody>
      </p:sp>
    </p:spTree>
    <p:extLst>
      <p:ext uri="{BB962C8B-B14F-4D97-AF65-F5344CB8AC3E}">
        <p14:creationId xmlns:p14="http://schemas.microsoft.com/office/powerpoint/2010/main" val="380965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b="1" dirty="0">
                <a:latin typeface="Courier New" panose="02070309020205020404" pitchFamily="49" charset="0"/>
              </a:rPr>
              <a:t>ifstream</a:t>
            </a:r>
            <a:r>
              <a:rPr lang="en-US" altLang="en-US" dirty="0"/>
              <a:t> and </a:t>
            </a:r>
            <a:r>
              <a:rPr lang="en-US" altLang="en-US" b="1" dirty="0">
                <a:latin typeface="Courier New" panose="02070309020205020404" pitchFamily="49" charset="0"/>
              </a:rPr>
              <a:t>ofstream</a:t>
            </a:r>
            <a:r>
              <a:rPr lang="en-US" altLang="en-US" dirty="0"/>
              <a:t> Classes </a:t>
            </a:r>
            <a:endParaRPr lang="en-US" dirty="0"/>
          </a:p>
        </p:txBody>
      </p:sp>
      <p:pic>
        <p:nvPicPr>
          <p:cNvPr id="108548"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690688"/>
            <a:ext cx="5867400" cy="3903662"/>
          </a:xfrm>
          <a:noFill/>
          <a:ln/>
        </p:spPr>
      </p:pic>
      <p:sp>
        <p:nvSpPr>
          <p:cNvPr id="108549" name="Text Box 5"/>
          <p:cNvSpPr txBox="1">
            <a:spLocks noChangeArrowheads="1"/>
          </p:cNvSpPr>
          <p:nvPr/>
        </p:nvSpPr>
        <p:spPr bwMode="auto">
          <a:xfrm>
            <a:off x="2514600" y="5943600"/>
            <a:ext cx="4587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The PhoneBills program with data files.</a:t>
            </a:r>
          </a:p>
          <a:p>
            <a:r>
              <a:rPr lang="en-US" altLang="en-US"/>
              <a:t>   We will read data and write results.</a:t>
            </a:r>
          </a:p>
        </p:txBody>
      </p:sp>
    </p:spTree>
    <p:extLst>
      <p:ext uri="{BB962C8B-B14F-4D97-AF65-F5344CB8AC3E}">
        <p14:creationId xmlns:p14="http://schemas.microsoft.com/office/powerpoint/2010/main" val="113767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Text Box 5"/>
          <p:cNvSpPr txBox="1">
            <a:spLocks noChangeArrowheads="1"/>
          </p:cNvSpPr>
          <p:nvPr/>
        </p:nvSpPr>
        <p:spPr bwMode="auto">
          <a:xfrm>
            <a:off x="1504952" y="6172200"/>
            <a:ext cx="590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5050"/>
                </a:solidFill>
              </a:rPr>
              <a:t>These are the prototypes for the data file functions.</a:t>
            </a:r>
          </a:p>
        </p:txBody>
      </p:sp>
      <p:pic>
        <p:nvPicPr>
          <p:cNvPr id="3" name="Picture 2"/>
          <p:cNvPicPr>
            <a:picLocks noChangeAspect="1"/>
          </p:cNvPicPr>
          <p:nvPr/>
        </p:nvPicPr>
        <p:blipFill>
          <a:blip r:embed="rId2"/>
          <a:stretch>
            <a:fillRect/>
          </a:stretch>
        </p:blipFill>
        <p:spPr>
          <a:xfrm>
            <a:off x="1295400" y="990600"/>
            <a:ext cx="6324604" cy="1143000"/>
          </a:xfrm>
          <a:prstGeom prst="rect">
            <a:avLst/>
          </a:prstGeom>
        </p:spPr>
      </p:pic>
      <p:sp>
        <p:nvSpPr>
          <p:cNvPr id="4" name="TextBox 3"/>
          <p:cNvSpPr txBox="1"/>
          <p:nvPr/>
        </p:nvSpPr>
        <p:spPr>
          <a:xfrm>
            <a:off x="2614858" y="533400"/>
            <a:ext cx="3685689" cy="369332"/>
          </a:xfrm>
          <a:prstGeom prst="rect">
            <a:avLst/>
          </a:prstGeom>
          <a:noFill/>
        </p:spPr>
        <p:txBody>
          <a:bodyPr wrap="none" rtlCol="0">
            <a:spAutoFit/>
          </a:bodyPr>
          <a:lstStyle/>
          <a:p>
            <a:r>
              <a:rPr lang="en-US" dirty="0"/>
              <a:t>Top of file in PhoneFunctions.CPP</a:t>
            </a:r>
          </a:p>
        </p:txBody>
      </p:sp>
      <p:pic>
        <p:nvPicPr>
          <p:cNvPr id="5" name="Picture 4"/>
          <p:cNvPicPr>
            <a:picLocks noChangeAspect="1"/>
          </p:cNvPicPr>
          <p:nvPr/>
        </p:nvPicPr>
        <p:blipFill>
          <a:blip r:embed="rId3"/>
          <a:stretch>
            <a:fillRect/>
          </a:stretch>
        </p:blipFill>
        <p:spPr>
          <a:xfrm>
            <a:off x="1297023" y="2971800"/>
            <a:ext cx="6321358" cy="2667000"/>
          </a:xfrm>
          <a:prstGeom prst="rect">
            <a:avLst/>
          </a:prstGeom>
        </p:spPr>
      </p:pic>
      <p:sp>
        <p:nvSpPr>
          <p:cNvPr id="8" name="TextBox 7"/>
          <p:cNvSpPr txBox="1"/>
          <p:nvPr/>
        </p:nvSpPr>
        <p:spPr>
          <a:xfrm>
            <a:off x="3044495" y="2438400"/>
            <a:ext cx="2826415" cy="369332"/>
          </a:xfrm>
          <a:prstGeom prst="rect">
            <a:avLst/>
          </a:prstGeom>
          <a:noFill/>
        </p:spPr>
        <p:txBody>
          <a:bodyPr wrap="none" rtlCol="0">
            <a:spAutoFit/>
          </a:bodyPr>
          <a:lstStyle/>
          <a:p>
            <a:r>
              <a:rPr lang="en-US" dirty="0"/>
              <a:t>Prototypes in </a:t>
            </a:r>
            <a:r>
              <a:rPr lang="en-US" dirty="0" err="1"/>
              <a:t>Functions.H</a:t>
            </a:r>
            <a:endParaRPr lang="en-US" dirty="0"/>
          </a:p>
        </p:txBody>
      </p:sp>
    </p:spTree>
    <p:extLst>
      <p:ext uri="{BB962C8B-B14F-4D97-AF65-F5344CB8AC3E}">
        <p14:creationId xmlns:p14="http://schemas.microsoft.com/office/powerpoint/2010/main" val="2327631088"/>
      </p:ext>
    </p:extLst>
  </p:cSld>
  <p:clrMapOvr>
    <a:masterClrMapping/>
  </p:clrMapOvr>
</p:sld>
</file>

<file path=ppt/theme/theme1.xml><?xml version="1.0" encoding="utf-8"?>
<a:theme xmlns:a="http://schemas.openxmlformats.org/drawingml/2006/main" name="CIS1275Theme">
  <a:themeElements>
    <a:clrScheme name="Custom 3">
      <a:dk1>
        <a:sysClr val="windowText" lastClr="000000"/>
      </a:dk1>
      <a:lt1>
        <a:sysClr val="window" lastClr="FFFFFF"/>
      </a:lt1>
      <a:dk2>
        <a:srgbClr val="44546A"/>
      </a:dk2>
      <a:lt2>
        <a:srgbClr val="E7E6E6"/>
      </a:lt2>
      <a:accent1>
        <a:srgbClr val="5B9BD5"/>
      </a:accent1>
      <a:accent2>
        <a:srgbClr val="034A90"/>
      </a:accent2>
      <a:accent3>
        <a:srgbClr val="A5A5A5"/>
      </a:accent3>
      <a:accent4>
        <a:srgbClr val="FFC000"/>
      </a:accent4>
      <a:accent5>
        <a:srgbClr val="FFFF00"/>
      </a:accent5>
      <a:accent6>
        <a:srgbClr val="70AD47"/>
      </a:accent6>
      <a:hlink>
        <a:srgbClr val="0563C1"/>
      </a:hlink>
      <a:folHlink>
        <a:srgbClr val="954F72"/>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S1275Theme" id="{D1D205C3-7B32-44E8-AC89-2D2A2AB62D37}" vid="{43ABD2B9-266D-49A9-838E-A3522BA610B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CIS1275Theme</Template>
  <TotalTime>12194</TotalTime>
  <Words>800</Words>
  <Application>Microsoft Office PowerPoint</Application>
  <PresentationFormat>On-screen Show (4:3)</PresentationFormat>
  <Paragraphs>107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Corbel</vt:lpstr>
      <vt:lpstr>Courier New</vt:lpstr>
      <vt:lpstr>Wingdings</vt:lpstr>
      <vt:lpstr>CIS1275Theme</vt:lpstr>
      <vt:lpstr>C++ Programming Today 2nd Edition By Barbara Johnston Chapter 6</vt:lpstr>
      <vt:lpstr>Chapter 6</vt:lpstr>
      <vt:lpstr>Filling Arrays from Data Files  </vt:lpstr>
      <vt:lpstr>Filling Arrays from Data Files </vt:lpstr>
      <vt:lpstr>PowerPoint Presentation</vt:lpstr>
      <vt:lpstr>The ifstream and ofstream Classes </vt:lpstr>
      <vt:lpstr>The ifstream and ofstream Classes </vt:lpstr>
      <vt:lpstr>The ifstream and ofstream Classes </vt:lpstr>
      <vt:lpstr>PowerPoint Presentation</vt:lpstr>
      <vt:lpstr>PowerPoint Presentation</vt:lpstr>
      <vt:lpstr>The ifstream and ofstream Classes </vt:lpstr>
      <vt:lpstr>The ifstream and ofstream Classes </vt:lpstr>
      <vt:lpstr>PowerPoint Presentation</vt:lpstr>
      <vt:lpstr>The ifstream and ofstream Classes </vt:lpstr>
      <vt:lpstr>PowerPoint Presentation</vt:lpstr>
      <vt:lpstr>The ifstream and ofstream Classes </vt:lpstr>
      <vt:lpstr>Chapter 6</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Today</dc:title>
  <dc:creator>Kelly</dc:creator>
  <cp:lastModifiedBy>Robert Garner</cp:lastModifiedBy>
  <cp:revision>102</cp:revision>
  <dcterms:created xsi:type="dcterms:W3CDTF">2007-06-27T18:05:17Z</dcterms:created>
  <dcterms:modified xsi:type="dcterms:W3CDTF">2017-08-15T15:07:10Z</dcterms:modified>
</cp:coreProperties>
</file>