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26"/>
  </p:notesMasterIdLst>
  <p:sldIdLst>
    <p:sldId id="400" r:id="rId2"/>
    <p:sldId id="606" r:id="rId3"/>
    <p:sldId id="600" r:id="rId4"/>
    <p:sldId id="601" r:id="rId5"/>
    <p:sldId id="602" r:id="rId6"/>
    <p:sldId id="603" r:id="rId7"/>
    <p:sldId id="604" r:id="rId8"/>
    <p:sldId id="605" r:id="rId9"/>
    <p:sldId id="546" r:id="rId10"/>
    <p:sldId id="547" r:id="rId11"/>
    <p:sldId id="548" r:id="rId12"/>
    <p:sldId id="596" r:id="rId13"/>
    <p:sldId id="549" r:id="rId14"/>
    <p:sldId id="550" r:id="rId15"/>
    <p:sldId id="551" r:id="rId16"/>
    <p:sldId id="552" r:id="rId17"/>
    <p:sldId id="597" r:id="rId18"/>
    <p:sldId id="553" r:id="rId19"/>
    <p:sldId id="554" r:id="rId20"/>
    <p:sldId id="555" r:id="rId21"/>
    <p:sldId id="556" r:id="rId22"/>
    <p:sldId id="557" r:id="rId23"/>
    <p:sldId id="598" r:id="rId24"/>
    <p:sldId id="60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6" autoAdjust="0"/>
    <p:restoredTop sz="94660"/>
  </p:normalViewPr>
  <p:slideViewPr>
    <p:cSldViewPr>
      <p:cViewPr varScale="1">
        <p:scale>
          <a:sx n="79" d="100"/>
          <a:sy n="79" d="100"/>
        </p:scale>
        <p:origin x="37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5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D2277-FA08-424D-A628-BAE4F407796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Program 6-11 we use the random number generator to help us build a Bingo card. </a:t>
            </a:r>
          </a:p>
        </p:txBody>
      </p:sp>
    </p:spTree>
    <p:extLst>
      <p:ext uri="{BB962C8B-B14F-4D97-AF65-F5344CB8AC3E}">
        <p14:creationId xmlns:p14="http://schemas.microsoft.com/office/powerpoint/2010/main" val="423897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6C624-522F-455B-A3BD-9150383AE8B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 6-12 produces a Bingo card with no duplicate values on the card. The program is designed to use two functions, </a:t>
            </a:r>
            <a:r>
              <a:rPr lang="en-US" altLang="en-US" dirty="0" err="1"/>
              <a:t>FillCard</a:t>
            </a:r>
            <a:r>
              <a:rPr lang="en-US" altLang="en-US" dirty="0"/>
              <a:t> and </a:t>
            </a:r>
            <a:r>
              <a:rPr lang="en-US" altLang="en-US" dirty="0" err="1"/>
              <a:t>PrintCard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Program 6-13 sets up an array for Snow White that will initialize the dwarfs’ names and then call a function to print the names to the screen. </a:t>
            </a:r>
          </a:p>
        </p:txBody>
      </p:sp>
    </p:spTree>
    <p:extLst>
      <p:ext uri="{BB962C8B-B14F-4D97-AF65-F5344CB8AC3E}">
        <p14:creationId xmlns:p14="http://schemas.microsoft.com/office/powerpoint/2010/main" val="273608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0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89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5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8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69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7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360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8267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0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7940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Two-Dimensional Array Initialization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Two-dimensional arrays can be initialized when declared, and C++ fills the rows of the array first.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Initializing Two-Dimensional Arrays:</a:t>
            </a: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Another way to make it easier to visualize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96" y="3398044"/>
            <a:ext cx="7157807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43" y="5105400"/>
            <a:ext cx="454031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9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19200"/>
            <a:ext cx="6100763" cy="4151313"/>
          </a:xfrm>
          <a:noFill/>
          <a:ln/>
        </p:spPr>
      </p:pic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590800" y="6096000"/>
            <a:ext cx="405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Initializing two-dimensional arrays.</a:t>
            </a:r>
          </a:p>
        </p:txBody>
      </p:sp>
    </p:spTree>
    <p:extLst>
      <p:ext uri="{BB962C8B-B14F-4D97-AF65-F5344CB8AC3E}">
        <p14:creationId xmlns:p14="http://schemas.microsoft.com/office/powerpoint/2010/main" val="200349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a two dimensional array of chars called letters with two elements in each dimension. Initialize it to a, b, c, d.</a:t>
            </a:r>
          </a:p>
        </p:txBody>
      </p:sp>
    </p:spTree>
    <p:extLst>
      <p:ext uri="{BB962C8B-B14F-4D97-AF65-F5344CB8AC3E}">
        <p14:creationId xmlns:p14="http://schemas.microsoft.com/office/powerpoint/2010/main" val="56726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Nested for Loops and  Two-Dimensional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Explain how to use nested for loops to traverse two dimensional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3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Nested </a:t>
            </a:r>
            <a:r>
              <a:rPr lang="en-US" altLang="en-US" sz="4000" b="1" dirty="0">
                <a:latin typeface="Courier New" panose="02070309020205020404" pitchFamily="49" charset="0"/>
              </a:rPr>
              <a:t>for</a:t>
            </a:r>
            <a:r>
              <a:rPr lang="en-US" altLang="en-US" sz="4000" dirty="0"/>
              <a:t> Loops and Two-Dimensional Arrays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Two-dimensional arrays require two indexes.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Name the integer index variables appropriately so that the code is easy to read.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Set up a two-dimensional array of float values called grid that is 100 rows by 50 columns.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Nested </a:t>
            </a:r>
            <a:r>
              <a:rPr lang="en-US" altLang="en-US" sz="2800" b="1">
                <a:latin typeface="Courier New" panose="02070309020205020404" pitchFamily="49" charset="0"/>
              </a:rPr>
              <a:t>for</a:t>
            </a:r>
            <a:r>
              <a:rPr lang="en-US" altLang="en-US" sz="2800"/>
              <a:t> loops will be used to access each array variable and to place zero in each element. </a:t>
            </a:r>
          </a:p>
        </p:txBody>
      </p:sp>
    </p:spTree>
    <p:extLst>
      <p:ext uri="{BB962C8B-B14F-4D97-AF65-F5344CB8AC3E}">
        <p14:creationId xmlns:p14="http://schemas.microsoft.com/office/powerpoint/2010/main" val="14095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r>
              <a:rPr lang="en-US" altLang="en-US" sz="2800" dirty="0"/>
              <a:t>In the code below, this set of nested </a:t>
            </a:r>
            <a:r>
              <a:rPr lang="en-US" altLang="en-US" sz="2800" b="1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loops will traverse the array, moving across each row.</a:t>
            </a:r>
          </a:p>
          <a:p>
            <a:endParaRPr lang="en-US" alt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6236593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8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0772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33400" y="6096000"/>
            <a:ext cx="845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/>
              <a:t>Accessing Elements 100 x 50 two-dimensional array using nested loops.</a:t>
            </a:r>
          </a:p>
        </p:txBody>
      </p:sp>
    </p:spTree>
    <p:extLst>
      <p:ext uri="{BB962C8B-B14F-4D97-AF65-F5344CB8AC3E}">
        <p14:creationId xmlns:p14="http://schemas.microsoft.com/office/powerpoint/2010/main" val="60045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Program 6-11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302099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Multi-dimensional Arrays and Functions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0898" y="3829878"/>
            <a:ext cx="7512501" cy="617822"/>
          </a:xfrm>
        </p:spPr>
        <p:txBody>
          <a:bodyPr>
            <a:normAutofit/>
          </a:bodyPr>
          <a:lstStyle/>
          <a:p>
            <a:r>
              <a:rPr lang="en-US" dirty="0"/>
              <a:t>Explain how to pass multi-dimensional arrays to functions.</a:t>
            </a:r>
          </a:p>
        </p:txBody>
      </p:sp>
    </p:spTree>
    <p:extLst>
      <p:ext uri="{BB962C8B-B14F-4D97-AF65-F5344CB8AC3E}">
        <p14:creationId xmlns:p14="http://schemas.microsoft.com/office/powerpoint/2010/main" val="14463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Multi-dimensional Arrays and Functions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When passing an array (reference) to a function, two-, three-, and higher dimensional arrays require that the programmer specify all but the beginning array size in the prototype and function header line.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When you declare a multidimensional array, C++ multiples the dimensions together and reserves that many elements for the array.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4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038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75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For example, if you declared these two arrays:</a:t>
            </a:r>
          </a:p>
          <a:p>
            <a:pPr lvl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sz="2800" b="1" dirty="0">
              <a:latin typeface="Courier New" panose="02070309020205020404" pitchFamily="49" charset="0"/>
            </a:endParaRPr>
          </a:p>
          <a:p>
            <a:endParaRPr lang="en-US" altLang="en-US" sz="2800" b="1" dirty="0">
              <a:latin typeface="Courier New" panose="02070309020205020404" pitchFamily="49" charset="0"/>
            </a:endParaRPr>
          </a:p>
          <a:p>
            <a:endParaRPr lang="en-US" altLang="en-US" sz="2800" b="1" dirty="0">
              <a:latin typeface="Courier New" panose="02070309020205020404" pitchFamily="49" charset="0"/>
            </a:endParaRPr>
          </a:p>
          <a:p>
            <a:endParaRPr lang="en-US" altLang="en-US" sz="2800" dirty="0"/>
          </a:p>
          <a:p>
            <a:r>
              <a:rPr lang="en-US" altLang="en-US" sz="2800" dirty="0"/>
              <a:t>C++ reserves 160 integers for both sets of data.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In order for a function to know how to interpret the data correctly, we need to give it enough information so that it knows the number of rows and columns.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243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6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For example, if a program has a two dimensional array, like this:</a:t>
            </a:r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function prototype and function header line need to know that the array reference is for a 2-D array, as well as how the data is organized.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prototype is:</a:t>
            </a:r>
            <a:endParaRPr lang="en-US" altLang="en-US" sz="28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371600"/>
            <a:ext cx="6410471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41" y="3543300"/>
            <a:ext cx="595538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4530725"/>
          </a:xfrm>
        </p:spPr>
        <p:txBody>
          <a:bodyPr/>
          <a:lstStyle/>
          <a:p>
            <a:r>
              <a:rPr lang="en-US" altLang="en-US" sz="2800" dirty="0"/>
              <a:t>It is then business as usual inside the function. </a:t>
            </a:r>
          </a:p>
          <a:p>
            <a:endParaRPr lang="en-US" alt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65092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71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Program 6-12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372119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88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Multi-dimensional Arrays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the purpose of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78680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Multi-dimensional Arrays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i="1" dirty="0"/>
              <a:t>Multi-dimensional arrays</a:t>
            </a:r>
            <a:r>
              <a:rPr lang="en-US" altLang="en-US" sz="2800" dirty="0"/>
              <a:t> represent a table with rows and columns.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 The declaration for a two-dimensional array is:</a:t>
            </a:r>
            <a:endParaRPr lang="en-US" altLang="en-US" sz="28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dataType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arrayName</a:t>
            </a:r>
            <a:r>
              <a:rPr lang="en-US" altLang="en-US" sz="2400" b="1" dirty="0">
                <a:latin typeface="Courier New" panose="02070309020205020404" pitchFamily="49" charset="0"/>
              </a:rPr>
              <a:t> 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latin typeface="Courier New" panose="02070309020205020404" pitchFamily="49" charset="0"/>
              </a:rPr>
              <a:t> rows][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numcol</a:t>
            </a:r>
            <a:r>
              <a:rPr lang="en-US" altLang="en-US" sz="24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Examples: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572000"/>
            <a:ext cx="2375645" cy="762000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867400" y="4343400"/>
            <a:ext cx="1752600" cy="914400"/>
          </a:xfrm>
          <a:prstGeom prst="wedgeRectCallout">
            <a:avLst>
              <a:gd name="adj1" fmla="val -92833"/>
              <a:gd name="adj2" fmla="val 2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grid has 3 rows and 4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638800"/>
            <a:ext cx="3160647" cy="6858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248400" y="5410200"/>
            <a:ext cx="1752600" cy="914400"/>
          </a:xfrm>
          <a:prstGeom prst="wedgeRectCallout">
            <a:avLst>
              <a:gd name="adj1" fmla="val -92833"/>
              <a:gd name="adj2" fmla="val 2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image has 640 rows and  480 columns</a:t>
            </a:r>
          </a:p>
        </p:txBody>
      </p:sp>
    </p:spTree>
    <p:extLst>
      <p:ext uri="{BB962C8B-B14F-4D97-AF65-F5344CB8AC3E}">
        <p14:creationId xmlns:p14="http://schemas.microsoft.com/office/powerpoint/2010/main" val="228976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r>
              <a:rPr lang="en-US" altLang="en-US" sz="2800" dirty="0"/>
              <a:t>A three-dimensional array is declared with rows, columns, and height (or layers):</a:t>
            </a:r>
          </a:p>
          <a:p>
            <a:endParaRPr lang="en-US" altLang="en-US" sz="2800" b="1" dirty="0"/>
          </a:p>
          <a:p>
            <a:pPr lvl="1"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dataType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arrayName</a:t>
            </a:r>
            <a:r>
              <a:rPr lang="en-US" altLang="en-US" sz="1800" b="1" dirty="0">
                <a:latin typeface="Courier New" panose="02070309020205020404" pitchFamily="49" charset="0"/>
              </a:rPr>
              <a:t> 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1800" b="1" dirty="0">
                <a:latin typeface="Courier New" panose="02070309020205020404" pitchFamily="49" charset="0"/>
              </a:rPr>
              <a:t> rows][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1800" b="1" dirty="0">
                <a:latin typeface="Courier New" panose="02070309020205020404" pitchFamily="49" charset="0"/>
              </a:rPr>
              <a:t> col][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1800" b="1" dirty="0">
                <a:latin typeface="Courier New" panose="02070309020205020404" pitchFamily="49" charset="0"/>
              </a:rPr>
              <a:t> layers];</a:t>
            </a:r>
          </a:p>
          <a:p>
            <a:pPr lvl="1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2800" dirty="0"/>
              <a:t>An example of a 3D array containing geographic information over time:</a:t>
            </a:r>
          </a:p>
          <a:p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62" y="4191000"/>
            <a:ext cx="5974276" cy="8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4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480175" cy="49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066800" y="5943600"/>
            <a:ext cx="702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One-, two-, and three-dimensional array declarations and the</a:t>
            </a:r>
          </a:p>
          <a:p>
            <a:pPr eaLnBrk="0" hangingPunct="0"/>
            <a:r>
              <a:rPr lang="en-US" altLang="en-US"/>
              <a:t>manner in which the elements of the array can be visualized.</a:t>
            </a:r>
          </a:p>
        </p:txBody>
      </p:sp>
    </p:spTree>
    <p:extLst>
      <p:ext uri="{BB962C8B-B14F-4D97-AF65-F5344CB8AC3E}">
        <p14:creationId xmlns:p14="http://schemas.microsoft.com/office/powerpoint/2010/main" val="17560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an array of integers with two dimensions called </a:t>
            </a:r>
            <a:r>
              <a:rPr lang="en-US" dirty="0" err="1"/>
              <a:t>lotNumber</a:t>
            </a:r>
            <a:r>
              <a:rPr lang="en-US" dirty="0"/>
              <a:t>. Dimension one has 15 elements. Dimension two has 12 elements.</a:t>
            </a:r>
          </a:p>
        </p:txBody>
      </p:sp>
    </p:spTree>
    <p:extLst>
      <p:ext uri="{BB962C8B-B14F-4D97-AF65-F5344CB8AC3E}">
        <p14:creationId xmlns:p14="http://schemas.microsoft.com/office/powerpoint/2010/main" val="128416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an array of floats with four dimensions called tesseract. All dimensions have three elements.</a:t>
            </a:r>
          </a:p>
        </p:txBody>
      </p:sp>
    </p:spTree>
    <p:extLst>
      <p:ext uri="{BB962C8B-B14F-4D97-AF65-F5344CB8AC3E}">
        <p14:creationId xmlns:p14="http://schemas.microsoft.com/office/powerpoint/2010/main" val="163643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Two-Dimensional Array Initialization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initialize two-dimensional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07578285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12195</TotalTime>
  <Words>792</Words>
  <Application>Microsoft Office PowerPoint</Application>
  <PresentationFormat>On-screen Show (4:3)</PresentationFormat>
  <Paragraphs>127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Corbel</vt:lpstr>
      <vt:lpstr>Courier New</vt:lpstr>
      <vt:lpstr>Wingdings</vt:lpstr>
      <vt:lpstr>CIS1275Theme</vt:lpstr>
      <vt:lpstr>C++ Programming Today 2nd Edition By Barbara Johnston Chapter 6</vt:lpstr>
      <vt:lpstr>Chapter 6</vt:lpstr>
      <vt:lpstr>Multi-dimensional Arrays </vt:lpstr>
      <vt:lpstr>Multi-dimensional Arrays </vt:lpstr>
      <vt:lpstr>PowerPoint Presentation</vt:lpstr>
      <vt:lpstr>PowerPoint Presentation</vt:lpstr>
      <vt:lpstr>PowerPoint Presentation</vt:lpstr>
      <vt:lpstr>PowerPoint Presentation</vt:lpstr>
      <vt:lpstr>Two-Dimensional Array Initialization</vt:lpstr>
      <vt:lpstr>Two-Dimensional Array Initialization</vt:lpstr>
      <vt:lpstr>PowerPoint Presentation</vt:lpstr>
      <vt:lpstr>PowerPoint Presentation</vt:lpstr>
      <vt:lpstr>Nested for Loops and  Two-Dimensional Arrays</vt:lpstr>
      <vt:lpstr>Nested for Loops and Two-Dimensional Arrays</vt:lpstr>
      <vt:lpstr>PowerPoint Presentation</vt:lpstr>
      <vt:lpstr>PowerPoint Presentation</vt:lpstr>
      <vt:lpstr>Program 6-11 </vt:lpstr>
      <vt:lpstr>Multi-dimensional Arrays and Functions </vt:lpstr>
      <vt:lpstr>Multi-dimensional Arrays and Functions </vt:lpstr>
      <vt:lpstr>PowerPoint Presentation</vt:lpstr>
      <vt:lpstr>PowerPoint Presentation</vt:lpstr>
      <vt:lpstr>PowerPoint Presentation</vt:lpstr>
      <vt:lpstr>Program 6-12 </vt:lpstr>
      <vt:lpstr>Chapter 6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103</cp:revision>
  <dcterms:created xsi:type="dcterms:W3CDTF">2007-06-27T18:05:17Z</dcterms:created>
  <dcterms:modified xsi:type="dcterms:W3CDTF">2017-08-15T15:10:24Z</dcterms:modified>
</cp:coreProperties>
</file>