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15" r:id="rId1"/>
  </p:sldMasterIdLst>
  <p:notesMasterIdLst>
    <p:notesMasterId r:id="rId29"/>
  </p:notesMasterIdLst>
  <p:sldIdLst>
    <p:sldId id="400" r:id="rId2"/>
    <p:sldId id="483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520" r:id="rId14"/>
    <p:sldId id="521" r:id="rId15"/>
    <p:sldId id="495" r:id="rId16"/>
    <p:sldId id="496" r:id="rId17"/>
    <p:sldId id="497" r:id="rId18"/>
    <p:sldId id="498" r:id="rId19"/>
    <p:sldId id="499" r:id="rId20"/>
    <p:sldId id="500" r:id="rId21"/>
    <p:sldId id="522" r:id="rId22"/>
    <p:sldId id="523" r:id="rId23"/>
    <p:sldId id="524" r:id="rId24"/>
    <p:sldId id="525" r:id="rId25"/>
    <p:sldId id="526" r:id="rId26"/>
    <p:sldId id="549" r:id="rId27"/>
    <p:sldId id="548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66" autoAdjust="0"/>
    <p:restoredTop sz="94660"/>
  </p:normalViewPr>
  <p:slideViewPr>
    <p:cSldViewPr>
      <p:cViewPr varScale="1">
        <p:scale>
          <a:sx n="77" d="100"/>
          <a:sy n="77" d="100"/>
        </p:scale>
        <p:origin x="41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Show and Tell here.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C946BD-8025-4AEC-85CD-15BD9A781D50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02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1414EA-69C4-4E1C-953B-902B325B7DF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01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0A6D8C-8AF2-4193-AD94-435177050DD7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Using Program 2-10 as an example.</a:t>
            </a:r>
          </a:p>
        </p:txBody>
      </p:sp>
    </p:spTree>
    <p:extLst>
      <p:ext uri="{BB962C8B-B14F-4D97-AF65-F5344CB8AC3E}">
        <p14:creationId xmlns:p14="http://schemas.microsoft.com/office/powerpoint/2010/main" val="126270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53EBC-134C-4100-842C-3C5439BBBA8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Lines of code using Program 2-11.</a:t>
            </a:r>
          </a:p>
        </p:txBody>
      </p:sp>
    </p:spTree>
    <p:extLst>
      <p:ext uri="{BB962C8B-B14F-4D97-AF65-F5344CB8AC3E}">
        <p14:creationId xmlns:p14="http://schemas.microsoft.com/office/powerpoint/2010/main" val="20657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7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2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0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3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4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71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10691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D978F5-1430-454F-A8CA-28820B2749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609600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/>
              <a:t>Go to </a:t>
            </a:r>
            <a:r>
              <a:rPr lang="en-US" altLang="en-US" sz="2000" dirty="0">
                <a:hlinkClick r:id="rId2"/>
              </a:rPr>
              <a:t>www.socrative.com</a:t>
            </a:r>
            <a:r>
              <a:rPr lang="en-US" altLang="en-US" sz="2000" dirty="0"/>
              <a:t> </a:t>
            </a:r>
          </a:p>
          <a:p>
            <a:r>
              <a:rPr lang="en-US" altLang="en-US" sz="2000" dirty="0"/>
              <a:t>Login as student and 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168636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03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D8915-25D4-4658-BC43-48DE22203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04800" y="609600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/>
              <a:t>Go to </a:t>
            </a:r>
            <a:r>
              <a:rPr lang="en-US" altLang="en-US" sz="2000" dirty="0">
                <a:hlinkClick r:id="rId2"/>
              </a:rPr>
              <a:t>www.socrative.com</a:t>
            </a:r>
            <a:r>
              <a:rPr lang="en-US" altLang="en-US" sz="2000" dirty="0"/>
              <a:t> </a:t>
            </a:r>
          </a:p>
          <a:p>
            <a:r>
              <a:rPr lang="en-US" altLang="en-US" sz="2000" dirty="0"/>
              <a:t>Login as student and 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369571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5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6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4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4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1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3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16" r:id="rId1"/>
    <p:sldLayoutId id="2147485017" r:id="rId2"/>
    <p:sldLayoutId id="2147485018" r:id="rId3"/>
    <p:sldLayoutId id="2147485019" r:id="rId4"/>
    <p:sldLayoutId id="2147485020" r:id="rId5"/>
    <p:sldLayoutId id="2147485021" r:id="rId6"/>
    <p:sldLayoutId id="2147485022" r:id="rId7"/>
    <p:sldLayoutId id="2147485023" r:id="rId8"/>
    <p:sldLayoutId id="2147485024" r:id="rId9"/>
    <p:sldLayoutId id="2147485025" r:id="rId10"/>
    <p:sldLayoutId id="2147485026" r:id="rId11"/>
    <p:sldLayoutId id="2147485027" r:id="rId12"/>
    <p:sldLayoutId id="2147485028" r:id="rId13"/>
    <p:sldLayoutId id="2147485029" r:id="rId14"/>
    <p:sldLayoutId id="2147485030" r:id="rId15"/>
    <p:sldLayoutId id="2147485031" r:id="rId16"/>
    <p:sldLayoutId id="2147485032" r:id="rId17"/>
    <p:sldLayoutId id="2147485033" r:id="rId18"/>
    <p:sldLayoutId id="2147485034" r:id="rId19"/>
    <p:sldLayoutId id="2147485014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p_D8r-2hw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cc953fe1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2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0010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00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Can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/>
              <a:t>On June 4, 1996, an unmanned </a:t>
            </a:r>
            <a:r>
              <a:rPr lang="en-US" sz="2800" dirty="0" err="1"/>
              <a:t>Ariane</a:t>
            </a:r>
            <a:r>
              <a:rPr lang="en-US" sz="2800" dirty="0"/>
              <a:t> 5 rocket was launched by the European Space Agency and exploded 40 seconds later.</a:t>
            </a:r>
          </a:p>
          <a:p>
            <a:pPr>
              <a:defRPr/>
            </a:pPr>
            <a:r>
              <a:rPr lang="en-US" sz="2800" dirty="0"/>
              <a:t>Why?  A programming error – a 64-bit floating point number relating the horizontal velocity of the rocket </a:t>
            </a:r>
            <a:r>
              <a:rPr lang="en-US" sz="2800" dirty="0" err="1"/>
              <a:t>wrt</a:t>
            </a:r>
            <a:r>
              <a:rPr lang="en-US" sz="2800" dirty="0"/>
              <a:t> the platform was converted into a 16 bit signed integer.</a:t>
            </a:r>
          </a:p>
          <a:p>
            <a:pPr>
              <a:defRPr/>
            </a:pPr>
            <a:r>
              <a:rPr lang="en-US" sz="2800" dirty="0"/>
              <a:t>The number was larger than 32,767, the largest integer that can be stored in a 16 bit number, and the conversion failed.  So did the rocket.</a:t>
            </a:r>
          </a:p>
        </p:txBody>
      </p:sp>
    </p:spTree>
    <p:extLst>
      <p:ext uri="{BB962C8B-B14F-4D97-AF65-F5344CB8AC3E}">
        <p14:creationId xmlns:p14="http://schemas.microsoft.com/office/powerpoint/2010/main" val="412429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Arianne Rocket Launch</a:t>
            </a:r>
          </a:p>
        </p:txBody>
      </p:sp>
      <p:pic>
        <p:nvPicPr>
          <p:cNvPr id="4" name="gp_D8r-2hw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90663" y="1676400"/>
            <a:ext cx="619601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8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You are programing a solution for a warehouse. You need to store data representing the weight of items in a storage bin. They only need the weight to two digits of precision. What data type will use the minimum amount of memory?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Double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Bool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Float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70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You are developing a program that needs to store an integer that might be between 0 and 60,000. What is the type that will satisfy this requirement and use the minimum amount of memory?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Short </a:t>
            </a:r>
            <a:r>
              <a:rPr lang="en-US" sz="2800" dirty="0" err="1"/>
              <a:t>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Long </a:t>
            </a:r>
            <a:r>
              <a:rPr lang="en-US" sz="2800" dirty="0" err="1"/>
              <a:t>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Unsigned Short </a:t>
            </a:r>
            <a:r>
              <a:rPr lang="en-US" sz="2800" dirty="0" err="1"/>
              <a:t>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452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effectLst/>
              </a:rPr>
              <a:t>Variable declaration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effectLst/>
              </a:rPr>
              <a:t>Objective: Given a description of a programming problem, access to course materials and the internet properly format a variable declaration.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4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Variable Declaration in C++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 </a:t>
            </a:r>
            <a:r>
              <a:rPr lang="en-US" sz="2800" b="1" i="1" dirty="0">
                <a:solidFill>
                  <a:schemeClr val="accent5"/>
                </a:solidFill>
              </a:rPr>
              <a:t>variable declaration</a:t>
            </a: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/>
              <a:t>statement must have a data type and a variable name. The basic format is:</a:t>
            </a:r>
            <a:endParaRPr lang="en-US" sz="2800" b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/>
              <a:t>		</a:t>
            </a:r>
            <a:endParaRPr lang="en-US" sz="24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In a banking program the money, count, and check number variables are declared as follows:</a:t>
            </a:r>
            <a:endParaRPr lang="en-US" sz="2800" b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/>
              <a:t>	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7399" y="4257952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balance;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deposit;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withdraw;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transaction_count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check_number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1419" y="2604988"/>
            <a:ext cx="32239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variable_name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8032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Assigning Values to Variables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C++ allows the programmer to be flexible in writing declaration and assignment statements.</a:t>
            </a:r>
          </a:p>
          <a:p>
            <a:r>
              <a:rPr lang="en-US" altLang="en-US"/>
              <a:t>All of these are correct:</a:t>
            </a:r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391675" y="3581400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35.29;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money, speed;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money = speed = 0.0;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7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Naming Rules in C++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An </a:t>
            </a:r>
            <a:r>
              <a:rPr lang="en-US" sz="2800" b="1" i="1"/>
              <a:t>identifier</a:t>
            </a:r>
            <a:r>
              <a:rPr lang="en-US" sz="2800"/>
              <a:t> is the name of a user-defined object, a variable, a function, class, or a label.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/>
              <a:t>Identifier naming rules:</a:t>
            </a:r>
            <a:r>
              <a:rPr lang="en-US" sz="280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Names may contain letters (A to Z, a to z), numbers (0 to 9), or underscores (</a:t>
            </a:r>
            <a:r>
              <a:rPr lang="en-US" sz="2400" b="1" u="sng"/>
              <a:t> </a:t>
            </a:r>
            <a:r>
              <a:rPr lang="en-US" sz="2400"/>
              <a:t>).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The first character must be a letter or an underscore.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Names cannot contain any symbols, such as ~ ! @ # $ % ^ &amp; * ( ) – “+ = \ | ’, nor can they have any spaces.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Keywords cannot be used as variable names.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Identifiers may be any length, but only 1,024 characters are significant.</a:t>
            </a:r>
          </a:p>
        </p:txBody>
      </p:sp>
    </p:spTree>
    <p:extLst>
      <p:ext uri="{BB962C8B-B14F-4D97-AF65-F5344CB8AC3E}">
        <p14:creationId xmlns:p14="http://schemas.microsoft.com/office/powerpoint/2010/main" val="132294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12025"/>
            <a:ext cx="8077200" cy="42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Rules in C++</a:t>
            </a:r>
          </a:p>
        </p:txBody>
      </p:sp>
    </p:spTree>
    <p:extLst>
      <p:ext uri="{BB962C8B-B14F-4D97-AF65-F5344CB8AC3E}">
        <p14:creationId xmlns:p14="http://schemas.microsoft.com/office/powerpoint/2010/main" val="391683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Programming Fundamentals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Steps to Programming Success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Computer Programming Terminology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Format of a C++ program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Preprocessor Directives</a:t>
            </a:r>
            <a:endParaRPr lang="en-US" sz="2800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Main Function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C++ Statements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Sample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Whitespace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Language Syntax and Compiler Errors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Keywords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Data Types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Variable Declaration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Initializing Variables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Operators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Stored Values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Arithmetic Operators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Precedence of operations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Accumulation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Getting Data to/from User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#define Preprocessor Directive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Const</a:t>
            </a:r>
            <a:r>
              <a:rPr lang="en-US" dirty="0"/>
              <a:t> Modifier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Data Casts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Formatting Output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String Class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7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Where Can You Declare Variables?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Inside a function, outside a function, and in a function header line.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Where the declaration occurs dictates what parts of the program can see and have access to the variable values.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This access is known as the </a:t>
            </a:r>
            <a:r>
              <a:rPr lang="en-US" sz="2800" b="1" i="1" dirty="0"/>
              <a:t>scope</a:t>
            </a:r>
            <a:r>
              <a:rPr lang="en-US" sz="2800" dirty="0"/>
              <a:t> of a variable.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 variable must be declared before it is used.</a:t>
            </a:r>
          </a:p>
        </p:txBody>
      </p:sp>
    </p:spTree>
    <p:extLst>
      <p:ext uri="{BB962C8B-B14F-4D97-AF65-F5344CB8AC3E}">
        <p14:creationId xmlns:p14="http://schemas.microsoft.com/office/powerpoint/2010/main" val="1603153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effectLst/>
              </a:rPr>
              <a:t>Initializing variables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ffectLst/>
              </a:rPr>
              <a:t>Objective: Given a variable declaration properly initialize a 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4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C++ Does Not Initialize Variables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C++ does not assign any values automatically to your variables.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 Do not assume values start at zero.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 various C++ development environments usually initialize the variables to the largest negative value possible.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 results of no-assignment situations produce “crazy” output.</a:t>
            </a:r>
          </a:p>
        </p:txBody>
      </p:sp>
    </p:spTree>
    <p:extLst>
      <p:ext uri="{BB962C8B-B14F-4D97-AF65-F5344CB8AC3E}">
        <p14:creationId xmlns:p14="http://schemas.microsoft.com/office/powerpoint/2010/main" val="311423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The compiler warns that values are not initialized.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Example of “crazy” output.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51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miles.cpp(18) : warning C4700: local variable </a:t>
            </a:r>
          </a:p>
          <a:p>
            <a:pPr>
              <a:defRPr/>
            </a:pPr>
            <a:r>
              <a:rPr lang="en-US" sz="2000" b="1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‘hrsEachDay’ used without having been initialized</a:t>
            </a:r>
          </a:p>
          <a:p>
            <a:pPr>
              <a:defRPr/>
            </a:pPr>
            <a:endParaRPr lang="en-US" sz="2000" b="1">
              <a:solidFill>
                <a:srgbClr val="FF5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miles.cpp(18) : warning C4700: local variable </a:t>
            </a:r>
          </a:p>
          <a:p>
            <a:pPr>
              <a:defRPr/>
            </a:pPr>
            <a:r>
              <a:rPr lang="en-US" sz="2000" b="1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‘speed’ used without having been initialized</a:t>
            </a:r>
          </a:p>
          <a:p>
            <a:pPr>
              <a:defRPr/>
            </a:pPr>
            <a:endParaRPr lang="en-US" sz="2000" b="1">
              <a:solidFill>
                <a:srgbClr val="FF5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miles.cpp(21) : warning C4700: local variable </a:t>
            </a:r>
          </a:p>
          <a:p>
            <a:pPr>
              <a:defRPr/>
            </a:pPr>
            <a:r>
              <a:rPr lang="en-US" sz="2000" b="1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‘daysOnRoad’ used without having been initialized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81000" y="5562600"/>
            <a:ext cx="8399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858993460 days on road driving -9.25596e+061 </a:t>
            </a:r>
          </a:p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mph for -9.25596e+061 hours each day</a:t>
            </a:r>
          </a:p>
        </p:txBody>
      </p:sp>
    </p:spTree>
    <p:extLst>
      <p:ext uri="{BB962C8B-B14F-4D97-AF65-F5344CB8AC3E}">
        <p14:creationId xmlns:p14="http://schemas.microsoft.com/office/powerpoint/2010/main" val="544344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lvalue</a:t>
            </a:r>
            <a:r>
              <a:rPr lang="en-US" altLang="en-US" dirty="0"/>
              <a:t> and </a:t>
            </a:r>
            <a:r>
              <a:rPr lang="en-US" altLang="en-US" dirty="0" err="1"/>
              <a:t>rvalue</a:t>
            </a:r>
            <a:r>
              <a:rPr lang="en-US" altLang="en-US" dirty="0"/>
              <a:t>  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err="1"/>
              <a:t>lvalue</a:t>
            </a:r>
            <a:r>
              <a:rPr lang="en-US" altLang="en-US" dirty="0"/>
              <a:t> is an object that can be on the left side of the assignment operator. </a:t>
            </a:r>
          </a:p>
          <a:p>
            <a:r>
              <a:rPr lang="en-US" altLang="en-US" dirty="0"/>
              <a:t>An </a:t>
            </a:r>
            <a:r>
              <a:rPr lang="en-US" altLang="en-US" dirty="0" err="1"/>
              <a:t>rvalue</a:t>
            </a:r>
            <a:r>
              <a:rPr lang="en-US" altLang="en-US" dirty="0"/>
              <a:t> can be on the right side of the assignment operator. </a:t>
            </a:r>
          </a:p>
          <a:p>
            <a:r>
              <a:rPr lang="en-US" altLang="en-US" dirty="0"/>
              <a:t>Examples of incorrect statements: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33400" y="4800600"/>
            <a:ext cx="8382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altLang="en-US" sz="2000" b="1" dirty="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 eaLnBrk="0" hangingPunct="0"/>
            <a:endParaRPr lang="en-US" altLang="en-US" sz="2000" b="1" dirty="0"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 eaLnBrk="0" hangingPunct="0"/>
            <a:endParaRPr lang="en-US" altLang="en-US" sz="1800" b="1" dirty="0">
              <a:effectLst/>
              <a:latin typeface="Courier New" panose="02070309020205020404" pitchFamily="49" charset="0"/>
            </a:endParaRPr>
          </a:p>
          <a:p>
            <a:pPr eaLnBrk="0" hangingPunct="0"/>
            <a:endParaRPr lang="en-US" altLang="en-US" sz="180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3875" y="4648200"/>
            <a:ext cx="7467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sqrootX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5.2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can’t assign from right to left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sqrootX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can’t call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 left of =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07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lvalue</a:t>
            </a:r>
            <a:r>
              <a:rPr lang="en-US" altLang="en-US" dirty="0"/>
              <a:t> and </a:t>
            </a:r>
            <a:r>
              <a:rPr lang="en-US" altLang="en-US" dirty="0" err="1"/>
              <a:t>rvalue</a:t>
            </a:r>
            <a:r>
              <a:rPr lang="en-US" altLang="en-US" dirty="0"/>
              <a:t>   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compiler will generate errors based on the assignments in the last example.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correct statements:</a:t>
            </a:r>
          </a:p>
          <a:p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00" y="2590800"/>
            <a:ext cx="7376799" cy="1044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399" y="4724400"/>
            <a:ext cx="7315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sqrootX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5.2;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//assign number from right to left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sqrootX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//calculate on right, assign to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80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Declaration 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how to declare variables.</a:t>
            </a:r>
          </a:p>
        </p:txBody>
      </p:sp>
    </p:spTree>
    <p:extLst>
      <p:ext uri="{BB962C8B-B14F-4D97-AF65-F5344CB8AC3E}">
        <p14:creationId xmlns:p14="http://schemas.microsoft.com/office/powerpoint/2010/main" val="482171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Programming Fundamentals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Steps to Programming Success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Computer Programming Terminology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Format of a C++ program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Preprocessor Directives</a:t>
            </a:r>
            <a:endParaRPr lang="en-US" sz="2800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Main Function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C++ Statements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Sample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Whitespace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Language Syntax and Compiler Errors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Keywords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Commenting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Data Types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Variable Declaration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Initializing Variables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Operators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Stored Values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Arithmetic Operators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Precedence of operations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Accumulation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Getting Data to/from User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#define Preprocessor Directive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Const</a:t>
            </a:r>
            <a:r>
              <a:rPr lang="en-US" dirty="0"/>
              <a:t> Modifier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Data Casts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Formatting Output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String Class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2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effectLst/>
              </a:rPr>
              <a:t>Data types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effectLst/>
              </a:rPr>
              <a:t>Objective: Given a description of a programming problem, access to course materials and the internet select the proper data type.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Program Data and Data Types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 </a:t>
            </a:r>
            <a:r>
              <a:rPr lang="en-US" sz="2800" b="1" i="1" dirty="0">
                <a:solidFill>
                  <a:schemeClr val="accent5"/>
                </a:solidFill>
              </a:rPr>
              <a:t>data type</a:t>
            </a: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/>
              <a:t>is a type of “container” that can hold a specific kind of program data.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You must specify the type for each data item.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If we had a bank program, we’d need these different data types: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Names are stored as characters, either an </a:t>
            </a:r>
            <a:r>
              <a:rPr lang="en-US" sz="2400" b="1" i="1" dirty="0"/>
              <a:t>array of chars</a:t>
            </a:r>
            <a:r>
              <a:rPr lang="en-US" sz="2400" dirty="0"/>
              <a:t> or as a </a:t>
            </a:r>
            <a:r>
              <a:rPr lang="en-US" sz="2400" b="1" i="1" dirty="0"/>
              <a:t>string</a:t>
            </a:r>
            <a:r>
              <a:rPr lang="en-US" sz="2400" dirty="0"/>
              <a:t>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Money information must be stored in either a </a:t>
            </a:r>
            <a:r>
              <a:rPr lang="en-US" sz="2400" b="1" i="1" dirty="0"/>
              <a:t>float</a:t>
            </a:r>
            <a:r>
              <a:rPr lang="en-US" sz="2400" dirty="0"/>
              <a:t> or a </a:t>
            </a:r>
            <a:r>
              <a:rPr lang="en-US" sz="2400" b="1" i="1" dirty="0"/>
              <a:t>double</a:t>
            </a:r>
            <a:r>
              <a:rPr lang="en-US" sz="2400" dirty="0"/>
              <a:t> (for the decimal portion).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A transaction number can be stored as a whole number, which is referred to as an </a:t>
            </a:r>
            <a:r>
              <a:rPr lang="en-US" sz="2400" b="1" i="1" dirty="0"/>
              <a:t>int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677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4938"/>
            <a:ext cx="8763000" cy="401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3000" y="57912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4"/>
              </a:rPr>
              <a:t>http://msdn.microsoft.com/en-us/library/cc953fe1.aspx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183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 Names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5"/>
                </a:solidFill>
              </a:rPr>
              <a:t>data type  </a:t>
            </a:r>
            <a:r>
              <a:rPr lang="en-US" dirty="0"/>
              <a:t>is the type of data container.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5"/>
                </a:solidFill>
              </a:rPr>
              <a:t>variable</a:t>
            </a:r>
            <a:r>
              <a:rPr lang="en-US" dirty="0"/>
              <a:t> is the container’s name.</a:t>
            </a:r>
          </a:p>
          <a:p>
            <a:r>
              <a:rPr lang="en-US" dirty="0"/>
              <a:t>Each piece of program data needs both. </a:t>
            </a:r>
          </a:p>
          <a:p>
            <a:r>
              <a:rPr lang="en-US" dirty="0"/>
              <a:t>The data that is placed in the variable is referred to as the variable’s </a:t>
            </a:r>
            <a:r>
              <a:rPr lang="en-US" b="1" dirty="0">
                <a:solidFill>
                  <a:schemeClr val="accent5"/>
                </a:solidFill>
              </a:rPr>
              <a:t>value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304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Standards Organization (ISO)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ISO Standard C++ language specifies the minimum number of bytes of storage that each data type must reserve and use for storing values. </a:t>
            </a:r>
          </a:p>
          <a:p>
            <a:r>
              <a:rPr lang="en-US" altLang="en-US"/>
              <a:t>These reserved bytes dictate how big a value may be stored. </a:t>
            </a:r>
          </a:p>
          <a:p>
            <a:r>
              <a:rPr lang="en-US" altLang="en-US"/>
              <a:t>The size of the container dictates the range of data in which it can hold. </a:t>
            </a:r>
          </a:p>
          <a:p>
            <a:r>
              <a:rPr lang="en-US" altLang="en-US"/>
              <a:t>For a value to be stored, it must be represented by a unique bit pattern.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798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7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"/>
            <a:ext cx="51054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81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29200"/>
            <a:ext cx="54864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96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Data Type Modifiers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C++ uses of modifiers to create many more data types (or specialized containers).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 The modifiers include the terms </a:t>
            </a:r>
            <a:r>
              <a:rPr lang="en-US" sz="2800" i="1" dirty="0"/>
              <a:t>short</a:t>
            </a:r>
            <a:r>
              <a:rPr lang="en-US" sz="2800" dirty="0"/>
              <a:t>, </a:t>
            </a:r>
            <a:r>
              <a:rPr lang="en-US" sz="2800" i="1" dirty="0"/>
              <a:t>long</a:t>
            </a:r>
            <a:r>
              <a:rPr lang="en-US" sz="2800" dirty="0"/>
              <a:t>, and </a:t>
            </a:r>
            <a:r>
              <a:rPr lang="en-US" sz="2800" i="1" dirty="0"/>
              <a:t>unsigned</a:t>
            </a:r>
            <a:r>
              <a:rPr lang="en-US" sz="2800" dirty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 ISO C++ standard specifies the minimum amount of storage, not the exact amount.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Be aware that sizes and ranges may vary from one C++ implementation to another.</a:t>
            </a:r>
          </a:p>
        </p:txBody>
      </p:sp>
    </p:spTree>
    <p:extLst>
      <p:ext uri="{BB962C8B-B14F-4D97-AF65-F5344CB8AC3E}">
        <p14:creationId xmlns:p14="http://schemas.microsoft.com/office/powerpoint/2010/main" val="2221041835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AA3A5C4E-2C9E-4A67-BB39-CEF908402B4E}" vid="{23DF2E78-1706-4015-BC51-DD1B9CC8C5D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11956</TotalTime>
  <Words>1296</Words>
  <Application>Microsoft Office PowerPoint</Application>
  <PresentationFormat>On-screen Show (4:3)</PresentationFormat>
  <Paragraphs>188</Paragraphs>
  <Slides>27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Consolas</vt:lpstr>
      <vt:lpstr>Corbel</vt:lpstr>
      <vt:lpstr>Courier New</vt:lpstr>
      <vt:lpstr>Wingdings</vt:lpstr>
      <vt:lpstr>CIS1275Theme</vt:lpstr>
      <vt:lpstr>C++ Programming Today 2nd Edition By Barbara Johnston Chapter 2</vt:lpstr>
      <vt:lpstr>Chapter 2</vt:lpstr>
      <vt:lpstr>Data types </vt:lpstr>
      <vt:lpstr>Program Data and Data Types </vt:lpstr>
      <vt:lpstr>PowerPoint Presentation</vt:lpstr>
      <vt:lpstr>Data Types and Variable Names</vt:lpstr>
      <vt:lpstr>International Standards Organization (ISO)</vt:lpstr>
      <vt:lpstr>PowerPoint Presentation</vt:lpstr>
      <vt:lpstr>Data Type Modifiers</vt:lpstr>
      <vt:lpstr>PowerPoint Presentation</vt:lpstr>
      <vt:lpstr>What Can Happen</vt:lpstr>
      <vt:lpstr>Arianne Rocket Launch</vt:lpstr>
      <vt:lpstr>PowerPoint Presentation</vt:lpstr>
      <vt:lpstr>PowerPoint Presentation</vt:lpstr>
      <vt:lpstr>Variable declaration </vt:lpstr>
      <vt:lpstr>Variable Declaration in C++ </vt:lpstr>
      <vt:lpstr>Assigning Values to Variables</vt:lpstr>
      <vt:lpstr>Naming Rules in C++</vt:lpstr>
      <vt:lpstr>Naming Rules in C++</vt:lpstr>
      <vt:lpstr>Where Can You Declare Variables?</vt:lpstr>
      <vt:lpstr>Initializing variables </vt:lpstr>
      <vt:lpstr>C++ Does Not Initialize Variables </vt:lpstr>
      <vt:lpstr>PowerPoint Presentation</vt:lpstr>
      <vt:lpstr>lvalue and rvalue   </vt:lpstr>
      <vt:lpstr>lvalue and rvalue   </vt:lpstr>
      <vt:lpstr>Variable Declaration Demo</vt:lpstr>
      <vt:lpstr>Chapter 2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90</cp:revision>
  <dcterms:created xsi:type="dcterms:W3CDTF">2007-06-27T18:05:17Z</dcterms:created>
  <dcterms:modified xsi:type="dcterms:W3CDTF">2017-07-26T13:02:16Z</dcterms:modified>
</cp:coreProperties>
</file>