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15" r:id="rId1"/>
  </p:sldMasterIdLst>
  <p:notesMasterIdLst>
    <p:notesMasterId r:id="rId46"/>
  </p:notesMasterIdLst>
  <p:sldIdLst>
    <p:sldId id="400" r:id="rId2"/>
    <p:sldId id="483" r:id="rId3"/>
    <p:sldId id="501" r:id="rId4"/>
    <p:sldId id="502" r:id="rId5"/>
    <p:sldId id="506" r:id="rId6"/>
    <p:sldId id="511" r:id="rId7"/>
    <p:sldId id="512" r:id="rId8"/>
    <p:sldId id="513" r:id="rId9"/>
    <p:sldId id="514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536" r:id="rId19"/>
    <p:sldId id="537" r:id="rId20"/>
    <p:sldId id="538" r:id="rId21"/>
    <p:sldId id="532" r:id="rId22"/>
    <p:sldId id="533" r:id="rId23"/>
    <p:sldId id="534" r:id="rId24"/>
    <p:sldId id="535" r:id="rId25"/>
    <p:sldId id="539" r:id="rId26"/>
    <p:sldId id="540" r:id="rId27"/>
    <p:sldId id="541" r:id="rId28"/>
    <p:sldId id="348" r:id="rId29"/>
    <p:sldId id="349" r:id="rId30"/>
    <p:sldId id="350" r:id="rId31"/>
    <p:sldId id="351" r:id="rId32"/>
    <p:sldId id="352" r:id="rId33"/>
    <p:sldId id="542" r:id="rId34"/>
    <p:sldId id="543" r:id="rId35"/>
    <p:sldId id="544" r:id="rId36"/>
    <p:sldId id="545" r:id="rId37"/>
    <p:sldId id="546" r:id="rId38"/>
    <p:sldId id="547" r:id="rId39"/>
    <p:sldId id="527" r:id="rId40"/>
    <p:sldId id="528" r:id="rId41"/>
    <p:sldId id="529" r:id="rId42"/>
    <p:sldId id="530" r:id="rId43"/>
    <p:sldId id="550" r:id="rId44"/>
    <p:sldId id="548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66" autoAdjust="0"/>
    <p:restoredTop sz="94660"/>
  </p:normalViewPr>
  <p:slideViewPr>
    <p:cSldViewPr>
      <p:cViewPr varScale="1">
        <p:scale>
          <a:sx n="77" d="100"/>
          <a:sy n="77" d="100"/>
        </p:scale>
        <p:origin x="41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D13F6-36A0-41F1-B9EE-9BE7395014A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2-7 illustrates the use of operators.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92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0801F-9F45-4FE4-A38C-D1354C40A90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2-9 illustrates the concept of truncation due to data type limitations.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54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07CF3-D22A-4504-BB86-5A8C0D339D5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See Program 2-12 for an example.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62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B27871-909A-4191-88FF-3652C95A5400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Program 2-13 demonstrates this concept of changing results with precedence and parentheses.</a:t>
            </a:r>
          </a:p>
        </p:txBody>
      </p:sp>
    </p:spTree>
    <p:extLst>
      <p:ext uri="{BB962C8B-B14F-4D97-AF65-F5344CB8AC3E}">
        <p14:creationId xmlns:p14="http://schemas.microsoft.com/office/powerpoint/2010/main" val="497509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6100F3-B136-414F-990A-80B29945811E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07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5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7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2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0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3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4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71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10691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D8915-25D4-4658-BC43-48DE22203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D978F5-1430-454F-A8CA-28820B2749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6096000"/>
            <a:ext cx="853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/>
              <a:t>Go to </a:t>
            </a:r>
            <a:r>
              <a:rPr lang="en-US" altLang="en-US" sz="2000" dirty="0">
                <a:hlinkClick r:id="rId2"/>
              </a:rPr>
              <a:t>www.socrative.com</a:t>
            </a:r>
            <a:r>
              <a:rPr lang="en-US" altLang="en-US" sz="2000" dirty="0"/>
              <a:t> </a:t>
            </a:r>
          </a:p>
          <a:p>
            <a:r>
              <a:rPr lang="en-US" altLang="en-US" sz="2000" dirty="0"/>
              <a:t>Login as student and enter room number 393817</a:t>
            </a:r>
          </a:p>
        </p:txBody>
      </p:sp>
    </p:spTree>
    <p:extLst>
      <p:ext uri="{BB962C8B-B14F-4D97-AF65-F5344CB8AC3E}">
        <p14:creationId xmlns:p14="http://schemas.microsoft.com/office/powerpoint/2010/main" val="168636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03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D8915-25D4-4658-BC43-48DE22203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04800" y="6096000"/>
            <a:ext cx="853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/>
              <a:t>Go to </a:t>
            </a:r>
            <a:r>
              <a:rPr lang="en-US" altLang="en-US" sz="2000" dirty="0">
                <a:hlinkClick r:id="rId2"/>
              </a:rPr>
              <a:t>www.socrative.com</a:t>
            </a:r>
            <a:r>
              <a:rPr lang="en-US" altLang="en-US" sz="2000" dirty="0"/>
              <a:t> </a:t>
            </a:r>
          </a:p>
          <a:p>
            <a:r>
              <a:rPr lang="en-US" altLang="en-US" sz="2000" dirty="0"/>
              <a:t>Login as student and 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369571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5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6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4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4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1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3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16" r:id="rId1"/>
    <p:sldLayoutId id="2147485017" r:id="rId2"/>
    <p:sldLayoutId id="2147485018" r:id="rId3"/>
    <p:sldLayoutId id="2147485019" r:id="rId4"/>
    <p:sldLayoutId id="2147485020" r:id="rId5"/>
    <p:sldLayoutId id="2147485021" r:id="rId6"/>
    <p:sldLayoutId id="2147485022" r:id="rId7"/>
    <p:sldLayoutId id="2147485023" r:id="rId8"/>
    <p:sldLayoutId id="2147485024" r:id="rId9"/>
    <p:sldLayoutId id="2147485025" r:id="rId10"/>
    <p:sldLayoutId id="2147485026" r:id="rId11"/>
    <p:sldLayoutId id="2147485027" r:id="rId12"/>
    <p:sldLayoutId id="2147485028" r:id="rId13"/>
    <p:sldLayoutId id="2147485029" r:id="rId14"/>
    <p:sldLayoutId id="2147485030" r:id="rId15"/>
    <p:sldLayoutId id="2147485031" r:id="rId16"/>
    <p:sldLayoutId id="2147485032" r:id="rId17"/>
    <p:sldLayoutId id="2147485033" r:id="rId18"/>
    <p:sldLayoutId id="2147485034" r:id="rId19"/>
    <p:sldLayoutId id="2147485014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2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effectLst/>
              </a:rPr>
              <a:t>Arithmetic Operators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ffectLst/>
              </a:rPr>
              <a:t>Explain how to use arithmetic operators.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3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Arithmetic Operators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800"/>
              <a:t>C++ provides five arithmetic operators: </a:t>
            </a:r>
          </a:p>
          <a:p>
            <a:pPr lvl="1" eaLnBrk="1" hangingPunct="1">
              <a:defRPr/>
            </a:pPr>
            <a:r>
              <a:rPr lang="en-US" sz="2400"/>
              <a:t>multiplication (*)</a:t>
            </a:r>
          </a:p>
          <a:p>
            <a:pPr lvl="1" eaLnBrk="1" hangingPunct="1">
              <a:defRPr/>
            </a:pPr>
            <a:r>
              <a:rPr lang="en-US" sz="2400"/>
              <a:t>division (/),</a:t>
            </a:r>
          </a:p>
          <a:p>
            <a:pPr lvl="1" eaLnBrk="1" hangingPunct="1">
              <a:defRPr/>
            </a:pPr>
            <a:r>
              <a:rPr lang="en-US" sz="2400"/>
              <a:t>addition (+)</a:t>
            </a:r>
          </a:p>
          <a:p>
            <a:pPr lvl="1" eaLnBrk="1" hangingPunct="1">
              <a:defRPr/>
            </a:pPr>
            <a:r>
              <a:rPr lang="en-US" sz="2400"/>
              <a:t>subtraction (–) </a:t>
            </a:r>
          </a:p>
          <a:p>
            <a:pPr lvl="1" eaLnBrk="1" hangingPunct="1">
              <a:defRPr/>
            </a:pPr>
            <a:r>
              <a:rPr lang="en-US" sz="2400"/>
              <a:t>modulus (%)</a:t>
            </a:r>
          </a:p>
          <a:p>
            <a:pPr lvl="1" eaLnBrk="1" hangingPunct="1"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800"/>
              <a:t>The </a:t>
            </a:r>
            <a:r>
              <a:rPr lang="en-US" sz="2800" b="1" i="1"/>
              <a:t>modulus operator</a:t>
            </a:r>
            <a:r>
              <a:rPr lang="en-US" sz="2800"/>
              <a:t> must have integer </a:t>
            </a:r>
            <a:r>
              <a:rPr lang="en-US" sz="2800" b="1" i="1"/>
              <a:t>operands </a:t>
            </a:r>
            <a:r>
              <a:rPr lang="en-US" sz="2800"/>
              <a:t>and it returns the whole number remainder in a division. </a:t>
            </a:r>
          </a:p>
        </p:txBody>
      </p:sp>
    </p:spTree>
    <p:extLst>
      <p:ext uri="{BB962C8B-B14F-4D97-AF65-F5344CB8AC3E}">
        <p14:creationId xmlns:p14="http://schemas.microsoft.com/office/powerpoint/2010/main" val="48577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Results with Arithmetic Operators 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two values (operands) on which the operator is working are integers, the result is an integer. </a:t>
            </a:r>
          </a:p>
          <a:p>
            <a:r>
              <a:rPr lang="en-US"/>
              <a:t>If the operands are floats or doubles, the result is a double.</a:t>
            </a:r>
          </a:p>
          <a:p>
            <a:r>
              <a:rPr lang="en-US"/>
              <a:t>If there is one integer and one double or one integer and one float, the result is a double.</a:t>
            </a:r>
          </a:p>
          <a:p>
            <a:r>
              <a:rPr lang="en-US"/>
              <a:t>Modulus operator works on, and returns, only integers.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0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4" descr="AAHRSHU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467600" cy="52895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828800" y="457200"/>
            <a:ext cx="6005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Integer division produces integer results!</a:t>
            </a:r>
          </a:p>
        </p:txBody>
      </p:sp>
    </p:spTree>
    <p:extLst>
      <p:ext uri="{BB962C8B-B14F-4D97-AF65-F5344CB8AC3E}">
        <p14:creationId xmlns:p14="http://schemas.microsoft.com/office/powerpoint/2010/main" val="57000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553200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2" name="Picture 6" descr="AAHRSHV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5410200" cy="24892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1905000" y="6096000"/>
            <a:ext cx="5632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effectLst/>
              </a:rPr>
              <a:t>  Intermediate results from integer and floating point </a:t>
            </a:r>
          </a:p>
          <a:p>
            <a:pPr eaLnBrk="0" hangingPunct="0"/>
            <a:r>
              <a:rPr lang="en-US" altLang="en-US" sz="1800">
                <a:effectLst/>
              </a:rPr>
              <a:t>(double) division and subsequent assignment results. </a:t>
            </a:r>
          </a:p>
        </p:txBody>
      </p:sp>
    </p:spTree>
    <p:extLst>
      <p:ext uri="{BB962C8B-B14F-4D97-AF65-F5344CB8AC3E}">
        <p14:creationId xmlns:p14="http://schemas.microsoft.com/office/powerpoint/2010/main" val="139792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51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Fractional Calculations</a:t>
            </a:r>
            <a:r>
              <a:rPr lang="en-US" b="1"/>
              <a:t>  </a:t>
            </a:r>
            <a:r>
              <a:rPr lang="en-US"/>
              <a:t>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8674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Operator precedence, integer division and parentheses can change the results of a calculation. Show </a:t>
            </a:r>
            <a:r>
              <a:rPr lang="en-US" sz="2400" dirty="0" err="1"/>
              <a:t>prog</a:t>
            </a:r>
            <a:r>
              <a:rPr lang="en-US" sz="2400"/>
              <a:t> 2-13</a:t>
            </a:r>
          </a:p>
          <a:p>
            <a:pPr eaLnBrk="1" hangingPunct="1">
              <a:defRPr/>
            </a:pPr>
            <a:endParaRPr lang="en-US" sz="2400"/>
          </a:p>
        </p:txBody>
      </p:sp>
      <p:pic>
        <p:nvPicPr>
          <p:cNvPr id="91140" name="Picture 5" descr="AAHRSHW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5181600" cy="47656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35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Algebraic Equations and C++ Expressions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C++ code looks similar to algebra. </a:t>
            </a:r>
          </a:p>
          <a:p>
            <a:r>
              <a:rPr lang="en-US"/>
              <a:t>C++ has parentheses ( ) and dot operators, but they have different meanings in C++ than in algebra.</a:t>
            </a:r>
          </a:p>
          <a:p>
            <a:r>
              <a:rPr lang="en-US"/>
              <a:t>Break up complicated equations into two or three steps because it is easier to debug discrete steps rather than a massive equation.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0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7963"/>
            <a:ext cx="7391400" cy="634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39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code to add integer variables </a:t>
            </a:r>
            <a:r>
              <a:rPr lang="en-US" dirty="0" err="1"/>
              <a:t>varA</a:t>
            </a:r>
            <a:r>
              <a:rPr lang="en-US" dirty="0"/>
              <a:t> and </a:t>
            </a:r>
            <a:r>
              <a:rPr lang="en-US" dirty="0" err="1"/>
              <a:t>varB</a:t>
            </a:r>
            <a:r>
              <a:rPr lang="en-US" dirty="0"/>
              <a:t> and store the result in </a:t>
            </a:r>
            <a:r>
              <a:rPr lang="en-US" dirty="0" err="1"/>
              <a:t>varC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7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code to find the average of double variables </a:t>
            </a:r>
            <a:r>
              <a:rPr lang="en-US" dirty="0" err="1"/>
              <a:t>varA</a:t>
            </a:r>
            <a:r>
              <a:rPr lang="en-US" dirty="0"/>
              <a:t>, </a:t>
            </a:r>
            <a:r>
              <a:rPr lang="en-US" dirty="0" err="1"/>
              <a:t>varB</a:t>
            </a:r>
            <a:r>
              <a:rPr lang="en-US" dirty="0"/>
              <a:t> and </a:t>
            </a:r>
            <a:r>
              <a:rPr lang="en-US" dirty="0" err="1"/>
              <a:t>varC</a:t>
            </a:r>
            <a:r>
              <a:rPr lang="en-US" dirty="0"/>
              <a:t> and store the results in a double variable called average.</a:t>
            </a:r>
          </a:p>
        </p:txBody>
      </p:sp>
    </p:spTree>
    <p:extLst>
      <p:ext uri="{BB962C8B-B14F-4D97-AF65-F5344CB8AC3E}">
        <p14:creationId xmlns:p14="http://schemas.microsoft.com/office/powerpoint/2010/main" val="183500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Programming Fundamentals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Steps to Programming Success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Computer Programming Terminology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Format of a C++ program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Commenting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Preprocessor Directives</a:t>
            </a:r>
            <a:endParaRPr lang="en-US" sz="2800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Main Function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C++ Statements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Sample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Whitespace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Language Syntax and Compiler Errors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Keywords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Commenting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Data Types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Variable Declaration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Initializing Variables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Operators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Stored Values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Arithmetic Operators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Precedence of operations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Accumulation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Getting Data to/from User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#define Preprocessor Directive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Const</a:t>
            </a:r>
            <a:r>
              <a:rPr lang="en-US" dirty="0"/>
              <a:t> Modifier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Data Casts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Formatting Output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String Class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7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What type should we make </a:t>
            </a:r>
            <a:r>
              <a:rPr lang="en-US" sz="2400" dirty="0" err="1"/>
              <a:t>varC</a:t>
            </a:r>
            <a:r>
              <a:rPr lang="en-US" sz="2400" dirty="0"/>
              <a:t> to hold the full result of the calculation?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varA</a:t>
            </a:r>
            <a:r>
              <a:rPr lang="en-US" sz="2400" dirty="0"/>
              <a:t> = 5;</a:t>
            </a:r>
          </a:p>
          <a:p>
            <a:pPr marL="0" indent="0">
              <a:buNone/>
            </a:pPr>
            <a:r>
              <a:rPr lang="en-US" sz="2400" dirty="0"/>
              <a:t>float </a:t>
            </a:r>
            <a:r>
              <a:rPr lang="en-US" sz="2400" dirty="0" err="1"/>
              <a:t>varB</a:t>
            </a:r>
            <a:r>
              <a:rPr lang="en-US" sz="2400" dirty="0"/>
              <a:t> = 7.5;</a:t>
            </a:r>
          </a:p>
          <a:p>
            <a:pPr marL="0" indent="0">
              <a:buNone/>
            </a:pPr>
            <a:r>
              <a:rPr lang="en-US" sz="2400" dirty="0"/>
              <a:t>? </a:t>
            </a:r>
            <a:r>
              <a:rPr lang="en-US" sz="2400" dirty="0" err="1"/>
              <a:t>varC</a:t>
            </a:r>
            <a:r>
              <a:rPr lang="en-US" sz="2400" dirty="0"/>
              <a:t> = </a:t>
            </a:r>
            <a:r>
              <a:rPr lang="en-US" sz="2400" dirty="0" err="1"/>
              <a:t>varA</a:t>
            </a:r>
            <a:r>
              <a:rPr lang="en-US" sz="2400" dirty="0"/>
              <a:t> * </a:t>
            </a:r>
            <a:r>
              <a:rPr lang="en-US" sz="2400" dirty="0" err="1"/>
              <a:t>varB</a:t>
            </a:r>
            <a:r>
              <a:rPr lang="en-US" sz="2400" dirty="0"/>
              <a:t>;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int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float</a:t>
            </a:r>
          </a:p>
          <a:p>
            <a:pPr marL="514350" indent="-514350">
              <a:buAutoNum type="arabicPeriod"/>
            </a:pPr>
            <a:r>
              <a:rPr lang="en-US" sz="2400" dirty="0"/>
              <a:t>double</a:t>
            </a:r>
          </a:p>
          <a:p>
            <a:pPr marL="514350" indent="-514350">
              <a:buAutoNum type="arabicPeriod"/>
            </a:pPr>
            <a:r>
              <a:rPr lang="en-US" sz="2400" dirty="0"/>
              <a:t>None you can’t mix </a:t>
            </a:r>
            <a:r>
              <a:rPr lang="en-US" sz="2400" dirty="0" err="1"/>
              <a:t>ints</a:t>
            </a:r>
            <a:r>
              <a:rPr lang="en-US" sz="2400" dirty="0"/>
              <a:t> and floats in the same calculation!</a:t>
            </a:r>
          </a:p>
        </p:txBody>
      </p:sp>
    </p:spTree>
    <p:extLst>
      <p:ext uri="{BB962C8B-B14F-4D97-AF65-F5344CB8AC3E}">
        <p14:creationId xmlns:p14="http://schemas.microsoft.com/office/powerpoint/2010/main" val="44313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0899" y="4447700"/>
            <a:ext cx="6858000" cy="1194650"/>
          </a:xfrm>
        </p:spPr>
        <p:txBody>
          <a:bodyPr/>
          <a:lstStyle/>
          <a:p>
            <a:pPr>
              <a:defRPr/>
            </a:pPr>
            <a:r>
              <a:rPr lang="en-US" b="0" dirty="0">
                <a:effectLst/>
              </a:rPr>
              <a:t>Precedence of operations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ffectLst/>
              </a:rPr>
              <a:t>Objective: Given a math operation identify the correct precedence of operations.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Precedence of Operations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267200"/>
            <a:ext cx="8229600" cy="1600200"/>
          </a:xfrm>
        </p:spPr>
        <p:txBody>
          <a:bodyPr/>
          <a:lstStyle/>
          <a:p>
            <a:r>
              <a:rPr lang="en-US" altLang="en-US" sz="2800" b="1" i="1" dirty="0">
                <a:solidFill>
                  <a:schemeClr val="accent5"/>
                </a:solidFill>
              </a:rPr>
              <a:t>Precedence of operations</a:t>
            </a:r>
            <a:r>
              <a:rPr lang="en-US" altLang="en-US" sz="2800" dirty="0">
                <a:solidFill>
                  <a:schemeClr val="accent5"/>
                </a:solidFill>
              </a:rPr>
              <a:t> </a:t>
            </a:r>
            <a:r>
              <a:rPr lang="en-US" altLang="en-US" sz="2800" dirty="0"/>
              <a:t>(or order of operators) dictates exactly how statements are performed.</a:t>
            </a:r>
            <a:r>
              <a:rPr lang="en-US" altLang="en-US" dirty="0"/>
              <a:t> </a:t>
            </a:r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510463" cy="191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805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46096" y="2221468"/>
            <a:ext cx="7675350" cy="4251804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Above, there are four operators:=, /, *, and +. </a:t>
            </a:r>
          </a:p>
          <a:p>
            <a:r>
              <a:rPr lang="en-US" altLang="en-US" dirty="0"/>
              <a:t>The multiplication (*) and division (/) operators have the highest priority, then addition(+), last is assign(=).</a:t>
            </a:r>
          </a:p>
          <a:p>
            <a:r>
              <a:rPr lang="en-US" altLang="en-US" dirty="0"/>
              <a:t>Associativity tells us that for the arithmetic operators, the order is “left to right;” the operator on the left in the expression is performed first. </a:t>
            </a:r>
          </a:p>
          <a:p>
            <a:pPr lvl="1"/>
            <a:r>
              <a:rPr lang="en-US" altLang="en-US" dirty="0"/>
              <a:t>Divide 9.0 by 5.0 </a:t>
            </a:r>
          </a:p>
          <a:p>
            <a:pPr lvl="1"/>
            <a:r>
              <a:rPr lang="en-US" altLang="en-US" dirty="0"/>
              <a:t>Multiply by the value in the </a:t>
            </a:r>
            <a:r>
              <a:rPr lang="en-US" altLang="en-US" dirty="0" err="1"/>
              <a:t>C_temp</a:t>
            </a:r>
            <a:r>
              <a:rPr lang="en-US" altLang="en-US" dirty="0"/>
              <a:t> variable.</a:t>
            </a:r>
          </a:p>
          <a:p>
            <a:pPr lvl="1"/>
            <a:r>
              <a:rPr lang="en-US" altLang="en-US" dirty="0"/>
              <a:t>Addition is done next. </a:t>
            </a:r>
          </a:p>
          <a:p>
            <a:pPr lvl="1"/>
            <a:r>
              <a:rPr lang="en-US" altLang="en-US" dirty="0"/>
              <a:t>The assignment operator finishes by placing the result from the calculations into </a:t>
            </a:r>
            <a:r>
              <a:rPr lang="en-US" altLang="en-US" dirty="0" err="1"/>
              <a:t>F_temp</a:t>
            </a:r>
            <a:r>
              <a:rPr lang="en-US" altLang="en-US" dirty="0"/>
              <a:t>. 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371600" y="381000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>
                <a:effectLst/>
                <a:latin typeface="Courier New" panose="02070309020205020404" pitchFamily="49" charset="0"/>
              </a:rPr>
              <a:t>     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8605" y="1506023"/>
            <a:ext cx="44903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F_temp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9.0/5.0 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C_temp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+ 32.0;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4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 descr="AAHRSH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54113"/>
            <a:ext cx="5867400" cy="570388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990600" y="152400"/>
            <a:ext cx="7666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Four examples of operator precedence and associativity rules. </a:t>
            </a:r>
          </a:p>
        </p:txBody>
      </p:sp>
    </p:spTree>
    <p:extLst>
      <p:ext uri="{BB962C8B-B14F-4D97-AF65-F5344CB8AC3E}">
        <p14:creationId xmlns:p14="http://schemas.microsoft.com/office/powerpoint/2010/main" val="1297691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stored in </a:t>
            </a:r>
            <a:r>
              <a:rPr lang="en-US" dirty="0" err="1"/>
              <a:t>varA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varA</a:t>
            </a:r>
            <a:r>
              <a:rPr lang="en-US" dirty="0"/>
              <a:t> = 4.0 + 2.0/2.0 * 4.0;</a:t>
            </a:r>
          </a:p>
          <a:p>
            <a:pPr marL="514350" indent="-514350">
              <a:buAutoNum type="arabicPeriod"/>
            </a:pPr>
            <a:r>
              <a:rPr lang="en-US" dirty="0"/>
              <a:t>12.0</a:t>
            </a:r>
          </a:p>
          <a:p>
            <a:pPr marL="514350" indent="-514350">
              <a:buAutoNum type="arabicPeriod"/>
            </a:pPr>
            <a:r>
              <a:rPr lang="en-US" dirty="0"/>
              <a:t>8.0</a:t>
            </a:r>
          </a:p>
          <a:p>
            <a:pPr marL="514350" indent="-514350">
              <a:buAutoNum type="arabicPeriod"/>
            </a:pPr>
            <a:r>
              <a:rPr lang="en-US" dirty="0"/>
              <a:t>0.75</a:t>
            </a:r>
          </a:p>
          <a:p>
            <a:pPr marL="514350" indent="-514350">
              <a:buAutoNum type="arabicPeriod"/>
            </a:pPr>
            <a:r>
              <a:rPr lang="en-US" dirty="0"/>
              <a:t>Error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99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stored in </a:t>
            </a:r>
            <a:r>
              <a:rPr lang="en-US" dirty="0" err="1"/>
              <a:t>varA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varA</a:t>
            </a:r>
            <a:r>
              <a:rPr lang="en-US" dirty="0"/>
              <a:t> = (4.0 + 2.0)/2.0 * 4.0;</a:t>
            </a:r>
          </a:p>
          <a:p>
            <a:pPr marL="514350" indent="-514350">
              <a:buAutoNum type="arabicPeriod"/>
            </a:pPr>
            <a:r>
              <a:rPr lang="en-US" dirty="0"/>
              <a:t>12.0</a:t>
            </a:r>
          </a:p>
          <a:p>
            <a:pPr marL="514350" indent="-514350">
              <a:buAutoNum type="arabicPeriod"/>
            </a:pPr>
            <a:r>
              <a:rPr lang="en-US" dirty="0"/>
              <a:t>8.0</a:t>
            </a:r>
          </a:p>
          <a:p>
            <a:pPr marL="514350" indent="-514350">
              <a:buAutoNum type="arabicPeriod"/>
            </a:pPr>
            <a:r>
              <a:rPr lang="en-US" dirty="0"/>
              <a:t>0.75</a:t>
            </a:r>
          </a:p>
          <a:p>
            <a:pPr marL="514350" indent="-514350">
              <a:buAutoNum type="arabicPeriod"/>
            </a:pPr>
            <a:r>
              <a:rPr lang="en-US" dirty="0"/>
              <a:t>Error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20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stored in </a:t>
            </a:r>
            <a:r>
              <a:rPr lang="en-US" dirty="0" err="1"/>
              <a:t>varA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varA</a:t>
            </a:r>
            <a:r>
              <a:rPr lang="en-US" dirty="0"/>
              <a:t> = (4.0 + 2.0)/(2.0 * 4.0);</a:t>
            </a:r>
          </a:p>
          <a:p>
            <a:pPr marL="514350" indent="-514350">
              <a:buAutoNum type="arabicPeriod"/>
            </a:pPr>
            <a:r>
              <a:rPr lang="en-US" dirty="0"/>
              <a:t>12.0</a:t>
            </a:r>
          </a:p>
          <a:p>
            <a:pPr marL="514350" indent="-514350">
              <a:buAutoNum type="arabicPeriod"/>
            </a:pPr>
            <a:r>
              <a:rPr lang="en-US" dirty="0"/>
              <a:t>8.0</a:t>
            </a:r>
          </a:p>
          <a:p>
            <a:pPr marL="514350" indent="-514350">
              <a:buAutoNum type="arabicPeriod"/>
            </a:pPr>
            <a:r>
              <a:rPr lang="en-US" dirty="0"/>
              <a:t>0.75</a:t>
            </a:r>
          </a:p>
          <a:p>
            <a:pPr marL="514350" indent="-514350">
              <a:buAutoNum type="arabicPeriod"/>
            </a:pPr>
            <a:r>
              <a:rPr lang="en-US" dirty="0"/>
              <a:t>Error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6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effectLst/>
              </a:rPr>
              <a:t>Accumulation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ffectLst/>
              </a:rPr>
              <a:t>Explain how to use accumulation.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1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increment (+ +) and decrement (– –) operators are useful because they provide a quick way to add or subtract one (1) from a variable.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667000" y="3810000"/>
            <a:ext cx="3089307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++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   or	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++;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  <a:p>
            <a:pPr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is equivalent to </a:t>
            </a:r>
          </a:p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=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+ 1;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83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Describe what operators are in C++.</a:t>
            </a:r>
          </a:p>
        </p:txBody>
      </p:sp>
    </p:spTree>
    <p:extLst>
      <p:ext uri="{BB962C8B-B14F-4D97-AF65-F5344CB8AC3E}">
        <p14:creationId xmlns:p14="http://schemas.microsoft.com/office/powerpoint/2010/main" val="1554111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difference between these statements  when simply adding.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prefix operator will increment and/or decrement and then assign.</a:t>
            </a:r>
          </a:p>
          <a:p>
            <a:r>
              <a:rPr lang="en-US" dirty="0"/>
              <a:t>The postfix operator will assign and then increment and/or decrement.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2971800"/>
            <a:ext cx="6705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//prefix operator ++ is before the variable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//postfix operator ++ is after the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93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5257800"/>
            <a:ext cx="7675350" cy="846138"/>
          </a:xfrm>
        </p:spPr>
        <p:txBody>
          <a:bodyPr/>
          <a:lstStyle/>
          <a:p>
            <a:r>
              <a:rPr lang="en-US" dirty="0"/>
              <a:t>Notice the different results with each operator.</a:t>
            </a:r>
          </a:p>
        </p:txBody>
      </p:sp>
      <p:pic>
        <p:nvPicPr>
          <p:cNvPr id="1044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5" y="1981200"/>
            <a:ext cx="8686800" cy="294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69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Accumulation Operators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accumulation operators (+ =, – =, * =, /=) provide quick ways to write assignment expressions when it is necessary to accumulate values. </a:t>
            </a:r>
          </a:p>
          <a:p>
            <a:r>
              <a:rPr lang="en-US" altLang="en-US" dirty="0"/>
              <a:t>There are two ways to add or subtract a value to a variable: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5875" y="4590034"/>
            <a:ext cx="59436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sum + x;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//one way to write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+= x;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using the +=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 = diff - x;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//subtract a value, 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 -= x;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 the -=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39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will the output be?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++</a:t>
            </a:r>
            <a:r>
              <a:rPr lang="en-US" dirty="0" err="1"/>
              <a:t>varA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</a:pPr>
            <a:r>
              <a:rPr lang="en-US" dirty="0"/>
              <a:t>4</a:t>
            </a:r>
          </a:p>
          <a:p>
            <a:pPr marL="514350" indent="-514350">
              <a:buAutoNum type="arabicPeriod"/>
            </a:pPr>
            <a:r>
              <a:rPr lang="en-US" dirty="0"/>
              <a:t>5</a:t>
            </a:r>
          </a:p>
          <a:p>
            <a:pPr marL="514350" indent="-514350">
              <a:buAutoNum type="arabicPeriod"/>
            </a:pPr>
            <a:r>
              <a:rPr lang="en-US" dirty="0"/>
              <a:t>6</a:t>
            </a:r>
          </a:p>
          <a:p>
            <a:pPr marL="514350" indent="-514350">
              <a:buAutoNum type="arabicPeriod"/>
            </a:pPr>
            <a:r>
              <a:rPr lang="en-US" dirty="0"/>
              <a:t>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924027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will the output be?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varA</a:t>
            </a:r>
            <a:r>
              <a:rPr lang="en-US" dirty="0"/>
              <a:t>++;</a:t>
            </a:r>
          </a:p>
          <a:p>
            <a:pPr marL="514350" indent="-514350">
              <a:buAutoNum type="arabicPeriod"/>
            </a:pPr>
            <a:r>
              <a:rPr lang="en-US" dirty="0"/>
              <a:t>4</a:t>
            </a:r>
          </a:p>
          <a:p>
            <a:pPr marL="514350" indent="-514350">
              <a:buAutoNum type="arabicPeriod"/>
            </a:pPr>
            <a:r>
              <a:rPr lang="en-US" dirty="0"/>
              <a:t>5</a:t>
            </a:r>
          </a:p>
          <a:p>
            <a:pPr marL="514350" indent="-514350">
              <a:buAutoNum type="arabicPeriod"/>
            </a:pPr>
            <a:r>
              <a:rPr lang="en-US" dirty="0"/>
              <a:t>6</a:t>
            </a:r>
          </a:p>
          <a:p>
            <a:pPr marL="514350" indent="-514350">
              <a:buAutoNum type="arabicPeriod"/>
            </a:pPr>
            <a:r>
              <a:rPr lang="en-US" dirty="0"/>
              <a:t>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3645203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will the output be?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--</a:t>
            </a:r>
            <a:r>
              <a:rPr lang="en-US" dirty="0" err="1"/>
              <a:t>varA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</a:pPr>
            <a:r>
              <a:rPr lang="en-US" dirty="0"/>
              <a:t>4</a:t>
            </a:r>
          </a:p>
          <a:p>
            <a:pPr marL="514350" indent="-514350">
              <a:buAutoNum type="arabicPeriod"/>
            </a:pPr>
            <a:r>
              <a:rPr lang="en-US" dirty="0"/>
              <a:t>5</a:t>
            </a:r>
          </a:p>
          <a:p>
            <a:pPr marL="514350" indent="-514350">
              <a:buAutoNum type="arabicPeriod"/>
            </a:pPr>
            <a:r>
              <a:rPr lang="en-US" dirty="0"/>
              <a:t>6</a:t>
            </a:r>
          </a:p>
          <a:p>
            <a:pPr marL="514350" indent="-514350">
              <a:buAutoNum type="arabicPeriod"/>
            </a:pPr>
            <a:r>
              <a:rPr lang="en-US" dirty="0"/>
              <a:t>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2749730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will the output be?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varA</a:t>
            </a:r>
            <a:r>
              <a:rPr lang="en-US" dirty="0"/>
              <a:t>--;</a:t>
            </a:r>
          </a:p>
          <a:p>
            <a:pPr marL="514350" indent="-514350">
              <a:buAutoNum type="arabicPeriod"/>
            </a:pPr>
            <a:r>
              <a:rPr lang="en-US" dirty="0"/>
              <a:t>4</a:t>
            </a:r>
          </a:p>
          <a:p>
            <a:pPr marL="514350" indent="-514350">
              <a:buAutoNum type="arabicPeriod"/>
            </a:pPr>
            <a:r>
              <a:rPr lang="en-US" dirty="0"/>
              <a:t>5</a:t>
            </a:r>
          </a:p>
          <a:p>
            <a:pPr marL="514350" indent="-514350">
              <a:buAutoNum type="arabicPeriod"/>
            </a:pPr>
            <a:r>
              <a:rPr lang="en-US" dirty="0"/>
              <a:t>6</a:t>
            </a:r>
          </a:p>
          <a:p>
            <a:pPr marL="514350" indent="-514350">
              <a:buAutoNum type="arabicPeriod"/>
            </a:pPr>
            <a:r>
              <a:rPr lang="en-US" dirty="0"/>
              <a:t>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242631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will </a:t>
            </a:r>
            <a:r>
              <a:rPr lang="en-US" dirty="0" err="1"/>
              <a:t>varA</a:t>
            </a:r>
            <a:r>
              <a:rPr lang="en-US" dirty="0"/>
              <a:t> be after this code executes?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 err="1"/>
              <a:t>varA</a:t>
            </a:r>
            <a:r>
              <a:rPr lang="en-US" dirty="0"/>
              <a:t> +=7;</a:t>
            </a:r>
          </a:p>
          <a:p>
            <a:pPr marL="514350" indent="-514350">
              <a:buAutoNum type="arabicPeriod"/>
            </a:pPr>
            <a:r>
              <a:rPr lang="en-US" dirty="0"/>
              <a:t>5</a:t>
            </a:r>
          </a:p>
          <a:p>
            <a:pPr marL="514350" indent="-514350">
              <a:buAutoNum type="arabicPeriod"/>
            </a:pPr>
            <a:r>
              <a:rPr lang="en-US" dirty="0"/>
              <a:t>7</a:t>
            </a:r>
          </a:p>
          <a:p>
            <a:pPr marL="514350" indent="-514350">
              <a:buAutoNum type="arabicPeriod"/>
            </a:pPr>
            <a:r>
              <a:rPr lang="en-US" dirty="0"/>
              <a:t>12</a:t>
            </a:r>
          </a:p>
          <a:p>
            <a:pPr marL="514350" indent="-514350">
              <a:buAutoNum type="arabicPeriod"/>
            </a:pPr>
            <a:r>
              <a:rPr lang="en-US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573648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will </a:t>
            </a:r>
            <a:r>
              <a:rPr lang="en-US" dirty="0" err="1"/>
              <a:t>varA</a:t>
            </a:r>
            <a:r>
              <a:rPr lang="en-US" dirty="0"/>
              <a:t> be after this code executes?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 err="1"/>
              <a:t>varA</a:t>
            </a:r>
            <a:r>
              <a:rPr lang="en-US" dirty="0"/>
              <a:t> *=7;</a:t>
            </a:r>
          </a:p>
          <a:p>
            <a:pPr marL="514350" indent="-514350">
              <a:buAutoNum type="arabicPeriod"/>
            </a:pPr>
            <a:r>
              <a:rPr lang="en-US" dirty="0"/>
              <a:t>5</a:t>
            </a:r>
          </a:p>
          <a:p>
            <a:pPr marL="514350" indent="-514350">
              <a:buAutoNum type="arabicPeriod"/>
            </a:pPr>
            <a:r>
              <a:rPr lang="en-US" dirty="0"/>
              <a:t>7</a:t>
            </a:r>
          </a:p>
          <a:p>
            <a:pPr marL="514350" indent="-514350">
              <a:buAutoNum type="arabicPeriod"/>
            </a:pPr>
            <a:r>
              <a:rPr lang="en-US" dirty="0"/>
              <a:t>12</a:t>
            </a:r>
          </a:p>
          <a:p>
            <a:pPr marL="514350" indent="-514350">
              <a:buAutoNum type="arabicPeriod"/>
            </a:pPr>
            <a:r>
              <a:rPr lang="en-US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053511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3685" y="4451244"/>
            <a:ext cx="6858000" cy="119465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Getting data to/from user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how to get information to and from the user. </a:t>
            </a:r>
          </a:p>
        </p:txBody>
      </p:sp>
    </p:spTree>
    <p:extLst>
      <p:ext uri="{BB962C8B-B14F-4D97-AF65-F5344CB8AC3E}">
        <p14:creationId xmlns:p14="http://schemas.microsoft.com/office/powerpoint/2010/main" val="156592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 in C++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 i="1" dirty="0">
                <a:solidFill>
                  <a:schemeClr val="accent5"/>
                </a:solidFill>
                <a:effectLst/>
              </a:rPr>
              <a:t>Operators</a:t>
            </a:r>
            <a:r>
              <a:rPr lang="en-US" altLang="en-US" sz="2800" dirty="0">
                <a:solidFill>
                  <a:schemeClr val="accent5"/>
                </a:solidFill>
                <a:effectLst/>
              </a:rPr>
              <a:t> </a:t>
            </a:r>
            <a:r>
              <a:rPr lang="en-US" altLang="en-US" sz="2800" dirty="0">
                <a:effectLst/>
              </a:rPr>
              <a:t>are symbols that represent certain instructions or commands.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effectLst/>
              </a:rPr>
              <a:t>A simple addition example shows arithmetic operators and the assignment operator =. </a:t>
            </a:r>
          </a:p>
          <a:p>
            <a:pPr>
              <a:lnSpc>
                <a:spcPct val="80000"/>
              </a:lnSpc>
            </a:pPr>
            <a:endParaRPr lang="en-US" altLang="en-US" sz="2800" dirty="0">
              <a:effectLst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>
              <a:effectLst/>
            </a:endParaRP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33400" y="5486400"/>
            <a:ext cx="8094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FF5050"/>
                </a:solidFill>
                <a:effectLst/>
              </a:rPr>
              <a:t>Note that the assignment operator (=) must be on the left-hand side of </a:t>
            </a:r>
          </a:p>
          <a:p>
            <a:pPr eaLnBrk="0" hangingPunct="0"/>
            <a:r>
              <a:rPr lang="en-US" altLang="en-US" sz="2000">
                <a:solidFill>
                  <a:srgbClr val="FF5050"/>
                </a:solidFill>
                <a:effectLst/>
              </a:rPr>
              <a:t>the statement and the multiplication/addition must be on the right.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84746" y="3733800"/>
            <a:ext cx="57919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F_temp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9.0/5.0 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C_temp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+ 32.0;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524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Obtaining Program Data from the Keyboard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cin (“cee-in”) object is used with the extraction operator (&gt;&gt;). </a:t>
            </a:r>
          </a:p>
          <a:p>
            <a:r>
              <a:rPr lang="en-US" altLang="en-US"/>
              <a:t>When the program runs, it stops when it reaches the cin statement. </a:t>
            </a:r>
          </a:p>
          <a:p>
            <a:r>
              <a:rPr lang="en-US" altLang="en-US"/>
              <a:t>The user must type the data value and hit the Enter key.</a:t>
            </a:r>
          </a:p>
          <a:p>
            <a:r>
              <a:rPr lang="en-US" altLang="en-US"/>
              <a:t>Once the Enter key is struck, cin extracts the value from the input stream and assigns it to the data variable.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491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cin Examples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Obtain a single variable.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It is possible to enter multiple values with a </a:t>
            </a:r>
            <a:r>
              <a:rPr lang="en-US" altLang="en-US" dirty="0" err="1"/>
              <a:t>cin</a:t>
            </a:r>
            <a:r>
              <a:rPr lang="en-US" altLang="en-US" dirty="0"/>
              <a:t> statement.</a:t>
            </a:r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409700" y="2590800"/>
            <a:ext cx="6324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Please enter the average speed"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speed;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700" y="4620514"/>
            <a:ext cx="70866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Enter the number of days you’re driving,"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the speed, and hours driven each day."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such as  4  68.0  7.5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daysOnRoad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&gt;&gt; speed  &gt;&gt;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hrsEachDay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80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program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Show </a:t>
            </a:r>
            <a:r>
              <a:rPr lang="en-US" dirty="0" err="1"/>
              <a:t>prog</a:t>
            </a:r>
            <a:r>
              <a:rPr lang="en-US" dirty="0"/>
              <a:t> 2-8</a:t>
            </a:r>
          </a:p>
        </p:txBody>
      </p:sp>
    </p:spTree>
    <p:extLst>
      <p:ext uri="{BB962C8B-B14F-4D97-AF65-F5344CB8AC3E}">
        <p14:creationId xmlns:p14="http://schemas.microsoft.com/office/powerpoint/2010/main" val="2421567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 how to </a:t>
            </a:r>
            <a:r>
              <a:rPr lang="en-US"/>
              <a:t>use operators.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53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Programming Fundamentals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Steps to Programming Success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Computer Programming Terminology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Format of a C++ program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Commenting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Preprocessor Directives</a:t>
            </a:r>
            <a:endParaRPr lang="en-US" sz="2800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Main Function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C++ Statements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Sample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Whitespace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Language Syntax and Compiler Errors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Keywords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Commenting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Data Types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Variable Declaration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Initializing Variables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Operators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Stored Values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Arithmetic Operators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Precedence of operations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Accumulation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Getting Data to/from User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#define Preprocessor Directive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Const</a:t>
            </a:r>
            <a:r>
              <a:rPr lang="en-US" dirty="0"/>
              <a:t> Modifier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Data Casts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Formatting Output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String Class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2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Operator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assignment operator (=) takes the value on the right side of the equals sign and places it in the variable on the left side.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It is possible to have many assignment operators in one expression.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667000" y="320040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133636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 = 1534.34;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nPipes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8;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y;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344175" y="5410200"/>
            <a:ext cx="2667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b = c = 0;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203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Stored Values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values are stored by C++.</a:t>
            </a:r>
          </a:p>
        </p:txBody>
      </p:sp>
    </p:spTree>
    <p:extLst>
      <p:ext uri="{BB962C8B-B14F-4D97-AF65-F5344CB8AC3E}">
        <p14:creationId xmlns:p14="http://schemas.microsoft.com/office/powerpoint/2010/main" val="205357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 and Stored Values  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/>
              <a:t>The type of variable dictates what is actually stored in memory. 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When you assign a value to an integer, only the whole number portion will be stored. 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The decimal portion is truncated (</a:t>
            </a:r>
            <a:r>
              <a:rPr lang="en-US" altLang="en-US" sz="2800" i="1"/>
              <a:t>not</a:t>
            </a:r>
            <a:r>
              <a:rPr lang="en-US" altLang="en-US" sz="2800"/>
              <a:t> rounded). </a:t>
            </a:r>
          </a:p>
          <a:p>
            <a:endParaRPr lang="en-US" altLang="en-US" sz="2800"/>
          </a:p>
        </p:txBody>
      </p:sp>
      <p:sp>
        <p:nvSpPr>
          <p:cNvPr id="2" name="Rectangle 1"/>
          <p:cNvSpPr/>
          <p:nvPr/>
        </p:nvSpPr>
        <p:spPr>
          <a:xfrm>
            <a:off x="1037325" y="2667000"/>
            <a:ext cx="706935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15;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 is stored as 15.0000000000000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257300" y="4648200"/>
            <a:ext cx="6629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money = 435.83;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money will have 435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8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 and Stored Values   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compiler will issue a warning if the programmer attempts to assign a value that will be truncated due to the data type. </a:t>
            </a:r>
          </a:p>
          <a:p>
            <a:r>
              <a:rPr lang="en-US" altLang="en-US" dirty="0"/>
              <a:t>For example, in these two statements the values are truncated (or changed) due to the limitation of the data type.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981975" y="4648200"/>
            <a:ext cx="7391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3.141592653589793;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pi will be stored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//accurately as 3.141593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nNFLfans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56332;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short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 is 32,767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2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How Does C++ Interpret Constants?  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334000"/>
            <a:ext cx="8229600" cy="762000"/>
          </a:xfrm>
        </p:spPr>
        <p:txBody>
          <a:bodyPr/>
          <a:lstStyle/>
          <a:p>
            <a:r>
              <a:rPr lang="en-US" altLang="en-US" sz="2800"/>
              <a:t>Various ways C++ interprets the symbol 5.</a:t>
            </a:r>
          </a:p>
        </p:txBody>
      </p:sp>
      <p:pic>
        <p:nvPicPr>
          <p:cNvPr id="62469" name="Picture 5" descr="AAHRSHT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848600" cy="349091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6215180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AA3A5C4E-2C9E-4A67-BB39-CEF908402B4E}" vid="{23DF2E78-1706-4015-BC51-DD1B9CC8C5D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11956</TotalTime>
  <Words>1489</Words>
  <Application>Microsoft Office PowerPoint</Application>
  <PresentationFormat>On-screen Show (4:3)</PresentationFormat>
  <Paragraphs>270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Consolas</vt:lpstr>
      <vt:lpstr>Corbel</vt:lpstr>
      <vt:lpstr>Courier New</vt:lpstr>
      <vt:lpstr>Times New Roman</vt:lpstr>
      <vt:lpstr>Wingdings</vt:lpstr>
      <vt:lpstr>CIS1275Theme</vt:lpstr>
      <vt:lpstr>C++ Programming Today 2nd Edition By Barbara Johnston Chapter 2</vt:lpstr>
      <vt:lpstr>Chapter 2</vt:lpstr>
      <vt:lpstr>Operators</vt:lpstr>
      <vt:lpstr>Operators in C++ </vt:lpstr>
      <vt:lpstr>Assignment Operator</vt:lpstr>
      <vt:lpstr>Stored Values</vt:lpstr>
      <vt:lpstr>Data Types and Stored Values   </vt:lpstr>
      <vt:lpstr>Data Types and Stored Values   </vt:lpstr>
      <vt:lpstr>How Does C++ Interpret Constants?   </vt:lpstr>
      <vt:lpstr>Arithmetic Operators </vt:lpstr>
      <vt:lpstr>Arithmetic Operators </vt:lpstr>
      <vt:lpstr>Intermediate Results with Arithmetic Operators  </vt:lpstr>
      <vt:lpstr>PowerPoint Presentation</vt:lpstr>
      <vt:lpstr>PowerPoint Presentation</vt:lpstr>
      <vt:lpstr>Fractional Calculations   </vt:lpstr>
      <vt:lpstr>Algebraic Equations and C++ Expressions</vt:lpstr>
      <vt:lpstr>PowerPoint Presentation</vt:lpstr>
      <vt:lpstr>PowerPoint Presentation</vt:lpstr>
      <vt:lpstr>PowerPoint Presentation</vt:lpstr>
      <vt:lpstr>PowerPoint Presentation</vt:lpstr>
      <vt:lpstr>Precedence of operations </vt:lpstr>
      <vt:lpstr>Precedence of Operations</vt:lpstr>
      <vt:lpstr>Associativity</vt:lpstr>
      <vt:lpstr>PowerPoint Presentation</vt:lpstr>
      <vt:lpstr>PowerPoint Presentation</vt:lpstr>
      <vt:lpstr>PowerPoint Presentation</vt:lpstr>
      <vt:lpstr>PowerPoint Presentation</vt:lpstr>
      <vt:lpstr>Accumulation </vt:lpstr>
      <vt:lpstr>Increment and Decrement Operators</vt:lpstr>
      <vt:lpstr>Increment and Decrement Operators</vt:lpstr>
      <vt:lpstr>Increment and Decrement Operators</vt:lpstr>
      <vt:lpstr>Accumulation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data to/from user </vt:lpstr>
      <vt:lpstr>Obtaining Program Data from the Keyboard</vt:lpstr>
      <vt:lpstr>cin Examples</vt:lpstr>
      <vt:lpstr>Sample program</vt:lpstr>
      <vt:lpstr>Operators Demo</vt:lpstr>
      <vt:lpstr>Chapter 2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89</cp:revision>
  <dcterms:created xsi:type="dcterms:W3CDTF">2007-06-27T18:05:17Z</dcterms:created>
  <dcterms:modified xsi:type="dcterms:W3CDTF">2017-07-26T13:03:05Z</dcterms:modified>
</cp:coreProperties>
</file>