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95" r:id="rId1"/>
  </p:sldMasterIdLst>
  <p:notesMasterIdLst>
    <p:notesMasterId r:id="rId35"/>
  </p:notesMasterIdLst>
  <p:sldIdLst>
    <p:sldId id="400" r:id="rId2"/>
    <p:sldId id="498" r:id="rId3"/>
    <p:sldId id="491" r:id="rId4"/>
    <p:sldId id="474" r:id="rId5"/>
    <p:sldId id="457" r:id="rId6"/>
    <p:sldId id="458" r:id="rId7"/>
    <p:sldId id="459" r:id="rId8"/>
    <p:sldId id="460" r:id="rId9"/>
    <p:sldId id="493" r:id="rId10"/>
    <p:sldId id="475" r:id="rId11"/>
    <p:sldId id="461" r:id="rId12"/>
    <p:sldId id="462" r:id="rId13"/>
    <p:sldId id="494" r:id="rId14"/>
    <p:sldId id="476" r:id="rId15"/>
    <p:sldId id="463" r:id="rId16"/>
    <p:sldId id="464" r:id="rId17"/>
    <p:sldId id="495" r:id="rId18"/>
    <p:sldId id="487" r:id="rId19"/>
    <p:sldId id="465" r:id="rId20"/>
    <p:sldId id="480" r:id="rId21"/>
    <p:sldId id="466" r:id="rId22"/>
    <p:sldId id="481" r:id="rId23"/>
    <p:sldId id="467" r:id="rId24"/>
    <p:sldId id="478" r:id="rId25"/>
    <p:sldId id="468" r:id="rId26"/>
    <p:sldId id="469" r:id="rId27"/>
    <p:sldId id="470" r:id="rId28"/>
    <p:sldId id="471" r:id="rId29"/>
    <p:sldId id="472" r:id="rId30"/>
    <p:sldId id="497" r:id="rId31"/>
    <p:sldId id="482" r:id="rId32"/>
    <p:sldId id="473" r:id="rId33"/>
    <p:sldId id="492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466" autoAdjust="0"/>
    <p:restoredTop sz="94660"/>
  </p:normalViewPr>
  <p:slideViewPr>
    <p:cSldViewPr>
      <p:cViewPr varScale="1">
        <p:scale>
          <a:sx n="29" d="100"/>
          <a:sy n="29" d="100"/>
        </p:scale>
        <p:origin x="38" y="113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3DF5965-475A-42EF-95F5-23AA1AFEF6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522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CB042B-7984-4CE1-8616-7D20F0E2991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</a:rPr>
              <a:t>#define</a:t>
            </a:r>
            <a:r>
              <a:rPr lang="en-US" altLang="en-US"/>
              <a:t> statements are shown in Program 2-15.</a:t>
            </a:r>
          </a:p>
        </p:txBody>
      </p:sp>
    </p:spTree>
    <p:extLst>
      <p:ext uri="{BB962C8B-B14F-4D97-AF65-F5344CB8AC3E}">
        <p14:creationId xmlns:p14="http://schemas.microsoft.com/office/powerpoint/2010/main" val="2259105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E5C20A-7AE1-42BE-84A2-AFC2425A56C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Program 2-16 demonstrates the const modifier.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778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6663D1-D3D8-46B1-9E74-FF2225DDD59C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Program 2-17 shows more casting.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124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66512-DACD-40C1-94B8-20B71F0FC8D6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See Program 2-18 for various escape sequences.</a:t>
            </a:r>
          </a:p>
        </p:txBody>
      </p:sp>
    </p:spTree>
    <p:extLst>
      <p:ext uri="{BB962C8B-B14F-4D97-AF65-F5344CB8AC3E}">
        <p14:creationId xmlns:p14="http://schemas.microsoft.com/office/powerpoint/2010/main" val="4248477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6BC244-178E-4DB6-987A-0A5FC21D5847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Program 2-19 illustrates how the precision and fixed flag work together to produce a variety of output formats.</a:t>
            </a:r>
          </a:p>
        </p:txBody>
      </p:sp>
    </p:spTree>
    <p:extLst>
      <p:ext uri="{BB962C8B-B14F-4D97-AF65-F5344CB8AC3E}">
        <p14:creationId xmlns:p14="http://schemas.microsoft.com/office/powerpoint/2010/main" val="793630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C7C1BE-B172-4F05-851E-D48D60AE86F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94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FCFFC4-EC5F-43B6-BE92-96E06C88357F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Program 2-20 shows how you can place the flags in the cout statement itself to control the appearance of your output.</a:t>
            </a:r>
            <a:r>
              <a:rPr lang="en-US" altLang="en-US" sz="1400"/>
              <a:t> 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761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3A4519-7AF7-4815-8B44-5F42CF7AF551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Program 2-21 illustrates how to declare </a:t>
            </a:r>
            <a:r>
              <a:rPr lang="en-US" altLang="en-US" b="1">
                <a:latin typeface="Courier New" panose="02070309020205020404" pitchFamily="49" charset="0"/>
              </a:rPr>
              <a:t>string</a:t>
            </a:r>
            <a:r>
              <a:rPr lang="en-US" altLang="en-US"/>
              <a:t> objects and use them in a program.</a:t>
            </a:r>
          </a:p>
        </p:txBody>
      </p:sp>
    </p:spTree>
    <p:extLst>
      <p:ext uri="{BB962C8B-B14F-4D97-AF65-F5344CB8AC3E}">
        <p14:creationId xmlns:p14="http://schemas.microsoft.com/office/powerpoint/2010/main" val="1729837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D846A4-85E8-4DA2-9664-D5564F178EF4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Program 2-22 asks the user to enter a sentence and a word.</a:t>
            </a:r>
          </a:p>
        </p:txBody>
      </p:sp>
    </p:spTree>
    <p:extLst>
      <p:ext uri="{BB962C8B-B14F-4D97-AF65-F5344CB8AC3E}">
        <p14:creationId xmlns:p14="http://schemas.microsoft.com/office/powerpoint/2010/main" val="2556854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socrative.com/" TargetMode="Externa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crative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533400"/>
            <a:ext cx="8458200" cy="4701572"/>
          </a:xfrm>
        </p:spPr>
        <p:txBody>
          <a:bodyPr wrap="square" anchor="ctr" anchorCtr="0">
            <a:normAutofit/>
          </a:bodyPr>
          <a:lstStyle>
            <a:lvl1pPr algn="ctr">
              <a:defRPr sz="48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486400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7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91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660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3325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165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491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28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191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321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cr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30725"/>
          </a:xfrm>
        </p:spPr>
        <p:txBody>
          <a:bodyPr/>
          <a:lstStyle>
            <a:lvl1pPr marL="0" indent="0">
              <a:buFont typeface="+mj-lt"/>
              <a:buNone/>
              <a:defRPr/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  <a:p>
            <a:pPr marL="0" lvl="1" indent="0">
              <a:buNone/>
            </a:pPr>
            <a:r>
              <a:rPr lang="en-US"/>
              <a:t>Second level</a:t>
            </a:r>
          </a:p>
          <a:p>
            <a:pPr marL="0" lvl="2" indent="0">
              <a:buNone/>
            </a:pPr>
            <a:r>
              <a:rPr lang="en-US"/>
              <a:t>Third level</a:t>
            </a:r>
          </a:p>
          <a:p>
            <a:pPr marL="0" lvl="3" indent="0">
              <a:buNone/>
            </a:pPr>
            <a:r>
              <a:rPr lang="en-US"/>
              <a:t>Fourth level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57842" y="627745"/>
            <a:ext cx="569105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800" dirty="0"/>
              <a:t>Go to </a:t>
            </a:r>
            <a:r>
              <a:rPr lang="en-US" sz="1800" dirty="0">
                <a:hlinkClick r:id="rId2"/>
              </a:rPr>
              <a:t>www.socrative.com</a:t>
            </a:r>
            <a:r>
              <a:rPr lang="en-US" sz="1800" dirty="0"/>
              <a:t> and log into CNMROBGARNER</a:t>
            </a:r>
          </a:p>
        </p:txBody>
      </p:sp>
      <p:pic>
        <p:nvPicPr>
          <p:cNvPr id="1026" name="Picture 2" descr="https://socrative-production-static-web.s3.amazonaws.com/img/logo_new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412103"/>
            <a:ext cx="2191808" cy="7767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978541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D8915-25D4-4658-BC43-48DE222032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304800" y="60960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Go to </a:t>
            </a:r>
            <a:r>
              <a:rPr lang="en-US" altLang="en-US" dirty="0">
                <a:hlinkClick r:id="rId2"/>
              </a:rPr>
              <a:t>www.socrative.com</a:t>
            </a:r>
            <a:r>
              <a:rPr lang="en-US" altLang="en-US" dirty="0"/>
              <a:t>. Login as student.</a:t>
            </a:r>
          </a:p>
          <a:p>
            <a:r>
              <a:rPr lang="en-US" altLang="en-US" dirty="0"/>
              <a:t>Enter room number 393817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SOCRATIVE</a:t>
            </a:r>
          </a:p>
        </p:txBody>
      </p:sp>
    </p:spTree>
    <p:extLst>
      <p:ext uri="{BB962C8B-B14F-4D97-AF65-F5344CB8AC3E}">
        <p14:creationId xmlns:p14="http://schemas.microsoft.com/office/powerpoint/2010/main" val="343690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5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square" anchor="t">
            <a:normAutofit/>
          </a:bodyPr>
          <a:lstStyle>
            <a:lvl1pPr algn="l">
              <a:defRPr sz="48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834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88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80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7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84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95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71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752600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AAD347D-5ACD-4C99-B74B-A9C85AD731AF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973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996" r:id="rId1"/>
    <p:sldLayoutId id="2147484997" r:id="rId2"/>
    <p:sldLayoutId id="2147484998" r:id="rId3"/>
    <p:sldLayoutId id="2147484999" r:id="rId4"/>
    <p:sldLayoutId id="2147485000" r:id="rId5"/>
    <p:sldLayoutId id="2147485001" r:id="rId6"/>
    <p:sldLayoutId id="2147485002" r:id="rId7"/>
    <p:sldLayoutId id="2147485003" r:id="rId8"/>
    <p:sldLayoutId id="2147485004" r:id="rId9"/>
    <p:sldLayoutId id="2147485005" r:id="rId10"/>
    <p:sldLayoutId id="2147485006" r:id="rId11"/>
    <p:sldLayoutId id="2147485007" r:id="rId12"/>
    <p:sldLayoutId id="2147485008" r:id="rId13"/>
    <p:sldLayoutId id="2147485009" r:id="rId14"/>
    <p:sldLayoutId id="2147485010" r:id="rId15"/>
    <p:sldLayoutId id="2147485011" r:id="rId16"/>
    <p:sldLayoutId id="2147485012" r:id="rId17"/>
    <p:sldLayoutId id="2147485013" r:id="rId18"/>
    <p:sldLayoutId id="2147485014" r:id="rId1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spcAft>
          <a:spcPts val="1200"/>
        </a:spcAft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Programming Today</a:t>
            </a:r>
            <a:br>
              <a:rPr lang="en-US" dirty="0"/>
            </a:br>
            <a:r>
              <a:rPr lang="en-US" dirty="0"/>
              <a:t>2nd Edition</a:t>
            </a:r>
            <a:br>
              <a:rPr lang="en-US" dirty="0"/>
            </a:br>
            <a:r>
              <a:rPr lang="en-US" altLang="en-US" dirty="0"/>
              <a:t>By Barbara Johnston</a:t>
            </a:r>
            <a:br>
              <a:rPr lang="en-US" altLang="en-US" dirty="0"/>
            </a:br>
            <a:r>
              <a:rPr lang="en-US" altLang="en-US" dirty="0"/>
              <a:t>Chapter 2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Instructor: &lt;Instructor Name&gt;</a:t>
            </a:r>
            <a:endParaRPr lang="en-US" dirty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419600" y="6507254"/>
            <a:ext cx="5181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sz="1600" dirty="0"/>
              <a:t>Lecture Slides by Kelly Montoya and Rob Garner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53341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r>
              <a:rPr lang="en-US" dirty="0"/>
              <a:t> Modifier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Explain how to use the </a:t>
            </a:r>
            <a:r>
              <a:rPr lang="en-US" dirty="0" err="1"/>
              <a:t>const</a:t>
            </a:r>
            <a:r>
              <a:rPr lang="en-US" dirty="0"/>
              <a:t> modifier.</a:t>
            </a:r>
          </a:p>
        </p:txBody>
      </p:sp>
    </p:spTree>
    <p:extLst>
      <p:ext uri="{BB962C8B-B14F-4D97-AF65-F5344CB8AC3E}">
        <p14:creationId xmlns:p14="http://schemas.microsoft.com/office/powerpoint/2010/main" val="1138390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const Modifier</a:t>
            </a:r>
            <a:endParaRPr lang="en-US" altLang="en-US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const is used in variable declaration statements.</a:t>
            </a:r>
          </a:p>
          <a:p>
            <a:r>
              <a:rPr lang="en-US" altLang="en-US"/>
              <a:t>The constant’s value remains the same throughout the program and cannot be changed.</a:t>
            </a:r>
          </a:p>
          <a:p>
            <a:r>
              <a:rPr lang="en-US" altLang="en-US"/>
              <a:t>The form is:</a:t>
            </a:r>
          </a:p>
          <a:p>
            <a:endParaRPr lang="en-US" altLang="en-US" dirty="0"/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304800" y="4343400"/>
            <a:ext cx="85820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const</a:t>
            </a:r>
            <a:r>
              <a:rPr lang="en-US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data_type</a:t>
            </a:r>
            <a:r>
              <a:rPr lang="en-US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variable_name</a:t>
            </a:r>
            <a:r>
              <a:rPr lang="en-US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 = </a:t>
            </a:r>
            <a:r>
              <a:rPr lang="en-US" altLang="en-US" sz="24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initial_value</a:t>
            </a:r>
            <a:r>
              <a:rPr lang="en-US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;</a:t>
            </a:r>
          </a:p>
          <a:p>
            <a:pPr eaLnBrk="0" hangingPunct="0"/>
            <a:endParaRPr lang="en-US" alt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Courier New" panose="02070309020205020404" pitchFamily="49" charset="0"/>
            </a:endParaRPr>
          </a:p>
          <a:p>
            <a:pPr eaLnBrk="0" hangingPunct="0"/>
            <a:r>
              <a:rPr lang="en-US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Unicode MS" panose="020B0604020202020204" pitchFamily="34" charset="-128"/>
              </a:rPr>
              <a:t>Example: 	</a:t>
            </a:r>
            <a:r>
              <a:rPr lang="en-US" altLang="en-US" sz="24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const</a:t>
            </a:r>
            <a:r>
              <a:rPr lang="en-US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 double x = 7.1111;</a:t>
            </a:r>
          </a:p>
        </p:txBody>
      </p:sp>
    </p:spTree>
    <p:extLst>
      <p:ext uri="{BB962C8B-B14F-4D97-AF65-F5344CB8AC3E}">
        <p14:creationId xmlns:p14="http://schemas.microsoft.com/office/powerpoint/2010/main" val="3867739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dirty="0" err="1">
                <a:latin typeface="Courier New" panose="02070309020205020404" pitchFamily="49" charset="0"/>
              </a:rPr>
              <a:t>const</a:t>
            </a:r>
            <a:r>
              <a:rPr lang="en-US" altLang="en-US" dirty="0"/>
              <a:t> Modifier</a:t>
            </a:r>
            <a:endParaRPr lang="en-US" dirty="0"/>
          </a:p>
        </p:txBody>
      </p:sp>
      <p:sp>
        <p:nvSpPr>
          <p:cNvPr id="14541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 Here we use const for PI.</a:t>
            </a:r>
          </a:p>
          <a:p>
            <a:pPr lvl="1"/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400" y="2743200"/>
            <a:ext cx="5029200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PI = 3.14159265;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circleArea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radius = 5.0;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circleArea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PI * radius * radius;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Circle area"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cArea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633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Where should </a:t>
            </a:r>
            <a:r>
              <a:rPr lang="en-US" dirty="0" err="1"/>
              <a:t>const</a:t>
            </a:r>
            <a:r>
              <a:rPr lang="en-US" dirty="0"/>
              <a:t> statements be located in your program?</a:t>
            </a:r>
          </a:p>
          <a:p>
            <a:pPr marL="514350" indent="-514350">
              <a:buAutoNum type="arabicPeriod"/>
            </a:pPr>
            <a:r>
              <a:rPr lang="en-US" dirty="0"/>
              <a:t>At the top of the program.</a:t>
            </a:r>
          </a:p>
          <a:p>
            <a:pPr marL="514350" indent="-514350">
              <a:buAutoNum type="arabicPeriod"/>
            </a:pPr>
            <a:r>
              <a:rPr lang="en-US" dirty="0"/>
              <a:t>Anywhere in the program where you would declare any other variable.</a:t>
            </a:r>
          </a:p>
        </p:txBody>
      </p:sp>
    </p:spTree>
    <p:extLst>
      <p:ext uri="{BB962C8B-B14F-4D97-AF65-F5344CB8AC3E}">
        <p14:creationId xmlns:p14="http://schemas.microsoft.com/office/powerpoint/2010/main" val="1841746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Casts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Explain how to cast a value to a different data type.</a:t>
            </a:r>
          </a:p>
        </p:txBody>
      </p:sp>
    </p:spTree>
    <p:extLst>
      <p:ext uri="{BB962C8B-B14F-4D97-AF65-F5344CB8AC3E}">
        <p14:creationId xmlns:p14="http://schemas.microsoft.com/office/powerpoint/2010/main" val="810456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Casts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 casting is an operation where one type of data is transformed into another type of data. </a:t>
            </a:r>
          </a:p>
          <a:p>
            <a:r>
              <a:rPr lang="en-US" altLang="en-US" dirty="0"/>
              <a:t>The </a:t>
            </a:r>
            <a:r>
              <a:rPr lang="en-US" altLang="en-US" dirty="0" err="1">
                <a:solidFill>
                  <a:srgbClr val="FFFF00"/>
                </a:solidFill>
              </a:rPr>
              <a:t>static_cast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/>
              <a:t>is the one most commonly required in C++ programs. </a:t>
            </a:r>
          </a:p>
          <a:p>
            <a:r>
              <a:rPr lang="en-US" altLang="en-US" dirty="0"/>
              <a:t>The general form is: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1676400" y="4495800"/>
            <a:ext cx="5478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static_cast&lt;data_type&gt;(value)</a:t>
            </a:r>
          </a:p>
        </p:txBody>
      </p:sp>
    </p:spTree>
    <p:extLst>
      <p:ext uri="{BB962C8B-B14F-4D97-AF65-F5344CB8AC3E}">
        <p14:creationId xmlns:p14="http://schemas.microsoft.com/office/powerpoint/2010/main" val="1098140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Casts</a:t>
            </a:r>
            <a:endParaRPr lang="en-US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Convert the double value of 2.0 into a float value.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Cast a character variable that contains the letter ‘B’ into an integer variable named number. 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2634948"/>
            <a:ext cx="596188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 =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&gt;(2.0);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037844" y="4876800"/>
            <a:ext cx="66294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letter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 =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&gt;(letter);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2460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the code to cast the float 3.5F to an </a:t>
            </a:r>
            <a:r>
              <a:rPr lang="en-US" dirty="0" err="1"/>
              <a:t>int</a:t>
            </a:r>
            <a:r>
              <a:rPr lang="en-US" dirty="0"/>
              <a:t> (the F tells the compiler 3.5 is a float not a double). </a:t>
            </a:r>
          </a:p>
        </p:txBody>
      </p:sp>
    </p:spTree>
    <p:extLst>
      <p:ext uri="{BB962C8B-B14F-4D97-AF65-F5344CB8AC3E}">
        <p14:creationId xmlns:p14="http://schemas.microsoft.com/office/powerpoint/2010/main" val="3811384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b="0" dirty="0" err="1">
                <a:effectLst/>
              </a:rPr>
              <a:t>Formating</a:t>
            </a:r>
            <a:r>
              <a:rPr lang="en-US" b="0" dirty="0">
                <a:effectLst/>
              </a:rPr>
              <a:t> Output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ffectLst/>
              </a:rPr>
              <a:t>Demonstrate how to format output.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727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More Details on Keyboard Input and Screen Output 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791200"/>
            <a:ext cx="82296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The \ symbol tells C++ to do something special when writing output. 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3467100" y="1807648"/>
            <a:ext cx="220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en-US" dirty="0">
                <a:effectLst/>
              </a:rPr>
              <a:t>Escape Sequences</a:t>
            </a:r>
          </a:p>
        </p:txBody>
      </p:sp>
      <p:pic>
        <p:nvPicPr>
          <p:cNvPr id="849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850" y="2286000"/>
            <a:ext cx="4178300" cy="320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5052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1A269-86B6-4CCC-A3FF-2C913F95D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Quiz, Make a Project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6FC4787-B247-477A-877A-8A8956B612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86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Sequences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653" y="1420813"/>
            <a:ext cx="5604694" cy="281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703" y="4419600"/>
            <a:ext cx="5648325" cy="1390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ular Callout 5"/>
          <p:cNvSpPr/>
          <p:nvPr/>
        </p:nvSpPr>
        <p:spPr bwMode="auto">
          <a:xfrm>
            <a:off x="3657600" y="2209800"/>
            <a:ext cx="2057400" cy="457200"/>
          </a:xfrm>
          <a:prstGeom prst="wedgeRectCallout">
            <a:avLst>
              <a:gd name="adj1" fmla="val -73580"/>
              <a:gd name="adj2" fmla="val 108654"/>
            </a:avLst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New Line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457200" y="3352800"/>
            <a:ext cx="2057400" cy="457200"/>
          </a:xfrm>
          <a:prstGeom prst="wedgeRectCallout">
            <a:avLst>
              <a:gd name="adj1" fmla="val 77824"/>
              <a:gd name="adj2" fmla="val -78159"/>
            </a:avLst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Show a “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6383328" y="2373313"/>
            <a:ext cx="2057400" cy="457200"/>
          </a:xfrm>
          <a:prstGeom prst="wedgeRectCallout">
            <a:avLst>
              <a:gd name="adj1" fmla="val -70161"/>
              <a:gd name="adj2" fmla="val 95467"/>
            </a:avLst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Show a ”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3915773" y="3770453"/>
            <a:ext cx="2057400" cy="457200"/>
          </a:xfrm>
          <a:prstGeom prst="wedgeRectCallout">
            <a:avLst>
              <a:gd name="adj1" fmla="val -62835"/>
              <a:gd name="adj2" fmla="val -73763"/>
            </a:avLst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Show a \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8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/>
              <a:t>ios</a:t>
            </a:r>
            <a:r>
              <a:rPr lang="en-US" altLang="en-US" b="1" dirty="0"/>
              <a:t> Formatting Flags</a:t>
            </a:r>
            <a:endParaRPr lang="en-US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840000" y="1752600"/>
            <a:ext cx="7675350" cy="914400"/>
          </a:xfrm>
        </p:spPr>
        <p:txBody>
          <a:bodyPr>
            <a:normAutofit/>
          </a:bodyPr>
          <a:lstStyle/>
          <a:p>
            <a:r>
              <a:rPr lang="en-US" altLang="en-US" dirty="0" err="1"/>
              <a:t>ios</a:t>
            </a:r>
            <a:r>
              <a:rPr lang="en-US" altLang="en-US" dirty="0"/>
              <a:t> formatting flags can be thought of as on-off switches that control how output data is written. </a:t>
            </a:r>
          </a:p>
        </p:txBody>
      </p:sp>
      <p:pic>
        <p:nvPicPr>
          <p:cNvPr id="860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039" y="2667000"/>
            <a:ext cx="6685921" cy="368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1570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/>
              <a:t>IOS Formatting Flags Sample Program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Show Program 2-19</a:t>
            </a:r>
          </a:p>
        </p:txBody>
      </p:sp>
    </p:spTree>
    <p:extLst>
      <p:ext uri="{BB962C8B-B14F-4D97-AF65-F5344CB8AC3E}">
        <p14:creationId xmlns:p14="http://schemas.microsoft.com/office/powerpoint/2010/main" val="2158535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Stream IOManipulators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endParaRPr lang="en-US" altLang="en-US" dirty="0">
              <a:effectLst/>
            </a:endParaRPr>
          </a:p>
          <a:p>
            <a:r>
              <a:rPr lang="en-US" altLang="en-US" sz="2800" dirty="0"/>
              <a:t>Include the </a:t>
            </a:r>
            <a:r>
              <a:rPr lang="en-US" altLang="en-US" sz="2800" b="1" dirty="0">
                <a:latin typeface="Courier New" panose="02070309020205020404" pitchFamily="49" charset="0"/>
              </a:rPr>
              <a:t>&lt;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iomanip</a:t>
            </a:r>
            <a:r>
              <a:rPr lang="en-US" altLang="en-US" sz="2800" b="1" dirty="0">
                <a:latin typeface="Courier New" panose="02070309020205020404" pitchFamily="49" charset="0"/>
              </a:rPr>
              <a:t>&gt;</a:t>
            </a:r>
            <a:r>
              <a:rPr lang="en-US" altLang="en-US" sz="2800" dirty="0"/>
              <a:t> library to use manipulators directly in the output stream. </a:t>
            </a:r>
          </a:p>
          <a:p>
            <a:r>
              <a:rPr lang="en-US" altLang="en-US" sz="2800" b="1" dirty="0" err="1">
                <a:latin typeface="Courier New" panose="02070309020205020404" pitchFamily="49" charset="0"/>
              </a:rPr>
              <a:t>setw</a:t>
            </a:r>
            <a:r>
              <a:rPr lang="en-US" altLang="en-US" sz="2800" b="1" dirty="0">
                <a:latin typeface="Courier New" panose="02070309020205020404" pitchFamily="49" charset="0"/>
              </a:rPr>
              <a:t>()</a:t>
            </a:r>
            <a:r>
              <a:rPr lang="en-US" altLang="en-US" sz="2800" dirty="0"/>
              <a:t> sets the field width for the variable output that follows. </a:t>
            </a:r>
          </a:p>
          <a:p>
            <a:r>
              <a:rPr lang="en-US" altLang="en-US" sz="2800" b="1" dirty="0" err="1">
                <a:latin typeface="Courier New" panose="02070309020205020404" pitchFamily="49" charset="0"/>
              </a:rPr>
              <a:t>setw</a:t>
            </a:r>
            <a:r>
              <a:rPr lang="en-US" altLang="en-US" sz="2800" b="1" dirty="0">
                <a:latin typeface="Courier New" panose="02070309020205020404" pitchFamily="49" charset="0"/>
              </a:rPr>
              <a:t>( )</a:t>
            </a:r>
            <a:r>
              <a:rPr lang="en-US" altLang="en-US" sz="2800" dirty="0"/>
              <a:t> reserves five spaces to write the value of the variable x:</a:t>
            </a:r>
          </a:p>
          <a:p>
            <a:endParaRPr lang="en-US" altLang="en-US" sz="2800" dirty="0"/>
          </a:p>
          <a:p>
            <a:endParaRPr lang="en-US" altLang="en-US" sz="2800" dirty="0">
              <a:effectLst/>
            </a:endParaRP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96850" y="5791200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US" alt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4425" y="4953000"/>
            <a:ext cx="691515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The value of x is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 &lt;&lt; x;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2177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 Class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Explain how to use the string class.</a:t>
            </a:r>
          </a:p>
        </p:txBody>
      </p:sp>
    </p:spTree>
    <p:extLst>
      <p:ext uri="{BB962C8B-B14F-4D97-AF65-F5344CB8AC3E}">
        <p14:creationId xmlns:p14="http://schemas.microsoft.com/office/powerpoint/2010/main" val="1392760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Get Started using Classes and Objects, the C++ string 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Think of a class as a job description—which lists the tasks that must be performed by an individual doing that job. 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The object is the actual individual who is performing that job. 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The C++ </a:t>
            </a:r>
            <a:r>
              <a:rPr lang="en-US" altLang="en-US" sz="2800" b="1" i="1" dirty="0"/>
              <a:t>string class</a:t>
            </a:r>
            <a:r>
              <a:rPr lang="en-US" altLang="en-US" sz="2800" dirty="0"/>
              <a:t> is contained in the </a:t>
            </a:r>
            <a:r>
              <a:rPr lang="en-US" altLang="en-US" sz="2800" b="1" dirty="0">
                <a:latin typeface="Courier New" panose="02070309020205020404" pitchFamily="49" charset="0"/>
              </a:rPr>
              <a:t>&lt;string&gt;</a:t>
            </a:r>
            <a:r>
              <a:rPr lang="en-US" altLang="en-US" sz="2800" dirty="0"/>
              <a:t> library and is used to handle text data in your program. </a:t>
            </a:r>
          </a:p>
        </p:txBody>
      </p:sp>
    </p:spTree>
    <p:extLst>
      <p:ext uri="{BB962C8B-B14F-4D97-AF65-F5344CB8AC3E}">
        <p14:creationId xmlns:p14="http://schemas.microsoft.com/office/powerpoint/2010/main" val="821164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Class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840000" y="1752600"/>
            <a:ext cx="7675350" cy="2096651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The string class provides many operators and other functions for searching, assigning, and manipulating data within the string object. </a:t>
            </a:r>
          </a:p>
          <a:p>
            <a:r>
              <a:rPr lang="en-US" altLang="en-US" dirty="0"/>
              <a:t>The way we ask an object to do one of its tasks is by using the object’s name, the dot operator (which is a period) and the name of the task. 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1736725" y="51419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US" altLang="en-US" sz="180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91575" y="3849251"/>
            <a:ext cx="617220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baseballTeam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"Albuquerque Isotopes"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teamMascot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"Orbit"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teamSize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baseballTeam.size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teamSize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assigned 20, because there are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//20 chars in “Albuquerque Isotopes”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mascotSize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teamMascot.size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mascotSize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assigned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436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Class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675350" cy="4351338"/>
          </a:xfrm>
        </p:spPr>
        <p:txBody>
          <a:bodyPr>
            <a:normAutofit/>
          </a:bodyPr>
          <a:lstStyle/>
          <a:p>
            <a:r>
              <a:rPr lang="en-US" altLang="en-US" dirty="0"/>
              <a:t>The string class has a task named “find().” </a:t>
            </a:r>
          </a:p>
          <a:p>
            <a:r>
              <a:rPr lang="en-US" altLang="en-US" dirty="0"/>
              <a:t>When we use the object name, the </a:t>
            </a:r>
            <a:r>
              <a:rPr lang="en-US" altLang="en-US" dirty="0">
                <a:solidFill>
                  <a:srgbClr val="FFFF00"/>
                </a:solidFill>
              </a:rPr>
              <a:t>dot operator </a:t>
            </a:r>
            <a:r>
              <a:rPr lang="en-US" altLang="en-US" dirty="0"/>
              <a:t>and find() we can pass into the find function what we want it to look for in its own data. </a:t>
            </a:r>
          </a:p>
          <a:p>
            <a:r>
              <a:rPr lang="en-US" altLang="en-US" dirty="0"/>
              <a:t>find() returns the location where that data is located or a -1 if not found</a:t>
            </a:r>
          </a:p>
          <a:p>
            <a:r>
              <a:rPr lang="en-US" altLang="en-US" dirty="0"/>
              <a:t>Visual C++ 2005 gives you the class’ pick list (of functions) when the dot operator is used.</a:t>
            </a:r>
          </a:p>
        </p:txBody>
      </p:sp>
    </p:spTree>
    <p:extLst>
      <p:ext uri="{BB962C8B-B14F-4D97-AF65-F5344CB8AC3E}">
        <p14:creationId xmlns:p14="http://schemas.microsoft.com/office/powerpoint/2010/main" val="2668568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Class</a:t>
            </a:r>
          </a:p>
        </p:txBody>
      </p:sp>
      <p:sp>
        <p:nvSpPr>
          <p:cNvPr id="14643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 Here we use find() for our strings. </a:t>
            </a:r>
          </a:p>
          <a:p>
            <a:pPr lvl="1"/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562100" y="2438400"/>
            <a:ext cx="601980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Team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"Albuquerque Isotopes"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nickName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"topes"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//see if the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nickName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in the Team name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Team.find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nickName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"Results"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"= -1 No"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782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609600" y="5962650"/>
            <a:ext cx="82629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>
                <a:effectLst/>
                <a:latin typeface="Courier New" panose="02070309020205020404" pitchFamily="49" charset="0"/>
              </a:rPr>
              <a:t>Sentence</a:t>
            </a:r>
            <a:r>
              <a:rPr lang="en-US" altLang="en-US" sz="2000">
                <a:effectLst/>
              </a:rPr>
              <a:t> is a string object in our program. When I use the </a:t>
            </a:r>
            <a:r>
              <a:rPr lang="en-US" altLang="en-US" sz="2000" b="1">
                <a:effectLst/>
                <a:latin typeface="Courier New" panose="02070309020205020404" pitchFamily="49" charset="0"/>
              </a:rPr>
              <a:t>sentence</a:t>
            </a:r>
          </a:p>
          <a:p>
            <a:pPr eaLnBrk="0" hangingPunct="0"/>
            <a:r>
              <a:rPr lang="en-US" altLang="en-US" sz="2000">
                <a:effectLst/>
              </a:rPr>
              <a:t> (and dot operator) you will see the functions associated with that class. </a:t>
            </a:r>
          </a:p>
        </p:txBody>
      </p:sp>
      <p:pic>
        <p:nvPicPr>
          <p:cNvPr id="92168" name="Picture 8" descr="Ch2_Fig2-11_StringPick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22338"/>
            <a:ext cx="6781800" cy="491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8074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VC++ shows us the pick list of all the string functions! </a:t>
            </a:r>
          </a:p>
        </p:txBody>
      </p:sp>
    </p:spTree>
    <p:extLst>
      <p:ext uri="{BB962C8B-B14F-4D97-AF65-F5344CB8AC3E}">
        <p14:creationId xmlns:p14="http://schemas.microsoft.com/office/powerpoint/2010/main" val="3644127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Programming Fundamentals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Steps to Programming Success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Computer Programming Terminology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Format of a C++ program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Commenting Code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Preprocessor Directives</a:t>
            </a:r>
            <a:endParaRPr lang="en-US" sz="2800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Main Function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C++ Statements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Sample Code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Whitespace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Language Syntax and Compiler Errors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Keywords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Commenting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Data Types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Variable Declaration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Initializing Variables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Operators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Stored Values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Arithmetic Operators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Precedence of operations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Accumulation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Getting Data to/from User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#define Preprocessor Directive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 err="1"/>
              <a:t>Const</a:t>
            </a:r>
            <a:r>
              <a:rPr lang="en-US" dirty="0"/>
              <a:t> Modifier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Data Casts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Formatting Output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String Class</a:t>
            </a:r>
          </a:p>
          <a:p>
            <a:pPr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204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Formatting and Strings 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Demonstrate how to format output and use strings.</a:t>
            </a:r>
          </a:p>
        </p:txBody>
      </p:sp>
    </p:spTree>
    <p:extLst>
      <p:ext uri="{BB962C8B-B14F-4D97-AF65-F5344CB8AC3E}">
        <p14:creationId xmlns:p14="http://schemas.microsoft.com/office/powerpoint/2010/main" val="2118133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b="0" dirty="0">
                <a:effectLst/>
              </a:rPr>
              <a:t>Debugger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ffectLst/>
              </a:rPr>
              <a:t>Explain how to use Visual Studio's </a:t>
            </a:r>
            <a:r>
              <a:rPr lang="en-US" dirty="0" err="1">
                <a:effectLst/>
              </a:rPr>
              <a:t>Debuger</a:t>
            </a:r>
            <a:r>
              <a:rPr lang="en-US" dirty="0">
                <a:effectLst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636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One Final Note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See Appendix I for instructions on how to use the </a:t>
            </a:r>
            <a:r>
              <a:rPr lang="en-US" altLang="en-US" sz="2800" b="1" i="1" dirty="0"/>
              <a:t>debugger</a:t>
            </a:r>
            <a:r>
              <a:rPr lang="en-US" altLang="en-US" sz="28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The debugger is a very powerful tool that will help you find out what exactly is going on in your program.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You can troubleshoot problems as well as track all of the variables in your program.</a:t>
            </a:r>
          </a:p>
        </p:txBody>
      </p:sp>
    </p:spTree>
    <p:extLst>
      <p:ext uri="{BB962C8B-B14F-4D97-AF65-F5344CB8AC3E}">
        <p14:creationId xmlns:p14="http://schemas.microsoft.com/office/powerpoint/2010/main" val="1294433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Programming Fundamentals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Steps to Programming Success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Computer Programming Terminology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Format of a C++ program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Commenting Code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Preprocessor Directives</a:t>
            </a:r>
            <a:endParaRPr lang="en-US" sz="2800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Main Function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C++ Statements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Sample Code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Whitespace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Language Syntax and Compiler Errors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Keywords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Commenting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Data Types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Variable Declaration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Initializing Variables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Operators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Stored Values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Arithmetic Operators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Precedence of operations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Accumulation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Getting Data to/from User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#define Preprocessor Directive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 err="1"/>
              <a:t>Const</a:t>
            </a:r>
            <a:r>
              <a:rPr lang="en-US" dirty="0"/>
              <a:t> Modifier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Data Casts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Formatting Output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String Class</a:t>
            </a:r>
          </a:p>
          <a:p>
            <a:pPr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78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#define preprocessor directive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Explain how to use the #define preprocessor directive.</a:t>
            </a:r>
          </a:p>
        </p:txBody>
      </p:sp>
    </p:spTree>
    <p:extLst>
      <p:ext uri="{BB962C8B-B14F-4D97-AF65-F5344CB8AC3E}">
        <p14:creationId xmlns:p14="http://schemas.microsoft.com/office/powerpoint/2010/main" val="19953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#define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#define is a preprocessor directive that gives the compiler instructions.</a:t>
            </a:r>
          </a:p>
          <a:p>
            <a:r>
              <a:rPr lang="en-US" altLang="en-US"/>
              <a:t>The #define statement is a symbolic constant and performs a substitution in the code. </a:t>
            </a:r>
          </a:p>
          <a:p>
            <a:r>
              <a:rPr lang="en-US" altLang="en-US"/>
              <a:t>The form of the #define statement is:</a:t>
            </a:r>
            <a:endParaRPr lang="en-US" altLang="en-US" dirty="0"/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762000" y="4648200"/>
            <a:ext cx="74866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#define </a:t>
            </a:r>
            <a:r>
              <a:rPr lang="en-US" altLang="en-US" sz="24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symbolic_name</a:t>
            </a:r>
            <a:r>
              <a:rPr lang="en-US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character_sequence</a:t>
            </a:r>
            <a:endParaRPr lang="en-US" alt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Courier New" panose="02070309020205020404" pitchFamily="49" charset="0"/>
            </a:endParaRPr>
          </a:p>
          <a:p>
            <a:pPr eaLnBrk="0" hangingPunct="0"/>
            <a:endParaRPr lang="en-US" altLang="en-US" sz="24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0" hangingPunct="0"/>
            <a:r>
              <a:rPr lang="en-US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Example:</a:t>
            </a:r>
            <a:r>
              <a:rPr lang="en-US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</a:t>
            </a:r>
            <a:r>
              <a:rPr lang="en-US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#define PI 3.14159265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1295400" y="6491288"/>
            <a:ext cx="617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solidFill>
                  <a:srgbClr val="FF5050"/>
                </a:solidFill>
                <a:effectLst/>
              </a:rPr>
              <a:t>Note that there is no semicolon at the end of the statement.</a:t>
            </a:r>
          </a:p>
        </p:txBody>
      </p:sp>
    </p:spTree>
    <p:extLst>
      <p:ext uri="{BB962C8B-B14F-4D97-AF65-F5344CB8AC3E}">
        <p14:creationId xmlns:p14="http://schemas.microsoft.com/office/powerpoint/2010/main" val="3672038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#define</a:t>
            </a: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#define is convenient for coding numeric constants and gives an easy way to remember words instead of numbers. </a:t>
            </a:r>
          </a:p>
          <a:p>
            <a:r>
              <a:rPr lang="en-US" altLang="en-US" dirty="0"/>
              <a:t>If a program needs to have numeric constants, the software is written with #define statements. </a:t>
            </a:r>
          </a:p>
          <a:p>
            <a:r>
              <a:rPr lang="en-US" altLang="en-US" dirty="0"/>
              <a:t>Common C++ conventions:</a:t>
            </a:r>
          </a:p>
          <a:p>
            <a:pPr lvl="1"/>
            <a:r>
              <a:rPr lang="en-US" altLang="en-US" dirty="0"/>
              <a:t>Use capital letters for #define constants.</a:t>
            </a:r>
          </a:p>
          <a:p>
            <a:pPr lvl="1"/>
            <a:r>
              <a:rPr lang="en-US" altLang="en-US" dirty="0"/>
              <a:t>Place them at the top of the file.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01237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#define</a:t>
            </a:r>
            <a:endParaRPr lang="en-US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#define allows you to change one line of code rather than every time the value is used. </a:t>
            </a:r>
          </a:p>
          <a:p>
            <a:r>
              <a:rPr lang="en-US" altLang="en-US" dirty="0"/>
              <a:t>Here are three more examples:</a:t>
            </a:r>
          </a:p>
          <a:p>
            <a:pPr marL="342900" lvl="1" indent="0">
              <a:buNone/>
            </a:pPr>
            <a:r>
              <a:rPr lang="en-US" altLang="en-US" dirty="0"/>
              <a:t>#define MAX 100</a:t>
            </a:r>
          </a:p>
          <a:p>
            <a:pPr marL="342900" lvl="1" indent="0">
              <a:buNone/>
            </a:pPr>
            <a:r>
              <a:rPr lang="en-US" altLang="en-US" dirty="0"/>
              <a:t>#define FILE_IN    “F:\data\input.dat”</a:t>
            </a:r>
          </a:p>
          <a:p>
            <a:pPr marL="342900" lvl="1" indent="0">
              <a:buNone/>
            </a:pPr>
            <a:r>
              <a:rPr lang="en-US" altLang="en-US" dirty="0"/>
              <a:t>#define HOURLY_RATE 8.50</a:t>
            </a:r>
          </a:p>
          <a:p>
            <a:r>
              <a:rPr lang="en-US" altLang="en-US" dirty="0"/>
              <a:t>It is also easier to remember FILE_IN rather than a long path and file name.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1915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#define</a:t>
            </a:r>
            <a:endParaRPr lang="en-US" dirty="0"/>
          </a:p>
        </p:txBody>
      </p:sp>
      <p:sp>
        <p:nvSpPr>
          <p:cNvPr id="144386" name="Rectangle 2"/>
          <p:cNvSpPr>
            <a:spLocks noGrp="1" noChangeArrowheads="1"/>
          </p:cNvSpPr>
          <p:nvPr>
            <p:ph idx="1"/>
          </p:nvPr>
        </p:nvSpPr>
        <p:spPr>
          <a:xfrm>
            <a:off x="840000" y="1752600"/>
            <a:ext cx="7675350" cy="533400"/>
          </a:xfrm>
        </p:spPr>
        <p:txBody>
          <a:bodyPr>
            <a:normAutofit/>
          </a:bodyPr>
          <a:lstStyle/>
          <a:p>
            <a:r>
              <a:rPr lang="en-US" altLang="en-US" dirty="0"/>
              <a:t> You could use #define for PI.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0700" y="2438400"/>
            <a:ext cx="5562600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3.14159265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circleArea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radius = 5.0;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circleArea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radius * radius;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Circle area"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circleArea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525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Where should #define statements be located in your program?</a:t>
            </a:r>
          </a:p>
          <a:p>
            <a:pPr marL="514350" indent="-514350">
              <a:buAutoNum type="arabicPeriod"/>
            </a:pPr>
            <a:r>
              <a:rPr lang="en-US" dirty="0"/>
              <a:t>At the top of the program.</a:t>
            </a:r>
          </a:p>
          <a:p>
            <a:pPr marL="514350" indent="-514350">
              <a:buAutoNum type="arabicPeriod"/>
            </a:pPr>
            <a:r>
              <a:rPr lang="en-US" dirty="0"/>
              <a:t>Anywhere in the program where you would declare any other variable.</a:t>
            </a:r>
          </a:p>
        </p:txBody>
      </p:sp>
    </p:spTree>
    <p:extLst>
      <p:ext uri="{BB962C8B-B14F-4D97-AF65-F5344CB8AC3E}">
        <p14:creationId xmlns:p14="http://schemas.microsoft.com/office/powerpoint/2010/main" val="712891"/>
      </p:ext>
    </p:extLst>
  </p:cSld>
  <p:clrMapOvr>
    <a:masterClrMapping/>
  </p:clrMapOvr>
</p:sld>
</file>

<file path=ppt/theme/theme1.xml><?xml version="1.0" encoding="utf-8"?>
<a:theme xmlns:a="http://schemas.openxmlformats.org/drawingml/2006/main" name="CIS1275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034A9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S1275Theme" id="{FC1417FD-841B-40FF-9AF8-78453BF57D93}" vid="{0F26E19B-7CBD-4567-A236-6A9A5DAB8A9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CIS1275Theme</Template>
  <TotalTime>11987</TotalTime>
  <Words>1444</Words>
  <Application>Microsoft Office PowerPoint</Application>
  <PresentationFormat>On-screen Show (4:3)</PresentationFormat>
  <Paragraphs>226</Paragraphs>
  <Slides>33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 Unicode MS</vt:lpstr>
      <vt:lpstr>Arial</vt:lpstr>
      <vt:lpstr>Consolas</vt:lpstr>
      <vt:lpstr>Corbel</vt:lpstr>
      <vt:lpstr>Courier New</vt:lpstr>
      <vt:lpstr>Times New Roman</vt:lpstr>
      <vt:lpstr>Wingdings</vt:lpstr>
      <vt:lpstr>CIS1275Theme</vt:lpstr>
      <vt:lpstr>C++ Programming Today 2nd Edition By Barbara Johnston Chapter 2</vt:lpstr>
      <vt:lpstr>Quiz, Make a Project</vt:lpstr>
      <vt:lpstr>Chapter 2</vt:lpstr>
      <vt:lpstr>#define preprocessor directive</vt:lpstr>
      <vt:lpstr>#define</vt:lpstr>
      <vt:lpstr>#define</vt:lpstr>
      <vt:lpstr>#define</vt:lpstr>
      <vt:lpstr>#define</vt:lpstr>
      <vt:lpstr>PowerPoint Presentation</vt:lpstr>
      <vt:lpstr>Const Modifier</vt:lpstr>
      <vt:lpstr>The const Modifier</vt:lpstr>
      <vt:lpstr>The const Modifier</vt:lpstr>
      <vt:lpstr>PowerPoint Presentation</vt:lpstr>
      <vt:lpstr>Data Casts</vt:lpstr>
      <vt:lpstr>Data Casts</vt:lpstr>
      <vt:lpstr>Data Casts</vt:lpstr>
      <vt:lpstr>PowerPoint Presentation</vt:lpstr>
      <vt:lpstr>Formating Output</vt:lpstr>
      <vt:lpstr>More Details on Keyboard Input and Screen Output </vt:lpstr>
      <vt:lpstr>Escape Sequences</vt:lpstr>
      <vt:lpstr>ios Formatting Flags</vt:lpstr>
      <vt:lpstr>IOS Formatting Flags Sample Program</vt:lpstr>
      <vt:lpstr>Stream IOManipulators</vt:lpstr>
      <vt:lpstr>String Class</vt:lpstr>
      <vt:lpstr>Get Started using Classes and Objects, the C++ string </vt:lpstr>
      <vt:lpstr>String Class</vt:lpstr>
      <vt:lpstr>String Class</vt:lpstr>
      <vt:lpstr>String Class</vt:lpstr>
      <vt:lpstr>PowerPoint Presentation</vt:lpstr>
      <vt:lpstr>Formatting and Strings Demo</vt:lpstr>
      <vt:lpstr>Debugger </vt:lpstr>
      <vt:lpstr>One Final Note</vt:lpstr>
      <vt:lpstr>Chapter 2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 Today</dc:title>
  <dc:creator>Kelly</dc:creator>
  <cp:lastModifiedBy>Robert Garner</cp:lastModifiedBy>
  <cp:revision>89</cp:revision>
  <dcterms:created xsi:type="dcterms:W3CDTF">2007-06-27T18:05:17Z</dcterms:created>
  <dcterms:modified xsi:type="dcterms:W3CDTF">2017-07-28T04:04:01Z</dcterms:modified>
</cp:coreProperties>
</file>