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94" r:id="rId1"/>
  </p:sldMasterIdLst>
  <p:notesMasterIdLst>
    <p:notesMasterId r:id="rId50"/>
  </p:notesMasterIdLst>
  <p:sldIdLst>
    <p:sldId id="400" r:id="rId2"/>
    <p:sldId id="258" r:id="rId3"/>
    <p:sldId id="468" r:id="rId4"/>
    <p:sldId id="402" r:id="rId5"/>
    <p:sldId id="403" r:id="rId6"/>
    <p:sldId id="486" r:id="rId7"/>
    <p:sldId id="487" r:id="rId8"/>
    <p:sldId id="404" r:id="rId9"/>
    <p:sldId id="405" r:id="rId10"/>
    <p:sldId id="488" r:id="rId11"/>
    <p:sldId id="489" r:id="rId12"/>
    <p:sldId id="490" r:id="rId13"/>
    <p:sldId id="406" r:id="rId14"/>
    <p:sldId id="407" r:id="rId15"/>
    <p:sldId id="408" r:id="rId16"/>
    <p:sldId id="472" r:id="rId17"/>
    <p:sldId id="409" r:id="rId18"/>
    <p:sldId id="410" r:id="rId19"/>
    <p:sldId id="411" r:id="rId20"/>
    <p:sldId id="412" r:id="rId21"/>
    <p:sldId id="413" r:id="rId22"/>
    <p:sldId id="414" r:id="rId23"/>
    <p:sldId id="491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92" r:id="rId32"/>
    <p:sldId id="422" r:id="rId33"/>
    <p:sldId id="423" r:id="rId34"/>
    <p:sldId id="469" r:id="rId35"/>
    <p:sldId id="480" r:id="rId36"/>
    <p:sldId id="424" r:id="rId37"/>
    <p:sldId id="425" r:id="rId38"/>
    <p:sldId id="426" r:id="rId39"/>
    <p:sldId id="493" r:id="rId40"/>
    <p:sldId id="494" r:id="rId41"/>
    <p:sldId id="495" r:id="rId42"/>
    <p:sldId id="496" r:id="rId43"/>
    <p:sldId id="497" r:id="rId44"/>
    <p:sldId id="498" r:id="rId45"/>
    <p:sldId id="499" r:id="rId46"/>
    <p:sldId id="500" r:id="rId47"/>
    <p:sldId id="501" r:id="rId48"/>
    <p:sldId id="485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30" autoAdjust="0"/>
    <p:restoredTop sz="94660"/>
  </p:normalViewPr>
  <p:slideViewPr>
    <p:cSldViewPr>
      <p:cViewPr varScale="1">
        <p:scale>
          <a:sx n="41" d="100"/>
          <a:sy n="41" d="100"/>
        </p:scale>
        <p:origin x="41" y="8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79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F5965-475A-42EF-95F5-23AA1AFE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F5965-475A-42EF-95F5-23AA1AFEF6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06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54D1A-3028-4842-B99F-27F976D483C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See Program 3-1 for examples of if/else if/else.</a:t>
            </a:r>
          </a:p>
        </p:txBody>
      </p:sp>
    </p:spTree>
    <p:extLst>
      <p:ext uri="{BB962C8B-B14F-4D97-AF65-F5344CB8AC3E}">
        <p14:creationId xmlns:p14="http://schemas.microsoft.com/office/powerpoint/2010/main" val="193836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2AB5C-E0A3-4972-B520-AA8BB4CC79F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3-2 shows nested </a:t>
            </a:r>
            <a:r>
              <a:rPr lang="en-US" altLang="en-US" b="1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statements.</a:t>
            </a:r>
          </a:p>
        </p:txBody>
      </p:sp>
    </p:spTree>
    <p:extLst>
      <p:ext uri="{BB962C8B-B14F-4D97-AF65-F5344CB8AC3E}">
        <p14:creationId xmlns:p14="http://schemas.microsoft.com/office/powerpoint/2010/main" val="133034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80115-0385-4BC5-A422-0647C202C5BF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3-3 uses </a:t>
            </a:r>
            <a:r>
              <a:rPr lang="en-US" altLang="en-US" b="1">
                <a:latin typeface="Courier New" panose="02070309020205020404" pitchFamily="49" charset="0"/>
              </a:rPr>
              <a:t>switch</a:t>
            </a:r>
            <a:r>
              <a:rPr lang="en-US" altLang="en-US"/>
              <a:t> instead of </a:t>
            </a:r>
            <a:r>
              <a:rPr lang="en-US" altLang="en-US" b="1">
                <a:latin typeface="Courier New" panose="02070309020205020404" pitchFamily="49" charset="0"/>
              </a:rPr>
              <a:t>if-else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413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23906-932B-4F81-8AB0-F5C026546C1E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3-4 illustrates how the case statements can be used for different integer values. </a:t>
            </a:r>
          </a:p>
          <a:p>
            <a:r>
              <a:rPr lang="en-US" altLang="en-US"/>
              <a:t>Program 3-5 shows a switch statement checking the value of the letter that the user enters.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327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12BC0-C216-427E-9E85-58F52584BFD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Taken from Program 3-4</a:t>
            </a:r>
          </a:p>
        </p:txBody>
      </p:sp>
    </p:spTree>
    <p:extLst>
      <p:ext uri="{BB962C8B-B14F-4D97-AF65-F5344CB8AC3E}">
        <p14:creationId xmlns:p14="http://schemas.microsoft.com/office/powerpoint/2010/main" val="343387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F5965-475A-42EF-95F5-23AA1AFEF66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4701572"/>
          </a:xfrm>
        </p:spPr>
        <p:txBody>
          <a:bodyPr wrap="square" anchor="ctr" anchorCtr="0">
            <a:normAutofit/>
          </a:bodyPr>
          <a:lstStyle>
            <a:lvl1pPr algn="ctr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486400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7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1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1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980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1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34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78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63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c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3072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7842" y="627745"/>
            <a:ext cx="56910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www.socrative.com</a:t>
            </a:r>
            <a:r>
              <a:rPr lang="en-US" sz="1800" dirty="0"/>
              <a:t> and log into CNMROBGARNER</a:t>
            </a:r>
          </a:p>
        </p:txBody>
      </p:sp>
      <p:pic>
        <p:nvPicPr>
          <p:cNvPr id="1026" name="Picture 2" descr="https://socrative-production-static-web.s3.amazonaws.com/img/logo_new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12103"/>
            <a:ext cx="2191808" cy="77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17052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</p:spTree>
    <p:extLst>
      <p:ext uri="{BB962C8B-B14F-4D97-AF65-F5344CB8AC3E}">
        <p14:creationId xmlns:p14="http://schemas.microsoft.com/office/powerpoint/2010/main" val="186856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4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square" anchor="t">
            <a:normAutofit/>
          </a:bodyPr>
          <a:lstStyle>
            <a:lvl1pPr algn="l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2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4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1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3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0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6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9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7526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14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95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5001" r:id="rId7"/>
    <p:sldLayoutId id="2147485002" r:id="rId8"/>
    <p:sldLayoutId id="2147485003" r:id="rId9"/>
    <p:sldLayoutId id="2147485004" r:id="rId10"/>
    <p:sldLayoutId id="2147485005" r:id="rId11"/>
    <p:sldLayoutId id="2147485006" r:id="rId12"/>
    <p:sldLayoutId id="2147485007" r:id="rId13"/>
    <p:sldLayoutId id="2147485008" r:id="rId14"/>
    <p:sldLayoutId id="2147485009" r:id="rId15"/>
    <p:sldLayoutId id="2147485010" r:id="rId16"/>
    <p:sldLayoutId id="2147485011" r:id="rId17"/>
    <p:sldLayoutId id="2147485012" r:id="rId18"/>
    <p:sldLayoutId id="2147485013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120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Programming Today</a:t>
            </a:r>
            <a:br>
              <a:rPr lang="en-US" dirty="0"/>
            </a:br>
            <a:r>
              <a:rPr lang="en-US" dirty="0"/>
              <a:t>2nd Edition</a:t>
            </a:r>
            <a:br>
              <a:rPr lang="en-US" dirty="0"/>
            </a:br>
            <a:r>
              <a:rPr lang="en-US" altLang="en-US" dirty="0"/>
              <a:t>By Barbara Johnston</a:t>
            </a:r>
            <a:br>
              <a:rPr lang="en-US" altLang="en-US" dirty="0"/>
            </a:br>
            <a:r>
              <a:rPr lang="en-US" altLang="en-US" dirty="0"/>
              <a:t>Chapter 3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&lt;Instructor Name&gt;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6507254"/>
            <a:ext cx="518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Lecture Slides by Kelly Montoya and Rob Garner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3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the code that returns true if integer </a:t>
            </a:r>
            <a:r>
              <a:rPr lang="en-US" dirty="0" err="1"/>
              <a:t>intA</a:t>
            </a:r>
            <a:r>
              <a:rPr lang="en-US" dirty="0"/>
              <a:t> is greater than integer </a:t>
            </a:r>
            <a:r>
              <a:rPr lang="en-US" dirty="0" err="1"/>
              <a:t>intB</a:t>
            </a:r>
            <a:r>
              <a:rPr lang="en-US" dirty="0"/>
              <a:t> and string </a:t>
            </a:r>
            <a:r>
              <a:rPr lang="en-US" dirty="0" err="1"/>
              <a:t>userInput</a:t>
            </a:r>
            <a:r>
              <a:rPr lang="en-US" dirty="0"/>
              <a:t> is equal to “yes”.</a:t>
            </a:r>
          </a:p>
        </p:txBody>
      </p:sp>
    </p:spTree>
    <p:extLst>
      <p:ext uri="{BB962C8B-B14F-4D97-AF65-F5344CB8AC3E}">
        <p14:creationId xmlns:p14="http://schemas.microsoft.com/office/powerpoint/2010/main" val="176360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the code that returns true if integer </a:t>
            </a:r>
            <a:r>
              <a:rPr lang="en-US" dirty="0" err="1"/>
              <a:t>intA</a:t>
            </a:r>
            <a:r>
              <a:rPr lang="en-US" dirty="0"/>
              <a:t> is greater than integer </a:t>
            </a:r>
            <a:r>
              <a:rPr lang="en-US" dirty="0" err="1"/>
              <a:t>intB</a:t>
            </a:r>
            <a:r>
              <a:rPr lang="en-US" dirty="0"/>
              <a:t> OR string </a:t>
            </a:r>
            <a:r>
              <a:rPr lang="en-US" dirty="0" err="1"/>
              <a:t>userInput</a:t>
            </a:r>
            <a:r>
              <a:rPr lang="en-US" dirty="0"/>
              <a:t> is equal to “yes”.</a:t>
            </a:r>
          </a:p>
        </p:txBody>
      </p:sp>
    </p:spTree>
    <p:extLst>
      <p:ext uri="{BB962C8B-B14F-4D97-AF65-F5344CB8AC3E}">
        <p14:creationId xmlns:p14="http://schemas.microsoft.com/office/powerpoint/2010/main" val="410573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the code that returns true if string </a:t>
            </a:r>
            <a:r>
              <a:rPr lang="en-US" dirty="0" err="1"/>
              <a:t>userInput</a:t>
            </a:r>
            <a:r>
              <a:rPr lang="en-US" dirty="0"/>
              <a:t> is not equal to “ignore”.</a:t>
            </a:r>
          </a:p>
        </p:txBody>
      </p:sp>
    </p:spTree>
    <p:extLst>
      <p:ext uri="{BB962C8B-B14F-4D97-AF65-F5344CB8AC3E}">
        <p14:creationId xmlns:p14="http://schemas.microsoft.com/office/powerpoint/2010/main" val="131442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Evaluating Expressions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Operations are performed in a prescribed order  known as precedence of operations.</a:t>
            </a:r>
          </a:p>
          <a:p>
            <a:r>
              <a:rPr lang="en-US" altLang="en-US" dirty="0"/>
              <a:t>C++ knows what do to first, second, third, etc.</a:t>
            </a:r>
          </a:p>
          <a:p>
            <a:r>
              <a:rPr lang="en-US" altLang="en-US" dirty="0"/>
              <a:t>For example, multiply occurs before addition, relational before logical.  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arithmetic *, /, %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arithmetic +, -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relational &lt;, &lt;=, &gt;, &gt;=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relational ==, !=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logical &amp;&amp;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logical ||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assign = </a:t>
            </a:r>
          </a:p>
        </p:txBody>
      </p:sp>
    </p:spTree>
    <p:extLst>
      <p:ext uri="{BB962C8B-B14F-4D97-AF65-F5344CB8AC3E}">
        <p14:creationId xmlns:p14="http://schemas.microsoft.com/office/powerpoint/2010/main" val="119563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620000" cy="357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22325" y="5751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Precedence of Operators</a:t>
            </a:r>
            <a:br>
              <a:rPr lang="en-US" altLang="en-US"/>
            </a:br>
            <a:r>
              <a:rPr lang="en-US" altLang="en-US"/>
              <a:t>(partial list)</a:t>
            </a:r>
          </a:p>
        </p:txBody>
      </p:sp>
    </p:spTree>
    <p:extLst>
      <p:ext uri="{BB962C8B-B14F-4D97-AF65-F5344CB8AC3E}">
        <p14:creationId xmlns:p14="http://schemas.microsoft.com/office/powerpoint/2010/main" val="4798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467600" cy="587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600200" y="6248400"/>
            <a:ext cx="6056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Relational and Logical Operators: Simple Examples </a:t>
            </a:r>
          </a:p>
        </p:txBody>
      </p:sp>
    </p:spTree>
    <p:extLst>
      <p:ext uri="{BB962C8B-B14F-4D97-AF65-F5344CB8AC3E}">
        <p14:creationId xmlns:p14="http://schemas.microsoft.com/office/powerpoint/2010/main" val="23707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Statements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how to use an if statements.</a:t>
            </a:r>
          </a:p>
        </p:txBody>
      </p:sp>
    </p:spTree>
    <p:extLst>
      <p:ext uri="{BB962C8B-B14F-4D97-AF65-F5344CB8AC3E}">
        <p14:creationId xmlns:p14="http://schemas.microsoft.com/office/powerpoint/2010/main" val="2541863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800" dirty="0">
                <a:solidFill>
                  <a:schemeClr val="accent5"/>
                </a:solidFill>
              </a:rPr>
              <a:t> </a:t>
            </a:r>
            <a:r>
              <a:rPr lang="en-US" altLang="en-US" sz="2800" dirty="0"/>
              <a:t>statement is based on a relational and/or logical expression which evaluates to true or false.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general form of the </a:t>
            </a:r>
            <a:r>
              <a:rPr lang="en-US" altLang="en-US" sz="28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800" dirty="0">
                <a:solidFill>
                  <a:schemeClr val="accent5"/>
                </a:solidFill>
              </a:rPr>
              <a:t> </a:t>
            </a:r>
            <a:r>
              <a:rPr lang="en-US" altLang="en-US" sz="2800" dirty="0"/>
              <a:t>statement: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	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5800" y="3765134"/>
            <a:ext cx="714375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(Condition)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//These statements are executed if    //Condition is true or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//skipped if Condition is false.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949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01" y="1447800"/>
            <a:ext cx="784960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528" y="5265796"/>
            <a:ext cx="7675350" cy="1089027"/>
          </a:xfrm>
        </p:spPr>
        <p:txBody>
          <a:bodyPr>
            <a:normAutofit fontScale="92500" lnSpcReduction="10000"/>
          </a:bodyPr>
          <a:lstStyle/>
          <a:p>
            <a:pPr marL="0" indent="0" eaLnBrk="0" hangingPunct="0">
              <a:buNone/>
            </a:pPr>
            <a:r>
              <a:rPr lang="en-US" altLang="en-US" dirty="0"/>
              <a:t>For example, if the gas tank level is less than 0.25, the condition is true, so the phrase “Get gasoline.” is written to the screen.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6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Statements 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braces do not have to be on new lines. </a:t>
            </a:r>
          </a:p>
          <a:p>
            <a:r>
              <a:rPr lang="en-US" altLang="en-US"/>
              <a:t>The following format is also correct.	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If there is only one statement to be executed, the braces are not required. 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3119735"/>
            <a:ext cx="4572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gasTank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0.25){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Get gasoline."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29675" y="5410200"/>
            <a:ext cx="609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gasTank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0.25)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Get gasoline."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7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Relational and Logical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Ternary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Switch Statements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Loop control structures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Loops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While Loops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Do While Loops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Program flow control statements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Common Errors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Reading numbers and strings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Vector Class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Random Number Generation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03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Statements 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Or like this: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braces are needed if more than one statement is to be executed, such as: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2590800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gasTank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0.25)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Get gasoline."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9300" y="4800600"/>
            <a:ext cx="51054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gasTank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0.25)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Get gasoline."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Wash your windows too."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04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if else</a:t>
            </a:r>
            <a:r>
              <a:rPr lang="en-US" altLang="en-US" b="1" dirty="0"/>
              <a:t> </a:t>
            </a:r>
            <a:r>
              <a:rPr lang="en-US" altLang="en-US" dirty="0"/>
              <a:t>Statements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 something if the condition is true and something else if the condition is false.</a:t>
            </a:r>
          </a:p>
          <a:p>
            <a:r>
              <a:rPr lang="en-US" altLang="en-US"/>
              <a:t>General form of if else:</a:t>
            </a:r>
          </a:p>
          <a:p>
            <a:pPr lvl="1"/>
            <a:r>
              <a:rPr lang="en-US" altLang="en-US"/>
              <a:t>	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181100" y="3505200"/>
            <a:ext cx="67818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(Condition)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//this done if Condition is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//this done if Condition is 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29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382000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11138" y="5791200"/>
            <a:ext cx="8932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If “number” is greater than 0, “The number is positive!” is written to the screen.</a:t>
            </a:r>
          </a:p>
          <a:p>
            <a:pPr eaLnBrk="0" hangingPunct="0"/>
            <a:r>
              <a:rPr lang="en-US" altLang="en-US" sz="2000"/>
              <a:t>If it’s not , “The number is zero or negative!” is written to the screen.</a:t>
            </a:r>
          </a:p>
        </p:txBody>
      </p:sp>
    </p:spTree>
    <p:extLst>
      <p:ext uri="{BB962C8B-B14F-4D97-AF65-F5344CB8AC3E}">
        <p14:creationId xmlns:p14="http://schemas.microsoft.com/office/powerpoint/2010/main" val="1651733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an if then statement that will output “In range” if </a:t>
            </a:r>
            <a:r>
              <a:rPr lang="en-US" dirty="0" err="1"/>
              <a:t>intA</a:t>
            </a:r>
            <a:r>
              <a:rPr lang="en-US" dirty="0"/>
              <a:t> is &gt;0 and &lt;10.</a:t>
            </a:r>
          </a:p>
        </p:txBody>
      </p:sp>
    </p:spTree>
    <p:extLst>
      <p:ext uri="{BB962C8B-B14F-4D97-AF65-F5344CB8AC3E}">
        <p14:creationId xmlns:p14="http://schemas.microsoft.com/office/powerpoint/2010/main" val="348305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if—else if—else</a:t>
            </a:r>
            <a:r>
              <a:rPr lang="en-US" altLang="en-US" b="1" dirty="0"/>
              <a:t> </a:t>
            </a:r>
            <a:r>
              <a:rPr lang="en-US" altLang="en-US" dirty="0"/>
              <a:t>Statements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40000" y="1752600"/>
            <a:ext cx="7675350" cy="8382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The else if structure is a series of if/else if statements.</a:t>
            </a:r>
          </a:p>
          <a:p>
            <a:pPr marL="342900" lvl="1" indent="0">
              <a:buNone/>
            </a:pPr>
            <a:r>
              <a:rPr lang="en-US" alt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2100" y="2286000"/>
            <a:ext cx="601980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(Condition1)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Condition 1 statements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(Condition2)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Condition 2 statements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other statements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3557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4876800" cy="469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if—else if—else</a:t>
            </a:r>
            <a:r>
              <a:rPr lang="en-US" altLang="en-US" b="1" dirty="0"/>
              <a:t> </a:t>
            </a:r>
            <a:r>
              <a:rPr lang="en-US" altLang="en-US" dirty="0"/>
              <a:t>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82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066800" y="5334000"/>
            <a:ext cx="7319963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</a:t>
            </a:r>
            <a:r>
              <a:rPr lang="en-US" altLang="en-US" sz="2000" b="1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else</a:t>
            </a:r>
            <a:r>
              <a:rPr lang="en-US" altLang="en-US" sz="20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block of code catches all the other days of the week,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 we do not need to write a statement that checks if the day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Friday, Saturday or Sunday. </a:t>
            </a:r>
          </a:p>
          <a:p>
            <a:pPr eaLnBrk="0" hangingPunct="0"/>
            <a:endParaRPr lang="en-US" altLang="en-US" sz="2000">
              <a:solidFill>
                <a:srgbClr val="FF5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5881" y="1804184"/>
            <a:ext cx="67818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(today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"Monday"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today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"Wednesday"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Go to C++ class."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(today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"Tuesday"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today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"Thursday"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Go to math class."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Do not go to school."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if—else if—else</a:t>
            </a:r>
            <a:r>
              <a:rPr lang="en-US" altLang="en-US" b="1" dirty="0"/>
              <a:t> </a:t>
            </a:r>
            <a:r>
              <a:rPr lang="en-US" altLang="en-US" dirty="0"/>
              <a:t>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20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Troubleshooting: Using braces with if statements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 is strongly recommended that C++ programmers always use braces to enclose statements in their </a:t>
            </a:r>
            <a:r>
              <a:rPr lang="en-US" altLang="en-US" dirty="0">
                <a:solidFill>
                  <a:schemeClr val="accent5"/>
                </a:solidFill>
              </a:rPr>
              <a:t>if/if else </a:t>
            </a:r>
            <a:r>
              <a:rPr lang="en-US" altLang="en-US" dirty="0"/>
              <a:t>statements. </a:t>
            </a:r>
          </a:p>
          <a:p>
            <a:r>
              <a:rPr lang="en-US" altLang="en-US" dirty="0"/>
              <a:t>It is permissible not to use the braces when an </a:t>
            </a:r>
            <a:r>
              <a:rPr lang="en-US" altLang="en-US" dirty="0">
                <a:solidFill>
                  <a:schemeClr val="accent5"/>
                </a:solidFill>
              </a:rPr>
              <a:t>if</a:t>
            </a:r>
            <a:r>
              <a:rPr lang="en-US" altLang="en-US" dirty="0"/>
              <a:t> statement has a single statement. </a:t>
            </a:r>
          </a:p>
          <a:p>
            <a:r>
              <a:rPr lang="en-US" altLang="en-US" dirty="0"/>
              <a:t>For any compound if else or </a:t>
            </a:r>
            <a:r>
              <a:rPr lang="en-US" altLang="en-US" dirty="0">
                <a:solidFill>
                  <a:schemeClr val="accent5"/>
                </a:solidFill>
              </a:rPr>
              <a:t>if else if </a:t>
            </a:r>
            <a:r>
              <a:rPr lang="en-US" altLang="en-US" dirty="0"/>
              <a:t>format, always use the braces!</a:t>
            </a:r>
          </a:p>
        </p:txBody>
      </p:sp>
    </p:spTree>
    <p:extLst>
      <p:ext uri="{BB962C8B-B14F-4D97-AF65-F5344CB8AC3E}">
        <p14:creationId xmlns:p14="http://schemas.microsoft.com/office/powerpoint/2010/main" val="2811768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Inefficient Programming Techniques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en-US" dirty="0"/>
          </a:p>
          <a:p>
            <a:r>
              <a:rPr lang="en-US" altLang="en-US" dirty="0"/>
              <a:t>Control falls into the </a:t>
            </a:r>
            <a:r>
              <a:rPr lang="en-US" altLang="en-US" dirty="0">
                <a:solidFill>
                  <a:schemeClr val="accent5"/>
                </a:solidFill>
              </a:rPr>
              <a:t>else </a:t>
            </a:r>
            <a:r>
              <a:rPr lang="en-US" altLang="en-US" dirty="0"/>
              <a:t>statements if none of the conditions are true. </a:t>
            </a:r>
          </a:p>
          <a:p>
            <a:pPr lvl="1"/>
            <a:r>
              <a:rPr lang="en-US" altLang="en-US" dirty="0"/>
              <a:t>Checking all the possible cases or checking each case individually makes extra work.</a:t>
            </a:r>
          </a:p>
          <a:p>
            <a:r>
              <a:rPr lang="en-US" altLang="en-US" dirty="0"/>
              <a:t>Using independent </a:t>
            </a:r>
            <a:r>
              <a:rPr lang="en-US" altLang="en-US" dirty="0">
                <a:solidFill>
                  <a:schemeClr val="accent5"/>
                </a:solidFill>
              </a:rPr>
              <a:t>if </a:t>
            </a:r>
            <a:r>
              <a:rPr lang="en-US" altLang="en-US" dirty="0"/>
              <a:t>statements is the most inefficient.</a:t>
            </a:r>
          </a:p>
          <a:p>
            <a:pPr lvl="1"/>
            <a:r>
              <a:rPr lang="en-US" altLang="en-US" dirty="0"/>
              <a:t>It guarantees that the program executes all </a:t>
            </a:r>
            <a:r>
              <a:rPr lang="en-US" altLang="en-US" dirty="0">
                <a:solidFill>
                  <a:schemeClr val="accent5"/>
                </a:solidFill>
              </a:rPr>
              <a:t>if </a:t>
            </a:r>
            <a:r>
              <a:rPr lang="en-US" altLang="en-US" dirty="0"/>
              <a:t>statements. </a:t>
            </a:r>
          </a:p>
          <a:p>
            <a:pPr lvl="1"/>
            <a:r>
              <a:rPr lang="en-US" altLang="en-US" dirty="0"/>
              <a:t>A set of </a:t>
            </a:r>
            <a:r>
              <a:rPr lang="en-US" altLang="en-US" dirty="0">
                <a:solidFill>
                  <a:schemeClr val="accent5"/>
                </a:solidFill>
              </a:rPr>
              <a:t>if-else</a:t>
            </a:r>
            <a:r>
              <a:rPr lang="en-US" altLang="en-US" dirty="0"/>
              <a:t>’s will do the same thing. 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1933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Inefficient Programming Techniques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67818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//This uses an extra "else if" statement.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 &gt; 0)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It is positive!"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 == 0)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It is zero!"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 &lt; 0)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//not necessary, use 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It is negative!"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677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and Logical Operators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to use relational and logical operators.</a:t>
            </a:r>
          </a:p>
        </p:txBody>
      </p:sp>
    </p:spTree>
    <p:extLst>
      <p:ext uri="{BB962C8B-B14F-4D97-AF65-F5344CB8AC3E}">
        <p14:creationId xmlns:p14="http://schemas.microsoft.com/office/powerpoint/2010/main" val="1308356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950" y="1828800"/>
            <a:ext cx="76581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This "bad coding style" uses three separate if’s when a set of if/else if/else will do the trick!   */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 &gt; 0)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It is positive!"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 == 0)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It is zero!"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 &lt; 0)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It is negative!"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Inefficient Programming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49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an if then statement that will output “Low range” if </a:t>
            </a:r>
            <a:r>
              <a:rPr lang="en-US" dirty="0" err="1"/>
              <a:t>intA</a:t>
            </a:r>
            <a:r>
              <a:rPr lang="en-US" dirty="0"/>
              <a:t> is &gt;0 and &lt;10, “High range” if </a:t>
            </a:r>
            <a:r>
              <a:rPr lang="en-US" dirty="0" err="1"/>
              <a:t>intA</a:t>
            </a:r>
            <a:r>
              <a:rPr lang="en-US" dirty="0"/>
              <a:t> is &gt;=10 and &lt;=20 and “Out of range” otherwise.</a:t>
            </a:r>
          </a:p>
        </p:txBody>
      </p:sp>
    </p:spTree>
    <p:extLst>
      <p:ext uri="{BB962C8B-B14F-4D97-AF65-F5344CB8AC3E}">
        <p14:creationId xmlns:p14="http://schemas.microsoft.com/office/powerpoint/2010/main" val="2852476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if else Statements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nested if statement is simply an if statement as part of the code inside portions of another if statement, like this:	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8700" y="3075093"/>
            <a:ext cx="645795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(Condition 1)  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//first condition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(Condition 2)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//nested if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  statements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more statements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0178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162800" cy="658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114800" y="5392738"/>
            <a:ext cx="32829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chemeClr val="bg1"/>
                </a:solidFill>
              </a:rPr>
              <a:t>If number &gt; 0, “Positive”</a:t>
            </a:r>
          </a:p>
          <a:p>
            <a:pPr eaLnBrk="0" hangingPunct="0"/>
            <a:r>
              <a:rPr lang="en-US" altLang="en-US">
                <a:solidFill>
                  <a:schemeClr val="bg1"/>
                </a:solidFill>
              </a:rPr>
              <a:t>is written.  If it is also between </a:t>
            </a:r>
          </a:p>
          <a:p>
            <a:pPr eaLnBrk="0" hangingPunct="0"/>
            <a:r>
              <a:rPr lang="en-US" altLang="en-US">
                <a:solidFill>
                  <a:schemeClr val="bg1"/>
                </a:solidFill>
              </a:rPr>
              <a:t>1 and 10, “between 1-10” is</a:t>
            </a:r>
          </a:p>
          <a:p>
            <a:pPr eaLnBrk="0" hangingPunct="0"/>
            <a:r>
              <a:rPr lang="en-US" altLang="en-US">
                <a:solidFill>
                  <a:schemeClr val="bg1"/>
                </a:solidFill>
              </a:rPr>
              <a:t>written. Otherwise, “not</a:t>
            </a:r>
          </a:p>
          <a:p>
            <a:pPr eaLnBrk="0" hangingPunct="0"/>
            <a:r>
              <a:rPr lang="en-US" altLang="en-US">
                <a:solidFill>
                  <a:schemeClr val="bg1"/>
                </a:solidFill>
              </a:rPr>
              <a:t>positive” is written.</a:t>
            </a:r>
          </a:p>
        </p:txBody>
      </p:sp>
    </p:spTree>
    <p:extLst>
      <p:ext uri="{BB962C8B-B14F-4D97-AF65-F5344CB8AC3E}">
        <p14:creationId xmlns:p14="http://schemas.microsoft.com/office/powerpoint/2010/main" val="875713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Sample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Show Prog 3-2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7611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Ternary Operator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how to use the ternary operator.</a:t>
            </a:r>
          </a:p>
        </p:txBody>
      </p:sp>
    </p:spTree>
    <p:extLst>
      <p:ext uri="{BB962C8B-B14F-4D97-AF65-F5344CB8AC3E}">
        <p14:creationId xmlns:p14="http://schemas.microsoft.com/office/powerpoint/2010/main" val="2474862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? Operator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? operator is a ternary operator. A ternary operator requires three operands. It functions like the if else statement.</a:t>
            </a:r>
          </a:p>
          <a:p>
            <a:r>
              <a:rPr lang="en-US" altLang="en-US" dirty="0"/>
              <a:t>The format of the ? operator: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3375" y="3810000"/>
            <a:ext cx="70086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Expression1 ? Expression2 : Expression3;</a:t>
            </a:r>
            <a:endParaRPr lang="en-US" sz="2400" dirty="0"/>
          </a:p>
        </p:txBody>
      </p:sp>
      <p:sp>
        <p:nvSpPr>
          <p:cNvPr id="2" name="Rectangular Callout 1"/>
          <p:cNvSpPr/>
          <p:nvPr/>
        </p:nvSpPr>
        <p:spPr>
          <a:xfrm>
            <a:off x="2057400" y="4572000"/>
            <a:ext cx="2362200" cy="914400"/>
          </a:xfrm>
          <a:prstGeom prst="wedgeRectCallout">
            <a:avLst>
              <a:gd name="adj1" fmla="val 43990"/>
              <a:gd name="adj2" fmla="val -83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this if expression 1 is TRUE.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572000" y="4572000"/>
            <a:ext cx="2362200" cy="914400"/>
          </a:xfrm>
          <a:prstGeom prst="wedgeRectCallout">
            <a:avLst>
              <a:gd name="adj1" fmla="val 43990"/>
              <a:gd name="adj2" fmla="val -83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this if expression 1 is FALSE.</a:t>
            </a:r>
          </a:p>
        </p:txBody>
      </p:sp>
    </p:spTree>
    <p:extLst>
      <p:ext uri="{BB962C8B-B14F-4D97-AF65-F5344CB8AC3E}">
        <p14:creationId xmlns:p14="http://schemas.microsoft.com/office/powerpoint/2010/main" val="146214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if else example:</a:t>
            </a: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temperature is checked, and if it is higher than 80 degrees, we wish to turn on the air conditioner.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1200" y="3200400"/>
            <a:ext cx="51816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temperature;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AirConditioner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//assign a value into temperature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(temperature &gt; 80)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AirConditioner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AirConditioner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"off"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12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example: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840000" y="1752600"/>
            <a:ext cx="7675350" cy="1295400"/>
          </a:xfrm>
        </p:spPr>
        <p:txBody>
          <a:bodyPr/>
          <a:lstStyle/>
          <a:p>
            <a:r>
              <a:rPr lang="en-US" altLang="en-US" dirty="0"/>
              <a:t>The following statements are equivalent to the if else statements, but now using the ternary operator.	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650421" y="5257800"/>
            <a:ext cx="77428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000" dirty="0">
                <a:solidFill>
                  <a:srgbClr val="FF5050"/>
                </a:solidFill>
              </a:rPr>
              <a:t>The ternary operator is concise but not always the easiest to read. </a:t>
            </a:r>
          </a:p>
          <a:p>
            <a:pPr algn="ctr" eaLnBrk="0" hangingPunct="0"/>
            <a:r>
              <a:rPr lang="en-US" altLang="en-US" sz="2000" dirty="0">
                <a:solidFill>
                  <a:srgbClr val="FF5050"/>
                </a:solidFill>
              </a:rPr>
              <a:t>Use it judiciously.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5400" y="3352800"/>
            <a:ext cx="65532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temperature;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AirConditioner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//assign value into temperature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AirConditioner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temperature &gt; 80 ?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"off"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2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ternary operator that evaluates to “positive” if </a:t>
            </a:r>
            <a:r>
              <a:rPr lang="en-US" dirty="0" err="1"/>
              <a:t>intA</a:t>
            </a:r>
            <a:r>
              <a:rPr lang="en-US" dirty="0"/>
              <a:t> &gt;= 0 and “negative” if not.</a:t>
            </a:r>
          </a:p>
        </p:txBody>
      </p:sp>
    </p:spTree>
    <p:extLst>
      <p:ext uri="{BB962C8B-B14F-4D97-AF65-F5344CB8AC3E}">
        <p14:creationId xmlns:p14="http://schemas.microsoft.com/office/powerpoint/2010/main" val="288453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and Logical Operators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chemeClr val="accent5"/>
                </a:solidFill>
              </a:rPr>
              <a:t>conditional statement </a:t>
            </a:r>
            <a:r>
              <a:rPr lang="en-US" altLang="en-US" dirty="0"/>
              <a:t>is used to determine the relationship between variables and/or constants. </a:t>
            </a:r>
          </a:p>
          <a:p>
            <a:r>
              <a:rPr lang="en-US" altLang="en-US" dirty="0"/>
              <a:t>The result of the evaluation is a 1 (true) or a 0 (false). </a:t>
            </a:r>
          </a:p>
          <a:p>
            <a:r>
              <a:rPr lang="en-US" altLang="en-US" dirty="0">
                <a:solidFill>
                  <a:schemeClr val="accent5"/>
                </a:solidFill>
              </a:rPr>
              <a:t>Relational operators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chemeClr val="accent5"/>
                </a:solidFill>
              </a:rPr>
              <a:t>logical operators </a:t>
            </a:r>
            <a:r>
              <a:rPr lang="en-US" altLang="en-US" dirty="0"/>
              <a:t>typically work together, and are shown in the following tables, along with their uses and an example.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0755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Switch Statements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how to use a switch statement.</a:t>
            </a:r>
          </a:p>
        </p:txBody>
      </p:sp>
    </p:spTree>
    <p:extLst>
      <p:ext uri="{BB962C8B-B14F-4D97-AF65-F5344CB8AC3E}">
        <p14:creationId xmlns:p14="http://schemas.microsoft.com/office/powerpoint/2010/main" val="2984807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switch Statement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solidFill>
                  <a:schemeClr val="accent5"/>
                </a:solidFill>
              </a:rPr>
              <a:t>switch</a:t>
            </a:r>
            <a:r>
              <a:rPr lang="en-US" altLang="en-US" dirty="0"/>
              <a:t> statement provides an alternate method for doing a series of condition checks and statement executions. </a:t>
            </a:r>
          </a:p>
          <a:p>
            <a:r>
              <a:rPr lang="en-US" altLang="en-US" dirty="0"/>
              <a:t>It is built for checking the value of an integer or character variable. </a:t>
            </a:r>
          </a:p>
          <a:p>
            <a:r>
              <a:rPr lang="en-US" altLang="en-US" dirty="0"/>
              <a:t>A </a:t>
            </a:r>
            <a:r>
              <a:rPr lang="en-US" altLang="en-US" dirty="0">
                <a:solidFill>
                  <a:schemeClr val="accent5"/>
                </a:solidFill>
              </a:rPr>
              <a:t>switch</a:t>
            </a:r>
            <a:r>
              <a:rPr lang="en-US" altLang="en-US" dirty="0"/>
              <a:t> can be used with either integers or characters, but not other variable types. </a:t>
            </a:r>
          </a:p>
        </p:txBody>
      </p:sp>
    </p:spTree>
    <p:extLst>
      <p:ext uri="{BB962C8B-B14F-4D97-AF65-F5344CB8AC3E}">
        <p14:creationId xmlns:p14="http://schemas.microsoft.com/office/powerpoint/2010/main" val="508344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basic form of the switch: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14400" y="1600200"/>
            <a:ext cx="73152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(variable)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value1: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//statements 1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value2: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//statements 2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//all case statements before default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//statement 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//close brace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1031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basic form of the switch: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In a </a:t>
            </a:r>
            <a:r>
              <a:rPr lang="en-US" altLang="en-US" dirty="0">
                <a:solidFill>
                  <a:schemeClr val="accent5"/>
                </a:solidFill>
              </a:rPr>
              <a:t>switch</a:t>
            </a:r>
            <a:r>
              <a:rPr lang="en-US" altLang="en-US" dirty="0"/>
              <a:t> statement, the value of the variable is examined.</a:t>
            </a:r>
          </a:p>
          <a:p>
            <a:r>
              <a:rPr lang="en-US" altLang="en-US" dirty="0"/>
              <a:t> If the value is one of the values in the case statements, the associated statements are performed. 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solidFill>
                  <a:schemeClr val="accent5"/>
                </a:solidFill>
              </a:rPr>
              <a:t>break</a:t>
            </a:r>
            <a:r>
              <a:rPr lang="en-US" altLang="en-US" dirty="0"/>
              <a:t>; statement causes the program to jump to the closing brace</a:t>
            </a:r>
          </a:p>
          <a:p>
            <a:r>
              <a:rPr lang="en-US" altLang="en-US" dirty="0"/>
              <a:t>If none of the case values are found, the default statements are performed.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5579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basic form of the switch: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case statements in the </a:t>
            </a:r>
            <a:r>
              <a:rPr lang="en-US" altLang="en-US" dirty="0">
                <a:solidFill>
                  <a:schemeClr val="accent5"/>
                </a:solidFill>
              </a:rPr>
              <a:t>switch</a:t>
            </a:r>
            <a:r>
              <a:rPr lang="en-US" altLang="en-US" dirty="0"/>
              <a:t> block can be used to check a variety of values.</a:t>
            </a:r>
          </a:p>
          <a:p>
            <a:r>
              <a:rPr lang="en-US" altLang="en-US" dirty="0"/>
              <a:t> The values do not have to be a sequence of integers.</a:t>
            </a:r>
          </a:p>
          <a:p>
            <a:r>
              <a:rPr lang="en-US" altLang="en-US" dirty="0"/>
              <a:t>If the </a:t>
            </a:r>
            <a:r>
              <a:rPr lang="en-US" altLang="en-US" dirty="0">
                <a:solidFill>
                  <a:schemeClr val="accent5"/>
                </a:solidFill>
              </a:rPr>
              <a:t>break</a:t>
            </a:r>
            <a:r>
              <a:rPr lang="en-US" altLang="en-US" dirty="0"/>
              <a:t>; statement is left out, the program continues executing the case statements without breaking (jumping) out of the </a:t>
            </a:r>
            <a:r>
              <a:rPr lang="en-US" altLang="en-US" dirty="0">
                <a:solidFill>
                  <a:schemeClr val="accent5"/>
                </a:solidFill>
              </a:rPr>
              <a:t>switch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As a result, you will see every case value executed. </a:t>
            </a:r>
          </a:p>
        </p:txBody>
      </p:sp>
    </p:spTree>
    <p:extLst>
      <p:ext uri="{BB962C8B-B14F-4D97-AF65-F5344CB8AC3E}">
        <p14:creationId xmlns:p14="http://schemas.microsoft.com/office/powerpoint/2010/main" val="1315358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371600"/>
            <a:ext cx="8229600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(year)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//check for a famous year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457200" algn="l"/>
              </a:tabLst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1920:</a:t>
            </a:r>
          </a:p>
          <a:p>
            <a:pPr lvl="1">
              <a:tabLst>
                <a:tab pos="457200" algn="l"/>
              </a:tabLst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"Women were allowed to vote!\n"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1776:</a:t>
            </a:r>
          </a:p>
          <a:p>
            <a:pPr lvl="1">
              <a:tabLst>
                <a:tab pos="457200" algn="l"/>
              </a:tabLs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"Declaration of Independence was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&lt;&lt; drafted!\n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1969:</a:t>
            </a:r>
          </a:p>
          <a:p>
            <a:pPr lvl="1">
              <a:tabLst>
                <a:tab pos="457200" algn="l"/>
              </a:tabLs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"Neil Armstrong walked on the moon!\n"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>
              <a:tabLst>
                <a:tab pos="457200" algn="l"/>
              </a:tabLs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...oh, not sure what happened in your      &lt;&lt; year.\n"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basic form of the switch: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548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switch statement that switches on </a:t>
            </a:r>
            <a:r>
              <a:rPr lang="en-US" dirty="0" err="1"/>
              <a:t>intA</a:t>
            </a:r>
            <a:r>
              <a:rPr lang="en-US" dirty="0"/>
              <a:t> and displays “one” if </a:t>
            </a:r>
            <a:r>
              <a:rPr lang="en-US" dirty="0" err="1"/>
              <a:t>intA</a:t>
            </a:r>
            <a:r>
              <a:rPr lang="en-US" dirty="0"/>
              <a:t> =1, “two” if </a:t>
            </a:r>
            <a:r>
              <a:rPr lang="en-US" dirty="0" err="1"/>
              <a:t>intA</a:t>
            </a:r>
            <a:r>
              <a:rPr lang="en-US" dirty="0"/>
              <a:t> =2 and “out of range” if </a:t>
            </a:r>
            <a:r>
              <a:rPr lang="en-US" dirty="0" err="1"/>
              <a:t>intA</a:t>
            </a:r>
            <a:r>
              <a:rPr lang="en-US" dirty="0"/>
              <a:t> is anything else.</a:t>
            </a:r>
          </a:p>
        </p:txBody>
      </p:sp>
    </p:spTree>
    <p:extLst>
      <p:ext uri="{BB962C8B-B14F-4D97-AF65-F5344CB8AC3E}">
        <p14:creationId xmlns:p14="http://schemas.microsoft.com/office/powerpoint/2010/main" val="4077445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Conditionals 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Demonstrate how to use conditionals.</a:t>
            </a:r>
          </a:p>
        </p:txBody>
      </p:sp>
    </p:spTree>
    <p:extLst>
      <p:ext uri="{BB962C8B-B14F-4D97-AF65-F5344CB8AC3E}">
        <p14:creationId xmlns:p14="http://schemas.microsoft.com/office/powerpoint/2010/main" val="969453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Relational and Logical Operators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If statements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Ternary Operator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Switch Statements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Loop control structures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Loops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While Loops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Do While Loops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Program flow control statements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Common Errors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Reading numbers and strings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Vector Class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Random Number Generation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1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68438" y="1752600"/>
            <a:ext cx="7675562" cy="4351338"/>
          </a:xfrm>
        </p:spPr>
        <p:txBody>
          <a:bodyPr/>
          <a:lstStyle/>
          <a:p>
            <a:r>
              <a:rPr lang="en-US" altLang="en-US"/>
              <a:t>Relational Operators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690689"/>
            <a:ext cx="8458200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02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the code that will return true if float </a:t>
            </a:r>
            <a:r>
              <a:rPr lang="en-US" dirty="0" err="1"/>
              <a:t>floatA</a:t>
            </a:r>
            <a:r>
              <a:rPr lang="en-US" dirty="0"/>
              <a:t> is less than or equal to float </a:t>
            </a:r>
            <a:r>
              <a:rPr lang="en-US" dirty="0" err="1"/>
              <a:t>floatB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45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the code that will return true if integer </a:t>
            </a:r>
            <a:r>
              <a:rPr lang="en-US" dirty="0" err="1"/>
              <a:t>intA</a:t>
            </a:r>
            <a:r>
              <a:rPr lang="en-US" dirty="0"/>
              <a:t> is equal to integer </a:t>
            </a:r>
            <a:r>
              <a:rPr lang="en-US" dirty="0" err="1"/>
              <a:t>intB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287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Operators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68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8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Logical Operators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relational and logical operators (AND, &amp;&amp;, and OR, ||) are binary; 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dirty="0">
                <a:solidFill>
                  <a:schemeClr val="accent5"/>
                </a:solidFill>
              </a:rPr>
              <a:t>binary operator </a:t>
            </a:r>
            <a:r>
              <a:rPr lang="en-US" altLang="en-US" dirty="0"/>
              <a:t>expects two values or operands. </a:t>
            </a:r>
          </a:p>
          <a:p>
            <a:r>
              <a:rPr lang="en-US" altLang="en-US" dirty="0"/>
              <a:t>The NOT operator (!) is a unary operator;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dirty="0">
                <a:solidFill>
                  <a:schemeClr val="accent5"/>
                </a:solidFill>
              </a:rPr>
              <a:t>unary operator </a:t>
            </a:r>
            <a:r>
              <a:rPr lang="en-US" altLang="en-US" dirty="0"/>
              <a:t>requires only a single operand. </a:t>
            </a:r>
          </a:p>
          <a:p>
            <a:endParaRPr lang="en-US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0" y="4381234"/>
            <a:ext cx="2286000" cy="209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0" y="4525035"/>
            <a:ext cx="4622800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816998"/>
      </p:ext>
    </p:extLst>
  </p:cSld>
  <p:clrMapOvr>
    <a:masterClrMapping/>
  </p:clrMapOvr>
</p:sld>
</file>

<file path=ppt/theme/theme1.xml><?xml version="1.0" encoding="utf-8"?>
<a:theme xmlns:a="http://schemas.openxmlformats.org/drawingml/2006/main" name="CIS1275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34A90"/>
      </a:accent2>
      <a:accent3>
        <a:srgbClr val="A5A5A5"/>
      </a:accent3>
      <a:accent4>
        <a:srgbClr val="FFC000"/>
      </a:accent4>
      <a:accent5>
        <a:srgbClr val="FFFF00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1275Theme" id="{7E380404-A70B-47B5-910A-4FA3414BEA2C}" vid="{B2F58B46-5612-4892-8B17-1445541E524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CIS1275Theme</Template>
  <TotalTime>12270</TotalTime>
  <Words>1853</Words>
  <Application>Microsoft Office PowerPoint</Application>
  <PresentationFormat>On-screen Show (4:3)</PresentationFormat>
  <Paragraphs>298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Consolas</vt:lpstr>
      <vt:lpstr>Corbel</vt:lpstr>
      <vt:lpstr>Courier New</vt:lpstr>
      <vt:lpstr>Wingdings</vt:lpstr>
      <vt:lpstr>CIS1275Theme</vt:lpstr>
      <vt:lpstr>C++ Programming Today 2nd Edition By Barbara Johnston Chapter 3</vt:lpstr>
      <vt:lpstr>Chapter 3</vt:lpstr>
      <vt:lpstr>Relational and Logical Operators</vt:lpstr>
      <vt:lpstr>Relational and Logical Operators </vt:lpstr>
      <vt:lpstr>Relational Operators</vt:lpstr>
      <vt:lpstr>PowerPoint Presentation</vt:lpstr>
      <vt:lpstr>PowerPoint Presentation</vt:lpstr>
      <vt:lpstr>Logical Operators</vt:lpstr>
      <vt:lpstr>Relational and Logical Operators </vt:lpstr>
      <vt:lpstr>PowerPoint Presentation</vt:lpstr>
      <vt:lpstr>PowerPoint Presentation</vt:lpstr>
      <vt:lpstr>PowerPoint Presentation</vt:lpstr>
      <vt:lpstr>Evaluating Expressions</vt:lpstr>
      <vt:lpstr>Precedence of Operators (partial list)</vt:lpstr>
      <vt:lpstr>PowerPoint Presentation</vt:lpstr>
      <vt:lpstr>If Statements</vt:lpstr>
      <vt:lpstr>if Statements </vt:lpstr>
      <vt:lpstr>if Statements </vt:lpstr>
      <vt:lpstr>if Statements </vt:lpstr>
      <vt:lpstr>if Statements </vt:lpstr>
      <vt:lpstr>if else Statements</vt:lpstr>
      <vt:lpstr>PowerPoint Presentation</vt:lpstr>
      <vt:lpstr>PowerPoint Presentation</vt:lpstr>
      <vt:lpstr>if—else if—else Statements</vt:lpstr>
      <vt:lpstr>if—else if—else Statements</vt:lpstr>
      <vt:lpstr>if—else if—else Statements</vt:lpstr>
      <vt:lpstr>Troubleshooting: Using braces with if statements</vt:lpstr>
      <vt:lpstr>Inefficient Programming Techniques</vt:lpstr>
      <vt:lpstr>Inefficient Programming Techniques</vt:lpstr>
      <vt:lpstr>Inefficient Programming Techniques</vt:lpstr>
      <vt:lpstr>PowerPoint Presentation</vt:lpstr>
      <vt:lpstr>Nested if else Statements</vt:lpstr>
      <vt:lpstr>PowerPoint Presentation</vt:lpstr>
      <vt:lpstr>Sample Program</vt:lpstr>
      <vt:lpstr>Ternary Operator</vt:lpstr>
      <vt:lpstr>The ? Operator</vt:lpstr>
      <vt:lpstr>if else example:</vt:lpstr>
      <vt:lpstr>Ternary example:</vt:lpstr>
      <vt:lpstr>PowerPoint Presentation</vt:lpstr>
      <vt:lpstr>Switch Statements</vt:lpstr>
      <vt:lpstr>switch Statement </vt:lpstr>
      <vt:lpstr>The basic form of the switch:</vt:lpstr>
      <vt:lpstr>The basic form of the switch:</vt:lpstr>
      <vt:lpstr>The basic form of the switch:</vt:lpstr>
      <vt:lpstr>The basic form of the switch:</vt:lpstr>
      <vt:lpstr>PowerPoint Presentation</vt:lpstr>
      <vt:lpstr>Conditionals Demo</vt:lpstr>
      <vt:lpstr>Chapter 3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Today</dc:title>
  <dc:creator>Kelly</dc:creator>
  <cp:lastModifiedBy>Robert Garner</cp:lastModifiedBy>
  <cp:revision>110</cp:revision>
  <dcterms:created xsi:type="dcterms:W3CDTF">2007-06-27T18:05:17Z</dcterms:created>
  <dcterms:modified xsi:type="dcterms:W3CDTF">2017-07-28T04:18:01Z</dcterms:modified>
</cp:coreProperties>
</file>