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015" r:id="rId1"/>
  </p:sldMasterIdLst>
  <p:notesMasterIdLst>
    <p:notesMasterId r:id="rId39"/>
  </p:notesMasterIdLst>
  <p:sldIdLst>
    <p:sldId id="400" r:id="rId2"/>
    <p:sldId id="258" r:id="rId3"/>
    <p:sldId id="471" r:id="rId4"/>
    <p:sldId id="472" r:id="rId5"/>
    <p:sldId id="402" r:id="rId6"/>
    <p:sldId id="403" r:id="rId7"/>
    <p:sldId id="505" r:id="rId8"/>
    <p:sldId id="476" r:id="rId9"/>
    <p:sldId id="404" r:id="rId10"/>
    <p:sldId id="405" r:id="rId11"/>
    <p:sldId id="406" r:id="rId12"/>
    <p:sldId id="408" r:id="rId13"/>
    <p:sldId id="473" r:id="rId14"/>
    <p:sldId id="410" r:id="rId15"/>
    <p:sldId id="506" r:id="rId16"/>
    <p:sldId id="507" r:id="rId17"/>
    <p:sldId id="475" r:id="rId18"/>
    <p:sldId id="412" r:id="rId19"/>
    <p:sldId id="413" r:id="rId20"/>
    <p:sldId id="474" r:id="rId21"/>
    <p:sldId id="478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502" r:id="rId30"/>
    <p:sldId id="503" r:id="rId31"/>
    <p:sldId id="488" r:id="rId32"/>
    <p:sldId id="422" r:id="rId33"/>
    <p:sldId id="423" r:id="rId34"/>
    <p:sldId id="424" r:id="rId35"/>
    <p:sldId id="504" r:id="rId36"/>
    <p:sldId id="509" r:id="rId37"/>
    <p:sldId id="508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388" autoAdjust="0"/>
    <p:restoredTop sz="94660"/>
  </p:normalViewPr>
  <p:slideViewPr>
    <p:cSldViewPr>
      <p:cViewPr varScale="1">
        <p:scale>
          <a:sx n="31" d="100"/>
          <a:sy n="31" d="100"/>
        </p:scale>
        <p:origin x="24" y="10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388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DF5965-475A-42EF-95F5-23AA1AFEF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522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3B7E1-A756-4665-A64A-217027CB6D7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Programs 4-1 and 4-2 illustrate simple functions.</a:t>
            </a:r>
          </a:p>
        </p:txBody>
      </p:sp>
    </p:spTree>
    <p:extLst>
      <p:ext uri="{BB962C8B-B14F-4D97-AF65-F5344CB8AC3E}">
        <p14:creationId xmlns:p14="http://schemas.microsoft.com/office/powerpoint/2010/main" val="3310571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7CC1A2-5458-40AD-819F-4C98B1D07B0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7635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C17B84-17D0-44C6-A18A-A30E043BF87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 4-2 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240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63EF53-4A74-41C9-826F-BEEF525EF340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 4-3, the C++ Hotel</a:t>
            </a:r>
          </a:p>
        </p:txBody>
      </p:sp>
    </p:spTree>
    <p:extLst>
      <p:ext uri="{BB962C8B-B14F-4D97-AF65-F5344CB8AC3E}">
        <p14:creationId xmlns:p14="http://schemas.microsoft.com/office/powerpoint/2010/main" val="355390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233F70-7A96-4C2B-80DC-05BA6310EE9C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 4-3</a:t>
            </a:r>
          </a:p>
        </p:txBody>
      </p:sp>
    </p:spTree>
    <p:extLst>
      <p:ext uri="{BB962C8B-B14F-4D97-AF65-F5344CB8AC3E}">
        <p14:creationId xmlns:p14="http://schemas.microsoft.com/office/powerpoint/2010/main" val="877502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33400"/>
            <a:ext cx="8458200" cy="4701572"/>
          </a:xfrm>
        </p:spPr>
        <p:txBody>
          <a:bodyPr wrap="square" anchor="ctr" anchorCtr="0">
            <a:normAutofit/>
          </a:bodyPr>
          <a:lstStyle>
            <a:lvl1pPr algn="ctr">
              <a:defRPr sz="48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486400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95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0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04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599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61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762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01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06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633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cr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pPr>
              <a:defRPr/>
            </a:pPr>
            <a:fld id="{B98D8915-25D4-4658-BC43-48DE222032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30725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57842" y="627745"/>
            <a:ext cx="569105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800" dirty="0"/>
              <a:t>Go to </a:t>
            </a:r>
            <a:r>
              <a:rPr lang="en-US" sz="1800" dirty="0">
                <a:hlinkClick r:id="rId2"/>
              </a:rPr>
              <a:t>www.socrative.com</a:t>
            </a:r>
            <a:r>
              <a:rPr lang="en-US" sz="1800" dirty="0"/>
              <a:t> and log into CNMROBGARNER</a:t>
            </a:r>
          </a:p>
        </p:txBody>
      </p:sp>
      <p:pic>
        <p:nvPicPr>
          <p:cNvPr id="1026" name="Picture 2" descr="https://socrative-production-static-web.s3.amazonaws.com/img/logo_new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412103"/>
            <a:ext cx="2191808" cy="7767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1286038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D8915-25D4-4658-BC43-48DE222032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" y="60960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Go to </a:t>
            </a:r>
            <a:r>
              <a:rPr lang="en-US" altLang="en-US" dirty="0">
                <a:hlinkClick r:id="rId2"/>
              </a:rPr>
              <a:t>www.socrative.com</a:t>
            </a:r>
            <a:r>
              <a:rPr lang="en-US" altLang="en-US" dirty="0"/>
              <a:t>. Login as student.</a:t>
            </a:r>
          </a:p>
          <a:p>
            <a:r>
              <a:rPr lang="en-US" altLang="en-US" dirty="0"/>
              <a:t>Enter room number 393817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SOCRATIVE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95DF5-5E6B-4A4E-8F3B-946AFF00148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4800" y="60960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Go to </a:t>
            </a:r>
            <a:r>
              <a:rPr lang="en-US" altLang="en-US" dirty="0">
                <a:hlinkClick r:id="rId2"/>
              </a:rPr>
              <a:t>www.socrative.com</a:t>
            </a:r>
            <a:r>
              <a:rPr lang="en-US" altLang="en-US" dirty="0"/>
              <a:t>. Login as student.</a:t>
            </a:r>
          </a:p>
          <a:p>
            <a:r>
              <a:rPr lang="en-US" altLang="en-US" dirty="0"/>
              <a:t>Enter room number 393817</a:t>
            </a:r>
          </a:p>
        </p:txBody>
      </p:sp>
    </p:spTree>
    <p:extLst>
      <p:ext uri="{BB962C8B-B14F-4D97-AF65-F5344CB8AC3E}">
        <p14:creationId xmlns:p14="http://schemas.microsoft.com/office/powerpoint/2010/main" val="142525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10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D8915-25D4-4658-BC43-48DE222032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304800" y="60960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Go to </a:t>
            </a:r>
            <a:r>
              <a:rPr lang="en-US" altLang="en-US" dirty="0">
                <a:hlinkClick r:id="rId2"/>
              </a:rPr>
              <a:t>www.socrative.com</a:t>
            </a:r>
            <a:r>
              <a:rPr lang="en-US" altLang="en-US" dirty="0"/>
              <a:t>. Login as student.</a:t>
            </a:r>
          </a:p>
          <a:p>
            <a:r>
              <a:rPr lang="en-US" altLang="en-US" dirty="0"/>
              <a:t>Enter room number 393817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SOCRATIVE</a:t>
            </a:r>
          </a:p>
        </p:txBody>
      </p:sp>
    </p:spTree>
    <p:extLst>
      <p:ext uri="{BB962C8B-B14F-4D97-AF65-F5344CB8AC3E}">
        <p14:creationId xmlns:p14="http://schemas.microsoft.com/office/powerpoint/2010/main" val="266090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square" anchor="t">
            <a:normAutofit/>
          </a:bodyPr>
          <a:lstStyle>
            <a:lvl1pPr algn="l">
              <a:defRPr sz="48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3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2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85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0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96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9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5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752600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AAD347D-5ACD-4C99-B74B-A9C85AD731AF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92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016" r:id="rId1"/>
    <p:sldLayoutId id="2147485017" r:id="rId2"/>
    <p:sldLayoutId id="2147485018" r:id="rId3"/>
    <p:sldLayoutId id="2147485019" r:id="rId4"/>
    <p:sldLayoutId id="2147485020" r:id="rId5"/>
    <p:sldLayoutId id="2147485021" r:id="rId6"/>
    <p:sldLayoutId id="2147485022" r:id="rId7"/>
    <p:sldLayoutId id="2147485023" r:id="rId8"/>
    <p:sldLayoutId id="2147485024" r:id="rId9"/>
    <p:sldLayoutId id="2147485025" r:id="rId10"/>
    <p:sldLayoutId id="2147485026" r:id="rId11"/>
    <p:sldLayoutId id="2147485027" r:id="rId12"/>
    <p:sldLayoutId id="2147485028" r:id="rId13"/>
    <p:sldLayoutId id="2147485029" r:id="rId14"/>
    <p:sldLayoutId id="2147485030" r:id="rId15"/>
    <p:sldLayoutId id="2147485031" r:id="rId16"/>
    <p:sldLayoutId id="2147485032" r:id="rId17"/>
    <p:sldLayoutId id="2147485033" r:id="rId18"/>
    <p:sldLayoutId id="2147485034" r:id="rId19"/>
    <p:sldLayoutId id="2147485014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spcAft>
          <a:spcPts val="1200"/>
        </a:spcAft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Programming Today</a:t>
            </a:r>
            <a:br>
              <a:rPr lang="en-US" dirty="0"/>
            </a:br>
            <a:r>
              <a:rPr lang="en-US" dirty="0"/>
              <a:t>2nd Edition</a:t>
            </a:r>
            <a:br>
              <a:rPr lang="en-US" dirty="0"/>
            </a:br>
            <a:r>
              <a:rPr lang="en-US" altLang="en-US" dirty="0"/>
              <a:t>By Barbara Johnston</a:t>
            </a:r>
            <a:br>
              <a:rPr lang="en-US" altLang="en-US" dirty="0"/>
            </a:br>
            <a:r>
              <a:rPr lang="en-US" altLang="en-US" dirty="0"/>
              <a:t>Chapter 4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Instructor: Rob Garner</a:t>
            </a:r>
            <a:endParaRPr lang="en-US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419600" y="6507254"/>
            <a:ext cx="5181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sz="1600" dirty="0"/>
              <a:t>Lecture Slides by Kelly Montoya and Rob Garner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3341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All functions in C++ follow this basic format.</a:t>
            </a: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The function name must follow standard C++ naming conventions. </a:t>
            </a:r>
          </a:p>
          <a:p>
            <a:r>
              <a:rPr lang="en-US" altLang="en-US" dirty="0"/>
              <a:t>There may be one return type.</a:t>
            </a:r>
          </a:p>
          <a:p>
            <a:r>
              <a:rPr lang="en-US" altLang="en-US" dirty="0"/>
              <a:t> If there is no return type, the void data type is used. </a:t>
            </a:r>
          </a:p>
          <a:p>
            <a:r>
              <a:rPr lang="en-US" altLang="en-US" dirty="0"/>
              <a:t>The input argument list must have data type and names (separated by commas)</a:t>
            </a:r>
          </a:p>
          <a:p>
            <a:r>
              <a:rPr lang="en-US" altLang="en-US" dirty="0"/>
              <a:t>You may pass in as many arguments as you like. </a:t>
            </a:r>
          </a:p>
          <a:p>
            <a:r>
              <a:rPr lang="en-US" altLang="en-US" dirty="0"/>
              <a:t>If your list is empty (no arguments are passed), the parentheses will be empty () but still required</a:t>
            </a:r>
          </a:p>
        </p:txBody>
      </p:sp>
    </p:spTree>
    <p:extLst>
      <p:ext uri="{BB962C8B-B14F-4D97-AF65-F5344CB8AC3E}">
        <p14:creationId xmlns:p14="http://schemas.microsoft.com/office/powerpoint/2010/main" val="2008882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Parameterless</a:t>
            </a:r>
            <a:r>
              <a:rPr lang="en-US" dirty="0"/>
              <a:t> Function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following function, named </a:t>
            </a:r>
            <a:r>
              <a:rPr lang="en-US" altLang="en-US" dirty="0" err="1"/>
              <a:t>WriteHello</a:t>
            </a:r>
            <a:r>
              <a:rPr lang="en-US" altLang="en-US" dirty="0"/>
              <a:t>() is passed nothing and returns nothing.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3276600"/>
            <a:ext cx="68580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WriteHello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Hello from a function!"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5" name="Rectangular Callout 4"/>
          <p:cNvSpPr/>
          <p:nvPr/>
        </p:nvSpPr>
        <p:spPr bwMode="auto">
          <a:xfrm>
            <a:off x="3863601" y="2743200"/>
            <a:ext cx="2163126" cy="369332"/>
          </a:xfrm>
          <a:prstGeom prst="wedgeRectCallout">
            <a:avLst>
              <a:gd name="adj1" fmla="val -40809"/>
              <a:gd name="adj2" fmla="val 133844"/>
            </a:avLst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 parameters.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381000" y="2743200"/>
            <a:ext cx="2163126" cy="369332"/>
          </a:xfrm>
          <a:prstGeom prst="wedgeRectCallout">
            <a:avLst>
              <a:gd name="adj1" fmla="val -5742"/>
              <a:gd name="adj2" fmla="val 128217"/>
            </a:avLst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Nothing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returned.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33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Parameterless</a:t>
            </a:r>
            <a:r>
              <a:rPr lang="en-US" dirty="0"/>
              <a:t> Function that returns a value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300" y="2362200"/>
            <a:ext cx="8153400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AskForAge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age;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How old are you? 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age;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cin.ignore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//remove enter key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8" name="Rectangular Callout 7"/>
          <p:cNvSpPr/>
          <p:nvPr/>
        </p:nvSpPr>
        <p:spPr bwMode="auto">
          <a:xfrm>
            <a:off x="3863601" y="2743200"/>
            <a:ext cx="2163126" cy="369332"/>
          </a:xfrm>
          <a:prstGeom prst="wedgeRectCallout">
            <a:avLst>
              <a:gd name="adj1" fmla="val -87404"/>
              <a:gd name="adj2" fmla="val -79977"/>
            </a:avLst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 parameters.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652895" y="5711367"/>
            <a:ext cx="4724400" cy="369332"/>
          </a:xfrm>
          <a:prstGeom prst="wedgeRectCallout">
            <a:avLst>
              <a:gd name="adj1" fmla="val -18240"/>
              <a:gd name="adj2" fmla="val -234131"/>
            </a:avLst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Return key word will return value in age.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ular Callout 1"/>
          <p:cNvSpPr/>
          <p:nvPr/>
        </p:nvSpPr>
        <p:spPr>
          <a:xfrm>
            <a:off x="6858000" y="2743200"/>
            <a:ext cx="2133600" cy="2209800"/>
          </a:xfrm>
          <a:prstGeom prst="wedgeRectCallout">
            <a:avLst>
              <a:gd name="adj1" fmla="val -211255"/>
              <a:gd name="adj2" fmla="val 24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err="1"/>
              <a:t>cin</a:t>
            </a:r>
            <a:r>
              <a:rPr lang="en-US" altLang="en-US" dirty="0"/>
              <a:t> statement leaves the Enter key in the input queue.  </a:t>
            </a:r>
            <a:r>
              <a:rPr lang="en-US" altLang="en-US" dirty="0" err="1"/>
              <a:t>cin.ignore</a:t>
            </a:r>
            <a:r>
              <a:rPr lang="en-US" altLang="en-US" dirty="0"/>
              <a:t>() function removed that Enter key.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5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Parameterless</a:t>
            </a:r>
            <a:r>
              <a:rPr lang="en-US" dirty="0"/>
              <a:t> function that returns a value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33600"/>
            <a:ext cx="5804175" cy="307473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 bwMode="auto">
          <a:xfrm>
            <a:off x="5471637" y="2895600"/>
            <a:ext cx="2163126" cy="369332"/>
          </a:xfrm>
          <a:prstGeom prst="wedgeRectCallout">
            <a:avLst>
              <a:gd name="adj1" fmla="val -87404"/>
              <a:gd name="adj2" fmla="val -79977"/>
            </a:avLst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Zero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parameters.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1828800" y="5410200"/>
            <a:ext cx="4724400" cy="369332"/>
          </a:xfrm>
          <a:prstGeom prst="wedgeRectCallout">
            <a:avLst>
              <a:gd name="adj1" fmla="val -18240"/>
              <a:gd name="adj2" fmla="val -234131"/>
            </a:avLst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Return key word will return value in name.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76200" y="3505200"/>
            <a:ext cx="1981200" cy="838200"/>
          </a:xfrm>
          <a:prstGeom prst="wedgeRectCallout">
            <a:avLst>
              <a:gd name="adj1" fmla="val 68705"/>
              <a:gd name="adj2" fmla="val 352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/>
              <a:t>Data is read into a string object using </a:t>
            </a:r>
            <a:r>
              <a:rPr lang="en-US" altLang="en-US" b="1" dirty="0" err="1">
                <a:latin typeface="Courier New" panose="02070309020205020404" pitchFamily="49" charset="0"/>
              </a:rPr>
              <a:t>getline</a:t>
            </a:r>
            <a:r>
              <a:rPr lang="en-US" altLang="en-US" b="1" dirty="0">
                <a:latin typeface="Courier New" panose="02070309020205020404" pitchFamily="49" charset="0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9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parameters that returns void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2667000"/>
            <a:ext cx="78486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Write(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Hi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"! You are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&lt;&lt;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years old. 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5" name="Rectangular Callout 4"/>
          <p:cNvSpPr/>
          <p:nvPr/>
        </p:nvSpPr>
        <p:spPr>
          <a:xfrm>
            <a:off x="5257800" y="1244157"/>
            <a:ext cx="3200400" cy="838200"/>
          </a:xfrm>
          <a:prstGeom prst="wedgeRectCallout">
            <a:avLst>
              <a:gd name="adj1" fmla="val -72433"/>
              <a:gd name="adj2" fmla="val 121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/>
              <a:t>The input parameter list has two data items :name and age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76200" y="1804989"/>
            <a:ext cx="2438400" cy="609600"/>
          </a:xfrm>
          <a:prstGeom prst="wedgeRectCallout">
            <a:avLst>
              <a:gd name="adj1" fmla="val -2083"/>
              <a:gd name="adj2" fmla="val 110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/>
              <a:t>It doesn’t “return” anything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4191000" y="4809635"/>
            <a:ext cx="4038600" cy="762000"/>
          </a:xfrm>
          <a:prstGeom prst="wedgeRectCallout">
            <a:avLst>
              <a:gd name="adj1" fmla="val -38493"/>
              <a:gd name="adj2" fmla="val -111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/>
              <a:t>The Write function’s job is to write the user’s name and age to the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9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many return types can a function have?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None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One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More than one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None or one </a:t>
            </a:r>
          </a:p>
        </p:txBody>
      </p:sp>
    </p:spTree>
    <p:extLst>
      <p:ext uri="{BB962C8B-B14F-4D97-AF65-F5344CB8AC3E}">
        <p14:creationId xmlns:p14="http://schemas.microsoft.com/office/powerpoint/2010/main" val="4012050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a function returns nothing what do we use for the return type?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Leave it blank.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Use the keyword: void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0798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Calling and Called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Explain the distinction between calling and called functions.</a:t>
            </a:r>
          </a:p>
        </p:txBody>
      </p:sp>
    </p:spTree>
    <p:extLst>
      <p:ext uri="{BB962C8B-B14F-4D97-AF65-F5344CB8AC3E}">
        <p14:creationId xmlns:p14="http://schemas.microsoft.com/office/powerpoint/2010/main" val="389250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Calling and Called Functions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terms </a:t>
            </a:r>
            <a:r>
              <a:rPr lang="en-US" altLang="en-US" dirty="0">
                <a:solidFill>
                  <a:schemeClr val="accent5"/>
                </a:solidFill>
              </a:rPr>
              <a:t>calling function </a:t>
            </a:r>
            <a:r>
              <a:rPr lang="en-US" altLang="en-US" dirty="0"/>
              <a:t>and </a:t>
            </a:r>
            <a:r>
              <a:rPr lang="en-US" altLang="en-US" dirty="0">
                <a:solidFill>
                  <a:schemeClr val="accent5"/>
                </a:solidFill>
              </a:rPr>
              <a:t>called function </a:t>
            </a:r>
            <a:r>
              <a:rPr lang="en-US" altLang="en-US" dirty="0"/>
              <a:t>are often used when referring to functions. </a:t>
            </a:r>
          </a:p>
          <a:p>
            <a:r>
              <a:rPr lang="en-US" altLang="en-US" dirty="0"/>
              <a:t>When one function (Function1) accesses another function (Function2), it is said that Function1 calls Function2. </a:t>
            </a:r>
          </a:p>
          <a:p>
            <a:r>
              <a:rPr lang="en-US" altLang="en-US" dirty="0"/>
              <a:t>That is, Function1 is the calling function and Function2 is the called function.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1716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Calling and Called Functions</a:t>
            </a:r>
            <a:endParaRPr 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In order to invoke (make use of) the function, you’ll need to have a statement that calls it.</a:t>
            </a:r>
          </a:p>
          <a:p>
            <a:r>
              <a:rPr lang="en-US" altLang="en-US" dirty="0"/>
              <a:t>The calling statement is the code located in the program where the function is to be used or accessed.</a:t>
            </a:r>
          </a:p>
          <a:p>
            <a:r>
              <a:rPr lang="en-US" altLang="en-US" dirty="0"/>
              <a:t>Depending on the requirements for the function (input list) and return type—your function calls may vary in appearance. </a:t>
            </a:r>
          </a:p>
          <a:p>
            <a:r>
              <a:rPr lang="en-US" altLang="en-US" dirty="0"/>
              <a:t>In the example, main() calls all other functions.</a:t>
            </a:r>
          </a:p>
        </p:txBody>
      </p:sp>
    </p:spTree>
    <p:extLst>
      <p:ext uri="{BB962C8B-B14F-4D97-AF65-F5344CB8AC3E}">
        <p14:creationId xmlns:p14="http://schemas.microsoft.com/office/powerpoint/2010/main" val="368919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Basic Function Characteristics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Types of 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Calling and Called 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to write 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Return Statement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Function Calls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Function variables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Troubleshooting Functions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Overloaded Functions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Default Parameter Lists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Variable Scope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Multi-File Programs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String Stream Class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Common Errors With Functions</a:t>
            </a:r>
          </a:p>
        </p:txBody>
      </p:sp>
    </p:spTree>
    <p:extLst>
      <p:ext uri="{BB962C8B-B14F-4D97-AF65-F5344CB8AC3E}">
        <p14:creationId xmlns:p14="http://schemas.microsoft.com/office/powerpoint/2010/main" val="3575603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and Called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00200"/>
            <a:ext cx="7020399" cy="4979987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auto">
          <a:xfrm>
            <a:off x="3631524" y="1438066"/>
            <a:ext cx="1880952" cy="646331"/>
          </a:xfrm>
          <a:prstGeom prst="wedgeRectCallout">
            <a:avLst>
              <a:gd name="adj1" fmla="val -109225"/>
              <a:gd name="adj2" fmla="val 18122"/>
            </a:avLst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Calling function is main.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4800600" y="2438400"/>
            <a:ext cx="1880952" cy="646331"/>
          </a:xfrm>
          <a:prstGeom prst="wedgeRectCallout">
            <a:avLst>
              <a:gd name="adj1" fmla="val -98677"/>
              <a:gd name="adj2" fmla="val 211650"/>
            </a:avLst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Called function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is </a:t>
            </a:r>
            <a:r>
              <a:rPr kumimoji="0" lang="en-US" sz="1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AskForName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76200" y="5105400"/>
            <a:ext cx="1499952" cy="923330"/>
          </a:xfrm>
          <a:prstGeom prst="wedgeRectCallout">
            <a:avLst>
              <a:gd name="adj1" fmla="val 62343"/>
              <a:gd name="adj2" fmla="val 1839"/>
            </a:avLst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Void so no assignment operator.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76200" y="3223840"/>
            <a:ext cx="1499952" cy="1200329"/>
          </a:xfrm>
          <a:prstGeom prst="wedgeRectCallout">
            <a:avLst>
              <a:gd name="adj1" fmla="val 62918"/>
              <a:gd name="adj2" fmla="val 28933"/>
            </a:avLst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String return type so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assigned into name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692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write functions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Explain how to write functions.</a:t>
            </a:r>
          </a:p>
        </p:txBody>
      </p:sp>
    </p:spTree>
    <p:extLst>
      <p:ext uri="{BB962C8B-B14F-4D97-AF65-F5344CB8AC3E}">
        <p14:creationId xmlns:p14="http://schemas.microsoft.com/office/powerpoint/2010/main" val="212784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Every function must have: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chemeClr val="accent5"/>
                </a:solidFill>
              </a:rPr>
              <a:t>Function prototype/declaration </a:t>
            </a:r>
            <a:r>
              <a:rPr lang="en-US" altLang="en-US" dirty="0"/>
              <a:t>statement which tells the compiler the function name, and its return and input types. </a:t>
            </a:r>
          </a:p>
          <a:p>
            <a:r>
              <a:rPr lang="en-US" altLang="en-US" dirty="0">
                <a:solidFill>
                  <a:schemeClr val="accent5"/>
                </a:solidFill>
              </a:rPr>
              <a:t>Function definition/body</a:t>
            </a:r>
            <a:r>
              <a:rPr lang="en-US" altLang="en-US" dirty="0"/>
              <a:t> which contains the actual code that performs the function’s task. </a:t>
            </a:r>
          </a:p>
          <a:p>
            <a:pPr lvl="1"/>
            <a:r>
              <a:rPr lang="en-US" altLang="en-US" dirty="0"/>
              <a:t>The first line of the </a:t>
            </a:r>
            <a:r>
              <a:rPr lang="en-US" altLang="en-US" dirty="0">
                <a:solidFill>
                  <a:schemeClr val="accent5"/>
                </a:solidFill>
              </a:rPr>
              <a:t>function definition </a:t>
            </a:r>
            <a:r>
              <a:rPr lang="en-US" altLang="en-US" dirty="0"/>
              <a:t>is the function header line. </a:t>
            </a:r>
          </a:p>
          <a:p>
            <a:pPr lvl="1"/>
            <a:r>
              <a:rPr lang="en-US" altLang="en-US" dirty="0"/>
              <a:t>That line contains the return type, function name, and input parameter list. </a:t>
            </a:r>
          </a:p>
        </p:txBody>
      </p:sp>
    </p:spTree>
    <p:extLst>
      <p:ext uri="{BB962C8B-B14F-4D97-AF65-F5344CB8AC3E}">
        <p14:creationId xmlns:p14="http://schemas.microsoft.com/office/powerpoint/2010/main" val="3253421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Concentrate on the Function First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Concentrate on one function at a time. </a:t>
            </a:r>
          </a:p>
          <a:p>
            <a:r>
              <a:rPr lang="en-US" altLang="en-US"/>
              <a:t>Work as if you can’t see other parts of the program. </a:t>
            </a:r>
          </a:p>
          <a:p>
            <a:r>
              <a:rPr lang="en-US" altLang="en-US"/>
              <a:t>Each function is its own block of code, with its own variables and control statements.</a:t>
            </a:r>
          </a:p>
          <a:p>
            <a:r>
              <a:rPr lang="en-US" altLang="en-US"/>
              <a:t>Write the prototype, see if it can be called, then write the function. </a:t>
            </a:r>
          </a:p>
          <a:p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7634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C++ Hotel Example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There are three different rooms based on the view. </a:t>
            </a:r>
          </a:p>
          <a:p>
            <a:pPr lvl="1"/>
            <a:r>
              <a:rPr lang="en-US" altLang="en-US"/>
              <a:t>The view of the beach costs $99.95  </a:t>
            </a:r>
          </a:p>
          <a:p>
            <a:pPr lvl="1"/>
            <a:r>
              <a:rPr lang="en-US" altLang="en-US"/>
              <a:t>The view of the pool costs $79.95 </a:t>
            </a:r>
          </a:p>
          <a:p>
            <a:pPr lvl="1"/>
            <a:r>
              <a:rPr lang="en-US" altLang="en-US"/>
              <a:t>The view of the parking lot costs $59.95 </a:t>
            </a:r>
          </a:p>
          <a:p>
            <a:r>
              <a:rPr lang="en-US" altLang="en-US"/>
              <a:t>These rates are for a single room with one person.</a:t>
            </a:r>
          </a:p>
          <a:p>
            <a:r>
              <a:rPr lang="en-US" altLang="en-US"/>
              <a:t>Each additional person is $10 per night.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730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1066800" y="6172200"/>
            <a:ext cx="7239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en-US" sz="2000"/>
              <a:t>See how functions must be laid out in the source code file.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l"/>
            </a:pPr>
            <a:endParaRPr lang="en-US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"/>
            <a:ext cx="6858000" cy="599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4549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 Declaration or Prototype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Before a function can be called, the calling function must know about the called function. </a:t>
            </a:r>
          </a:p>
          <a:p>
            <a:r>
              <a:rPr lang="en-US" altLang="en-US" dirty="0"/>
              <a:t>The prototype may be declared in the calling function before the call, it can appear above the calling function or it can appear in an include file.</a:t>
            </a:r>
          </a:p>
          <a:p>
            <a:r>
              <a:rPr lang="en-US" altLang="en-US" dirty="0"/>
              <a:t>The important point is that the compiler must have seen the function prototype </a:t>
            </a:r>
            <a:r>
              <a:rPr lang="en-US" altLang="en-US" dirty="0">
                <a:solidFill>
                  <a:schemeClr val="accent5"/>
                </a:solidFill>
              </a:rPr>
              <a:t>before</a:t>
            </a:r>
            <a:r>
              <a:rPr lang="en-US" altLang="en-US" dirty="0"/>
              <a:t> the function is called.</a:t>
            </a:r>
          </a:p>
        </p:txBody>
      </p:sp>
    </p:spTree>
    <p:extLst>
      <p:ext uri="{BB962C8B-B14F-4D97-AF65-F5344CB8AC3E}">
        <p14:creationId xmlns:p14="http://schemas.microsoft.com/office/powerpoint/2010/main" val="3585584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 or Prototype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form of the function prototype is:</a:t>
            </a:r>
          </a:p>
          <a:p>
            <a:endParaRPr lang="en-US" altLang="en-US" dirty="0"/>
          </a:p>
          <a:p>
            <a:r>
              <a:rPr lang="en-US" altLang="en-US" dirty="0"/>
              <a:t>These statements must be seen before they are called. Here they are in the source code above the main() function.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6400" y="2286000"/>
            <a:ext cx="53767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Return_type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function_name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…);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06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Six prototypes in the C++ Hotel program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/>
              <a:t>No inputs no return value: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No inputs and return integers or a string object.</a:t>
            </a:r>
          </a:p>
          <a:p>
            <a:pPr marL="342900" lvl="1" indent="0">
              <a:buNone/>
            </a:pPr>
            <a:endParaRPr lang="en-US" altLang="en-US" dirty="0"/>
          </a:p>
          <a:p>
            <a:pPr marL="342900" lvl="1" indent="0">
              <a:buNone/>
            </a:pP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Three input values, 2 </a:t>
            </a:r>
            <a:r>
              <a:rPr lang="en-US" altLang="en-US" dirty="0" err="1"/>
              <a:t>ints</a:t>
            </a:r>
            <a:r>
              <a:rPr lang="en-US" altLang="en-US" dirty="0"/>
              <a:t>, 1 string, returns a float.</a:t>
            </a:r>
          </a:p>
          <a:p>
            <a:pPr marL="342900" lvl="1" indent="0">
              <a:buNone/>
            </a:pPr>
            <a:endParaRPr lang="en-US" altLang="en-US" dirty="0"/>
          </a:p>
          <a:p>
            <a:pPr marL="342900" lvl="1" indent="0">
              <a:buNone/>
            </a:pPr>
            <a:endParaRPr lang="en-US" altLang="en-US" dirty="0"/>
          </a:p>
          <a:p>
            <a:r>
              <a:rPr lang="en-US" altLang="en-US" dirty="0"/>
              <a:t>Four input values, no return value.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382806" y="2365655"/>
            <a:ext cx="28440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WriteGreeting();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3200400"/>
            <a:ext cx="331333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HowManyPeople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HowManyNights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WhatTypeRoom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95400" y="4800600"/>
            <a:ext cx="7391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CalcCost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people,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nights,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roomType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76400" y="5791200"/>
            <a:ext cx="62103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WriteCostSummary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people,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nights, 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roomType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cost);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99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function must have a function prototype declared before it can be called.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True</a:t>
            </a:r>
          </a:p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99406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Function Characteristics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Describe the basic characteristics of functions in C++</a:t>
            </a:r>
          </a:p>
        </p:txBody>
      </p:sp>
    </p:spTree>
    <p:extLst>
      <p:ext uri="{BB962C8B-B14F-4D97-AF65-F5344CB8AC3E}">
        <p14:creationId xmlns:p14="http://schemas.microsoft.com/office/powerpoint/2010/main" val="3530142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a function is defined before the code that calls it, a separate function prototype is not needed.</a:t>
            </a:r>
          </a:p>
          <a:p>
            <a:pPr marL="514350" indent="-514350">
              <a:buAutoNum type="arabicPeriod"/>
            </a:pPr>
            <a:r>
              <a:rPr lang="en-US" dirty="0"/>
              <a:t>True</a:t>
            </a:r>
          </a:p>
          <a:p>
            <a:pPr marL="514350" indent="-514350">
              <a:buAutoNum type="arabicPeriod"/>
            </a:pPr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744185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RETURN STATEMENT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Describe the purpose and format of the return statement.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814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Return Statement 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solidFill>
                  <a:schemeClr val="accent5"/>
                </a:solidFill>
              </a:rPr>
              <a:t>return statement </a:t>
            </a:r>
            <a:r>
              <a:rPr lang="en-US" altLang="en-US" dirty="0"/>
              <a:t>serves three purposes in a C++ function. </a:t>
            </a:r>
          </a:p>
          <a:p>
            <a:pPr lvl="1"/>
            <a:r>
              <a:rPr lang="en-US" altLang="en-US" dirty="0"/>
              <a:t>It is required when the function is returning a value to the calling function. </a:t>
            </a:r>
          </a:p>
          <a:p>
            <a:pPr lvl="1"/>
            <a:r>
              <a:rPr lang="en-US" altLang="en-US" dirty="0"/>
              <a:t>The return statement causes the program control to exit the function and to return to the calling function.</a:t>
            </a:r>
          </a:p>
          <a:p>
            <a:pPr lvl="1"/>
            <a:r>
              <a:rPr lang="en-US" altLang="en-US" dirty="0"/>
              <a:t>An expression may be evaluated within the parentheses format of the return statement. </a:t>
            </a:r>
          </a:p>
        </p:txBody>
      </p:sp>
    </p:spTree>
    <p:extLst>
      <p:ext uri="{BB962C8B-B14F-4D97-AF65-F5344CB8AC3E}">
        <p14:creationId xmlns:p14="http://schemas.microsoft.com/office/powerpoint/2010/main" val="2295488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Return Statement </a:t>
            </a:r>
            <a:endParaRPr lang="en-US" dirty="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840000" y="1752600"/>
            <a:ext cx="7675350" cy="3810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The return statement is way to terminate the function and return to the calling function at any point in the function body. </a:t>
            </a:r>
          </a:p>
          <a:p>
            <a:r>
              <a:rPr lang="en-US" altLang="en-US" dirty="0"/>
              <a:t>The return statement can be used to return a value or to exit the function if nothing is returned. </a:t>
            </a:r>
          </a:p>
          <a:p>
            <a:r>
              <a:rPr lang="en-US" altLang="en-US" dirty="0"/>
              <a:t>The return statement in </a:t>
            </a:r>
            <a:r>
              <a:rPr lang="en-US" altLang="en-US" dirty="0" err="1"/>
              <a:t>CalcCost</a:t>
            </a:r>
            <a:r>
              <a:rPr lang="en-US" altLang="en-US" dirty="0"/>
              <a:t>() is: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</a:p>
          <a:p>
            <a:r>
              <a:rPr lang="en-US" altLang="en-US" dirty="0"/>
              <a:t>It could be written like this: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403250" y="4419600"/>
            <a:ext cx="23374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totalCost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96375" y="5544372"/>
            <a:ext cx="5562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((rate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addPersonCost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)* nights);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94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function </a:t>
            </a:r>
            <a:r>
              <a:rPr lang="en-US" altLang="en-US" dirty="0" err="1"/>
              <a:t>WriteGreeting</a:t>
            </a:r>
            <a:r>
              <a:rPr lang="en-US" altLang="en-US" dirty="0"/>
              <a:t>() does not return a value to the calling function, so no return statement is required:</a:t>
            </a:r>
          </a:p>
        </p:txBody>
      </p:sp>
      <p:sp>
        <p:nvSpPr>
          <p:cNvPr id="4" name="Rectangle 3"/>
          <p:cNvSpPr/>
          <p:nvPr/>
        </p:nvSpPr>
        <p:spPr>
          <a:xfrm>
            <a:off x="1248675" y="3352800"/>
            <a:ext cx="68580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WriteGreeting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Welcome to the C++"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Hotel Rate Program"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we offer a fine hotel on the beach. 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33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The purpose of the return statement is to: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/>
              <a:t>Return a value the calling function.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/>
              <a:t>Causes the program control to exit the function and to return to the calling function.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/>
              <a:t>Provides capability to evaluate an expression and return the result to the calling function.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/>
              <a:t>All of the above.</a:t>
            </a:r>
          </a:p>
          <a:p>
            <a:pPr marL="514350" indent="-514350">
              <a:buFont typeface="+mj-lt"/>
              <a:buAutoNum type="alphaUcPeriod"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2246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0A2393-1018-4285-9D3E-9D30AA02B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 Demo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CD316E5-9E3D-4F97-BB05-C686E8BE96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Demonstrate how to write functions.</a:t>
            </a:r>
          </a:p>
        </p:txBody>
      </p:sp>
    </p:spTree>
    <p:extLst>
      <p:ext uri="{BB962C8B-B14F-4D97-AF65-F5344CB8AC3E}">
        <p14:creationId xmlns:p14="http://schemas.microsoft.com/office/powerpoint/2010/main" val="864248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Basic Function Characteristics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Types of functions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Calling and Called Functions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How to write functions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Return Statement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Function Calls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Function variables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Troubleshooting Functions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Overloaded Functions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Default Parameter Lists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Variable Scope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Multi-File Programs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String Stream Class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Common Errors With Functions</a:t>
            </a:r>
          </a:p>
        </p:txBody>
      </p:sp>
    </p:spTree>
    <p:extLst>
      <p:ext uri="{BB962C8B-B14F-4D97-AF65-F5344CB8AC3E}">
        <p14:creationId xmlns:p14="http://schemas.microsoft.com/office/powerpoint/2010/main" val="143904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in C++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a complete section (block) of C++ code with a definite start point and an end point between curly braces and </a:t>
            </a:r>
            <a:r>
              <a:rPr lang="en-US" dirty="0">
                <a:solidFill>
                  <a:schemeClr val="accent5"/>
                </a:solidFill>
              </a:rPr>
              <a:t>its own set of variables</a:t>
            </a:r>
            <a:r>
              <a:rPr lang="en-US" dirty="0"/>
              <a:t>. </a:t>
            </a:r>
          </a:p>
          <a:p>
            <a:r>
              <a:rPr lang="en-US" dirty="0"/>
              <a:t>Functions can be passed data values and they can return data. </a:t>
            </a:r>
          </a:p>
          <a:p>
            <a:r>
              <a:rPr lang="en-US" dirty="0"/>
              <a:t>Functions should be designed so that they have one primary task to accomplish.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1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Three Important Questions 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“What is the function supposed to do? (Who’s job is it?” )</a:t>
            </a:r>
          </a:p>
          <a:p>
            <a:pPr lvl="1"/>
            <a:r>
              <a:rPr lang="en-US" altLang="en-US"/>
              <a:t>If a function is to read all data from a file, that function should open the file, read the data, and close the file. </a:t>
            </a:r>
          </a:p>
          <a:p>
            <a:r>
              <a:rPr lang="en-US" altLang="en-US"/>
              <a:t>“What input values does the function need to do its job?” </a:t>
            </a:r>
          </a:p>
          <a:p>
            <a:pPr lvl="1"/>
            <a:r>
              <a:rPr lang="en-US" altLang="en-US"/>
              <a:t>If your function is supposed to calculate the volume of a pond, you’d need to give it the pond dimensions. </a:t>
            </a:r>
          </a:p>
          <a:p>
            <a:r>
              <a:rPr lang="en-US" altLang="en-US"/>
              <a:t>“What will my function return to me?” </a:t>
            </a:r>
          </a:p>
          <a:p>
            <a:pPr lvl="1"/>
            <a:r>
              <a:rPr lang="en-US" altLang="en-US"/>
              <a:t>What will the function give you when it has finished its task?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014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Functions: Basic Format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840000" y="2895600"/>
            <a:ext cx="7675350" cy="3208338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The </a:t>
            </a:r>
            <a:r>
              <a:rPr lang="en-US" altLang="en-US" dirty="0" err="1">
                <a:solidFill>
                  <a:schemeClr val="accent5"/>
                </a:solidFill>
              </a:rPr>
              <a:t>return_type</a:t>
            </a:r>
            <a:r>
              <a:rPr lang="en-US" altLang="en-US" dirty="0">
                <a:solidFill>
                  <a:schemeClr val="accent5"/>
                </a:solidFill>
              </a:rPr>
              <a:t> </a:t>
            </a:r>
            <a:r>
              <a:rPr lang="en-US" altLang="en-US" dirty="0"/>
              <a:t>is the data type of the value returned from the function. </a:t>
            </a:r>
          </a:p>
          <a:p>
            <a:r>
              <a:rPr lang="en-US" altLang="en-US" dirty="0"/>
              <a:t>The </a:t>
            </a:r>
            <a:r>
              <a:rPr lang="en-US" altLang="en-US" dirty="0" err="1">
                <a:solidFill>
                  <a:schemeClr val="accent5"/>
                </a:solidFill>
              </a:rPr>
              <a:t>function_name</a:t>
            </a:r>
            <a:r>
              <a:rPr lang="en-US" altLang="en-US" dirty="0">
                <a:solidFill>
                  <a:schemeClr val="accent5"/>
                </a:solidFill>
              </a:rPr>
              <a:t> </a:t>
            </a:r>
            <a:r>
              <a:rPr lang="en-US" altLang="en-US" dirty="0"/>
              <a:t>is the identifier (name) of the function and is used to access the function. </a:t>
            </a:r>
          </a:p>
          <a:p>
            <a:r>
              <a:rPr lang="en-US" altLang="en-US" dirty="0"/>
              <a:t>The </a:t>
            </a:r>
            <a:r>
              <a:rPr lang="en-US" altLang="en-US" dirty="0">
                <a:solidFill>
                  <a:schemeClr val="accent5"/>
                </a:solidFill>
              </a:rPr>
              <a:t>input parameter list </a:t>
            </a:r>
            <a:r>
              <a:rPr lang="en-US" altLang="en-US" dirty="0"/>
              <a:t>is the list of the input variable data types and names that the function receives. </a:t>
            </a:r>
          </a:p>
        </p:txBody>
      </p:sp>
      <p:sp>
        <p:nvSpPr>
          <p:cNvPr id="2" name="Rectangle 1"/>
          <p:cNvSpPr/>
          <p:nvPr/>
        </p:nvSpPr>
        <p:spPr>
          <a:xfrm>
            <a:off x="1333500" y="1524000"/>
            <a:ext cx="6477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return_type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function_name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(input parameter list)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Body of function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2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many tasks should you design a function to accomplish?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One and only one task.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As many as you need.</a:t>
            </a:r>
          </a:p>
        </p:txBody>
      </p:sp>
    </p:spTree>
    <p:extLst>
      <p:ext uri="{BB962C8B-B14F-4D97-AF65-F5344CB8AC3E}">
        <p14:creationId xmlns:p14="http://schemas.microsoft.com/office/powerpoint/2010/main" val="305153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functions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Identify different types of functions</a:t>
            </a:r>
          </a:p>
        </p:txBody>
      </p:sp>
    </p:spTree>
    <p:extLst>
      <p:ext uri="{BB962C8B-B14F-4D97-AF65-F5344CB8AC3E}">
        <p14:creationId xmlns:p14="http://schemas.microsoft.com/office/powerpoint/2010/main" val="123258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7242"/>
            <a:ext cx="8839200" cy="462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Three examples of simple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722990"/>
      </p:ext>
    </p:extLst>
  </p:cSld>
  <p:clrMapOvr>
    <a:masterClrMapping/>
  </p:clrMapOvr>
</p:sld>
</file>

<file path=ppt/theme/theme1.xml><?xml version="1.0" encoding="utf-8"?>
<a:theme xmlns:a="http://schemas.openxmlformats.org/drawingml/2006/main" name="CIS1275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034A90"/>
      </a:accent2>
      <a:accent3>
        <a:srgbClr val="A5A5A5"/>
      </a:accent3>
      <a:accent4>
        <a:srgbClr val="FFC000"/>
      </a:accent4>
      <a:accent5>
        <a:srgbClr val="FFFF00"/>
      </a:accent5>
      <a:accent6>
        <a:srgbClr val="70AD47"/>
      </a:accent6>
      <a:hlink>
        <a:srgbClr val="0563C1"/>
      </a:hlink>
      <a:folHlink>
        <a:srgbClr val="954F72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S1275Theme" id="{7E380404-A70B-47B5-910A-4FA3414BEA2C}" vid="{B2F58B46-5612-4892-8B17-1445541E524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CIS1275Theme</Template>
  <TotalTime>12687</TotalTime>
  <Words>1630</Words>
  <Application>Microsoft Office PowerPoint</Application>
  <PresentationFormat>On-screen Show (4:3)</PresentationFormat>
  <Paragraphs>218</Paragraphs>
  <Slides>37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Consolas</vt:lpstr>
      <vt:lpstr>Corbel</vt:lpstr>
      <vt:lpstr>Courier New</vt:lpstr>
      <vt:lpstr>Wingdings</vt:lpstr>
      <vt:lpstr>CIS1275Theme</vt:lpstr>
      <vt:lpstr>C++ Programming Today 2nd Edition By Barbara Johnston Chapter 4</vt:lpstr>
      <vt:lpstr>Overview</vt:lpstr>
      <vt:lpstr>Basic Function Characteristics</vt:lpstr>
      <vt:lpstr>Functions in C++ </vt:lpstr>
      <vt:lpstr>Three Important Questions </vt:lpstr>
      <vt:lpstr>Functions: Basic Format </vt:lpstr>
      <vt:lpstr>PowerPoint Presentation</vt:lpstr>
      <vt:lpstr>Types of functions</vt:lpstr>
      <vt:lpstr>Three examples of simple functions</vt:lpstr>
      <vt:lpstr>All functions in C++ follow this basic format.</vt:lpstr>
      <vt:lpstr>Void Parameterless Function</vt:lpstr>
      <vt:lpstr>Parameterless Function that returns a value</vt:lpstr>
      <vt:lpstr>Parameterless function that returns a value</vt:lpstr>
      <vt:lpstr>Functions with parameters that returns void</vt:lpstr>
      <vt:lpstr>PowerPoint Presentation</vt:lpstr>
      <vt:lpstr>PowerPoint Presentation</vt:lpstr>
      <vt:lpstr>Calling and Called Functions</vt:lpstr>
      <vt:lpstr>Calling and Called Functions</vt:lpstr>
      <vt:lpstr>Calling and Called Functions</vt:lpstr>
      <vt:lpstr>Calling and Called Functions</vt:lpstr>
      <vt:lpstr>How to write functions</vt:lpstr>
      <vt:lpstr>Every function must have:</vt:lpstr>
      <vt:lpstr>Concentrate on the Function First</vt:lpstr>
      <vt:lpstr>The C++ Hotel Example</vt:lpstr>
      <vt:lpstr>PowerPoint Presentation</vt:lpstr>
      <vt:lpstr>Function Declaration or Prototype</vt:lpstr>
      <vt:lpstr>Function Declaration or Prototype</vt:lpstr>
      <vt:lpstr>Six prototypes in the C++ Hotel program</vt:lpstr>
      <vt:lpstr>PowerPoint Presentation</vt:lpstr>
      <vt:lpstr>PowerPoint Presentation</vt:lpstr>
      <vt:lpstr>RETURN STATEMENT</vt:lpstr>
      <vt:lpstr>Return Statement </vt:lpstr>
      <vt:lpstr>Return Statement </vt:lpstr>
      <vt:lpstr>Return Statement</vt:lpstr>
      <vt:lpstr>PowerPoint Presentation</vt:lpstr>
      <vt:lpstr>Functions Demo</vt:lpstr>
      <vt:lpstr>Overview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 Today</dc:title>
  <dc:creator>Kelly</dc:creator>
  <cp:lastModifiedBy>Robert Garner</cp:lastModifiedBy>
  <cp:revision>132</cp:revision>
  <dcterms:created xsi:type="dcterms:W3CDTF">2007-06-27T18:05:17Z</dcterms:created>
  <dcterms:modified xsi:type="dcterms:W3CDTF">2017-07-28T18:40:43Z</dcterms:modified>
</cp:coreProperties>
</file>