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36"/>
  </p:notesMasterIdLst>
  <p:sldIdLst>
    <p:sldId id="400" r:id="rId2"/>
    <p:sldId id="485" r:id="rId3"/>
    <p:sldId id="475" r:id="rId4"/>
    <p:sldId id="443" r:id="rId5"/>
    <p:sldId id="444" r:id="rId6"/>
    <p:sldId id="445" r:id="rId7"/>
    <p:sldId id="490" r:id="rId8"/>
    <p:sldId id="446" r:id="rId9"/>
    <p:sldId id="447" r:id="rId10"/>
    <p:sldId id="491" r:id="rId11"/>
    <p:sldId id="474" r:id="rId12"/>
    <p:sldId id="448" r:id="rId13"/>
    <p:sldId id="449" r:id="rId14"/>
    <p:sldId id="450" r:id="rId15"/>
    <p:sldId id="451" r:id="rId16"/>
    <p:sldId id="452" r:id="rId17"/>
    <p:sldId id="453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7" r:id="rId31"/>
    <p:sldId id="504" r:id="rId32"/>
    <p:sldId id="505" r:id="rId33"/>
    <p:sldId id="506" r:id="rId34"/>
    <p:sldId id="486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12" autoAdjust="0"/>
    <p:restoredTop sz="94660"/>
  </p:normalViewPr>
  <p:slideViewPr>
    <p:cSldViewPr>
      <p:cViewPr varScale="1">
        <p:scale>
          <a:sx n="35" d="100"/>
          <a:sy n="35" d="100"/>
        </p:scale>
        <p:origin x="55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F5965-475A-42EF-95F5-23AA1AFEF6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8322B-3056-4D11-98F8-9103854DAD9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3-11 illustrates this problem.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29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1C696-F5C6-4130-B616-6C4220A215C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3-12 shows the error.</a:t>
            </a:r>
          </a:p>
        </p:txBody>
      </p:sp>
    </p:spTree>
    <p:extLst>
      <p:ext uri="{BB962C8B-B14F-4D97-AF65-F5344CB8AC3E}">
        <p14:creationId xmlns:p14="http://schemas.microsoft.com/office/powerpoint/2010/main" val="299920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D42AC-7246-4A17-A4C0-A7CF3B0F75B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3-13 demonstrates how we create a vector of integers, add values to it using push_back(), and the size() and at() functions to see the number in the vector and obtain values from it.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65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BD3DF-28FC-4BE7-AEDE-7113F708540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Taken from Program 3-13 and modified slightly.</a:t>
            </a:r>
          </a:p>
        </p:txBody>
      </p:sp>
    </p:spTree>
    <p:extLst>
      <p:ext uri="{BB962C8B-B14F-4D97-AF65-F5344CB8AC3E}">
        <p14:creationId xmlns:p14="http://schemas.microsoft.com/office/powerpoint/2010/main" val="358996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F5965-475A-42EF-95F5-23AA1AFEF66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1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80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7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6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17052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18685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1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9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14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3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F689F-EF61-4FD7-9001-0767C512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code that will find the ALL numbers less than 100 that are NOT divisible by 3. Use a continue statement.</a:t>
            </a:r>
          </a:p>
        </p:txBody>
      </p:sp>
    </p:spTree>
    <p:extLst>
      <p:ext uri="{BB962C8B-B14F-4D97-AF65-F5344CB8AC3E}">
        <p14:creationId xmlns:p14="http://schemas.microsoft.com/office/powerpoint/2010/main" val="410540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Explain common errors made in conditional and loop control structures.</a:t>
            </a:r>
          </a:p>
        </p:txBody>
      </p:sp>
    </p:spTree>
    <p:extLst>
      <p:ext uri="{BB962C8B-B14F-4D97-AF65-F5344CB8AC3E}">
        <p14:creationId xmlns:p14="http://schemas.microsoft.com/office/powerpoint/2010/main" val="77749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</a:t>
            </a:r>
            <a:r>
              <a:rPr lang="en-US" altLang="en-US" dirty="0"/>
              <a:t> 3 Five Common Mistakes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2362200"/>
            <a:ext cx="7542000" cy="3741738"/>
          </a:xfrm>
        </p:spPr>
        <p:txBody>
          <a:bodyPr>
            <a:normAutofit/>
          </a:bodyPr>
          <a:lstStyle/>
          <a:p>
            <a:r>
              <a:rPr lang="en-US" altLang="en-US" dirty="0"/>
              <a:t>Each phrase of a conditional statement must be written completely.</a:t>
            </a:r>
          </a:p>
          <a:p>
            <a:pPr lvl="1"/>
            <a:r>
              <a:rPr lang="en-US" altLang="en-US" dirty="0"/>
              <a:t>“Counter is greater than 5 and Counter is less than 10”, </a:t>
            </a:r>
          </a:p>
          <a:p>
            <a:pPr lvl="1"/>
            <a:r>
              <a:rPr lang="en-US" altLang="en-US" dirty="0"/>
              <a:t>Not “Counter is greater than 5 and less than 10”. </a:t>
            </a:r>
          </a:p>
          <a:p>
            <a:r>
              <a:rPr lang="en-US" altLang="en-US" dirty="0"/>
              <a:t>Correct and Incorrect: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219200" y="1575594"/>
            <a:ext cx="27350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/>
              <a:t>First Mistake: </a:t>
            </a:r>
            <a:r>
              <a:rPr lang="en-US" altLang="en-US" sz="2800" b="1" dirty="0">
                <a:latin typeface="Courier New" panose="02070309020205020404" pitchFamily="49" charset="0"/>
              </a:rPr>
              <a:t> </a:t>
            </a:r>
            <a:r>
              <a:rPr lang="en-US" altLang="en-US" sz="2800" dirty="0"/>
              <a:t> 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057400" y="6248400"/>
            <a:ext cx="536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FF5050"/>
                </a:solidFill>
              </a:rPr>
              <a:t>The </a:t>
            </a:r>
            <a:r>
              <a:rPr lang="en-US" altLang="en-US" sz="2000" b="1">
                <a:solidFill>
                  <a:srgbClr val="FF5050"/>
                </a:solidFill>
                <a:latin typeface="Courier New" panose="02070309020205020404" pitchFamily="49" charset="0"/>
              </a:rPr>
              <a:t>or || </a:t>
            </a:r>
            <a:r>
              <a:rPr lang="en-US" altLang="en-US" sz="2000">
                <a:solidFill>
                  <a:srgbClr val="FF5050"/>
                </a:solidFill>
              </a:rPr>
              <a:t>operator is treated the same way.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1537409"/>
            <a:ext cx="39308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 &gt; 5 &amp;&amp; &lt; 10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237487" y="5031432"/>
            <a:ext cx="6096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(counter &gt; 5 &amp;&amp; counter &lt; 10) 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//correct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24530" y="5576004"/>
            <a:ext cx="51219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(counter &gt; 5 &amp;&amp; &lt; 10)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4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</a:t>
            </a:r>
            <a:r>
              <a:rPr lang="en-US" altLang="en-US" dirty="0"/>
              <a:t> 3 Five Common Mistakes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2209800"/>
            <a:ext cx="7675350" cy="3894138"/>
          </a:xfrm>
        </p:spPr>
        <p:txBody>
          <a:bodyPr>
            <a:normAutofit/>
          </a:bodyPr>
          <a:lstStyle/>
          <a:p>
            <a:r>
              <a:rPr lang="en-US" altLang="en-US" dirty="0"/>
              <a:t>The relational operator, ==, evaluates the two operands to see if they have the same value. </a:t>
            </a:r>
          </a:p>
          <a:p>
            <a:r>
              <a:rPr lang="en-US" altLang="en-US" dirty="0"/>
              <a:t>The assignment operator, =, assigns the value on the right to the variable on the left.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219200" y="1545431"/>
            <a:ext cx="657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/>
              <a:t>Second Mistake: </a:t>
            </a:r>
            <a:r>
              <a:rPr lang="en-US" altLang="en-US" sz="2800" b="1" dirty="0">
                <a:latin typeface="Courier New" panose="02070309020205020404" pitchFamily="49" charset="0"/>
              </a:rPr>
              <a:t>A = B</a:t>
            </a:r>
            <a:r>
              <a:rPr lang="en-US" altLang="en-US" sz="2800" dirty="0"/>
              <a:t> Is Not </a:t>
            </a:r>
            <a:r>
              <a:rPr lang="en-US" altLang="en-US" sz="2800" b="1" dirty="0">
                <a:latin typeface="Courier New" panose="02070309020205020404" pitchFamily="49" charset="0"/>
              </a:rPr>
              <a:t>A == B</a:t>
            </a:r>
            <a:r>
              <a:rPr lang="en-US" altLang="en-US" sz="2800" dirty="0"/>
              <a:t>  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584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FF5050"/>
                </a:solidFill>
              </a:rPr>
              <a:t>Get in the habit of calling the == operator the “</a:t>
            </a:r>
            <a:r>
              <a:rPr lang="en-US" altLang="en-US" i="1">
                <a:solidFill>
                  <a:srgbClr val="FF5050"/>
                </a:solidFill>
              </a:rPr>
              <a:t>same as” </a:t>
            </a:r>
          </a:p>
          <a:p>
            <a:pPr eaLnBrk="0" hangingPunct="0"/>
            <a:r>
              <a:rPr lang="en-US" altLang="en-US">
                <a:solidFill>
                  <a:srgbClr val="FF5050"/>
                </a:solidFill>
              </a:rPr>
              <a:t>operator and the = operator the “</a:t>
            </a:r>
            <a:r>
              <a:rPr lang="en-US" altLang="en-US" i="1">
                <a:solidFill>
                  <a:srgbClr val="FF5050"/>
                </a:solidFill>
              </a:rPr>
              <a:t>assign</a:t>
            </a:r>
            <a:r>
              <a:rPr lang="en-US" altLang="en-US">
                <a:solidFill>
                  <a:srgbClr val="FF5050"/>
                </a:solidFill>
              </a:rPr>
              <a:t>” operator.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6764" y="4343400"/>
            <a:ext cx="4110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= b)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 b into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0247" y="5043100"/>
            <a:ext cx="56948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== b)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checking to see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//if a and b have same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2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</a:t>
            </a:r>
            <a:r>
              <a:rPr lang="en-US" altLang="en-US" dirty="0"/>
              <a:t> 3 Five Common Mistakes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2209800"/>
            <a:ext cx="7675350" cy="38941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When you are evaluating floating point or double variables to determine if the values are the same, using the same as operator does not guarantee accurate results.</a:t>
            </a:r>
          </a:p>
          <a:p>
            <a:r>
              <a:rPr lang="en-US" altLang="en-US" dirty="0"/>
              <a:t>Integer values will evaluate correctly when using the == operator.</a:t>
            </a:r>
          </a:p>
          <a:p>
            <a:r>
              <a:rPr lang="en-US" altLang="en-US" dirty="0"/>
              <a:t>Float and double variables have a small inaccuracy due to the manner in which decimal precision values are stored. </a:t>
            </a:r>
          </a:p>
          <a:p>
            <a:endParaRPr lang="en-US" alt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30212" y="1431132"/>
            <a:ext cx="828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/>
              <a:t>Third  Mistake: </a:t>
            </a:r>
            <a:r>
              <a:rPr lang="en-US" altLang="en-US" sz="2800" b="1" dirty="0">
                <a:latin typeface="Courier New" panose="02070309020205020404" pitchFamily="49" charset="0"/>
              </a:rPr>
              <a:t>floats</a:t>
            </a:r>
            <a:r>
              <a:rPr lang="en-US" altLang="en-US" sz="2800" dirty="0"/>
              <a:t> Are Not the Same As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ints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5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</a:t>
            </a:r>
            <a:r>
              <a:rPr lang="en-US" altLang="en-US" dirty="0"/>
              <a:t> 3 Five Common Mistakes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2057400"/>
            <a:ext cx="767535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If there is a semicolon after the parentheses, the compiler ignores the braces.</a:t>
            </a:r>
          </a:p>
          <a:p>
            <a:pPr marL="3429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above code gets stuck in an infinite loop. The empty statement is executed. The </a:t>
            </a:r>
            <a:r>
              <a:rPr lang="en-US" altLang="en-US" dirty="0" err="1"/>
              <a:t>cout</a:t>
            </a:r>
            <a:r>
              <a:rPr lang="en-US" altLang="en-US" dirty="0"/>
              <a:t> and count code is never reached.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227930" y="1406590"/>
            <a:ext cx="657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/>
              <a:t>Fourth Mistake: Semicolons and Braces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6324600"/>
            <a:ext cx="842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FF5050"/>
                </a:solidFill>
              </a:rPr>
              <a:t>Ctrl-C will get you out of an infinite loop without having to quit Visual C++.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1175" y="2954975"/>
            <a:ext cx="4953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 &lt; 6 );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//&lt;&lt; uh oh, 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Hi there."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count;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7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</a:t>
            </a:r>
            <a:r>
              <a:rPr lang="en-US" altLang="en-US" dirty="0"/>
              <a:t> 3 Five Common Mistakes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2590800"/>
            <a:ext cx="7675350" cy="35131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The most common mistake is not having complete sets of braces when using the if else, switch, and loop statements. </a:t>
            </a:r>
          </a:p>
          <a:p>
            <a:r>
              <a:rPr lang="en-US" altLang="en-US" dirty="0"/>
              <a:t>The compiler will attempt to report the location where it suspects the missing brace should be placed.</a:t>
            </a:r>
          </a:p>
          <a:p>
            <a:r>
              <a:rPr lang="en-US" altLang="en-US" dirty="0"/>
              <a:t>Always indent code statements within each set of braces. </a:t>
            </a:r>
          </a:p>
          <a:p>
            <a:r>
              <a:rPr lang="en-US" altLang="en-US" dirty="0"/>
              <a:t>Be sure that the opening brace is in the same column as the closing brace. </a:t>
            </a:r>
          </a:p>
          <a:p>
            <a:endParaRPr lang="en-US" altLang="en-US" dirty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40000" y="1447800"/>
            <a:ext cx="7227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AU" altLang="en-US" sz="2800" dirty="0"/>
              <a:t>Fifth Mistake: Misplaced </a:t>
            </a:r>
            <a:r>
              <a:rPr lang="en-AU" altLang="en-US" sz="2800" b="1" dirty="0">
                <a:latin typeface="Courier New" panose="02070309020205020404" pitchFamily="49" charset="0"/>
              </a:rPr>
              <a:t>else</a:t>
            </a:r>
            <a:r>
              <a:rPr lang="en-AU" altLang="en-US" sz="2800" dirty="0"/>
              <a:t>, Illegal </a:t>
            </a:r>
            <a:r>
              <a:rPr lang="en-AU" altLang="en-US" sz="2800" b="1" dirty="0">
                <a:latin typeface="Courier New" panose="02070309020205020404" pitchFamily="49" charset="0"/>
              </a:rPr>
              <a:t>else</a:t>
            </a:r>
            <a:r>
              <a:rPr lang="en-AU" altLang="en-US" sz="2800" dirty="0"/>
              <a:t>, </a:t>
            </a:r>
          </a:p>
          <a:p>
            <a:pPr algn="ctr" eaLnBrk="0" hangingPunct="0"/>
            <a:r>
              <a:rPr lang="en-AU" altLang="en-US" sz="2800" dirty="0"/>
              <a:t>Unexpected End of File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17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</a:t>
            </a:r>
            <a:r>
              <a:rPr lang="en-US" altLang="en-US" dirty="0"/>
              <a:t> 3 Five Common Mistakes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several compiler errors that relate to either missing or extra braces. </a:t>
            </a:r>
          </a:p>
          <a:p>
            <a:r>
              <a:rPr lang="en-US" altLang="en-US"/>
              <a:t>These errors are:</a:t>
            </a:r>
          </a:p>
          <a:p>
            <a:endParaRPr lang="en-US" altLang="en-US"/>
          </a:p>
          <a:p>
            <a:r>
              <a:rPr lang="en-US" altLang="en-US"/>
              <a:t>If your code will not compile due to one or more of these errors, chances are excellent that you have either too few or too many braces.</a:t>
            </a:r>
          </a:p>
          <a:p>
            <a:endParaRPr lang="en-US" altLang="en-US"/>
          </a:p>
          <a:p>
            <a:endParaRPr lang="en-US" altLang="en-US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04800" y="3276600"/>
            <a:ext cx="864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dirty="0">
                <a:solidFill>
                  <a:srgbClr val="FF5050"/>
                </a:solidFill>
                <a:latin typeface="Courier New" panose="02070309020205020404" pitchFamily="49" charset="0"/>
              </a:rPr>
              <a:t>file.cpp(19) : error C2181: illegal else without matching if</a:t>
            </a:r>
          </a:p>
          <a:p>
            <a:pPr eaLnBrk="0" hangingPunct="0"/>
            <a:r>
              <a:rPr lang="en-US" altLang="en-US" b="1" dirty="0">
                <a:solidFill>
                  <a:srgbClr val="FF5050"/>
                </a:solidFill>
                <a:latin typeface="Courier New" panose="02070309020205020404" pitchFamily="49" charset="0"/>
              </a:rPr>
              <a:t>file.cpp(25) : fatal error C1004: unexpected end of file found</a:t>
            </a:r>
          </a:p>
        </p:txBody>
      </p:sp>
    </p:spTree>
    <p:extLst>
      <p:ext uri="{BB962C8B-B14F-4D97-AF65-F5344CB8AC3E}">
        <p14:creationId xmlns:p14="http://schemas.microsoft.com/office/powerpoint/2010/main" val="338329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numbers and strings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Explain how C++ reads in numbers and strings from the keyboard. </a:t>
            </a:r>
          </a:p>
        </p:txBody>
      </p:sp>
    </p:spTree>
    <p:extLst>
      <p:ext uri="{BB962C8B-B14F-4D97-AF65-F5344CB8AC3E}">
        <p14:creationId xmlns:p14="http://schemas.microsoft.com/office/powerpoint/2010/main" val="76038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0" hangingPunct="0"/>
            <a:r>
              <a:rPr lang="en-US" altLang="en-US" sz="3600" dirty="0">
                <a:solidFill>
                  <a:srgbClr val="FF5050"/>
                </a:solidFill>
              </a:rPr>
              <a:t>Important note on </a:t>
            </a:r>
            <a:r>
              <a:rPr lang="en-US" altLang="en-US" sz="3600" b="1" dirty="0" err="1">
                <a:solidFill>
                  <a:srgbClr val="FF505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3600" dirty="0">
                <a:solidFill>
                  <a:srgbClr val="FF5050"/>
                </a:solidFill>
              </a:rPr>
              <a:t> and </a:t>
            </a:r>
            <a:r>
              <a:rPr lang="en-US" altLang="en-US" sz="3600" b="1" dirty="0" err="1">
                <a:solidFill>
                  <a:srgbClr val="FF5050"/>
                </a:solidFill>
                <a:latin typeface="Courier New" panose="02070309020205020404" pitchFamily="49" charset="0"/>
              </a:rPr>
              <a:t>getline</a:t>
            </a:r>
            <a:r>
              <a:rPr lang="en-US" altLang="en-US" sz="3600" dirty="0">
                <a:solidFill>
                  <a:srgbClr val="FF5050"/>
                </a:solidFill>
              </a:rPr>
              <a:t> and reading numbers and strings! </a:t>
            </a:r>
            <a:endParaRPr lang="en-US" sz="36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>
                <a:solidFill>
                  <a:schemeClr val="accent5"/>
                </a:solidFill>
              </a:rPr>
              <a:t>cin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function ignores leading whitespace characters.</a:t>
            </a:r>
          </a:p>
          <a:p>
            <a:r>
              <a:rPr lang="en-US" altLang="en-US" dirty="0"/>
              <a:t>It reads values until it sees the first space and leaves the Enter key in the keyboard queue.  </a:t>
            </a:r>
          </a:p>
          <a:p>
            <a:r>
              <a:rPr lang="en-US" altLang="en-US" dirty="0"/>
              <a:t>The </a:t>
            </a:r>
            <a:r>
              <a:rPr lang="en-US" altLang="en-US" dirty="0" err="1">
                <a:solidFill>
                  <a:schemeClr val="accent5"/>
                </a:solidFill>
              </a:rPr>
              <a:t>getline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function is designed to read anything, until it sees an Enter key. </a:t>
            </a:r>
          </a:p>
          <a:p>
            <a:r>
              <a:rPr lang="en-US" altLang="en-US" dirty="0"/>
              <a:t>When </a:t>
            </a:r>
            <a:r>
              <a:rPr lang="en-US" altLang="en-US" dirty="0" err="1">
                <a:solidFill>
                  <a:schemeClr val="accent5"/>
                </a:solidFill>
              </a:rPr>
              <a:t>getline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reads data from the keyboard queue, it stops once it sees the Enter key. </a:t>
            </a:r>
          </a:p>
          <a:p>
            <a:r>
              <a:rPr lang="en-US" altLang="en-US" dirty="0"/>
              <a:t>It removes the Enter key from the queue. </a:t>
            </a:r>
          </a:p>
          <a:p>
            <a:endParaRPr lang="en-US" altLang="en-US" dirty="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88925" y="188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93725" y="6589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3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Relational and Logical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Ternary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Switch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Loop control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While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Do While 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 flow control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Reading numbers and 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Vector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Number Generation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9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FF5050"/>
                </a:solidFill>
              </a:rPr>
              <a:t>Important note on </a:t>
            </a:r>
            <a:r>
              <a:rPr lang="en-US" altLang="en-US" sz="3600" b="1" dirty="0" err="1">
                <a:solidFill>
                  <a:srgbClr val="FF505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3600" dirty="0">
                <a:solidFill>
                  <a:srgbClr val="FF5050"/>
                </a:solidFill>
              </a:rPr>
              <a:t> and </a:t>
            </a:r>
            <a:r>
              <a:rPr lang="en-US" altLang="en-US" sz="3600" b="1" dirty="0" err="1">
                <a:solidFill>
                  <a:srgbClr val="FF5050"/>
                </a:solidFill>
                <a:latin typeface="Courier New" panose="02070309020205020404" pitchFamily="49" charset="0"/>
              </a:rPr>
              <a:t>getline</a:t>
            </a:r>
            <a:r>
              <a:rPr lang="en-US" altLang="en-US" sz="3600" dirty="0">
                <a:solidFill>
                  <a:srgbClr val="FF5050"/>
                </a:solidFill>
              </a:rPr>
              <a:t> and reading numbers and strings! </a:t>
            </a:r>
            <a:endParaRPr lang="en-US" sz="36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If we have a program that reads numbers with </a:t>
            </a:r>
            <a:r>
              <a:rPr lang="en-US" altLang="en-US" dirty="0" err="1">
                <a:solidFill>
                  <a:schemeClr val="accent5"/>
                </a:solidFill>
              </a:rPr>
              <a:t>cin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and strings with </a:t>
            </a:r>
            <a:r>
              <a:rPr lang="en-US" altLang="en-US" dirty="0" err="1"/>
              <a:t>getline</a:t>
            </a:r>
            <a:r>
              <a:rPr lang="en-US" altLang="en-US" dirty="0"/>
              <a:t>, we need to be careful that we don’t allow the Enter key, left by </a:t>
            </a:r>
            <a:r>
              <a:rPr lang="en-US" altLang="en-US" dirty="0" err="1">
                <a:solidFill>
                  <a:schemeClr val="accent5"/>
                </a:solidFill>
              </a:rPr>
              <a:t>cin</a:t>
            </a:r>
            <a:r>
              <a:rPr lang="en-US" altLang="en-US" dirty="0"/>
              <a:t>, to be read by </a:t>
            </a:r>
            <a:r>
              <a:rPr lang="en-US" altLang="en-US" dirty="0" err="1">
                <a:solidFill>
                  <a:schemeClr val="accent5"/>
                </a:solidFill>
              </a:rPr>
              <a:t>getline</a:t>
            </a:r>
            <a:r>
              <a:rPr lang="en-US" altLang="en-US" dirty="0"/>
              <a:t>. </a:t>
            </a:r>
          </a:p>
          <a:p>
            <a:r>
              <a:rPr lang="en-US" altLang="en-US" dirty="0" err="1">
                <a:solidFill>
                  <a:schemeClr val="accent5"/>
                </a:solidFill>
              </a:rPr>
              <a:t>getline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will act like it ignores the read and skip over it, when actually it has seen the Enter key, and does not read what you intend. </a:t>
            </a:r>
          </a:p>
          <a:p>
            <a:r>
              <a:rPr lang="en-US" altLang="en-US" dirty="0"/>
              <a:t>Figure 3-11 shows some code and what the user intends to enter into the program. The program asks for a number, and the user enters 42 (Enter key). </a:t>
            </a:r>
          </a:p>
        </p:txBody>
      </p:sp>
    </p:spTree>
    <p:extLst>
      <p:ext uri="{BB962C8B-B14F-4D97-AF65-F5344CB8AC3E}">
        <p14:creationId xmlns:p14="http://schemas.microsoft.com/office/powerpoint/2010/main" val="306298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0104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28600" y="5181600"/>
            <a:ext cx="86836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The </a:t>
            </a:r>
            <a:r>
              <a:rPr lang="en-US" altLang="en-US" sz="2000" b="1">
                <a:latin typeface="Courier New" panose="02070309020205020404" pitchFamily="49" charset="0"/>
              </a:rPr>
              <a:t>cin</a:t>
            </a:r>
            <a:r>
              <a:rPr lang="en-US" altLang="en-US" sz="2000"/>
              <a:t> statement leaves that Enter key, which </a:t>
            </a:r>
            <a:r>
              <a:rPr lang="en-US" altLang="en-US" sz="2000" b="1">
                <a:latin typeface="Courier New" panose="02070309020205020404" pitchFamily="49" charset="0"/>
              </a:rPr>
              <a:t>getline</a:t>
            </a:r>
            <a:r>
              <a:rPr lang="en-US" altLang="en-US" sz="2000"/>
              <a:t> then sees. Once </a:t>
            </a:r>
          </a:p>
          <a:p>
            <a:pPr eaLnBrk="0" hangingPunct="0"/>
            <a:r>
              <a:rPr lang="en-US" altLang="en-US" sz="2000" b="1">
                <a:latin typeface="Courier New" panose="02070309020205020404" pitchFamily="49" charset="0"/>
              </a:rPr>
              <a:t>getline</a:t>
            </a:r>
            <a:r>
              <a:rPr lang="en-US" altLang="en-US" sz="2000"/>
              <a:t> sees an Enter key, it believes that it is finished reading from the</a:t>
            </a:r>
          </a:p>
          <a:p>
            <a:pPr eaLnBrk="0" hangingPunct="0"/>
            <a:r>
              <a:rPr lang="en-US" altLang="en-US" sz="2000"/>
              <a:t> queue. The user never has a chance to enter the text data.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0" hangingPunct="0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28981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cin.ignore</a:t>
            </a:r>
            <a:r>
              <a:rPr lang="en-US" dirty="0"/>
              <a:t>()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is a function that removes the Enter key from the keyboard queue. </a:t>
            </a:r>
          </a:p>
          <a:p>
            <a:r>
              <a:rPr lang="en-US" altLang="en-US"/>
              <a:t>We must call that function right after we use cin so that the Enter key is removed. </a:t>
            </a:r>
          </a:p>
          <a:p>
            <a:r>
              <a:rPr lang="en-US" altLang="en-US"/>
              <a:t>The ignore() function: 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4561265"/>
            <a:ext cx="7391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Enter a number: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number;  	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user types 42(Enter)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cin.ignore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	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removes the Enter key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from the queue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33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Class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use the vector class.</a:t>
            </a:r>
          </a:p>
        </p:txBody>
      </p:sp>
    </p:spTree>
    <p:extLst>
      <p:ext uri="{BB962C8B-B14F-4D97-AF65-F5344CB8AC3E}">
        <p14:creationId xmlns:p14="http://schemas.microsoft.com/office/powerpoint/2010/main" val="1803033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vector Class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vector class is designed to hold data elements in a linear list.</a:t>
            </a:r>
          </a:p>
          <a:p>
            <a:r>
              <a:rPr lang="en-US" altLang="en-US"/>
              <a:t>When data is added to the vector, the vector maintains the data in that order. </a:t>
            </a:r>
          </a:p>
          <a:p>
            <a:r>
              <a:rPr lang="en-US" altLang="en-US"/>
              <a:t>Vectors allow us to add elements, access them, remove them, and clear the vector. </a:t>
            </a:r>
          </a:p>
          <a:p>
            <a:r>
              <a:rPr lang="en-US" altLang="en-US"/>
              <a:t>Programmers use  vectors to hold their data because vectors can grow and shrink as needed.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862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Three vector functions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>
                <a:solidFill>
                  <a:schemeClr val="accent5"/>
                </a:solidFill>
              </a:rPr>
              <a:t>push_back</a:t>
            </a:r>
            <a:r>
              <a:rPr lang="en-US" altLang="en-US" dirty="0">
                <a:solidFill>
                  <a:schemeClr val="accent5"/>
                </a:solidFill>
              </a:rPr>
              <a:t>() </a:t>
            </a:r>
            <a:r>
              <a:rPr lang="en-US" altLang="en-US" dirty="0"/>
              <a:t>function “pushes” the data onto the end of the vector.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size() </a:t>
            </a:r>
            <a:r>
              <a:rPr lang="en-US" altLang="en-US" dirty="0"/>
              <a:t>function tells us how many data items are being held in the vector object.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at() </a:t>
            </a:r>
            <a:r>
              <a:rPr lang="en-US" altLang="en-US" dirty="0"/>
              <a:t>function is passed an integer value and it returns the data item at that element. </a:t>
            </a:r>
          </a:p>
        </p:txBody>
      </p:sp>
    </p:spTree>
    <p:extLst>
      <p:ext uri="{BB962C8B-B14F-4D97-AF65-F5344CB8AC3E}">
        <p14:creationId xmlns:p14="http://schemas.microsoft.com/office/powerpoint/2010/main" val="129003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vector</a:t>
            </a:r>
            <a:r>
              <a:rPr lang="en-US" altLang="en-US" dirty="0"/>
              <a:t> Example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676400" y="6269038"/>
            <a:ext cx="523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5050"/>
                </a:solidFill>
                <a:latin typeface="Courier New" panose="02070309020205020404" pitchFamily="49" charset="0"/>
              </a:rPr>
              <a:t>vNums</a:t>
            </a:r>
            <a:r>
              <a:rPr lang="en-US" altLang="en-US" sz="2400">
                <a:solidFill>
                  <a:srgbClr val="FF5050"/>
                </a:solidFill>
              </a:rPr>
              <a:t> is now holding 35, 99, and 27.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1100" y="2133600"/>
            <a:ext cx="67818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//for a vector 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vNums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//make vector of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 add integers to the vector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vNums.push_back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(35);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vNums.push_back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(99);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vNums.push_back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(27);    </a:t>
            </a:r>
          </a:p>
        </p:txBody>
      </p:sp>
    </p:spTree>
    <p:extLst>
      <p:ext uri="{BB962C8B-B14F-4D97-AF65-F5344CB8AC3E}">
        <p14:creationId xmlns:p14="http://schemas.microsoft.com/office/powerpoint/2010/main" val="112724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vector</a:t>
            </a:r>
            <a:r>
              <a:rPr lang="en-US" altLang="en-US" dirty="0"/>
              <a:t> Example</a:t>
            </a:r>
            <a:endParaRPr lang="en-US" dirty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11138" y="6248400"/>
            <a:ext cx="8932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FF5050"/>
                </a:solidFill>
                <a:latin typeface="Courier New" panose="02070309020205020404" pitchFamily="49" charset="0"/>
              </a:rPr>
              <a:t>vNums.size()</a:t>
            </a:r>
            <a:r>
              <a:rPr lang="en-US" altLang="en-US" sz="2000">
                <a:solidFill>
                  <a:srgbClr val="FF5050"/>
                </a:solidFill>
              </a:rPr>
              <a:t> returns 3.  </a:t>
            </a:r>
            <a:r>
              <a:rPr lang="en-US" altLang="en-US" sz="2000" b="1">
                <a:solidFill>
                  <a:srgbClr val="FF5050"/>
                </a:solidFill>
                <a:latin typeface="Courier New" panose="02070309020205020404" pitchFamily="49" charset="0"/>
              </a:rPr>
              <a:t>vNums.at()</a:t>
            </a:r>
            <a:r>
              <a:rPr lang="en-US" altLang="en-US" sz="2000">
                <a:solidFill>
                  <a:srgbClr val="FF5050"/>
                </a:solidFill>
              </a:rPr>
              <a:t> returns the number in each position.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486569" y="1845886"/>
            <a:ext cx="83820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size() function to see how many numbers //are in the vector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The vector has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vNums.size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numbers."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the at() function to obtain the values.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//first element is at(0), second element is //at(1)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vNums.size(); ++i)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 &lt;&lt; vNums.at(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0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Output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Demonstration of C++ Vectors</a:t>
            </a:r>
          </a:p>
          <a:p>
            <a:r>
              <a:rPr lang="en-US" altLang="en-US" dirty="0"/>
              <a:t> The vector has 3 numbers.</a:t>
            </a:r>
          </a:p>
          <a:p>
            <a:r>
              <a:rPr lang="en-US" altLang="en-US" dirty="0"/>
              <a:t> Here are the numbers in the vector.</a:t>
            </a:r>
          </a:p>
          <a:p>
            <a:pPr marL="0" indent="0" algn="ctr">
              <a:buNone/>
            </a:pPr>
            <a:r>
              <a:rPr lang="en-US" altLang="en-US" dirty="0"/>
              <a:t>  35   99   27   </a:t>
            </a:r>
          </a:p>
        </p:txBody>
      </p:sp>
    </p:spTree>
    <p:extLst>
      <p:ext uri="{BB962C8B-B14F-4D97-AF65-F5344CB8AC3E}">
        <p14:creationId xmlns:p14="http://schemas.microsoft.com/office/powerpoint/2010/main" val="2707158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534400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 partial list of the C++ Standard Template Library (STL) &lt;vector&gt; class.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8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flow control statements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use program flow control statements.</a:t>
            </a:r>
          </a:p>
        </p:txBody>
      </p:sp>
    </p:spTree>
    <p:extLst>
      <p:ext uri="{BB962C8B-B14F-4D97-AF65-F5344CB8AC3E}">
        <p14:creationId xmlns:p14="http://schemas.microsoft.com/office/powerpoint/2010/main" val="2664656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</a:t>
            </a:r>
            <a:r>
              <a:rPr lang="en-US"/>
              <a:t>create random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44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C++ random number generator function is called rand(), and its seed function is </a:t>
            </a:r>
            <a:r>
              <a:rPr lang="en-US" dirty="0" err="1"/>
              <a:t>srand</a:t>
            </a:r>
            <a:r>
              <a:rPr lang="en-US" dirty="0"/>
              <a:t>().</a:t>
            </a:r>
          </a:p>
          <a:p>
            <a:pPr eaLnBrk="1" hangingPunct="1">
              <a:defRPr/>
            </a:pPr>
            <a:r>
              <a:rPr lang="en-US" dirty="0"/>
              <a:t>The range of values generated by rand(0 is 0-32,767, or MAX_RAND.</a:t>
            </a:r>
          </a:p>
          <a:p>
            <a:pPr eaLnBrk="1" hangingPunct="1">
              <a:defRPr/>
            </a:pPr>
            <a:r>
              <a:rPr lang="en-US" dirty="0"/>
              <a:t>Rand returns integers only.</a:t>
            </a:r>
          </a:p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 err="1"/>
              <a:t>srand</a:t>
            </a:r>
            <a:r>
              <a:rPr lang="en-US" dirty="0"/>
              <a:t>() function accepts an integer as the seed, or starting point for the algorithm.  It may be system time.</a:t>
            </a:r>
          </a:p>
          <a:p>
            <a:pPr eaLnBrk="1" hangingPunct="1">
              <a:defRPr/>
            </a:pPr>
            <a:r>
              <a:rPr lang="en-US" dirty="0"/>
              <a:t>Show </a:t>
            </a:r>
            <a:r>
              <a:rPr lang="en-US" dirty="0" err="1">
                <a:solidFill>
                  <a:srgbClr val="FF0000"/>
                </a:solidFill>
              </a:rPr>
              <a:t>Prog</a:t>
            </a:r>
            <a:r>
              <a:rPr lang="en-US" dirty="0">
                <a:solidFill>
                  <a:srgbClr val="FF0000"/>
                </a:solidFill>
              </a:rPr>
              <a:t> 3-16</a:t>
            </a:r>
          </a:p>
        </p:txBody>
      </p:sp>
    </p:spTree>
    <p:extLst>
      <p:ext uri="{BB962C8B-B14F-4D97-AF65-F5344CB8AC3E}">
        <p14:creationId xmlns:p14="http://schemas.microsoft.com/office/powerpoint/2010/main" val="1555219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Modifying the Output from 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If we want to generate values in a particular range, we use the modulus function, %.</a:t>
            </a:r>
          </a:p>
          <a:p>
            <a:pPr eaLnBrk="1" hangingPunct="1">
              <a:defRPr/>
            </a:pPr>
            <a:r>
              <a:rPr lang="en-US" dirty="0"/>
              <a:t>We scale the output by setting the range using %.  For 0-10, write: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rand()%11;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For 1-10, write rand()%10 + 1;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For -25 to 25, write rand()%51 – 25, and for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0.000-1.000 write (rand()%10001)/1000.0;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9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Rand() : </a:t>
            </a:r>
            <a:r>
              <a:rPr lang="en-US" dirty="0" err="1">
                <a:solidFill>
                  <a:srgbClr val="FF5050"/>
                </a:solidFill>
              </a:rPr>
              <a:t>Prog</a:t>
            </a:r>
            <a:r>
              <a:rPr lang="en-US" dirty="0">
                <a:solidFill>
                  <a:srgbClr val="FF5050"/>
                </a:solidFill>
              </a:rPr>
              <a:t> 3-17</a:t>
            </a:r>
          </a:p>
          <a:p>
            <a:pPr eaLnBrk="1" hangingPunct="1">
              <a:defRPr/>
            </a:pPr>
            <a:r>
              <a:rPr lang="en-US" dirty="0"/>
              <a:t>Using flags:  </a:t>
            </a:r>
            <a:r>
              <a:rPr lang="en-US" dirty="0" err="1">
                <a:solidFill>
                  <a:srgbClr val="FF5050"/>
                </a:solidFill>
              </a:rPr>
              <a:t>Prog</a:t>
            </a:r>
            <a:r>
              <a:rPr lang="en-US" dirty="0">
                <a:solidFill>
                  <a:srgbClr val="FF5050"/>
                </a:solidFill>
              </a:rPr>
              <a:t> 3-18</a:t>
            </a:r>
          </a:p>
          <a:p>
            <a:pPr eaLnBrk="1" hangingPunct="1">
              <a:defRPr/>
            </a:pPr>
            <a:r>
              <a:rPr lang="en-US" dirty="0"/>
              <a:t>Converting time: </a:t>
            </a:r>
            <a:r>
              <a:rPr lang="en-US" dirty="0" err="1">
                <a:solidFill>
                  <a:srgbClr val="FF5050"/>
                </a:solidFill>
              </a:rPr>
              <a:t>Prog</a:t>
            </a:r>
            <a:r>
              <a:rPr lang="en-US" dirty="0">
                <a:solidFill>
                  <a:srgbClr val="FF5050"/>
                </a:solidFill>
              </a:rPr>
              <a:t> 3-19</a:t>
            </a:r>
          </a:p>
          <a:p>
            <a:pPr eaLnBrk="1" hangingPunct="1">
              <a:defRPr/>
            </a:pPr>
            <a:r>
              <a:rPr lang="en-US" dirty="0"/>
              <a:t>Using &lt;</a:t>
            </a:r>
            <a:r>
              <a:rPr lang="en-US" dirty="0" err="1"/>
              <a:t>cctype</a:t>
            </a:r>
            <a:r>
              <a:rPr lang="en-US" dirty="0"/>
              <a:t>&gt; functions </a:t>
            </a:r>
            <a:r>
              <a:rPr lang="en-US" dirty="0" err="1"/>
              <a:t>ispunct</a:t>
            </a:r>
            <a:r>
              <a:rPr lang="en-US" dirty="0"/>
              <a:t>(), </a:t>
            </a:r>
            <a:r>
              <a:rPr lang="en-US" dirty="0" err="1"/>
              <a:t>isspace</a:t>
            </a:r>
            <a:r>
              <a:rPr lang="en-US" dirty="0"/>
              <a:t>() and </a:t>
            </a:r>
            <a:r>
              <a:rPr lang="en-US" dirty="0" err="1"/>
              <a:t>tolower</a:t>
            </a:r>
            <a:r>
              <a:rPr lang="en-US" dirty="0"/>
              <a:t>(): </a:t>
            </a:r>
            <a:r>
              <a:rPr lang="en-US" dirty="0" err="1">
                <a:solidFill>
                  <a:srgbClr val="FF5050"/>
                </a:solidFill>
              </a:rPr>
              <a:t>Prog</a:t>
            </a:r>
            <a:r>
              <a:rPr lang="en-US" dirty="0">
                <a:solidFill>
                  <a:srgbClr val="FF5050"/>
                </a:solidFill>
              </a:rPr>
              <a:t> 3-20</a:t>
            </a:r>
          </a:p>
          <a:p>
            <a:pPr eaLnBrk="1" hangingPunct="1">
              <a:defRPr/>
            </a:pPr>
            <a:r>
              <a:rPr lang="en-US" dirty="0"/>
              <a:t>Using flags, vectors, loops, if-else </a:t>
            </a:r>
            <a:r>
              <a:rPr lang="en-US" dirty="0" err="1"/>
              <a:t>stmts</a:t>
            </a:r>
            <a:r>
              <a:rPr lang="en-US" dirty="0"/>
              <a:t>, and calculating: </a:t>
            </a:r>
            <a:r>
              <a:rPr lang="en-US" dirty="0" err="1">
                <a:solidFill>
                  <a:srgbClr val="FF5050"/>
                </a:solidFill>
              </a:rPr>
              <a:t>Prog</a:t>
            </a:r>
            <a:r>
              <a:rPr lang="en-US">
                <a:solidFill>
                  <a:srgbClr val="FF5050"/>
                </a:solidFill>
              </a:rPr>
              <a:t> 3-21</a:t>
            </a:r>
            <a:endParaRPr lang="en-US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Relational and Logical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Ternary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Switch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Loop control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While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Do While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 flow control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Common Errors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Reading numbers and strings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Vector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Random Number Generation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Jump Statements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Jump statements cause the program control to “jump” to another location in the code without checking a condition. </a:t>
            </a:r>
          </a:p>
          <a:p>
            <a:r>
              <a:rPr lang="en-US" altLang="en-US" dirty="0"/>
              <a:t>The four statements are:</a:t>
            </a:r>
          </a:p>
          <a:p>
            <a:pPr lvl="1"/>
            <a:r>
              <a:rPr lang="en-US" altLang="en-US" dirty="0"/>
              <a:t>break</a:t>
            </a:r>
          </a:p>
          <a:p>
            <a:pPr lvl="1"/>
            <a:r>
              <a:rPr lang="en-US" altLang="en-US" dirty="0"/>
              <a:t>continue</a:t>
            </a:r>
          </a:p>
          <a:p>
            <a:pPr lvl="1"/>
            <a:r>
              <a:rPr lang="en-US" altLang="en-US" dirty="0"/>
              <a:t>return </a:t>
            </a:r>
          </a:p>
          <a:p>
            <a:pPr lvl="1"/>
            <a:r>
              <a:rPr lang="en-US" altLang="en-US" dirty="0" err="1"/>
              <a:t>goto</a:t>
            </a:r>
            <a:endParaRPr lang="en-US" altLang="en-US" dirty="0"/>
          </a:p>
          <a:p>
            <a:r>
              <a:rPr lang="en-US" altLang="en-US" dirty="0"/>
              <a:t>The break and continue statements are used in loops. The break is used in a switch.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800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Jump Statements 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return</a:t>
            </a:r>
            <a:r>
              <a:rPr lang="en-US" altLang="en-US" dirty="0"/>
              <a:t> is used to exit from inside a function. We’ll see this in Chapter 4.</a:t>
            </a:r>
          </a:p>
          <a:p>
            <a:r>
              <a:rPr lang="en-US" altLang="en-US" dirty="0"/>
              <a:t>The </a:t>
            </a:r>
            <a:r>
              <a:rPr lang="en-US" altLang="en-US" dirty="0" err="1">
                <a:solidFill>
                  <a:schemeClr val="accent5"/>
                </a:solidFill>
              </a:rPr>
              <a:t>goto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statement allows program control to jump to a labeled statement in your code.</a:t>
            </a:r>
          </a:p>
          <a:p>
            <a:r>
              <a:rPr lang="en-US" altLang="en-US" dirty="0"/>
              <a:t>Using </a:t>
            </a:r>
            <a:r>
              <a:rPr lang="en-US" altLang="en-US" dirty="0" err="1">
                <a:solidFill>
                  <a:schemeClr val="accent5"/>
                </a:solidFill>
              </a:rPr>
              <a:t>goto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statements can make the code unreadable, and should be used with caution.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19200" y="5791200"/>
            <a:ext cx="643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FF5050"/>
                </a:solidFill>
              </a:rPr>
              <a:t>We’ll leave it to the student to investigate the goto on his own.</a:t>
            </a:r>
          </a:p>
        </p:txBody>
      </p:sp>
    </p:spTree>
    <p:extLst>
      <p:ext uri="{BB962C8B-B14F-4D97-AF65-F5344CB8AC3E}">
        <p14:creationId xmlns:p14="http://schemas.microsoft.com/office/powerpoint/2010/main" val="76664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break</a:t>
            </a:r>
            <a:r>
              <a:rPr lang="en-US" altLang="en-US" dirty="0"/>
              <a:t> statement can be used in two situations. </a:t>
            </a:r>
          </a:p>
          <a:p>
            <a:pPr lvl="1"/>
            <a:r>
              <a:rPr lang="en-US" altLang="en-US" dirty="0"/>
              <a:t>In a switch statement, </a:t>
            </a:r>
            <a:r>
              <a:rPr lang="en-US" altLang="en-US" dirty="0">
                <a:solidFill>
                  <a:schemeClr val="accent5"/>
                </a:solidFill>
              </a:rPr>
              <a:t>break</a:t>
            </a:r>
            <a:r>
              <a:rPr lang="en-US" altLang="en-US" dirty="0"/>
              <a:t> is used to terminate a case condition. The </a:t>
            </a:r>
            <a:r>
              <a:rPr lang="en-US" altLang="en-US" dirty="0">
                <a:solidFill>
                  <a:schemeClr val="accent5"/>
                </a:solidFill>
              </a:rPr>
              <a:t>break</a:t>
            </a:r>
            <a:r>
              <a:rPr lang="en-US" altLang="en-US" dirty="0"/>
              <a:t> causes the program control to jump to the end of the </a:t>
            </a:r>
            <a:r>
              <a:rPr lang="en-US" altLang="en-US" dirty="0">
                <a:solidFill>
                  <a:schemeClr val="accent5"/>
                </a:solidFill>
              </a:rPr>
              <a:t>switch</a:t>
            </a:r>
            <a:r>
              <a:rPr lang="en-US" altLang="en-US" dirty="0"/>
              <a:t> statement.</a:t>
            </a:r>
          </a:p>
          <a:p>
            <a:pPr lvl="1"/>
            <a:r>
              <a:rPr lang="en-US" altLang="en-US" dirty="0"/>
              <a:t>In a loop, </a:t>
            </a:r>
            <a:r>
              <a:rPr lang="en-US" altLang="en-US" dirty="0">
                <a:solidFill>
                  <a:schemeClr val="accent5"/>
                </a:solidFill>
              </a:rPr>
              <a:t>break</a:t>
            </a:r>
            <a:r>
              <a:rPr lang="en-US" altLang="en-US" dirty="0"/>
              <a:t> is used to immediately stop a loop. If the program reaches a </a:t>
            </a:r>
            <a:r>
              <a:rPr lang="en-US" altLang="en-US" dirty="0">
                <a:solidFill>
                  <a:schemeClr val="accent5"/>
                </a:solidFill>
              </a:rPr>
              <a:t>break</a:t>
            </a:r>
            <a:r>
              <a:rPr lang="en-US" altLang="en-US" dirty="0"/>
              <a:t> statement inside a loop, program control jumps to the line of code following the loop. </a:t>
            </a:r>
          </a:p>
        </p:txBody>
      </p:sp>
    </p:spTree>
    <p:extLst>
      <p:ext uri="{BB962C8B-B14F-4D97-AF65-F5344CB8AC3E}">
        <p14:creationId xmlns:p14="http://schemas.microsoft.com/office/powerpoint/2010/main" val="28971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F689F-EF61-4FD7-9001-0767C512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code that will find the first number less than 100 that is divisible by 13. Use a break statement to prevent unnecessary execution.</a:t>
            </a:r>
          </a:p>
        </p:txBody>
      </p:sp>
    </p:spTree>
    <p:extLst>
      <p:ext uri="{BB962C8B-B14F-4D97-AF65-F5344CB8AC3E}">
        <p14:creationId xmlns:p14="http://schemas.microsoft.com/office/powerpoint/2010/main" val="317742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continue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continue</a:t>
            </a:r>
            <a:r>
              <a:rPr lang="en-US" altLang="en-US" dirty="0"/>
              <a:t> statement is used in loops statements and it forces the next iteration of the loop to occur. </a:t>
            </a:r>
          </a:p>
          <a:p>
            <a:r>
              <a:rPr lang="en-US" altLang="en-US" dirty="0"/>
              <a:t>When the program control reaches a </a:t>
            </a:r>
            <a:r>
              <a:rPr lang="en-US" altLang="en-US" dirty="0">
                <a:solidFill>
                  <a:schemeClr val="accent5"/>
                </a:solidFill>
              </a:rPr>
              <a:t>continue</a:t>
            </a:r>
            <a:r>
              <a:rPr lang="en-US" altLang="en-US" dirty="0"/>
              <a:t> statement in a </a:t>
            </a:r>
            <a:r>
              <a:rPr lang="en-US" altLang="en-US" dirty="0">
                <a:solidFill>
                  <a:schemeClr val="accent5"/>
                </a:solidFill>
              </a:rPr>
              <a:t>for loop</a:t>
            </a:r>
            <a:r>
              <a:rPr lang="en-US" altLang="en-US" dirty="0"/>
              <a:t>, control jumps to the increment statement, then checks the conditional statement in the loop. </a:t>
            </a:r>
          </a:p>
          <a:p>
            <a:r>
              <a:rPr lang="en-US" altLang="en-US" dirty="0"/>
              <a:t>If a </a:t>
            </a:r>
            <a:r>
              <a:rPr lang="en-US" altLang="en-US" dirty="0">
                <a:solidFill>
                  <a:schemeClr val="accent5"/>
                </a:solidFill>
              </a:rPr>
              <a:t>continue</a:t>
            </a:r>
            <a:r>
              <a:rPr lang="en-US" altLang="en-US" dirty="0"/>
              <a:t> is reached in a </a:t>
            </a:r>
            <a:r>
              <a:rPr lang="en-US" altLang="en-US" dirty="0">
                <a:solidFill>
                  <a:schemeClr val="accent5"/>
                </a:solidFill>
              </a:rPr>
              <a:t>do while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chemeClr val="accent5"/>
                </a:solidFill>
              </a:rPr>
              <a:t>while</a:t>
            </a:r>
            <a:r>
              <a:rPr lang="en-US" altLang="en-US" dirty="0"/>
              <a:t> loop, program control jumps to the conditional statement. </a:t>
            </a:r>
          </a:p>
        </p:txBody>
      </p:sp>
    </p:spTree>
    <p:extLst>
      <p:ext uri="{BB962C8B-B14F-4D97-AF65-F5344CB8AC3E}">
        <p14:creationId xmlns:p14="http://schemas.microsoft.com/office/powerpoint/2010/main" val="213765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912018" y="6097646"/>
            <a:ext cx="731996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altLang="en-US" sz="20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continue</a:t>
            </a:r>
            <a:r>
              <a:rPr lang="en-US" altLang="en-US" sz="2000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statement jumps control of the code back to the </a:t>
            </a:r>
            <a:r>
              <a:rPr lang="en-US" altLang="en-US" sz="20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loop. </a:t>
            </a:r>
          </a:p>
          <a:p>
            <a:pPr eaLnBrk="0" hangingPunct="0"/>
            <a:endParaRPr lang="en-US" altLang="en-US" sz="2000" dirty="0">
              <a:solidFill>
                <a:srgbClr val="FF5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3239" y="1447800"/>
            <a:ext cx="681751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count &lt; 10)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//we need 10 valid numbers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 between 1000 &amp;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number;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number &lt; 1000 || number &gt; 4000)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NO, not correct range!"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++;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Good job, you’re in the right range"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//now we do things with our valid number :-)”;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92848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7E380404-A70B-47B5-910A-4FA3414BEA2C}" vid="{B2F58B46-5612-4892-8B17-1445541E52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12285</TotalTime>
  <Words>2010</Words>
  <Application>Microsoft Office PowerPoint</Application>
  <PresentationFormat>On-screen Show (4:3)</PresentationFormat>
  <Paragraphs>229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3</vt:lpstr>
      <vt:lpstr>Chapter 3</vt:lpstr>
      <vt:lpstr>Program flow control statements</vt:lpstr>
      <vt:lpstr>Jump Statements </vt:lpstr>
      <vt:lpstr>Jump Statements </vt:lpstr>
      <vt:lpstr>break</vt:lpstr>
      <vt:lpstr>PowerPoint Presentation</vt:lpstr>
      <vt:lpstr>continue</vt:lpstr>
      <vt:lpstr>continue</vt:lpstr>
      <vt:lpstr>PowerPoint Presentation</vt:lpstr>
      <vt:lpstr>Common Errors</vt:lpstr>
      <vt:lpstr>Ch 3 Five Common Mistakes</vt:lpstr>
      <vt:lpstr>Ch 3 Five Common Mistakes</vt:lpstr>
      <vt:lpstr>Ch 3 Five Common Mistakes</vt:lpstr>
      <vt:lpstr>Ch 3 Five Common Mistakes</vt:lpstr>
      <vt:lpstr>Ch 3 Five Common Mistakes</vt:lpstr>
      <vt:lpstr>Ch 3 Five Common Mistakes</vt:lpstr>
      <vt:lpstr>Reading numbers and strings</vt:lpstr>
      <vt:lpstr>Important note on cin and getline and reading numbers and strings! </vt:lpstr>
      <vt:lpstr>Important note on cin and getline and reading numbers and strings! </vt:lpstr>
      <vt:lpstr>PowerPoint Presentation</vt:lpstr>
      <vt:lpstr>cin.ignore()</vt:lpstr>
      <vt:lpstr>Vector Class</vt:lpstr>
      <vt:lpstr>The vector Class </vt:lpstr>
      <vt:lpstr>Three vector functions</vt:lpstr>
      <vt:lpstr>vector Example</vt:lpstr>
      <vt:lpstr>vector Example</vt:lpstr>
      <vt:lpstr>Output</vt:lpstr>
      <vt:lpstr>A partial list of the C++ Standard Template Library (STL) &lt;vector&gt; class. </vt:lpstr>
      <vt:lpstr>Random Number Generation</vt:lpstr>
      <vt:lpstr>Random Number Generation</vt:lpstr>
      <vt:lpstr>Modifying the Output from Rand</vt:lpstr>
      <vt:lpstr>Example programs</vt:lpstr>
      <vt:lpstr>Chapter 3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112</cp:revision>
  <dcterms:created xsi:type="dcterms:W3CDTF">2007-06-27T18:05:17Z</dcterms:created>
  <dcterms:modified xsi:type="dcterms:W3CDTF">2017-07-28T05:27:41Z</dcterms:modified>
</cp:coreProperties>
</file>