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15" r:id="rId1"/>
  </p:sldMasterIdLst>
  <p:notesMasterIdLst>
    <p:notesMasterId r:id="rId27"/>
  </p:notesMasterIdLst>
  <p:sldIdLst>
    <p:sldId id="400" r:id="rId2"/>
    <p:sldId id="258" r:id="rId3"/>
    <p:sldId id="489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90" r:id="rId12"/>
    <p:sldId id="508" r:id="rId13"/>
    <p:sldId id="509" r:id="rId14"/>
    <p:sldId id="481" r:id="rId15"/>
    <p:sldId id="433" r:id="rId16"/>
    <p:sldId id="434" r:id="rId17"/>
    <p:sldId id="477" r:id="rId18"/>
    <p:sldId id="435" r:id="rId19"/>
    <p:sldId id="436" r:id="rId20"/>
    <p:sldId id="437" r:id="rId21"/>
    <p:sldId id="491" r:id="rId22"/>
    <p:sldId id="482" r:id="rId23"/>
    <p:sldId id="438" r:id="rId24"/>
    <p:sldId id="439" r:id="rId25"/>
    <p:sldId id="51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66" autoAdjust="0"/>
    <p:restoredTop sz="94660"/>
  </p:normalViewPr>
  <p:slideViewPr>
    <p:cSldViewPr>
      <p:cViewPr varScale="1">
        <p:scale>
          <a:sx n="37" d="100"/>
          <a:sy n="37" d="100"/>
        </p:scale>
        <p:origin x="27" y="9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D7906-A51B-46EF-A288-AE11475325A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From Program 4-4.</a:t>
            </a:r>
          </a:p>
        </p:txBody>
      </p:sp>
    </p:spTree>
    <p:extLst>
      <p:ext uri="{BB962C8B-B14F-4D97-AF65-F5344CB8AC3E}">
        <p14:creationId xmlns:p14="http://schemas.microsoft.com/office/powerpoint/2010/main" val="103788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A6C0C-6071-4B08-9ECB-42B22B1A582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4-4 shows different variable names in functions.</a:t>
            </a:r>
          </a:p>
        </p:txBody>
      </p:sp>
    </p:spTree>
    <p:extLst>
      <p:ext uri="{BB962C8B-B14F-4D97-AF65-F5344CB8AC3E}">
        <p14:creationId xmlns:p14="http://schemas.microsoft.com/office/powerpoint/2010/main" val="24650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2F7D7-0324-426B-93CA-E94E96102F4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4-5 shows what happens when variables aren’t seen by other functions.</a:t>
            </a:r>
          </a:p>
        </p:txBody>
      </p:sp>
    </p:spTree>
    <p:extLst>
      <p:ext uri="{BB962C8B-B14F-4D97-AF65-F5344CB8AC3E}">
        <p14:creationId xmlns:p14="http://schemas.microsoft.com/office/powerpoint/2010/main" val="206643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3B12C-363C-4527-9A2F-7E508446817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From Program 4-4.</a:t>
            </a:r>
          </a:p>
        </p:txBody>
      </p:sp>
    </p:spTree>
    <p:extLst>
      <p:ext uri="{BB962C8B-B14F-4D97-AF65-F5344CB8AC3E}">
        <p14:creationId xmlns:p14="http://schemas.microsoft.com/office/powerpoint/2010/main" val="31593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9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0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99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61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62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01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0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63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28603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142525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10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266090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2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5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6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5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20-Jul-17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92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16" r:id="rId1"/>
    <p:sldLayoutId id="2147485017" r:id="rId2"/>
    <p:sldLayoutId id="2147485018" r:id="rId3"/>
    <p:sldLayoutId id="2147485019" r:id="rId4"/>
    <p:sldLayoutId id="2147485020" r:id="rId5"/>
    <p:sldLayoutId id="2147485021" r:id="rId6"/>
    <p:sldLayoutId id="2147485022" r:id="rId7"/>
    <p:sldLayoutId id="2147485023" r:id="rId8"/>
    <p:sldLayoutId id="2147485024" r:id="rId9"/>
    <p:sldLayoutId id="2147485025" r:id="rId10"/>
    <p:sldLayoutId id="2147485026" r:id="rId11"/>
    <p:sldLayoutId id="2147485027" r:id="rId12"/>
    <p:sldLayoutId id="2147485028" r:id="rId13"/>
    <p:sldLayoutId id="2147485029" r:id="rId14"/>
    <p:sldLayoutId id="2147485030" r:id="rId15"/>
    <p:sldLayoutId id="2147485031" r:id="rId16"/>
    <p:sldLayoutId id="2147485032" r:id="rId17"/>
    <p:sldLayoutId id="2147485033" r:id="rId18"/>
    <p:sldLayoutId id="2147485034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Rob Garner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 by Value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5"/>
                </a:solidFill>
              </a:rPr>
              <a:t>call by value </a:t>
            </a:r>
            <a:r>
              <a:rPr lang="en-US" altLang="en-US" dirty="0"/>
              <a:t>copies the value of the variable into the input parameter variables of the called function when the data is passed to the function.</a:t>
            </a:r>
          </a:p>
          <a:p>
            <a:r>
              <a:rPr lang="en-US" altLang="en-US" dirty="0"/>
              <a:t>In the C++ Hotel program, each function has its own copy of the variables that it needs.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31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 bwMode="auto">
          <a:xfrm>
            <a:off x="6697979" y="3432196"/>
            <a:ext cx="2880360" cy="484632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478779" y="802116"/>
            <a:ext cx="304800" cy="228600"/>
          </a:xfrm>
          <a:prstGeom prst="rightArrow">
            <a:avLst/>
          </a:prstGeom>
          <a:solidFill>
            <a:srgbClr val="FFFF00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9303" y="935709"/>
            <a:ext cx="891839" cy="588291"/>
            <a:chOff x="468981" y="976737"/>
            <a:chExt cx="948882" cy="699663"/>
          </a:xfrm>
        </p:grpSpPr>
        <p:sp>
          <p:nvSpPr>
            <p:cNvPr id="8" name="Rectangle 7"/>
            <p:cNvSpPr/>
            <p:nvPr/>
          </p:nvSpPr>
          <p:spPr bwMode="auto">
            <a:xfrm>
              <a:off x="468981" y="1295400"/>
              <a:ext cx="914400" cy="381000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2774" y="976737"/>
              <a:ext cx="935089" cy="30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numPeople</a:t>
              </a:r>
              <a:endParaRPr lang="en-US" sz="105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10456" y="935709"/>
            <a:ext cx="859430" cy="588291"/>
            <a:chOff x="468981" y="976737"/>
            <a:chExt cx="914400" cy="699663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68981" y="1295400"/>
              <a:ext cx="914400" cy="381000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2774" y="976737"/>
              <a:ext cx="886815" cy="30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numNights</a:t>
              </a:r>
              <a:endParaRPr lang="en-US" sz="105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76368" y="935709"/>
            <a:ext cx="859430" cy="588291"/>
            <a:chOff x="468981" y="976737"/>
            <a:chExt cx="914400" cy="69966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68981" y="1295400"/>
              <a:ext cx="914400" cy="381000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774" y="976737"/>
              <a:ext cx="886815" cy="30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totalCost</a:t>
              </a:r>
              <a:endParaRPr lang="en-US" sz="105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2280" y="935709"/>
            <a:ext cx="859430" cy="588291"/>
            <a:chOff x="468981" y="976737"/>
            <a:chExt cx="914400" cy="69966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68981" y="1295400"/>
              <a:ext cx="914400" cy="381000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2774" y="976737"/>
              <a:ext cx="886815" cy="30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roomType</a:t>
              </a:r>
              <a:endParaRPr lang="en-US" sz="1050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370" y="504541"/>
            <a:ext cx="2880360" cy="16535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370" y="2209800"/>
            <a:ext cx="2880360" cy="1711408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71712" y="2377589"/>
            <a:ext cx="859430" cy="606493"/>
            <a:chOff x="468981" y="976737"/>
            <a:chExt cx="914400" cy="721311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68981" y="1295401"/>
              <a:ext cx="914400" cy="402647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2774" y="976737"/>
              <a:ext cx="886815" cy="30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num</a:t>
              </a:r>
              <a:endParaRPr lang="en-US" sz="105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435251" y="26147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267" y="1008216"/>
            <a:ext cx="509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Variables from main not available to </a:t>
            </a:r>
            <a:r>
              <a:rPr lang="en-US" sz="1600" dirty="0" err="1"/>
              <a:t>HowManyPeople</a:t>
            </a:r>
            <a:r>
              <a:rPr lang="en-US" sz="1600" dirty="0"/>
              <a:t>!</a:t>
            </a:r>
          </a:p>
          <a:p>
            <a:pPr algn="ctr"/>
            <a:r>
              <a:rPr lang="en-US" sz="1600" dirty="0"/>
              <a:t>They are “Out of scope”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6056" y="2614750"/>
            <a:ext cx="4020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Once </a:t>
            </a:r>
            <a:r>
              <a:rPr lang="en-US" sz="1600" dirty="0" err="1"/>
              <a:t>HowManyPeople</a:t>
            </a:r>
            <a:r>
              <a:rPr lang="en-US" sz="1600" dirty="0"/>
              <a:t> provides it’s value.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 goes out of scope!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70" y="3962401"/>
            <a:ext cx="2880360" cy="167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175532" y="4218534"/>
            <a:ext cx="859430" cy="606493"/>
            <a:chOff x="468981" y="976737"/>
            <a:chExt cx="914400" cy="721311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68981" y="1295401"/>
              <a:ext cx="914400" cy="402647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2774" y="976737"/>
              <a:ext cx="886815" cy="30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num</a:t>
              </a:r>
              <a:endParaRPr lang="en-US" sz="105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39071" y="445569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363" y="4395877"/>
            <a:ext cx="3964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Once </a:t>
            </a:r>
            <a:r>
              <a:rPr lang="en-US" sz="1600" dirty="0" err="1"/>
              <a:t>HowManyNights</a:t>
            </a:r>
            <a:r>
              <a:rPr lang="en-US" sz="1600" dirty="0"/>
              <a:t> provides it’s value.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 goes out of scope!</a:t>
            </a:r>
          </a:p>
        </p:txBody>
      </p:sp>
      <p:sp>
        <p:nvSpPr>
          <p:cNvPr id="4" name="Left-Right Arrow 3"/>
          <p:cNvSpPr/>
          <p:nvPr/>
        </p:nvSpPr>
        <p:spPr bwMode="auto">
          <a:xfrm rot="20678412">
            <a:off x="1028632" y="3297007"/>
            <a:ext cx="5362318" cy="519678"/>
          </a:xfrm>
          <a:prstGeom prst="leftRightArrow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Arial" charset="0"/>
              </a:rPr>
              <a:t>Not the same variable!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6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0.00121 0.02778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02778 L 0.00121 0.05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5 L 1.38889E-6 0.11899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1898 L 0.00087 0.2775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27755 L 0.00087 0.322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322 L 0.00087 0.39977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39977 L 3.33333E-6 0.11899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033 -0.2081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1922 L 3.33333E-6 0.4747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47477 L 0.00087 0.53311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53311 L 0.00087 0.57755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57755 L 0.00087 0.64422 " pathEditMode="relative" rAng="0" ptsTypes="AA"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64421 L -4.72222E-6 0.1463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4907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0875 -0.47477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32" grpId="0"/>
      <p:bldP spid="32" grpId="1"/>
      <p:bldP spid="2" grpId="0"/>
      <p:bldP spid="2" grpId="1"/>
      <p:bldP spid="27" grpId="0"/>
      <p:bldP spid="27" grpId="1"/>
      <p:bldP spid="36" grpId="0"/>
      <p:bldP spid="36" grpId="1"/>
      <p:bldP spid="37" grpId="0"/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Call by value</a:t>
            </a:r>
            <a:r>
              <a:rPr lang="en-US" altLang="en-US" dirty="0">
                <a:solidFill>
                  <a:schemeClr val="accent5"/>
                </a:solidFill>
              </a:rPr>
              <a:t>: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en-US" dirty="0"/>
              <a:t>copies the variable into the input parameter variables of the called function when the data is passed to the function.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en-US" dirty="0"/>
              <a:t>copies a pointer to the variable into the input parameter variables of the called function when the data is passed to the function.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en-US" dirty="0"/>
              <a:t>copies the value of the variable into the input parameter variables of the called function when the data is passed to the function.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en-US" dirty="0"/>
              <a:t>None of the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9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prototype of a function called </a:t>
            </a:r>
            <a:r>
              <a:rPr lang="en-US" dirty="0" err="1"/>
              <a:t>MultipleChars</a:t>
            </a:r>
            <a:r>
              <a:rPr lang="en-US" dirty="0"/>
              <a:t> that returns a string and takes two parameters: a char called </a:t>
            </a:r>
            <a:r>
              <a:rPr lang="en-US" dirty="0" err="1"/>
              <a:t>charToRepeat</a:t>
            </a:r>
            <a:r>
              <a:rPr lang="en-US" dirty="0"/>
              <a:t> and an </a:t>
            </a:r>
            <a:r>
              <a:rPr lang="en-US" dirty="0" err="1"/>
              <a:t>int</a:t>
            </a:r>
            <a:r>
              <a:rPr lang="en-US" dirty="0"/>
              <a:t> called </a:t>
            </a:r>
            <a:r>
              <a:rPr lang="en-US" dirty="0" err="1"/>
              <a:t>numChars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variables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variable names are used in functions.</a:t>
            </a:r>
          </a:p>
        </p:txBody>
      </p:sp>
    </p:spTree>
    <p:extLst>
      <p:ext uri="{BB962C8B-B14F-4D97-AF65-F5344CB8AC3E}">
        <p14:creationId xmlns:p14="http://schemas.microsoft.com/office/powerpoint/2010/main" val="79340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Variable “ownership”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Variable names do not have to be the same from function to function. The Sum 1 to N program shows this.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5"/>
                </a:solidFill>
              </a:rPr>
              <a:t>main() </a:t>
            </a:r>
            <a:r>
              <a:rPr lang="en-US" altLang="en-US" dirty="0"/>
              <a:t>function has the variables “x” and “sum.” </a:t>
            </a:r>
          </a:p>
          <a:p>
            <a:r>
              <a:rPr lang="en-US" altLang="en-US" dirty="0"/>
              <a:t>In the </a:t>
            </a:r>
            <a:r>
              <a:rPr lang="en-US" altLang="en-US" dirty="0" err="1">
                <a:solidFill>
                  <a:schemeClr val="accent5"/>
                </a:solidFill>
              </a:rPr>
              <a:t>Get_Number</a:t>
            </a:r>
            <a:r>
              <a:rPr lang="en-US" altLang="en-US" dirty="0">
                <a:solidFill>
                  <a:schemeClr val="accent5"/>
                </a:solidFill>
              </a:rPr>
              <a:t>() </a:t>
            </a:r>
            <a:r>
              <a:rPr lang="en-US" altLang="en-US" dirty="0"/>
              <a:t>function, the variable holding the user’s number is “number” </a:t>
            </a:r>
          </a:p>
          <a:p>
            <a:r>
              <a:rPr lang="en-US" altLang="en-US" dirty="0"/>
              <a:t>In the </a:t>
            </a:r>
            <a:r>
              <a:rPr lang="en-US" altLang="en-US" dirty="0">
                <a:solidFill>
                  <a:schemeClr val="accent5"/>
                </a:solidFill>
              </a:rPr>
              <a:t>Add_1_to_N(), </a:t>
            </a:r>
            <a:r>
              <a:rPr lang="en-US" altLang="en-US" dirty="0"/>
              <a:t>the number is just “n.”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180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Variable “ownership”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3500" y="2590800"/>
            <a:ext cx="6477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//Function header line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returns “number”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Enter a number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number;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Variable “ownership”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0734" y="2590800"/>
            <a:ext cx="640253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Add_1_to_N(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//Function header line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 is “n”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0,i;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1; i &lt;=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++i)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total = total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Variable “ownership” </a:t>
            </a:r>
            <a:endParaRPr lang="en-US" dirty="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830387" y="5516562"/>
            <a:ext cx="548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FF5050"/>
                </a:solidFill>
              </a:rPr>
              <a:t>It doesn’t matter the name of the variable being</a:t>
            </a:r>
          </a:p>
          <a:p>
            <a:r>
              <a:rPr lang="en-US" altLang="en-US" sz="2000" dirty="0">
                <a:solidFill>
                  <a:srgbClr val="FF5050"/>
                </a:solidFill>
              </a:rPr>
              <a:t>passed and received, just the data type.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725" y="2486383"/>
            <a:ext cx="821055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using names x and sum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x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//call to function to get the user's 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sum = Add_1_to_N(x);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//pass x, adder returns the sum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The result from adding 1 + 2 + ... +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&lt;&lt; x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sum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334000" y="1718398"/>
            <a:ext cx="2590800" cy="1219200"/>
          </a:xfrm>
          <a:prstGeom prst="wedgeRectCallout">
            <a:avLst>
              <a:gd name="adj1" fmla="val -119180"/>
              <a:gd name="adj2" fmla="val 110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in function definition is called n here it is passed in as an argument called x.</a:t>
            </a:r>
          </a:p>
        </p:txBody>
      </p:sp>
    </p:spTree>
    <p:extLst>
      <p:ext uri="{BB962C8B-B14F-4D97-AF65-F5344CB8AC3E}">
        <p14:creationId xmlns:p14="http://schemas.microsoft.com/office/powerpoint/2010/main" val="339285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Variable “ownership” 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sum value in main is represented as the total value in the Add_1_to_N() function.</a:t>
            </a:r>
          </a:p>
          <a:p>
            <a:r>
              <a:rPr lang="en-US" altLang="en-US" dirty="0"/>
              <a:t>When variables are declared in a function header line or within the function itself, the variables are local to (are “owned” by) that function. </a:t>
            </a:r>
          </a:p>
          <a:p>
            <a:r>
              <a:rPr lang="en-US" altLang="en-US" dirty="0"/>
              <a:t>They are not seen by any other function.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602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Basic Function Characteristics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Types of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and Called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How to write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Return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Troubleshooting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Overloaded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Default Parameter Lists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Variable 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Multi-File Programs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String Stream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357560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215" y="1471180"/>
            <a:ext cx="480955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905000" y="6019800"/>
            <a:ext cx="5741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Functions have their own copies of the variables. </a:t>
            </a:r>
          </a:p>
          <a:p>
            <a:pPr eaLnBrk="0" hangingPunct="0"/>
            <a:r>
              <a:rPr lang="en-US" altLang="en-US" sz="2000"/>
              <a:t>These variables are referred to as local variables.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Variable “ownership” </a:t>
            </a:r>
          </a:p>
        </p:txBody>
      </p:sp>
    </p:spTree>
    <p:extLst>
      <p:ext uri="{BB962C8B-B14F-4D97-AF65-F5344CB8AC3E}">
        <p14:creationId xmlns:p14="http://schemas.microsoft.com/office/powerpoint/2010/main" val="178254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4" y="83439"/>
            <a:ext cx="3625215" cy="666571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5076824" y="888669"/>
            <a:ext cx="304800" cy="228600"/>
          </a:xfrm>
          <a:prstGeom prst="rightArrow">
            <a:avLst/>
          </a:prstGeom>
          <a:solidFill>
            <a:srgbClr val="FFFF00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5344" y="863353"/>
            <a:ext cx="859430" cy="606493"/>
            <a:chOff x="468981" y="976737"/>
            <a:chExt cx="914400" cy="721311"/>
          </a:xfrm>
        </p:grpSpPr>
        <p:sp>
          <p:nvSpPr>
            <p:cNvPr id="7" name="Rectangle 6"/>
            <p:cNvSpPr/>
            <p:nvPr/>
          </p:nvSpPr>
          <p:spPr bwMode="auto">
            <a:xfrm>
              <a:off x="468981" y="1295401"/>
              <a:ext cx="914400" cy="402647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774" y="976737"/>
              <a:ext cx="886815" cy="30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61810" y="863353"/>
            <a:ext cx="859430" cy="606493"/>
            <a:chOff x="468981" y="976737"/>
            <a:chExt cx="914400" cy="721311"/>
          </a:xfrm>
        </p:grpSpPr>
        <p:sp>
          <p:nvSpPr>
            <p:cNvPr id="10" name="Rectangle 9"/>
            <p:cNvSpPr/>
            <p:nvPr/>
          </p:nvSpPr>
          <p:spPr bwMode="auto">
            <a:xfrm>
              <a:off x="468981" y="1295401"/>
              <a:ext cx="914400" cy="402647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2774" y="976737"/>
              <a:ext cx="886815" cy="30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sum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2380" y="3301753"/>
            <a:ext cx="859430" cy="606493"/>
            <a:chOff x="468981" y="976737"/>
            <a:chExt cx="914400" cy="72131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68981" y="1295401"/>
              <a:ext cx="914400" cy="402647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774" y="976737"/>
              <a:ext cx="886815" cy="30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number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75642" y="35389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68012" y="4584961"/>
            <a:ext cx="859430" cy="606493"/>
            <a:chOff x="468981" y="976737"/>
            <a:chExt cx="914400" cy="721311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68981" y="1295401"/>
              <a:ext cx="914400" cy="402647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774" y="976737"/>
              <a:ext cx="886815" cy="30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total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815356" y="4584961"/>
            <a:ext cx="859430" cy="606493"/>
            <a:chOff x="468981" y="976737"/>
            <a:chExt cx="914400" cy="721311"/>
          </a:xfrm>
        </p:grpSpPr>
        <p:sp>
          <p:nvSpPr>
            <p:cNvPr id="28" name="Rectangle 27"/>
            <p:cNvSpPr/>
            <p:nvPr/>
          </p:nvSpPr>
          <p:spPr bwMode="auto">
            <a:xfrm>
              <a:off x="468981" y="1295401"/>
              <a:ext cx="914400" cy="402647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2774" y="976737"/>
              <a:ext cx="886815" cy="30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i</a:t>
              </a:r>
              <a:endParaRPr lang="en-US" sz="105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073378" y="484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73378" y="484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73378" y="484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73378" y="484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73378" y="484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73378" y="484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73378" y="484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73378" y="484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5428" y="4584961"/>
            <a:ext cx="859430" cy="606493"/>
            <a:chOff x="468981" y="976737"/>
            <a:chExt cx="914400" cy="721311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68981" y="1295401"/>
              <a:ext cx="914400" cy="402647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74" y="976737"/>
              <a:ext cx="886815" cy="30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n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90882" y="11035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32242" y="484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32242" y="484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32242" y="484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68122" y="484345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68122" y="484345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68122" y="484345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68122" y="484345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8122" y="484345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4440" y="2231136"/>
            <a:ext cx="3621504" cy="646331"/>
          </a:xfrm>
          <a:prstGeom prst="rect">
            <a:avLst/>
          </a:prstGeom>
          <a:solidFill>
            <a:schemeClr val="accent4">
              <a:lumMod val="1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result from adding 1 – 8 is 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0018 0.0550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509 L -0.00087 0.1122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11226 L 0.00018 0.3550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18 0.35509 L -0.00087 0.4043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40439 L -0.00087 0.4629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46296 L -0.0007 0.49027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46296 L -0.00087 0.1122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00017 -0.3562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11227 L -0.00156 0.13843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13842 L -0.00087 0.57129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00087 0.54283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57129 L 0.00018 0.62708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62708 L 0.00105 0.68032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path" presetSubtype="0" accel="50000" decel="50000" fill="hold" grpId="12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105 0.68032 L 0.00209 0.78842 " pathEditMode="relative" rAng="0" ptsTypes="AA">
                                      <p:cBhvr>
                                        <p:cTn id="216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100"/>
                            </p:stCondLst>
                            <p:childTnLst>
                              <p:par>
                                <p:cTn id="218" presetID="42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78842 L -0.00157 0.13842 " pathEditMode="relative" rAng="0" ptsTypes="AA">
                                      <p:cBhvr>
                                        <p:cTn id="2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3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1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0.00608 -0.54375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600"/>
                            </p:stCondLst>
                            <p:childTnLst>
                              <p:par>
                                <p:cTn id="2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600"/>
                            </p:stCondLst>
                            <p:childTnLst>
                              <p:par>
                                <p:cTn id="2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13842 L 0.00018 0.19907 " pathEditMode="relative" rAng="0" ptsTypes="AA">
                                      <p:cBhvr>
                                        <p:cTn id="2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19907 L 0.00018 0.27106 " pathEditMode="relative" rAng="0" ptsTypes="AA">
                                      <p:cBhvr>
                                        <p:cTn id="2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1" animBg="1"/>
      <p:bldP spid="5" grpId="12" animBg="1"/>
      <p:bldP spid="5" grpId="13" animBg="1"/>
      <p:bldP spid="5" grpId="14" animBg="1"/>
      <p:bldP spid="5" grpId="15" animBg="1"/>
      <p:bldP spid="18" grpId="0"/>
      <p:bldP spid="18" grpId="1"/>
      <p:bldP spid="18" grpId="2"/>
      <p:bldP spid="18" grpId="3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33" grpId="0"/>
      <p:bldP spid="33" grpId="1"/>
      <p:bldP spid="33" grpId="2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Troubleshooting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troubleshoot functions.</a:t>
            </a:r>
          </a:p>
        </p:txBody>
      </p:sp>
    </p:spTree>
    <p:extLst>
      <p:ext uri="{BB962C8B-B14F-4D97-AF65-F5344CB8AC3E}">
        <p14:creationId xmlns:p14="http://schemas.microsoft.com/office/powerpoint/2010/main" val="3722209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Troubleshooting:  Undeclared identifier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data variable declared inside main() can’t be seen by all other functions. </a:t>
            </a:r>
          </a:p>
          <a:p>
            <a:r>
              <a:rPr lang="en-US" altLang="en-US" dirty="0"/>
              <a:t>Remember, that each standalone function must have its own data variables. </a:t>
            </a:r>
          </a:p>
          <a:p>
            <a:r>
              <a:rPr lang="en-US" altLang="en-US" dirty="0"/>
              <a:t>Compiler errors:</a:t>
            </a:r>
          </a:p>
          <a:p>
            <a:pPr marL="3429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asknameagefunc.cpp(47) : error C2065: 'age' : undeclared identifier</a:t>
            </a:r>
          </a:p>
          <a:p>
            <a:pPr marL="3429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asknameagefunc.cpp(56) : error C2065: 'name' : undeclared identifier</a:t>
            </a:r>
          </a:p>
        </p:txBody>
      </p:sp>
    </p:spTree>
    <p:extLst>
      <p:ext uri="{BB962C8B-B14F-4D97-AF65-F5344CB8AC3E}">
        <p14:creationId xmlns:p14="http://schemas.microsoft.com/office/powerpoint/2010/main" val="131366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735671"/>
            <a:ext cx="7467600" cy="541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is main’s age, 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//rest of main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//variable for age not here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How old are you?"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age;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//compiler error here!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//variable for name not here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What is your name?"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name);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//compiler error here!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971800"/>
            <a:ext cx="3276600" cy="124941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362200" y="3352800"/>
            <a:ext cx="3200400" cy="2287121"/>
            <a:chOff x="2362200" y="3352800"/>
            <a:chExt cx="3200400" cy="228712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895600" y="3352800"/>
              <a:ext cx="26670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362200" y="3581400"/>
              <a:ext cx="32004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976995" y="3848100"/>
              <a:ext cx="2499014" cy="1330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514600" y="4114800"/>
              <a:ext cx="2961409" cy="1525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4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Basic Function Characteristics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Types of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and Called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How to write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Return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Function Calls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Function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Troubleshooting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Overloaded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Default Parameter Lists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Variable 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Multi-File Programs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String Stream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37136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Explain how functions access variables and parameters.</a:t>
            </a:r>
          </a:p>
        </p:txBody>
      </p:sp>
    </p:spTree>
    <p:extLst>
      <p:ext uri="{BB962C8B-B14F-4D97-AF65-F5344CB8AC3E}">
        <p14:creationId xmlns:p14="http://schemas.microsoft.com/office/powerpoint/2010/main" val="12776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Calls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5"/>
                </a:solidFill>
              </a:rPr>
              <a:t>call statement </a:t>
            </a:r>
            <a:r>
              <a:rPr lang="en-US" altLang="en-US" dirty="0"/>
              <a:t>is the C++ statement where the called function is accessed. </a:t>
            </a:r>
          </a:p>
          <a:p>
            <a:r>
              <a:rPr lang="en-US" altLang="en-US" dirty="0"/>
              <a:t>When a function is called, control is passed to the called function, and the statements inside that function are performed. </a:t>
            </a:r>
          </a:p>
          <a:p>
            <a:r>
              <a:rPr lang="en-US" altLang="en-US" dirty="0"/>
              <a:t>Control is returned to the calling function when the function tasks are completed. </a:t>
            </a:r>
          </a:p>
          <a:p>
            <a:r>
              <a:rPr lang="en-US" altLang="en-US" dirty="0"/>
              <a:t>The call statement requires that just the variable names be used.</a:t>
            </a:r>
          </a:p>
        </p:txBody>
      </p:sp>
    </p:spTree>
    <p:extLst>
      <p:ext uri="{BB962C8B-B14F-4D97-AF65-F5344CB8AC3E}">
        <p14:creationId xmlns:p14="http://schemas.microsoft.com/office/powerpoint/2010/main" val="290079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Calls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846927" y="1690689"/>
            <a:ext cx="7675350" cy="4351338"/>
          </a:xfrm>
        </p:spPr>
        <p:txBody>
          <a:bodyPr/>
          <a:lstStyle/>
          <a:p>
            <a:r>
              <a:rPr lang="en-US" altLang="en-US"/>
              <a:t>The function calls in the C++ Hotel program are: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1" y="2743200"/>
            <a:ext cx="789362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numPeople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HowManyPeople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numNights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HowManyNights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roomType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WhatTypeRoom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totalCost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CalcCost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numPeople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numNights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roomType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WriteCostSummary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numPeople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numNights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roomType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totalCost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7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Functions that have no Inputs and No Return Value</a:t>
            </a:r>
            <a:r>
              <a:rPr lang="en-US" altLang="en-US" b="1" dirty="0"/>
              <a:t>  </a:t>
            </a:r>
            <a:r>
              <a:rPr lang="en-US" altLang="en-US" dirty="0"/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30725"/>
          </a:xfrm>
        </p:spPr>
        <p:txBody>
          <a:bodyPr/>
          <a:lstStyle/>
          <a:p>
            <a:r>
              <a:rPr lang="en-US" altLang="en-US" sz="2800" dirty="0"/>
              <a:t>When a function does not have any inputs, nor does it return anything to the calling function, the call statement is very simple.</a:t>
            </a:r>
          </a:p>
          <a:p>
            <a:r>
              <a:rPr lang="en-US" altLang="en-US" sz="2800" dirty="0"/>
              <a:t>The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WriteGreeting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function is like this, and must be called like so: </a:t>
            </a:r>
          </a:p>
          <a:p>
            <a:endParaRPr lang="en-US" altLang="en-US" sz="2800" dirty="0"/>
          </a:p>
          <a:p>
            <a:pPr lvl="1">
              <a:buFontTx/>
              <a:buNone/>
            </a:pPr>
            <a:r>
              <a:rPr lang="en-US" altLang="en-US" b="1" dirty="0"/>
              <a:t>		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4648200"/>
            <a:ext cx="30866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WriteGreeting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93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en-US" dirty="0"/>
              <a:t>Functions that have no Inputs but have a Return Value</a:t>
            </a:r>
            <a:r>
              <a:rPr lang="en-US" altLang="en-US" b="1" dirty="0"/>
              <a:t>  </a:t>
            </a:r>
            <a:r>
              <a:rPr lang="en-US" altLang="en-US" dirty="0"/>
              <a:t>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1752600"/>
            <a:ext cx="7675350" cy="28956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When a function does not have any inputs, but it does return a value, you have to be sure the call statement has an assign operator so that the returned value is placed in a variable.</a:t>
            </a:r>
          </a:p>
          <a:p>
            <a:r>
              <a:rPr lang="en-US" altLang="en-US" dirty="0"/>
              <a:t>Note how the input list parentheses are empty, but the return values are each assigned to one of main’s variables.	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7400" y="4800600"/>
            <a:ext cx="4572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numPeople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HowManyPeople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numNights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HowManyNights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roomType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WhatTypeRoom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that have i</a:t>
            </a:r>
            <a:r>
              <a:rPr lang="en-US" altLang="en-US" dirty="0"/>
              <a:t>nput and No Return Values</a:t>
            </a:r>
            <a:r>
              <a:rPr lang="en-US" altLang="en-US" b="1" dirty="0"/>
              <a:t>  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1752600"/>
            <a:ext cx="7675350" cy="3048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When a calling function must pass information to the called function, but the function doesn’t return anything, the call statement does not have an assign operator. </a:t>
            </a:r>
          </a:p>
          <a:p>
            <a:r>
              <a:rPr lang="en-US" altLang="en-US" dirty="0"/>
              <a:t>When this program writes the resultant cost summary to the screen, this task is done by the </a:t>
            </a:r>
            <a:r>
              <a:rPr lang="en-US" altLang="en-US" dirty="0" err="1"/>
              <a:t>WriteCostSummary</a:t>
            </a:r>
            <a:r>
              <a:rPr lang="en-US" altLang="en-US" dirty="0"/>
              <a:t>() function. The function doesn’t return any value to us.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70659" y="5029200"/>
            <a:ext cx="76113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WriteCostSummary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numPeople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numNights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roomType,totalCost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7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that </a:t>
            </a:r>
            <a:r>
              <a:rPr lang="en-US" altLang="en-US" dirty="0"/>
              <a:t>Input and Return Values</a:t>
            </a:r>
            <a:r>
              <a:rPr lang="en-US" altLang="en-US" b="1" dirty="0"/>
              <a:t>  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a calling function must pass information to the called function, and that function returns a value to us, we need be have an assign statement to obtain that value. </a:t>
            </a:r>
          </a:p>
          <a:p>
            <a:r>
              <a:rPr lang="en-US" altLang="en-US" dirty="0"/>
              <a:t>Here is the call to </a:t>
            </a:r>
            <a:r>
              <a:rPr lang="en-US" altLang="en-US" dirty="0" err="1"/>
              <a:t>CalcCost</a:t>
            </a:r>
            <a:r>
              <a:rPr lang="en-US" altLang="en-US" dirty="0"/>
              <a:t>(), which returns to us the total cost of the stay.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8700" y="4724400"/>
            <a:ext cx="7086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totalCost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CalcCost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numPeople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numNights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roomType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34739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7E380404-A70B-47B5-910A-4FA3414BEA2C}" vid="{B2F58B46-5612-4892-8B17-1445541E524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12678</TotalTime>
  <Words>1249</Words>
  <Application>Microsoft Office PowerPoint</Application>
  <PresentationFormat>On-screen Show (4:3)</PresentationFormat>
  <Paragraphs>203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Corbel</vt:lpstr>
      <vt:lpstr>Courier New</vt:lpstr>
      <vt:lpstr>Wingdings</vt:lpstr>
      <vt:lpstr>CIS1275Theme</vt:lpstr>
      <vt:lpstr>C++ Programming Today 2nd Edition By Barbara Johnston Chapter 4</vt:lpstr>
      <vt:lpstr>Overview</vt:lpstr>
      <vt:lpstr>Function Calls</vt:lpstr>
      <vt:lpstr>Function Calls</vt:lpstr>
      <vt:lpstr>Function Calls</vt:lpstr>
      <vt:lpstr>Functions that have no Inputs and No Return Value   </vt:lpstr>
      <vt:lpstr>Functions that have no Inputs but have a Return Value   </vt:lpstr>
      <vt:lpstr>Functions that have input and No Return Values   </vt:lpstr>
      <vt:lpstr>Functions that Input and Return Values   </vt:lpstr>
      <vt:lpstr>Call by Value</vt:lpstr>
      <vt:lpstr>PowerPoint Presentation</vt:lpstr>
      <vt:lpstr>PowerPoint Presentation</vt:lpstr>
      <vt:lpstr>PowerPoint Presentation</vt:lpstr>
      <vt:lpstr>Function variables</vt:lpstr>
      <vt:lpstr>Function Variable “ownership” </vt:lpstr>
      <vt:lpstr>Function Variable “ownership” </vt:lpstr>
      <vt:lpstr>Function Variable “ownership” </vt:lpstr>
      <vt:lpstr>Function Variable “ownership” </vt:lpstr>
      <vt:lpstr>Function Variable “ownership” </vt:lpstr>
      <vt:lpstr>Function Variable “ownership” </vt:lpstr>
      <vt:lpstr>PowerPoint Presentation</vt:lpstr>
      <vt:lpstr>Troubleshooting Functions</vt:lpstr>
      <vt:lpstr>Troubleshooting:  Undeclared identifier </vt:lpstr>
      <vt:lpstr>PowerPoint Presentation</vt:lpstr>
      <vt:lpstr>Overview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130</cp:revision>
  <dcterms:created xsi:type="dcterms:W3CDTF">2007-06-27T18:05:17Z</dcterms:created>
  <dcterms:modified xsi:type="dcterms:W3CDTF">2017-07-21T02:20:26Z</dcterms:modified>
</cp:coreProperties>
</file>