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15" r:id="rId1"/>
  </p:sldMasterIdLst>
  <p:notesMasterIdLst>
    <p:notesMasterId r:id="rId34"/>
  </p:notesMasterIdLst>
  <p:sldIdLst>
    <p:sldId id="400" r:id="rId2"/>
    <p:sldId id="258" r:id="rId3"/>
    <p:sldId id="483" r:id="rId4"/>
    <p:sldId id="440" r:id="rId5"/>
    <p:sldId id="441" r:id="rId6"/>
    <p:sldId id="512" r:id="rId7"/>
    <p:sldId id="484" r:id="rId8"/>
    <p:sldId id="442" r:id="rId9"/>
    <p:sldId id="443" r:id="rId10"/>
    <p:sldId id="444" r:id="rId11"/>
    <p:sldId id="445" r:id="rId12"/>
    <p:sldId id="446" r:id="rId13"/>
    <p:sldId id="447" r:id="rId14"/>
    <p:sldId id="511" r:id="rId15"/>
    <p:sldId id="485" r:id="rId16"/>
    <p:sldId id="448" r:id="rId17"/>
    <p:sldId id="449" r:id="rId18"/>
    <p:sldId id="450" r:id="rId19"/>
    <p:sldId id="451" r:id="rId20"/>
    <p:sldId id="492" r:id="rId21"/>
    <p:sldId id="452" r:id="rId22"/>
    <p:sldId id="453" r:id="rId23"/>
    <p:sldId id="454" r:id="rId24"/>
    <p:sldId id="455" r:id="rId25"/>
    <p:sldId id="456" r:id="rId26"/>
    <p:sldId id="457" r:id="rId27"/>
    <p:sldId id="458" r:id="rId28"/>
    <p:sldId id="459" r:id="rId29"/>
    <p:sldId id="513" r:id="rId30"/>
    <p:sldId id="514" r:id="rId31"/>
    <p:sldId id="516" r:id="rId32"/>
    <p:sldId id="515"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720" autoAdjust="0"/>
    <p:restoredTop sz="94660"/>
  </p:normalViewPr>
  <p:slideViewPr>
    <p:cSldViewPr>
      <p:cViewPr varScale="1">
        <p:scale>
          <a:sx n="29" d="100"/>
          <a:sy n="29" d="100"/>
        </p:scale>
        <p:origin x="51" y="1135"/>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388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3DF5965-475A-42EF-95F5-23AA1AFEF66A}" type="slidenum">
              <a:rPr lang="en-US"/>
              <a:pPr>
                <a:defRPr/>
              </a:pPr>
              <a:t>‹#›</a:t>
            </a:fld>
            <a:endParaRPr lang="en-US"/>
          </a:p>
        </p:txBody>
      </p:sp>
    </p:spTree>
    <p:extLst>
      <p:ext uri="{BB962C8B-B14F-4D97-AF65-F5344CB8AC3E}">
        <p14:creationId xmlns:p14="http://schemas.microsoft.com/office/powerpoint/2010/main" val="4272752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64A48-81A1-4F48-A0CB-861C8E818CCC}" type="slidenum">
              <a:rPr lang="en-US" altLang="en-US"/>
              <a:pPr/>
              <a:t>4</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altLang="en-US"/>
              <a:t>Program 4-6</a:t>
            </a:r>
          </a:p>
        </p:txBody>
      </p:sp>
    </p:spTree>
    <p:extLst>
      <p:ext uri="{BB962C8B-B14F-4D97-AF65-F5344CB8AC3E}">
        <p14:creationId xmlns:p14="http://schemas.microsoft.com/office/powerpoint/2010/main" val="384287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A1A32-0E2F-4B81-8D68-66D9B5833A90}" type="slidenum">
              <a:rPr lang="en-US" altLang="en-US"/>
              <a:pPr/>
              <a:t>5</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ltLang="en-US"/>
              <a:t>. In Program 4-6 we have four functions that are all named SayGoodnight. The task for these functions is to say goodnight, but in slightly different ways. Notice how we have four different prototypes and four separate functions. </a:t>
            </a:r>
          </a:p>
        </p:txBody>
      </p:sp>
    </p:spTree>
    <p:extLst>
      <p:ext uri="{BB962C8B-B14F-4D97-AF65-F5344CB8AC3E}">
        <p14:creationId xmlns:p14="http://schemas.microsoft.com/office/powerpoint/2010/main" val="1526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05BB3-B6E9-4F60-B8AD-236ACD7DDA74}" type="slidenum">
              <a:rPr lang="en-US" altLang="en-US"/>
              <a:pPr/>
              <a:t>10</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ltLang="en-US"/>
              <a:t>Program 4-7, the DrawLines program.</a:t>
            </a:r>
          </a:p>
        </p:txBody>
      </p:sp>
    </p:spTree>
    <p:extLst>
      <p:ext uri="{BB962C8B-B14F-4D97-AF65-F5344CB8AC3E}">
        <p14:creationId xmlns:p14="http://schemas.microsoft.com/office/powerpoint/2010/main" val="287499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6F447-90C1-4577-96BD-39B3CA76EA69}" type="slidenum">
              <a:rPr lang="en-US" altLang="en-US"/>
              <a:pPr/>
              <a:t>21</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altLang="en-US"/>
              <a:t>Program 4-8 uses global variables.</a:t>
            </a:r>
          </a:p>
        </p:txBody>
      </p:sp>
    </p:spTree>
    <p:extLst>
      <p:ext uri="{BB962C8B-B14F-4D97-AF65-F5344CB8AC3E}">
        <p14:creationId xmlns:p14="http://schemas.microsoft.com/office/powerpoint/2010/main" val="420844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006E9-3CCD-4A52-99E6-37BF0C819F5A}" type="slidenum">
              <a:rPr lang="en-US" altLang="en-US"/>
              <a:pPr/>
              <a:t>22</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ltLang="en-US"/>
              <a:t>Taken from Program 4-8</a:t>
            </a:r>
          </a:p>
        </p:txBody>
      </p:sp>
    </p:spTree>
    <p:extLst>
      <p:ext uri="{BB962C8B-B14F-4D97-AF65-F5344CB8AC3E}">
        <p14:creationId xmlns:p14="http://schemas.microsoft.com/office/powerpoint/2010/main" val="373648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06800-6E55-4927-B9D4-715255CA0F00}" type="slidenum">
              <a:rPr lang="en-US" altLang="en-US"/>
              <a:pPr/>
              <a:t>25</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ltLang="en-US"/>
              <a:t>Program 4-9 illustrates what bad things can happen with global variables.</a:t>
            </a:r>
          </a:p>
        </p:txBody>
      </p:sp>
    </p:spTree>
    <p:extLst>
      <p:ext uri="{BB962C8B-B14F-4D97-AF65-F5344CB8AC3E}">
        <p14:creationId xmlns:p14="http://schemas.microsoft.com/office/powerpoint/2010/main" val="2929646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2A5CE-87AC-4318-8550-8C1E9DED4F52}" type="slidenum">
              <a:rPr lang="en-US" altLang="en-US"/>
              <a:pPr/>
              <a:t>26</a:t>
            </a:fld>
            <a:endParaRPr lang="en-US"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ltLang="en-US"/>
              <a:t>Program 4-10 demonstrates static variables.</a:t>
            </a:r>
          </a:p>
        </p:txBody>
      </p:sp>
    </p:spTree>
    <p:extLst>
      <p:ext uri="{BB962C8B-B14F-4D97-AF65-F5344CB8AC3E}">
        <p14:creationId xmlns:p14="http://schemas.microsoft.com/office/powerpoint/2010/main" val="23439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EC82A-02BE-4C5F-B622-CBC681467343}" type="slidenum">
              <a:rPr lang="en-US" altLang="en-US"/>
              <a:pPr/>
              <a:t>27</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ltLang="en-US"/>
              <a:t>Program 4-10 shows how to use static variables.</a:t>
            </a:r>
          </a:p>
        </p:txBody>
      </p:sp>
    </p:spTree>
    <p:extLst>
      <p:ext uri="{BB962C8B-B14F-4D97-AF65-F5344CB8AC3E}">
        <p14:creationId xmlns:p14="http://schemas.microsoft.com/office/powerpoint/2010/main" val="416435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B893B-0463-4048-873C-7FD327BFCA25}" type="slidenum">
              <a:rPr lang="en-US" altLang="en-US"/>
              <a:pPr/>
              <a:t>28</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ltLang="en-US"/>
              <a:t>Taken from Program 4-10.</a:t>
            </a:r>
          </a:p>
        </p:txBody>
      </p:sp>
    </p:spTree>
    <p:extLst>
      <p:ext uri="{BB962C8B-B14F-4D97-AF65-F5344CB8AC3E}">
        <p14:creationId xmlns:p14="http://schemas.microsoft.com/office/powerpoint/2010/main" val="203636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33400"/>
            <a:ext cx="8458200" cy="4701572"/>
          </a:xfrm>
        </p:spPr>
        <p:txBody>
          <a:bodyPr wrap="square" anchor="ctr" anchorCtr="0">
            <a:normAutofit/>
          </a:bodyPr>
          <a:lstStyle>
            <a:lvl1pPr algn="ctr">
              <a:defRPr sz="48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943100" y="5486400"/>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28-Jul-17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119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40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6004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1599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1861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3762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6501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9206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0063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ocrative">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531788" y="5648960"/>
            <a:ext cx="548640" cy="396240"/>
          </a:xfrm>
          <a:prstGeom prst="bracketPair">
            <a:avLst>
              <a:gd name="adj" fmla="val 17949"/>
            </a:avLst>
          </a:prstGeom>
        </p:spPr>
        <p:txBody>
          <a:bodyPr/>
          <a:lstStyle/>
          <a:p>
            <a:pPr>
              <a:defRPr/>
            </a:pPr>
            <a:fld id="{B98D8915-25D4-4658-BC43-48DE22203236}" type="slidenum">
              <a:rPr lang="en-US" smtClean="0"/>
              <a:pPr>
                <a:defRPr/>
              </a:pPr>
              <a:t>‹#›</a:t>
            </a:fld>
            <a:endParaRPr lang="en-US"/>
          </a:p>
        </p:txBody>
      </p:sp>
      <p:sp>
        <p:nvSpPr>
          <p:cNvPr id="9" name="Content Placeholder 2"/>
          <p:cNvSpPr>
            <a:spLocks noGrp="1"/>
          </p:cNvSpPr>
          <p:nvPr>
            <p:ph idx="1"/>
          </p:nvPr>
        </p:nvSpPr>
        <p:spPr>
          <a:xfrm>
            <a:off x="457200" y="1600206"/>
            <a:ext cx="8229600" cy="4530725"/>
          </a:xfrm>
        </p:spPr>
        <p:txBody>
          <a:bodyPr/>
          <a:lstStyle>
            <a:lvl1pPr marL="0" indent="0">
              <a:buFont typeface="+mj-lt"/>
              <a:buNone/>
              <a:defRPr/>
            </a:lvl1pPr>
          </a:lstStyle>
          <a:p>
            <a:pPr marL="0" lvl="0" indent="0">
              <a:buNone/>
            </a:pPr>
            <a:r>
              <a:rPr lang="en-US"/>
              <a:t>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11" name="TextBox 10"/>
          <p:cNvSpPr txBox="1"/>
          <p:nvPr/>
        </p:nvSpPr>
        <p:spPr>
          <a:xfrm>
            <a:off x="2957842" y="627745"/>
            <a:ext cx="569105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lang="en-US" sz="1800" dirty="0"/>
              <a:t>Go to </a:t>
            </a:r>
            <a:r>
              <a:rPr lang="en-US" sz="1800" dirty="0">
                <a:hlinkClick r:id="rId2"/>
              </a:rPr>
              <a:t>www.socrative.com</a:t>
            </a:r>
            <a:r>
              <a:rPr lang="en-US" sz="1800" dirty="0"/>
              <a:t> and log into CNMROBGARNER</a:t>
            </a:r>
          </a:p>
        </p:txBody>
      </p:sp>
      <p:pic>
        <p:nvPicPr>
          <p:cNvPr id="1026" name="Picture 2" descr="https://socrative-production-static-web.s3.amazonaws.com/img/logo_new.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412103"/>
            <a:ext cx="2191808" cy="776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28603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98D8915-25D4-4658-BC43-48DE22203236}" type="slidenum">
              <a:rPr lang="en-US" smtClean="0"/>
              <a:pPr>
                <a:defRPr/>
              </a:pPr>
              <a:t>‹#›</a:t>
            </a:fld>
            <a:endParaRPr lang="en-US"/>
          </a:p>
        </p:txBody>
      </p:sp>
      <p:sp>
        <p:nvSpPr>
          <p:cNvPr id="7" name="Content Placeholder 2"/>
          <p:cNvSpPr>
            <a:spLocks noGrp="1"/>
          </p:cNvSpPr>
          <p:nvPr>
            <p:ph idx="1"/>
          </p:nvPr>
        </p:nvSpPr>
        <p:spPr>
          <a:xfrm>
            <a:off x="457200" y="1600200"/>
            <a:ext cx="8229600" cy="4530725"/>
          </a:xfrm>
        </p:spPr>
        <p:txBody>
          <a:bodyPr/>
          <a:lstStyle/>
          <a:p>
            <a:pPr marL="0" lvl="0" indent="0">
              <a:buNone/>
            </a:pPr>
            <a:r>
              <a:rPr lang="en-US"/>
              <a:t>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8" name="Rectangle 7"/>
          <p:cNvSpPr>
            <a:spLocks noChangeArrowheads="1"/>
          </p:cNvSpPr>
          <p:nvPr/>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
        <p:nvSpPr>
          <p:cNvPr id="12" name="Title 11"/>
          <p:cNvSpPr>
            <a:spLocks noGrp="1"/>
          </p:cNvSpPr>
          <p:nvPr>
            <p:ph type="title" hasCustomPrompt="1"/>
          </p:nvPr>
        </p:nvSpPr>
        <p:spPr/>
        <p:txBody>
          <a:bodyPr/>
          <a:lstStyle>
            <a:lvl1pPr>
              <a:defRPr/>
            </a:lvl1pPr>
          </a:lstStyle>
          <a:p>
            <a:r>
              <a:rPr lang="en-US" dirty="0"/>
              <a:t>SOCRATIVE</a:t>
            </a:r>
          </a:p>
        </p:txBody>
      </p:sp>
      <p:sp>
        <p:nvSpPr>
          <p:cNvPr id="6" name="Rectangle 5">
            <a:extLst>
              <a:ext uri="{FF2B5EF4-FFF2-40B4-BE49-F238E27FC236}">
                <a16:creationId xmlns:a16="http://schemas.microsoft.com/office/drawing/2014/main" id="{51C95DF5-5E6B-4A4E-8F3B-946AFF001485}"/>
              </a:ext>
            </a:extLst>
          </p:cNvPr>
          <p:cNvSpPr>
            <a:spLocks noChangeArrowheads="1"/>
          </p:cNvSpPr>
          <p:nvPr userDrawn="1"/>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Tree>
    <p:extLst>
      <p:ext uri="{BB962C8B-B14F-4D97-AF65-F5344CB8AC3E}">
        <p14:creationId xmlns:p14="http://schemas.microsoft.com/office/powerpoint/2010/main" val="142525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9010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98D8915-25D4-4658-BC43-48DE22203236}" type="slidenum">
              <a:rPr lang="en-US" smtClean="0"/>
              <a:pPr>
                <a:defRPr/>
              </a:pPr>
              <a:t>‹#›</a:t>
            </a:fld>
            <a:endParaRPr lang="en-US"/>
          </a:p>
        </p:txBody>
      </p:sp>
      <p:sp>
        <p:nvSpPr>
          <p:cNvPr id="7" name="Content Placeholder 2"/>
          <p:cNvSpPr>
            <a:spLocks noGrp="1"/>
          </p:cNvSpPr>
          <p:nvPr>
            <p:ph idx="1"/>
          </p:nvPr>
        </p:nvSpPr>
        <p:spPr>
          <a:xfrm>
            <a:off x="457200" y="1600200"/>
            <a:ext cx="8229600" cy="4530725"/>
          </a:xfrm>
        </p:spPr>
        <p:txBody>
          <a:bodyPr/>
          <a:lstStyle/>
          <a:p>
            <a:pPr marL="0" indent="0">
              <a:buNone/>
            </a:pPr>
            <a:endParaRPr lang="en-US" dirty="0"/>
          </a:p>
          <a:p>
            <a:pPr marL="514350" indent="-514350">
              <a:buFont typeface="+mj-lt"/>
              <a:buAutoNum type="arabicPeriod"/>
            </a:pPr>
            <a:r>
              <a:rPr lang="en-US" dirty="0"/>
              <a:t> </a:t>
            </a:r>
          </a:p>
          <a:p>
            <a:pPr marL="514350" indent="-514350">
              <a:buFont typeface="+mj-lt"/>
              <a:buAutoNum type="arabicPeriod"/>
            </a:pPr>
            <a:endParaRPr lang="en-US" dirty="0"/>
          </a:p>
          <a:p>
            <a:pPr marL="0" indent="0">
              <a:buNone/>
            </a:pPr>
            <a:endParaRPr lang="en-US" dirty="0"/>
          </a:p>
        </p:txBody>
      </p:sp>
      <p:sp>
        <p:nvSpPr>
          <p:cNvPr id="8" name="Rectangle 7"/>
          <p:cNvSpPr>
            <a:spLocks noChangeArrowheads="1"/>
          </p:cNvSpPr>
          <p:nvPr userDrawn="1"/>
        </p:nvSpPr>
        <p:spPr bwMode="auto">
          <a:xfrm>
            <a:off x="304800" y="60960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Go to </a:t>
            </a:r>
            <a:r>
              <a:rPr lang="en-US" altLang="en-US" dirty="0">
                <a:hlinkClick r:id="rId2"/>
              </a:rPr>
              <a:t>www.socrative.com</a:t>
            </a:r>
            <a:r>
              <a:rPr lang="en-US" altLang="en-US" dirty="0"/>
              <a:t>. Login as student.</a:t>
            </a:r>
          </a:p>
          <a:p>
            <a:r>
              <a:rPr lang="en-US" altLang="en-US" dirty="0"/>
              <a:t>Enter room number 393817</a:t>
            </a:r>
          </a:p>
        </p:txBody>
      </p:sp>
      <p:sp>
        <p:nvSpPr>
          <p:cNvPr id="12" name="Title 11"/>
          <p:cNvSpPr>
            <a:spLocks noGrp="1"/>
          </p:cNvSpPr>
          <p:nvPr>
            <p:ph type="title" hasCustomPrompt="1"/>
          </p:nvPr>
        </p:nvSpPr>
        <p:spPr/>
        <p:txBody>
          <a:bodyPr/>
          <a:lstStyle>
            <a:lvl1pPr>
              <a:defRPr/>
            </a:lvl1pPr>
          </a:lstStyle>
          <a:p>
            <a:r>
              <a:rPr lang="en-US" dirty="0"/>
              <a:t>SOCRATIVE</a:t>
            </a:r>
          </a:p>
        </p:txBody>
      </p:sp>
    </p:spTree>
    <p:extLst>
      <p:ext uri="{BB962C8B-B14F-4D97-AF65-F5344CB8AC3E}">
        <p14:creationId xmlns:p14="http://schemas.microsoft.com/office/powerpoint/2010/main" val="266090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square" anchor="t">
            <a:normAutofit/>
          </a:bodyPr>
          <a:lstStyle>
            <a:lvl1pPr algn="l">
              <a:defRPr sz="48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28-Jul-17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173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582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28-Jul-17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5857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670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896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679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835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wrap="square"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752600"/>
            <a:ext cx="76753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28-Jul-17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72692863"/>
      </p:ext>
    </p:extLst>
  </p:cSld>
  <p:clrMap bg1="dk1" tx1="lt1" bg2="dk2" tx2="lt2" accent1="accent1" accent2="accent2" accent3="accent3" accent4="accent4" accent5="accent5" accent6="accent6" hlink="hlink" folHlink="folHlink"/>
  <p:sldLayoutIdLst>
    <p:sldLayoutId id="2147485016" r:id="rId1"/>
    <p:sldLayoutId id="2147485017" r:id="rId2"/>
    <p:sldLayoutId id="2147485018" r:id="rId3"/>
    <p:sldLayoutId id="2147485019" r:id="rId4"/>
    <p:sldLayoutId id="2147485020" r:id="rId5"/>
    <p:sldLayoutId id="2147485021" r:id="rId6"/>
    <p:sldLayoutId id="2147485022" r:id="rId7"/>
    <p:sldLayoutId id="2147485023" r:id="rId8"/>
    <p:sldLayoutId id="2147485024" r:id="rId9"/>
    <p:sldLayoutId id="2147485025" r:id="rId10"/>
    <p:sldLayoutId id="2147485026" r:id="rId11"/>
    <p:sldLayoutId id="2147485027" r:id="rId12"/>
    <p:sldLayoutId id="2147485028" r:id="rId13"/>
    <p:sldLayoutId id="2147485029" r:id="rId14"/>
    <p:sldLayoutId id="2147485030" r:id="rId15"/>
    <p:sldLayoutId id="2147485031" r:id="rId16"/>
    <p:sldLayoutId id="2147485032" r:id="rId17"/>
    <p:sldLayoutId id="2147485033" r:id="rId18"/>
    <p:sldLayoutId id="2147485034" r:id="rId19"/>
    <p:sldLayoutId id="2147485014" r:id="rId20"/>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spcAft>
          <a:spcPts val="1200"/>
        </a:spcAft>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spcAft>
          <a:spcPts val="120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spcAft>
          <a:spcPts val="1200"/>
        </a:spcAft>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spcAft>
          <a:spcPts val="120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spcAft>
          <a:spcPts val="120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C++ Programming Today</a:t>
            </a:r>
            <a:br>
              <a:rPr lang="en-US" dirty="0"/>
            </a:br>
            <a:r>
              <a:rPr lang="en-US" dirty="0"/>
              <a:t>2nd Edition</a:t>
            </a:r>
            <a:br>
              <a:rPr lang="en-US" dirty="0"/>
            </a:br>
            <a:r>
              <a:rPr lang="en-US" altLang="en-US" dirty="0"/>
              <a:t>By Barbara Johnston</a:t>
            </a:r>
            <a:br>
              <a:rPr lang="en-US" altLang="en-US" dirty="0"/>
            </a:br>
            <a:r>
              <a:rPr lang="en-US" altLang="en-US" dirty="0"/>
              <a:t>Chapter 4</a:t>
            </a:r>
            <a:endParaRPr lang="en-US" dirty="0"/>
          </a:p>
        </p:txBody>
      </p:sp>
      <p:sp>
        <p:nvSpPr>
          <p:cNvPr id="2051" name="Rectangle 3"/>
          <p:cNvSpPr>
            <a:spLocks noGrp="1" noChangeArrowheads="1"/>
          </p:cNvSpPr>
          <p:nvPr>
            <p:ph type="subTitle" idx="1"/>
          </p:nvPr>
        </p:nvSpPr>
        <p:spPr/>
        <p:txBody>
          <a:bodyPr/>
          <a:lstStyle/>
          <a:p>
            <a:r>
              <a:rPr lang="en-US" altLang="en-US" dirty="0"/>
              <a:t>Instructor: Rob Garner</a:t>
            </a:r>
            <a:endParaRPr lang="en-US" dirty="0"/>
          </a:p>
        </p:txBody>
      </p:sp>
      <p:sp>
        <p:nvSpPr>
          <p:cNvPr id="16388" name="Text Box 4"/>
          <p:cNvSpPr txBox="1">
            <a:spLocks noChangeArrowheads="1"/>
          </p:cNvSpPr>
          <p:nvPr/>
        </p:nvSpPr>
        <p:spPr bwMode="auto">
          <a:xfrm>
            <a:off x="4419600" y="6507254"/>
            <a:ext cx="5181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None/>
            </a:pPr>
            <a:r>
              <a:rPr lang="en-US" sz="1600" dirty="0"/>
              <a:t>Lecture Slides by Kelly Montoya and Rob Garner</a:t>
            </a:r>
            <a:endParaRPr lang="en-US" altLang="en-US" sz="1600" dirty="0"/>
          </a:p>
        </p:txBody>
      </p:sp>
    </p:spTree>
    <p:extLst>
      <p:ext uri="{BB962C8B-B14F-4D97-AF65-F5344CB8AC3E}">
        <p14:creationId xmlns:p14="http://schemas.microsoft.com/office/powerpoint/2010/main" val="175334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Default Input Parameter List Functions </a:t>
            </a:r>
          </a:p>
        </p:txBody>
      </p:sp>
      <p:sp>
        <p:nvSpPr>
          <p:cNvPr id="100355" name="Rectangle 3"/>
          <p:cNvSpPr>
            <a:spLocks noGrp="1" noChangeArrowheads="1"/>
          </p:cNvSpPr>
          <p:nvPr>
            <p:ph idx="1"/>
          </p:nvPr>
        </p:nvSpPr>
        <p:spPr/>
        <p:txBody>
          <a:bodyPr/>
          <a:lstStyle/>
          <a:p>
            <a:r>
              <a:rPr lang="en-US" altLang="en-US"/>
              <a:t>In the DrawLines program, a default parameter list is declared for a function that prints lines of characters to the screen. </a:t>
            </a:r>
          </a:p>
          <a:p>
            <a:r>
              <a:rPr lang="en-US" altLang="en-US"/>
              <a:t>The function’s job is to draw a given number of lines that are a certain length, with a given symbol. </a:t>
            </a:r>
          </a:p>
          <a:p>
            <a:r>
              <a:rPr lang="en-US" altLang="en-US"/>
              <a:t>When the function is called, it needs to know how many lines, what is the symbol, and how many symbols on each line. </a:t>
            </a:r>
          </a:p>
          <a:p>
            <a:endParaRPr lang="en-US" altLang="en-US" dirty="0"/>
          </a:p>
        </p:txBody>
      </p:sp>
    </p:spTree>
    <p:extLst>
      <p:ext uri="{BB962C8B-B14F-4D97-AF65-F5344CB8AC3E}">
        <p14:creationId xmlns:p14="http://schemas.microsoft.com/office/powerpoint/2010/main" val="153812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Default Input Parameter List Functions </a:t>
            </a:r>
          </a:p>
        </p:txBody>
      </p:sp>
      <p:sp>
        <p:nvSpPr>
          <p:cNvPr id="102403" name="Rectangle 3"/>
          <p:cNvSpPr>
            <a:spLocks noGrp="1" noChangeArrowheads="1"/>
          </p:cNvSpPr>
          <p:nvPr>
            <p:ph idx="1"/>
          </p:nvPr>
        </p:nvSpPr>
        <p:spPr/>
        <p:txBody>
          <a:bodyPr/>
          <a:lstStyle/>
          <a:p>
            <a:r>
              <a:rPr lang="en-US" altLang="en-US" dirty="0"/>
              <a:t>We set up the default values:</a:t>
            </a:r>
          </a:p>
          <a:p>
            <a:pPr lvl="1"/>
            <a:r>
              <a:rPr lang="en-US" altLang="en-US" dirty="0"/>
              <a:t>a percent sign ‘%’ for the symbol</a:t>
            </a:r>
          </a:p>
          <a:p>
            <a:pPr lvl="1"/>
            <a:r>
              <a:rPr lang="en-US" altLang="en-US" dirty="0"/>
              <a:t>twenty-five characters on a line</a:t>
            </a:r>
          </a:p>
          <a:p>
            <a:pPr lvl="1"/>
            <a:r>
              <a:rPr lang="en-US" altLang="en-US" dirty="0"/>
              <a:t>the default number of lines is one</a:t>
            </a:r>
          </a:p>
          <a:p>
            <a:r>
              <a:rPr lang="en-US" altLang="en-US" dirty="0"/>
              <a:t>The function prototype is:</a:t>
            </a:r>
          </a:p>
        </p:txBody>
      </p:sp>
      <p:sp>
        <p:nvSpPr>
          <p:cNvPr id="2" name="Rectangle 1"/>
          <p:cNvSpPr/>
          <p:nvPr/>
        </p:nvSpPr>
        <p:spPr>
          <a:xfrm>
            <a:off x="2286000" y="373380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DrawLines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symbol = ‘%’,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numOfSymbols</a:t>
            </a:r>
            <a:r>
              <a:rPr lang="en-US" dirty="0">
                <a:solidFill>
                  <a:srgbClr val="000000"/>
                </a:solidFill>
                <a:highlight>
                  <a:srgbClr val="FFFFFF"/>
                </a:highlight>
                <a:latin typeface="Consolas" panose="020B0609020204030204" pitchFamily="49" charset="0"/>
              </a:rPr>
              <a:t> = 25,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numOfLines</a:t>
            </a:r>
            <a:r>
              <a:rPr lang="en-US" dirty="0">
                <a:solidFill>
                  <a:srgbClr val="000000"/>
                </a:solidFill>
                <a:highlight>
                  <a:srgbClr val="FFFFFF"/>
                </a:highlight>
                <a:latin typeface="Consolas" panose="020B0609020204030204" pitchFamily="49" charset="0"/>
              </a:rPr>
              <a:t> = 1 );</a:t>
            </a:r>
            <a:endParaRPr lang="en-US" dirty="0"/>
          </a:p>
        </p:txBody>
      </p:sp>
    </p:spTree>
    <p:extLst>
      <p:ext uri="{BB962C8B-B14F-4D97-AF65-F5344CB8AC3E}">
        <p14:creationId xmlns:p14="http://schemas.microsoft.com/office/powerpoint/2010/main" val="402714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Default Input Parameter List Functions </a:t>
            </a:r>
          </a:p>
        </p:txBody>
      </p:sp>
      <p:sp>
        <p:nvSpPr>
          <p:cNvPr id="103427" name="Rectangle 3"/>
          <p:cNvSpPr>
            <a:spLocks noGrp="1" noChangeArrowheads="1"/>
          </p:cNvSpPr>
          <p:nvPr>
            <p:ph idx="1"/>
          </p:nvPr>
        </p:nvSpPr>
        <p:spPr>
          <a:xfrm>
            <a:off x="840000" y="1752600"/>
            <a:ext cx="7675350" cy="762000"/>
          </a:xfrm>
        </p:spPr>
        <p:txBody>
          <a:bodyPr>
            <a:normAutofit/>
          </a:bodyPr>
          <a:lstStyle/>
          <a:p>
            <a:r>
              <a:rPr lang="en-US" altLang="en-US" dirty="0"/>
              <a:t>Call the function in the following four ways:</a:t>
            </a:r>
          </a:p>
        </p:txBody>
      </p:sp>
      <p:sp>
        <p:nvSpPr>
          <p:cNvPr id="2" name="Rectangle 1"/>
          <p:cNvSpPr/>
          <p:nvPr/>
        </p:nvSpPr>
        <p:spPr>
          <a:xfrm>
            <a:off x="742084" y="2667000"/>
            <a:ext cx="7659832"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00"/>
                </a:solidFill>
                <a:highlight>
                  <a:srgbClr val="FFFFFF"/>
                </a:highlight>
                <a:latin typeface="Consolas" panose="020B0609020204030204" pitchFamily="49" charset="0"/>
              </a:rPr>
              <a:t>DrawLines</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//no inputs, default values are used </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DrawLines</a:t>
            </a:r>
            <a:r>
              <a:rPr lang="en-US" dirty="0">
                <a:solidFill>
                  <a:srgbClr val="000000"/>
                </a:solidFill>
                <a:highlight>
                  <a:srgbClr val="FFFFFF"/>
                </a:highlight>
                <a:latin typeface="Consolas" panose="020B0609020204030204" pitchFamily="49" charset="0"/>
              </a:rPr>
              <a:t>(‘@’, 30);  	</a:t>
            </a:r>
            <a:r>
              <a:rPr lang="en-US" dirty="0">
                <a:solidFill>
                  <a:srgbClr val="008000"/>
                </a:solidFill>
                <a:highlight>
                  <a:srgbClr val="FFFFFF"/>
                </a:highlight>
                <a:latin typeface="Consolas" panose="020B0609020204030204" pitchFamily="49" charset="0"/>
              </a:rPr>
              <a:t>//use @, 30 chars, default 1 line</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DrawLines</a:t>
            </a:r>
            <a:r>
              <a:rPr lang="en-US" dirty="0">
                <a:solidFill>
                  <a:srgbClr val="000000"/>
                </a:solidFill>
                <a:highlight>
                  <a:srgbClr val="FFFFFF"/>
                </a:highlight>
                <a:latin typeface="Consolas" panose="020B0609020204030204" pitchFamily="49" charset="0"/>
              </a:rPr>
              <a:t>(‘#’,15,3); 	</a:t>
            </a:r>
            <a:r>
              <a:rPr lang="en-US" dirty="0">
                <a:solidFill>
                  <a:srgbClr val="008000"/>
                </a:solidFill>
                <a:highlight>
                  <a:srgbClr val="FFFFFF"/>
                </a:highlight>
                <a:latin typeface="Consolas" panose="020B0609020204030204" pitchFamily="49" charset="0"/>
              </a:rPr>
              <a:t>//passing in all input values</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DrawLines</a:t>
            </a:r>
            <a:r>
              <a:rPr lang="en-US" dirty="0">
                <a:solidFill>
                  <a:srgbClr val="000000"/>
                </a:solidFill>
                <a:highlight>
                  <a:srgbClr val="FFFFFF"/>
                </a:highlight>
                <a:latin typeface="Consolas" panose="020B0609020204030204" pitchFamily="49" charset="0"/>
              </a:rPr>
              <a:t>(‘%’,6);    	</a:t>
            </a:r>
            <a:r>
              <a:rPr lang="en-US" dirty="0">
                <a:solidFill>
                  <a:srgbClr val="008000"/>
                </a:solidFill>
                <a:highlight>
                  <a:srgbClr val="FFFFFF"/>
                </a:highlight>
                <a:latin typeface="Consolas" panose="020B0609020204030204" pitchFamily="49" charset="0"/>
              </a:rPr>
              <a:t>//vary the second value, </a:t>
            </a:r>
          </a:p>
          <a:p>
            <a:r>
              <a:rPr lang="en-US" dirty="0">
                <a:solidFill>
                  <a:srgbClr val="008000"/>
                </a:solidFill>
                <a:highlight>
                  <a:srgbClr val="FFFFFF"/>
                </a:highlight>
                <a:latin typeface="Consolas" panose="020B0609020204030204" pitchFamily="49" charset="0"/>
              </a:rPr>
              <a:t>			//must have the first</a:t>
            </a:r>
            <a:endParaRPr lang="en-US" dirty="0"/>
          </a:p>
        </p:txBody>
      </p:sp>
      <p:pic>
        <p:nvPicPr>
          <p:cNvPr id="3" name="Picture 2"/>
          <p:cNvPicPr>
            <a:picLocks noChangeAspect="1"/>
          </p:cNvPicPr>
          <p:nvPr/>
        </p:nvPicPr>
        <p:blipFill>
          <a:blip r:embed="rId2"/>
          <a:stretch>
            <a:fillRect/>
          </a:stretch>
        </p:blipFill>
        <p:spPr>
          <a:xfrm>
            <a:off x="2514600" y="5127724"/>
            <a:ext cx="4627265" cy="1042506"/>
          </a:xfrm>
          <a:prstGeom prst="rect">
            <a:avLst/>
          </a:prstGeom>
        </p:spPr>
      </p:pic>
    </p:spTree>
    <p:extLst>
      <p:ext uri="{BB962C8B-B14F-4D97-AF65-F5344CB8AC3E}">
        <p14:creationId xmlns:p14="http://schemas.microsoft.com/office/powerpoint/2010/main" val="128927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Rectangle 6"/>
          <p:cNvSpPr>
            <a:spLocks noChangeArrowheads="1"/>
          </p:cNvSpPr>
          <p:nvPr/>
        </p:nvSpPr>
        <p:spPr bwMode="auto">
          <a:xfrm>
            <a:off x="920750" y="1905000"/>
            <a:ext cx="7302500" cy="44862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dirty="0"/>
              <a:t>Default Line 25 % on 1 line</a:t>
            </a:r>
          </a:p>
          <a:p>
            <a:pPr eaLnBrk="0" hangingPunct="0"/>
            <a:r>
              <a:rPr lang="en-US" altLang="en-US" dirty="0"/>
              <a:t>%%%%%%%%%%%%%%%%%%%%%%%%%</a:t>
            </a:r>
          </a:p>
          <a:p>
            <a:pPr eaLnBrk="0" hangingPunct="0"/>
            <a:endParaRPr lang="en-US" altLang="en-US" dirty="0"/>
          </a:p>
          <a:p>
            <a:pPr eaLnBrk="0" hangingPunct="0"/>
            <a:r>
              <a:rPr lang="en-US" altLang="en-US" dirty="0"/>
              <a:t> Change to 30 @ on 1 line</a:t>
            </a:r>
          </a:p>
          <a:p>
            <a:pPr eaLnBrk="0" hangingPunct="0"/>
            <a:r>
              <a:rPr lang="en-US" altLang="en-US" dirty="0"/>
              <a:t>@@@@@@@@@@@@@@@@@@@@@@@@@@@@@@</a:t>
            </a:r>
          </a:p>
          <a:p>
            <a:pPr eaLnBrk="0" hangingPunct="0"/>
            <a:endParaRPr lang="en-US" altLang="en-US" dirty="0"/>
          </a:p>
          <a:p>
            <a:pPr eaLnBrk="0" hangingPunct="0"/>
            <a:r>
              <a:rPr lang="en-US" altLang="en-US" dirty="0"/>
              <a:t> Now draw 15 # on 3 lines</a:t>
            </a:r>
          </a:p>
          <a:p>
            <a:pPr eaLnBrk="0" hangingPunct="0"/>
            <a:r>
              <a:rPr lang="en-US" altLang="en-US" dirty="0"/>
              <a:t>###############</a:t>
            </a:r>
          </a:p>
          <a:p>
            <a:pPr eaLnBrk="0" hangingPunct="0"/>
            <a:r>
              <a:rPr lang="en-US" altLang="en-US" dirty="0"/>
              <a:t>###############</a:t>
            </a:r>
          </a:p>
          <a:p>
            <a:pPr eaLnBrk="0" hangingPunct="0"/>
            <a:r>
              <a:rPr lang="en-US" altLang="en-US" dirty="0"/>
              <a:t>###############</a:t>
            </a:r>
          </a:p>
          <a:p>
            <a:pPr eaLnBrk="0" hangingPunct="0"/>
            <a:endParaRPr lang="en-US" altLang="en-US" dirty="0"/>
          </a:p>
          <a:p>
            <a:pPr eaLnBrk="0" hangingPunct="0"/>
            <a:r>
              <a:rPr lang="en-US" altLang="en-US" dirty="0"/>
              <a:t> Last line has 6 % on 1 line</a:t>
            </a:r>
          </a:p>
          <a:p>
            <a:pPr eaLnBrk="0" hangingPunct="0"/>
            <a:endParaRPr lang="en-US" altLang="en-US" dirty="0"/>
          </a:p>
          <a:p>
            <a:pPr eaLnBrk="0" hangingPunct="0"/>
            <a:r>
              <a:rPr lang="en-US" altLang="en-US" dirty="0"/>
              <a:t>%%%%%%</a:t>
            </a:r>
          </a:p>
          <a:p>
            <a:pPr eaLnBrk="0" hangingPunct="0"/>
            <a:endParaRPr lang="en-US" altLang="en-US" dirty="0"/>
          </a:p>
          <a:p>
            <a:pPr eaLnBrk="0" hangingPunct="0"/>
            <a:r>
              <a:rPr lang="en-US" altLang="en-US" dirty="0"/>
              <a:t> No more lines for you.</a:t>
            </a:r>
          </a:p>
        </p:txBody>
      </p:sp>
      <p:sp>
        <p:nvSpPr>
          <p:cNvPr id="4" name="Title 3"/>
          <p:cNvSpPr>
            <a:spLocks noGrp="1"/>
          </p:cNvSpPr>
          <p:nvPr>
            <p:ph type="title"/>
          </p:nvPr>
        </p:nvSpPr>
        <p:spPr/>
        <p:txBody>
          <a:bodyPr>
            <a:normAutofit/>
          </a:bodyPr>
          <a:lstStyle/>
          <a:p>
            <a:r>
              <a:rPr lang="en-US" altLang="en-US" dirty="0"/>
              <a:t>Output of the </a:t>
            </a:r>
            <a:r>
              <a:rPr lang="en-US" altLang="en-US" dirty="0" err="1"/>
              <a:t>DrawLines</a:t>
            </a:r>
            <a:r>
              <a:rPr lang="en-US" altLang="en-US" dirty="0"/>
              <a:t> program.</a:t>
            </a:r>
            <a:endParaRPr lang="en-US" dirty="0"/>
          </a:p>
        </p:txBody>
      </p:sp>
    </p:spTree>
    <p:extLst>
      <p:ext uri="{BB962C8B-B14F-4D97-AF65-F5344CB8AC3E}">
        <p14:creationId xmlns:p14="http://schemas.microsoft.com/office/powerpoint/2010/main" val="4121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the prototype of a function called </a:t>
            </a:r>
            <a:r>
              <a:rPr lang="en-US" dirty="0" err="1"/>
              <a:t>MultipleChars</a:t>
            </a:r>
            <a:r>
              <a:rPr lang="en-US" dirty="0"/>
              <a:t> that returns a string and takes two parameters: a char called </a:t>
            </a:r>
            <a:r>
              <a:rPr lang="en-US" dirty="0" err="1"/>
              <a:t>charToRepeat</a:t>
            </a:r>
            <a:r>
              <a:rPr lang="en-US" dirty="0"/>
              <a:t> that defaults to ‘*’ and an </a:t>
            </a:r>
            <a:r>
              <a:rPr lang="en-US" dirty="0" err="1"/>
              <a:t>int</a:t>
            </a:r>
            <a:r>
              <a:rPr lang="en-US" dirty="0"/>
              <a:t> called </a:t>
            </a:r>
            <a:r>
              <a:rPr lang="en-US" dirty="0" err="1"/>
              <a:t>numChars</a:t>
            </a:r>
            <a:r>
              <a:rPr lang="en-US" dirty="0"/>
              <a:t>. </a:t>
            </a:r>
          </a:p>
        </p:txBody>
      </p:sp>
    </p:spTree>
    <p:extLst>
      <p:ext uri="{BB962C8B-B14F-4D97-AF65-F5344CB8AC3E}">
        <p14:creationId xmlns:p14="http://schemas.microsoft.com/office/powerpoint/2010/main" val="154176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Variable Scope</a:t>
            </a:r>
          </a:p>
        </p:txBody>
      </p:sp>
      <p:sp>
        <p:nvSpPr>
          <p:cNvPr id="4" name="Subtitle 3"/>
          <p:cNvSpPr>
            <a:spLocks noGrp="1"/>
          </p:cNvSpPr>
          <p:nvPr>
            <p:ph type="subTitle" idx="1"/>
          </p:nvPr>
        </p:nvSpPr>
        <p:spPr/>
        <p:txBody>
          <a:bodyPr>
            <a:normAutofit fontScale="92500" lnSpcReduction="20000"/>
          </a:bodyPr>
          <a:lstStyle/>
          <a:p>
            <a:r>
              <a:rPr lang="en-US" dirty="0"/>
              <a:t>Explain variable scope and how to use and purpose of local, global and static variables.</a:t>
            </a:r>
          </a:p>
        </p:txBody>
      </p:sp>
    </p:spTree>
    <p:extLst>
      <p:ext uri="{BB962C8B-B14F-4D97-AF65-F5344CB8AC3E}">
        <p14:creationId xmlns:p14="http://schemas.microsoft.com/office/powerpoint/2010/main" val="42848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Local, Global and Static Variables </a:t>
            </a:r>
          </a:p>
        </p:txBody>
      </p:sp>
      <p:sp>
        <p:nvSpPr>
          <p:cNvPr id="104451" name="Rectangle 3"/>
          <p:cNvSpPr>
            <a:spLocks noGrp="1" noChangeArrowheads="1"/>
          </p:cNvSpPr>
          <p:nvPr>
            <p:ph idx="1"/>
          </p:nvPr>
        </p:nvSpPr>
        <p:spPr/>
        <p:txBody>
          <a:bodyPr/>
          <a:lstStyle/>
          <a:p>
            <a:r>
              <a:rPr lang="en-US" altLang="en-US" dirty="0">
                <a:solidFill>
                  <a:schemeClr val="accent5"/>
                </a:solidFill>
              </a:rPr>
              <a:t>Variable scope </a:t>
            </a:r>
            <a:r>
              <a:rPr lang="en-US" altLang="en-US" dirty="0"/>
              <a:t>determines which variables in the program are visible to other portions of the program and dictates “how long” a variable is available while the program is executing. </a:t>
            </a:r>
          </a:p>
          <a:p>
            <a:r>
              <a:rPr lang="en-US" altLang="en-US" dirty="0"/>
              <a:t>This variable visibility issue includes the ability for one portion of the code to access a variable in other parts of the code. </a:t>
            </a:r>
          </a:p>
          <a:p>
            <a:r>
              <a:rPr lang="en-US" altLang="en-US" dirty="0"/>
              <a:t>The scope of the variable is determined by the location where the variable is declared.</a:t>
            </a:r>
          </a:p>
        </p:txBody>
      </p:sp>
    </p:spTree>
    <p:extLst>
      <p:ext uri="{BB962C8B-B14F-4D97-AF65-F5344CB8AC3E}">
        <p14:creationId xmlns:p14="http://schemas.microsoft.com/office/powerpoint/2010/main" val="320776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Local Variables </a:t>
            </a:r>
          </a:p>
        </p:txBody>
      </p:sp>
      <p:sp>
        <p:nvSpPr>
          <p:cNvPr id="105475" name="Rectangle 3"/>
          <p:cNvSpPr>
            <a:spLocks noGrp="1" noChangeArrowheads="1"/>
          </p:cNvSpPr>
          <p:nvPr>
            <p:ph idx="1"/>
          </p:nvPr>
        </p:nvSpPr>
        <p:spPr/>
        <p:txBody>
          <a:bodyPr/>
          <a:lstStyle/>
          <a:p>
            <a:r>
              <a:rPr lang="en-US" altLang="en-US"/>
              <a:t>The variables declared within the function and in the function header line input list belong to that function.</a:t>
            </a:r>
          </a:p>
          <a:p>
            <a:r>
              <a:rPr lang="en-US" altLang="en-US"/>
              <a:t>No other function can see, access, or change these variables.</a:t>
            </a:r>
          </a:p>
          <a:p>
            <a:r>
              <a:rPr lang="en-US" altLang="en-US"/>
              <a:t>These local variables come into existence when the function begins executing and are destroyed once program control exits the function.</a:t>
            </a:r>
          </a:p>
          <a:p>
            <a:r>
              <a:rPr lang="en-US" altLang="en-US"/>
              <a:t>Also known as Automatic variables.</a:t>
            </a:r>
            <a:endParaRPr lang="en-US" altLang="en-US" dirty="0"/>
          </a:p>
        </p:txBody>
      </p:sp>
    </p:spTree>
    <p:extLst>
      <p:ext uri="{BB962C8B-B14F-4D97-AF65-F5344CB8AC3E}">
        <p14:creationId xmlns:p14="http://schemas.microsoft.com/office/powerpoint/2010/main" val="121768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Block Scope</a:t>
            </a:r>
          </a:p>
        </p:txBody>
      </p:sp>
      <p:sp>
        <p:nvSpPr>
          <p:cNvPr id="106499" name="Rectangle 3"/>
          <p:cNvSpPr>
            <a:spLocks noGrp="1" noChangeArrowheads="1"/>
          </p:cNvSpPr>
          <p:nvPr>
            <p:ph idx="1"/>
          </p:nvPr>
        </p:nvSpPr>
        <p:spPr/>
        <p:txBody>
          <a:bodyPr/>
          <a:lstStyle/>
          <a:p>
            <a:r>
              <a:rPr lang="en-US" altLang="en-US"/>
              <a:t>When you declare a variable inside a set of braces {  } that variable then exists inside that block of code. </a:t>
            </a:r>
          </a:p>
          <a:p>
            <a:r>
              <a:rPr lang="en-US" altLang="en-US"/>
              <a:t>Once code execution moves beyond those braces, the variable goes out of scope. </a:t>
            </a:r>
          </a:p>
          <a:p>
            <a:r>
              <a:rPr lang="en-US" altLang="en-US"/>
              <a:t>It also shows the regions where the variables are in scope. </a:t>
            </a:r>
            <a:endParaRPr lang="en-US" altLang="en-US" dirty="0"/>
          </a:p>
        </p:txBody>
      </p:sp>
    </p:spTree>
    <p:extLst>
      <p:ext uri="{BB962C8B-B14F-4D97-AF65-F5344CB8AC3E}">
        <p14:creationId xmlns:p14="http://schemas.microsoft.com/office/powerpoint/2010/main" val="3385633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905000"/>
            <a:ext cx="533400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normAutofit/>
          </a:bodyPr>
          <a:lstStyle/>
          <a:p>
            <a:r>
              <a:rPr lang="en-US" altLang="en-US" dirty="0"/>
              <a:t>A program illustrating local and global variables. </a:t>
            </a:r>
            <a:endParaRPr lang="en-US" dirty="0"/>
          </a:p>
        </p:txBody>
      </p:sp>
      <p:sp>
        <p:nvSpPr>
          <p:cNvPr id="7" name="Rectangular Callout 6"/>
          <p:cNvSpPr/>
          <p:nvPr/>
        </p:nvSpPr>
        <p:spPr>
          <a:xfrm>
            <a:off x="228600" y="1943100"/>
            <a:ext cx="2057400" cy="1066800"/>
          </a:xfrm>
          <a:prstGeom prst="wedgeRectCallout">
            <a:avLst>
              <a:gd name="adj1" fmla="val 73106"/>
              <a:gd name="adj2" fmla="val -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t>The </a:t>
            </a:r>
            <a:r>
              <a:rPr lang="en-US" altLang="en-US" b="1" dirty="0">
                <a:latin typeface="Courier New" panose="02070309020205020404" pitchFamily="49" charset="0"/>
              </a:rPr>
              <a:t>name</a:t>
            </a:r>
            <a:r>
              <a:rPr lang="en-US" altLang="en-US" dirty="0"/>
              <a:t> variable is global and all functions can see it.</a:t>
            </a:r>
          </a:p>
        </p:txBody>
      </p:sp>
    </p:spTree>
    <p:extLst>
      <p:ext uri="{BB962C8B-B14F-4D97-AF65-F5344CB8AC3E}">
        <p14:creationId xmlns:p14="http://schemas.microsoft.com/office/powerpoint/2010/main" val="36866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numCol="2">
            <a:normAutofit fontScale="92500" lnSpcReduction="20000"/>
          </a:bodyPr>
          <a:lstStyle/>
          <a:p>
            <a:pPr>
              <a:buFont typeface="Wingdings" panose="05000000000000000000" pitchFamily="2" charset="2"/>
              <a:buChar char="ü"/>
            </a:pPr>
            <a:r>
              <a:rPr lang="en-US" dirty="0"/>
              <a:t>Basic Function Characteristics</a:t>
            </a:r>
          </a:p>
          <a:p>
            <a:pPr>
              <a:buFont typeface="Wingdings" panose="05000000000000000000" pitchFamily="2" charset="2"/>
              <a:buChar char="ü"/>
            </a:pPr>
            <a:r>
              <a:rPr lang="en-US" dirty="0"/>
              <a:t>Types of functions</a:t>
            </a:r>
          </a:p>
          <a:p>
            <a:pPr>
              <a:buFont typeface="Wingdings" panose="05000000000000000000" pitchFamily="2" charset="2"/>
              <a:buChar char="ü"/>
            </a:pPr>
            <a:r>
              <a:rPr lang="en-US" dirty="0"/>
              <a:t>Calling and Called Functions</a:t>
            </a:r>
          </a:p>
          <a:p>
            <a:pPr>
              <a:buFont typeface="Wingdings" panose="05000000000000000000" pitchFamily="2" charset="2"/>
              <a:buChar char="ü"/>
            </a:pPr>
            <a:r>
              <a:rPr lang="en-US" dirty="0"/>
              <a:t>How to write functions</a:t>
            </a:r>
          </a:p>
          <a:p>
            <a:pPr>
              <a:buFont typeface="Wingdings" panose="05000000000000000000" pitchFamily="2" charset="2"/>
              <a:buChar char="ü"/>
            </a:pPr>
            <a:r>
              <a:rPr lang="en-US" dirty="0"/>
              <a:t>Return Statement</a:t>
            </a:r>
          </a:p>
          <a:p>
            <a:pPr>
              <a:buFont typeface="Wingdings" panose="05000000000000000000" pitchFamily="2" charset="2"/>
              <a:buChar char="ü"/>
            </a:pPr>
            <a:r>
              <a:rPr lang="en-US" dirty="0"/>
              <a:t>Function Calls</a:t>
            </a:r>
          </a:p>
          <a:p>
            <a:pPr>
              <a:buFont typeface="Wingdings" panose="05000000000000000000" pitchFamily="2" charset="2"/>
              <a:buChar char="ü"/>
            </a:pPr>
            <a:r>
              <a:rPr lang="en-US" dirty="0"/>
              <a:t>Function variables</a:t>
            </a:r>
          </a:p>
          <a:p>
            <a:pPr>
              <a:buFont typeface="Wingdings" panose="05000000000000000000" pitchFamily="2" charset="2"/>
              <a:buChar char="ü"/>
            </a:pPr>
            <a:r>
              <a:rPr lang="en-US" dirty="0"/>
              <a:t>Troubleshooting Functions</a:t>
            </a:r>
          </a:p>
          <a:p>
            <a:pPr>
              <a:buFont typeface="Wingdings" panose="05000000000000000000" pitchFamily="2" charset="2"/>
              <a:buChar char="Ø"/>
            </a:pPr>
            <a:r>
              <a:rPr lang="en-US" dirty="0"/>
              <a:t>Overloaded Functions</a:t>
            </a:r>
          </a:p>
          <a:p>
            <a:pPr>
              <a:buFont typeface="Wingdings" panose="05000000000000000000" pitchFamily="2" charset="2"/>
              <a:buChar char="Ø"/>
            </a:pPr>
            <a:r>
              <a:rPr lang="en-US" dirty="0"/>
              <a:t>Default Parameter Lists</a:t>
            </a:r>
          </a:p>
          <a:p>
            <a:pPr>
              <a:buFont typeface="Wingdings" panose="05000000000000000000" pitchFamily="2" charset="2"/>
              <a:buChar char="Ø"/>
            </a:pPr>
            <a:r>
              <a:rPr lang="en-US" dirty="0"/>
              <a:t>Variable Scope</a:t>
            </a:r>
          </a:p>
          <a:p>
            <a:pPr>
              <a:buFont typeface="Wingdings" panose="05000000000000000000" pitchFamily="2" charset="2"/>
              <a:buChar char="q"/>
            </a:pPr>
            <a:r>
              <a:rPr lang="en-US" dirty="0"/>
              <a:t>Multi-File Programs</a:t>
            </a:r>
          </a:p>
          <a:p>
            <a:pPr>
              <a:buFont typeface="Wingdings" panose="05000000000000000000" pitchFamily="2" charset="2"/>
              <a:buChar char="q"/>
            </a:pPr>
            <a:r>
              <a:rPr lang="en-US" dirty="0"/>
              <a:t>String Stream Class</a:t>
            </a:r>
          </a:p>
          <a:p>
            <a:pPr>
              <a:buFont typeface="Wingdings" panose="05000000000000000000" pitchFamily="2" charset="2"/>
              <a:buChar char="q"/>
            </a:pPr>
            <a:r>
              <a:rPr lang="en-US" dirty="0"/>
              <a:t>Common Errors With Functions</a:t>
            </a:r>
          </a:p>
        </p:txBody>
      </p:sp>
    </p:spTree>
    <p:extLst>
      <p:ext uri="{BB962C8B-B14F-4D97-AF65-F5344CB8AC3E}">
        <p14:creationId xmlns:p14="http://schemas.microsoft.com/office/powerpoint/2010/main" val="357560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4514" y="393954"/>
            <a:ext cx="4076700" cy="5905500"/>
          </a:xfrm>
          <a:prstGeom prst="rect">
            <a:avLst/>
          </a:prstGeom>
        </p:spPr>
      </p:pic>
      <p:sp>
        <p:nvSpPr>
          <p:cNvPr id="5" name="Right Arrow 4"/>
          <p:cNvSpPr/>
          <p:nvPr/>
        </p:nvSpPr>
        <p:spPr bwMode="auto">
          <a:xfrm>
            <a:off x="4537328" y="1199565"/>
            <a:ext cx="304800" cy="228600"/>
          </a:xfrm>
          <a:prstGeom prst="rightArrow">
            <a:avLst/>
          </a:prstGeom>
          <a:solidFill>
            <a:srgbClr val="FFFF00"/>
          </a:solidFill>
          <a:ln>
            <a:solidFill>
              <a:schemeClr val="bg2"/>
            </a:solid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6" name="Group 5"/>
          <p:cNvGrpSpPr/>
          <p:nvPr/>
        </p:nvGrpSpPr>
        <p:grpSpPr>
          <a:xfrm>
            <a:off x="115344" y="881641"/>
            <a:ext cx="859430" cy="606493"/>
            <a:chOff x="468981" y="976737"/>
            <a:chExt cx="914400" cy="721311"/>
          </a:xfrm>
        </p:grpSpPr>
        <p:sp>
          <p:nvSpPr>
            <p:cNvPr id="7" name="Rectangle 6"/>
            <p:cNvSpPr/>
            <p:nvPr/>
          </p:nvSpPr>
          <p:spPr bwMode="auto">
            <a:xfrm>
              <a:off x="468981" y="1295401"/>
              <a:ext cx="914400" cy="402647"/>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TextBox 7"/>
            <p:cNvSpPr txBox="1"/>
            <p:nvPr/>
          </p:nvSpPr>
          <p:spPr>
            <a:xfrm>
              <a:off x="482774" y="976737"/>
              <a:ext cx="886815" cy="301986"/>
            </a:xfrm>
            <a:prstGeom prst="rect">
              <a:avLst/>
            </a:prstGeom>
            <a:noFill/>
          </p:spPr>
          <p:txBody>
            <a:bodyPr wrap="square" rtlCol="0">
              <a:spAutoFit/>
            </a:bodyPr>
            <a:lstStyle/>
            <a:p>
              <a:pPr algn="ctr"/>
              <a:r>
                <a:rPr lang="en-US" sz="1050" dirty="0"/>
                <a:t>name</a:t>
              </a:r>
            </a:p>
          </p:txBody>
        </p:sp>
      </p:grpSp>
      <p:sp>
        <p:nvSpPr>
          <p:cNvPr id="9" name="Rectangle 8"/>
          <p:cNvSpPr/>
          <p:nvPr/>
        </p:nvSpPr>
        <p:spPr>
          <a:xfrm>
            <a:off x="244578" y="1130994"/>
            <a:ext cx="595035"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Bob</a:t>
            </a:r>
          </a:p>
        </p:txBody>
      </p:sp>
      <p:grpSp>
        <p:nvGrpSpPr>
          <p:cNvPr id="10" name="Group 9"/>
          <p:cNvGrpSpPr/>
          <p:nvPr/>
        </p:nvGrpSpPr>
        <p:grpSpPr>
          <a:xfrm>
            <a:off x="103152" y="1738129"/>
            <a:ext cx="859430" cy="606493"/>
            <a:chOff x="468981" y="976737"/>
            <a:chExt cx="914400" cy="721311"/>
          </a:xfrm>
        </p:grpSpPr>
        <p:sp>
          <p:nvSpPr>
            <p:cNvPr id="11" name="Rectangle 10"/>
            <p:cNvSpPr/>
            <p:nvPr/>
          </p:nvSpPr>
          <p:spPr bwMode="auto">
            <a:xfrm>
              <a:off x="468981" y="1295401"/>
              <a:ext cx="914400" cy="402647"/>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Arial" charset="0"/>
                </a:rPr>
                <a:t>5</a:t>
              </a:r>
            </a:p>
          </p:txBody>
        </p:sp>
        <p:sp>
          <p:nvSpPr>
            <p:cNvPr id="12" name="TextBox 11"/>
            <p:cNvSpPr txBox="1"/>
            <p:nvPr/>
          </p:nvSpPr>
          <p:spPr>
            <a:xfrm>
              <a:off x="482774" y="976737"/>
              <a:ext cx="886815" cy="494158"/>
            </a:xfrm>
            <a:prstGeom prst="rect">
              <a:avLst/>
            </a:prstGeom>
            <a:noFill/>
          </p:spPr>
          <p:txBody>
            <a:bodyPr wrap="square" rtlCol="0">
              <a:spAutoFit/>
            </a:bodyPr>
            <a:lstStyle/>
            <a:p>
              <a:pPr algn="ctr"/>
              <a:r>
                <a:rPr lang="en-US" sz="1050" dirty="0"/>
                <a:t>count</a:t>
              </a:r>
            </a:p>
            <a:p>
              <a:pPr algn="ctr"/>
              <a:endParaRPr lang="en-US" sz="1050" dirty="0"/>
            </a:p>
          </p:txBody>
        </p:sp>
      </p:grpSp>
      <p:grpSp>
        <p:nvGrpSpPr>
          <p:cNvPr id="13" name="Group 12"/>
          <p:cNvGrpSpPr/>
          <p:nvPr/>
        </p:nvGrpSpPr>
        <p:grpSpPr>
          <a:xfrm>
            <a:off x="127536" y="3024385"/>
            <a:ext cx="859430" cy="606493"/>
            <a:chOff x="468981" y="976737"/>
            <a:chExt cx="914400" cy="721311"/>
          </a:xfrm>
        </p:grpSpPr>
        <p:sp>
          <p:nvSpPr>
            <p:cNvPr id="14" name="Rectangle 13"/>
            <p:cNvSpPr/>
            <p:nvPr/>
          </p:nvSpPr>
          <p:spPr bwMode="auto">
            <a:xfrm>
              <a:off x="468981" y="1295401"/>
              <a:ext cx="914400" cy="402647"/>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Arial" charset="0"/>
              </a:endParaRPr>
            </a:p>
          </p:txBody>
        </p:sp>
        <p:sp>
          <p:nvSpPr>
            <p:cNvPr id="15" name="TextBox 14"/>
            <p:cNvSpPr txBox="1"/>
            <p:nvPr/>
          </p:nvSpPr>
          <p:spPr>
            <a:xfrm>
              <a:off x="482774" y="976737"/>
              <a:ext cx="886815" cy="494158"/>
            </a:xfrm>
            <a:prstGeom prst="rect">
              <a:avLst/>
            </a:prstGeom>
            <a:noFill/>
          </p:spPr>
          <p:txBody>
            <a:bodyPr wrap="square" rtlCol="0">
              <a:spAutoFit/>
            </a:bodyPr>
            <a:lstStyle/>
            <a:p>
              <a:pPr algn="ctr"/>
              <a:r>
                <a:rPr lang="en-US" sz="1050" dirty="0"/>
                <a:t>count</a:t>
              </a:r>
            </a:p>
            <a:p>
              <a:pPr algn="ctr"/>
              <a:endParaRPr lang="en-US" sz="1050" dirty="0"/>
            </a:p>
          </p:txBody>
        </p:sp>
      </p:grpSp>
      <p:sp>
        <p:nvSpPr>
          <p:cNvPr id="16" name="Rectangle 15"/>
          <p:cNvSpPr/>
          <p:nvPr/>
        </p:nvSpPr>
        <p:spPr>
          <a:xfrm>
            <a:off x="387834" y="1987482"/>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5</a:t>
            </a:r>
          </a:p>
        </p:txBody>
      </p:sp>
      <p:grpSp>
        <p:nvGrpSpPr>
          <p:cNvPr id="17" name="Group 16"/>
          <p:cNvGrpSpPr/>
          <p:nvPr/>
        </p:nvGrpSpPr>
        <p:grpSpPr>
          <a:xfrm>
            <a:off x="1011456" y="3030481"/>
            <a:ext cx="859430" cy="606493"/>
            <a:chOff x="468981" y="976737"/>
            <a:chExt cx="914400" cy="721311"/>
          </a:xfrm>
        </p:grpSpPr>
        <p:sp>
          <p:nvSpPr>
            <p:cNvPr id="18" name="Rectangle 17"/>
            <p:cNvSpPr/>
            <p:nvPr/>
          </p:nvSpPr>
          <p:spPr bwMode="auto">
            <a:xfrm>
              <a:off x="468981" y="1295401"/>
              <a:ext cx="914400" cy="402647"/>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Arial" charset="0"/>
              </a:endParaRPr>
            </a:p>
          </p:txBody>
        </p:sp>
        <p:sp>
          <p:nvSpPr>
            <p:cNvPr id="19" name="TextBox 18"/>
            <p:cNvSpPr txBox="1"/>
            <p:nvPr/>
          </p:nvSpPr>
          <p:spPr>
            <a:xfrm>
              <a:off x="482774" y="976737"/>
              <a:ext cx="886815" cy="494158"/>
            </a:xfrm>
            <a:prstGeom prst="rect">
              <a:avLst/>
            </a:prstGeom>
            <a:noFill/>
          </p:spPr>
          <p:txBody>
            <a:bodyPr wrap="square" rtlCol="0">
              <a:spAutoFit/>
            </a:bodyPr>
            <a:lstStyle/>
            <a:p>
              <a:pPr algn="ctr"/>
              <a:r>
                <a:rPr lang="en-US" sz="1050" dirty="0" err="1"/>
                <a:t>i</a:t>
              </a:r>
              <a:endParaRPr lang="en-US" sz="1050" dirty="0"/>
            </a:p>
            <a:p>
              <a:pPr algn="ctr"/>
              <a:endParaRPr lang="en-US" sz="1050" dirty="0"/>
            </a:p>
          </p:txBody>
        </p:sp>
      </p:grpSp>
      <p:sp>
        <p:nvSpPr>
          <p:cNvPr id="20" name="Rectangle 19"/>
          <p:cNvSpPr/>
          <p:nvPr/>
        </p:nvSpPr>
        <p:spPr>
          <a:xfrm>
            <a:off x="1280898" y="3273738"/>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0</a:t>
            </a:r>
          </a:p>
        </p:txBody>
      </p:sp>
      <p:sp>
        <p:nvSpPr>
          <p:cNvPr id="21" name="TextBox 20"/>
          <p:cNvSpPr txBox="1"/>
          <p:nvPr/>
        </p:nvSpPr>
        <p:spPr>
          <a:xfrm>
            <a:off x="237744" y="4343400"/>
            <a:ext cx="3675888" cy="2011680"/>
          </a:xfrm>
          <a:prstGeom prst="rect">
            <a:avLst/>
          </a:prstGeom>
          <a:solidFill>
            <a:schemeClr val="accent4">
              <a:lumMod val="10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endParaRPr lang="en-US" dirty="0"/>
          </a:p>
        </p:txBody>
      </p:sp>
      <p:sp>
        <p:nvSpPr>
          <p:cNvPr id="22" name="Rectangle 21"/>
          <p:cNvSpPr/>
          <p:nvPr/>
        </p:nvSpPr>
        <p:spPr>
          <a:xfrm>
            <a:off x="278330" y="4405622"/>
            <a:ext cx="851515" cy="369332"/>
          </a:xfrm>
          <a:prstGeom prst="rect">
            <a:avLst/>
          </a:prstGeom>
        </p:spPr>
        <p:txBody>
          <a:bodyPr wrap="none">
            <a:spAutoFit/>
          </a:bodyPr>
          <a:lstStyle/>
          <a:p>
            <a:r>
              <a:rPr lang="en-US" dirty="0"/>
              <a:t>Hi bob</a:t>
            </a:r>
          </a:p>
        </p:txBody>
      </p:sp>
      <p:sp>
        <p:nvSpPr>
          <p:cNvPr id="23" name="Rectangle 22"/>
          <p:cNvSpPr/>
          <p:nvPr/>
        </p:nvSpPr>
        <p:spPr>
          <a:xfrm>
            <a:off x="1286994" y="3261546"/>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1</a:t>
            </a:r>
          </a:p>
        </p:txBody>
      </p:sp>
      <p:sp>
        <p:nvSpPr>
          <p:cNvPr id="24" name="Rectangle 23"/>
          <p:cNvSpPr/>
          <p:nvPr/>
        </p:nvSpPr>
        <p:spPr>
          <a:xfrm>
            <a:off x="275282" y="4658606"/>
            <a:ext cx="851515" cy="369332"/>
          </a:xfrm>
          <a:prstGeom prst="rect">
            <a:avLst/>
          </a:prstGeom>
        </p:spPr>
        <p:txBody>
          <a:bodyPr wrap="none">
            <a:spAutoFit/>
          </a:bodyPr>
          <a:lstStyle/>
          <a:p>
            <a:r>
              <a:rPr lang="en-US" dirty="0"/>
              <a:t>Hi bob</a:t>
            </a:r>
          </a:p>
        </p:txBody>
      </p:sp>
      <p:sp>
        <p:nvSpPr>
          <p:cNvPr id="25" name="Rectangle 24"/>
          <p:cNvSpPr/>
          <p:nvPr/>
        </p:nvSpPr>
        <p:spPr>
          <a:xfrm>
            <a:off x="1286994" y="3261546"/>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2</a:t>
            </a:r>
          </a:p>
        </p:txBody>
      </p:sp>
      <p:sp>
        <p:nvSpPr>
          <p:cNvPr id="26" name="Rectangle 25"/>
          <p:cNvSpPr/>
          <p:nvPr/>
        </p:nvSpPr>
        <p:spPr>
          <a:xfrm>
            <a:off x="272234" y="4893302"/>
            <a:ext cx="851515" cy="369332"/>
          </a:xfrm>
          <a:prstGeom prst="rect">
            <a:avLst/>
          </a:prstGeom>
        </p:spPr>
        <p:txBody>
          <a:bodyPr wrap="none">
            <a:spAutoFit/>
          </a:bodyPr>
          <a:lstStyle/>
          <a:p>
            <a:r>
              <a:rPr lang="en-US" dirty="0"/>
              <a:t>Hi bob</a:t>
            </a:r>
          </a:p>
        </p:txBody>
      </p:sp>
      <p:sp>
        <p:nvSpPr>
          <p:cNvPr id="27" name="Rectangle 26"/>
          <p:cNvSpPr/>
          <p:nvPr/>
        </p:nvSpPr>
        <p:spPr>
          <a:xfrm>
            <a:off x="1286994" y="3261546"/>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3</a:t>
            </a:r>
          </a:p>
        </p:txBody>
      </p:sp>
      <p:sp>
        <p:nvSpPr>
          <p:cNvPr id="28" name="Rectangle 27"/>
          <p:cNvSpPr/>
          <p:nvPr/>
        </p:nvSpPr>
        <p:spPr>
          <a:xfrm>
            <a:off x="278330" y="5118854"/>
            <a:ext cx="851515" cy="369332"/>
          </a:xfrm>
          <a:prstGeom prst="rect">
            <a:avLst/>
          </a:prstGeom>
        </p:spPr>
        <p:txBody>
          <a:bodyPr wrap="none">
            <a:spAutoFit/>
          </a:bodyPr>
          <a:lstStyle/>
          <a:p>
            <a:r>
              <a:rPr lang="en-US" dirty="0"/>
              <a:t>Hi bob</a:t>
            </a:r>
          </a:p>
        </p:txBody>
      </p:sp>
      <p:sp>
        <p:nvSpPr>
          <p:cNvPr id="29" name="Rectangle 28"/>
          <p:cNvSpPr/>
          <p:nvPr/>
        </p:nvSpPr>
        <p:spPr>
          <a:xfrm>
            <a:off x="1286994" y="3261546"/>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4</a:t>
            </a:r>
          </a:p>
        </p:txBody>
      </p:sp>
      <p:sp>
        <p:nvSpPr>
          <p:cNvPr id="30" name="Rectangle 29"/>
          <p:cNvSpPr/>
          <p:nvPr/>
        </p:nvSpPr>
        <p:spPr>
          <a:xfrm>
            <a:off x="275282" y="5371838"/>
            <a:ext cx="851515" cy="369332"/>
          </a:xfrm>
          <a:prstGeom prst="rect">
            <a:avLst/>
          </a:prstGeom>
        </p:spPr>
        <p:txBody>
          <a:bodyPr wrap="none">
            <a:spAutoFit/>
          </a:bodyPr>
          <a:lstStyle/>
          <a:p>
            <a:r>
              <a:rPr lang="en-US" dirty="0"/>
              <a:t>Hi bob</a:t>
            </a:r>
          </a:p>
        </p:txBody>
      </p:sp>
      <p:sp>
        <p:nvSpPr>
          <p:cNvPr id="31" name="Rectangle 30"/>
          <p:cNvSpPr/>
          <p:nvPr/>
        </p:nvSpPr>
        <p:spPr>
          <a:xfrm>
            <a:off x="1283946" y="3276786"/>
            <a:ext cx="312906" cy="369332"/>
          </a:xfrm>
          <a:prstGeom prst="rect">
            <a:avLst/>
          </a:prstGeom>
        </p:spPr>
        <p:txBody>
          <a:bodyPr wrap="none">
            <a:spAutoFit/>
          </a:bodyPr>
          <a:lstStyle/>
          <a:p>
            <a:r>
              <a:rPr lang="en-US" dirty="0">
                <a:ln w="0"/>
                <a:solidFill>
                  <a:schemeClr val="accent1"/>
                </a:solidFill>
                <a:effectLst>
                  <a:outerShdw blurRad="38100" dist="25400" dir="5400000" algn="ctr" rotWithShape="0">
                    <a:srgbClr val="6E747A">
                      <a:alpha val="43000"/>
                    </a:srgbClr>
                  </a:outerShdw>
                </a:effectLst>
              </a:rPr>
              <a:t>5</a:t>
            </a:r>
          </a:p>
        </p:txBody>
      </p:sp>
    </p:spTree>
    <p:extLst>
      <p:ext uri="{BB962C8B-B14F-4D97-AF65-F5344CB8AC3E}">
        <p14:creationId xmlns:p14="http://schemas.microsoft.com/office/powerpoint/2010/main" val="6485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2.77778E-6 3.33333E-6 L 0.00121 0.06435 " pathEditMode="relative" rAng="0" ptsTypes="AA">
                                      <p:cBhvr>
                                        <p:cTn id="15" dur="500" fill="hold"/>
                                        <p:tgtEl>
                                          <p:spTgt spid="5"/>
                                        </p:tgtEl>
                                        <p:attrNameLst>
                                          <p:attrName>ppt_x</p:attrName>
                                          <p:attrName>ppt_y</p:attrName>
                                        </p:attrNameLst>
                                      </p:cBhvr>
                                      <p:rCtr x="52" y="3218"/>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2" nodeType="clickEffect">
                                  <p:stCondLst>
                                    <p:cond delay="0"/>
                                  </p:stCondLst>
                                  <p:childTnLst>
                                    <p:animMotion origin="layout" path="M 0.00121 0.06435 L 0.00017 0.1243 " pathEditMode="relative" rAng="0" ptsTypes="AA">
                                      <p:cBhvr>
                                        <p:cTn id="19" dur="500" fill="hold"/>
                                        <p:tgtEl>
                                          <p:spTgt spid="5"/>
                                        </p:tgtEl>
                                        <p:attrNameLst>
                                          <p:attrName>ppt_x</p:attrName>
                                          <p:attrName>ppt_y</p:attrName>
                                        </p:attrNameLst>
                                      </p:cBhvr>
                                      <p:rCtr x="-52" y="2986"/>
                                    </p:animMotion>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3" nodeType="clickEffect">
                                  <p:stCondLst>
                                    <p:cond delay="0"/>
                                  </p:stCondLst>
                                  <p:childTnLst>
                                    <p:animMotion origin="layout" path="M 0.00017 0.1243 L 0.00121 0.15509 " pathEditMode="relative" rAng="0" ptsTypes="AA">
                                      <p:cBhvr>
                                        <p:cTn id="27" dur="500" fill="hold"/>
                                        <p:tgtEl>
                                          <p:spTgt spid="5"/>
                                        </p:tgtEl>
                                        <p:attrNameLst>
                                          <p:attrName>ppt_x</p:attrName>
                                          <p:attrName>ppt_y</p:attrName>
                                        </p:attrNameLst>
                                      </p:cBhvr>
                                      <p:rCtr x="52" y="1528"/>
                                    </p:animMotion>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4" nodeType="clickEffect">
                                  <p:stCondLst>
                                    <p:cond delay="0"/>
                                  </p:stCondLst>
                                  <p:childTnLst>
                                    <p:animMotion origin="layout" path="M 0.00121 0.15509 L 0.00208 0.18426 " pathEditMode="relative" rAng="0" ptsTypes="AA">
                                      <p:cBhvr>
                                        <p:cTn id="35" dur="500" fill="hold"/>
                                        <p:tgtEl>
                                          <p:spTgt spid="5"/>
                                        </p:tgtEl>
                                        <p:attrNameLst>
                                          <p:attrName>ppt_x</p:attrName>
                                          <p:attrName>ppt_y</p:attrName>
                                        </p:attrNameLst>
                                      </p:cBhvr>
                                      <p:rCtr x="35" y="1458"/>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5" nodeType="clickEffect">
                                  <p:stCondLst>
                                    <p:cond delay="0"/>
                                  </p:stCondLst>
                                  <p:childTnLst>
                                    <p:animMotion origin="layout" path="M 0.00208 0.18426 L 0.00121 0.30023 " pathEditMode="relative" rAng="0" ptsTypes="AA">
                                      <p:cBhvr>
                                        <p:cTn id="39" dur="500" fill="hold"/>
                                        <p:tgtEl>
                                          <p:spTgt spid="5"/>
                                        </p:tgtEl>
                                        <p:attrNameLst>
                                          <p:attrName>ppt_x</p:attrName>
                                          <p:attrName>ppt_y</p:attrName>
                                        </p:attrNameLst>
                                      </p:cBhvr>
                                      <p:rCtr x="52" y="4051"/>
                                    </p:animMotion>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1500"/>
                            </p:stCondLst>
                            <p:childTnLst>
                              <p:par>
                                <p:cTn id="49" presetID="42" presetClass="path" presetSubtype="0" accel="50000" decel="50000" fill="hold" grpId="1" nodeType="afterEffect">
                                  <p:stCondLst>
                                    <p:cond delay="0"/>
                                  </p:stCondLst>
                                  <p:childTnLst>
                                    <p:animMotion origin="layout" path="M 5E-6 3.33333E-6 L -0.00139 0.18865 " pathEditMode="relative" rAng="0" ptsTypes="AA">
                                      <p:cBhvr>
                                        <p:cTn id="50" dur="500" fill="hold"/>
                                        <p:tgtEl>
                                          <p:spTgt spid="16"/>
                                        </p:tgtEl>
                                        <p:attrNameLst>
                                          <p:attrName>ppt_x</p:attrName>
                                          <p:attrName>ppt_y</p:attrName>
                                        </p:attrNameLst>
                                      </p:cBhvr>
                                      <p:rCtr x="-69" y="9421"/>
                                    </p:animMotion>
                                  </p:childTnLst>
                                </p:cTn>
                              </p:par>
                            </p:childTnLst>
                          </p:cTn>
                        </p:par>
                        <p:par>
                          <p:cTn id="51" fill="hold">
                            <p:stCondLst>
                              <p:cond delay="2000"/>
                            </p:stCondLst>
                            <p:childTnLst>
                              <p:par>
                                <p:cTn id="52" presetID="10" presetClass="exit" presetSubtype="0" fill="hold" nodeType="after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6" nodeType="clickEffect">
                                  <p:stCondLst>
                                    <p:cond delay="0"/>
                                  </p:stCondLst>
                                  <p:childTnLst>
                                    <p:animMotion origin="layout" path="M 0.00121 0.30023 L 0.00208 0.36041 " pathEditMode="relative" rAng="0" ptsTypes="AA">
                                      <p:cBhvr>
                                        <p:cTn id="58" dur="500" fill="hold"/>
                                        <p:tgtEl>
                                          <p:spTgt spid="5"/>
                                        </p:tgtEl>
                                        <p:attrNameLst>
                                          <p:attrName>ppt_x</p:attrName>
                                          <p:attrName>ppt_y</p:attrName>
                                        </p:attrNameLst>
                                      </p:cBhvr>
                                      <p:rCtr x="35" y="300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7" nodeType="clickEffect">
                                  <p:stCondLst>
                                    <p:cond delay="0"/>
                                  </p:stCondLst>
                                  <p:childTnLst>
                                    <p:animMotion origin="layout" path="M 0.00208 0.36041 L 0.00208 0.41759 " pathEditMode="relative" rAng="0" ptsTypes="AA">
                                      <p:cBhvr>
                                        <p:cTn id="62" dur="500" fill="hold"/>
                                        <p:tgtEl>
                                          <p:spTgt spid="5"/>
                                        </p:tgtEl>
                                        <p:attrNameLst>
                                          <p:attrName>ppt_x</p:attrName>
                                          <p:attrName>ppt_y</p:attrName>
                                        </p:attrNameLst>
                                      </p:cBhvr>
                                      <p:rCtr x="0" y="2847"/>
                                    </p:animMotion>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8" nodeType="clickEffect">
                                  <p:stCondLst>
                                    <p:cond delay="0"/>
                                  </p:stCondLst>
                                  <p:childTnLst>
                                    <p:animMotion origin="layout" path="M 0.00208 0.41759 L 0.00416 0.44699 " pathEditMode="relative" rAng="0" ptsTypes="AA">
                                      <p:cBhvr>
                                        <p:cTn id="70" dur="500" fill="hold"/>
                                        <p:tgtEl>
                                          <p:spTgt spid="5"/>
                                        </p:tgtEl>
                                        <p:attrNameLst>
                                          <p:attrName>ppt_x</p:attrName>
                                          <p:attrName>ppt_y</p:attrName>
                                        </p:attrNameLst>
                                      </p:cBhvr>
                                      <p:rCtr x="104" y="1458"/>
                                    </p:animMotion>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par>
                          <p:cTn id="79" fill="hold">
                            <p:stCondLst>
                              <p:cond delay="1500"/>
                            </p:stCondLst>
                            <p:childTnLst>
                              <p:par>
                                <p:cTn id="80" presetID="10" presetClass="entr" presetSubtype="0"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23"/>
                                        </p:tgtEl>
                                      </p:cBhvr>
                                    </p:animEffect>
                                    <p:set>
                                      <p:cBhvr>
                                        <p:cTn id="99" dur="1" fill="hold">
                                          <p:stCondLst>
                                            <p:cond delay="499"/>
                                          </p:stCondLst>
                                        </p:cTn>
                                        <p:tgtEl>
                                          <p:spTgt spid="23"/>
                                        </p:tgtEl>
                                        <p:attrNameLst>
                                          <p:attrName>style.visibility</p:attrName>
                                        </p:attrNameLst>
                                      </p:cBhvr>
                                      <p:to>
                                        <p:strVal val="hidden"/>
                                      </p:to>
                                    </p:se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25"/>
                                        </p:tgtEl>
                                      </p:cBhvr>
                                    </p:animEffect>
                                    <p:set>
                                      <p:cBhvr>
                                        <p:cTn id="111" dur="1" fill="hold">
                                          <p:stCondLst>
                                            <p:cond delay="499"/>
                                          </p:stCondLst>
                                        </p:cTn>
                                        <p:tgtEl>
                                          <p:spTgt spid="25"/>
                                        </p:tgtEl>
                                        <p:attrNameLst>
                                          <p:attrName>style.visibility</p:attrName>
                                        </p:attrNameLst>
                                      </p:cBhvr>
                                      <p:to>
                                        <p:strVal val="hidden"/>
                                      </p:to>
                                    </p:set>
                                  </p:childTnLst>
                                </p:cTn>
                              </p:par>
                            </p:childTnLst>
                          </p:cTn>
                        </p:par>
                        <p:par>
                          <p:cTn id="112" fill="hold">
                            <p:stCondLst>
                              <p:cond delay="5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500"/>
                                        <p:tgtEl>
                                          <p:spTgt spid="27"/>
                                        </p:tgtEl>
                                      </p:cBhvr>
                                    </p:animEffect>
                                    <p:set>
                                      <p:cBhvr>
                                        <p:cTn id="123" dur="1" fill="hold">
                                          <p:stCondLst>
                                            <p:cond delay="499"/>
                                          </p:stCondLst>
                                        </p:cTn>
                                        <p:tgtEl>
                                          <p:spTgt spid="27"/>
                                        </p:tgtEl>
                                        <p:attrNameLst>
                                          <p:attrName>style.visibility</p:attrName>
                                        </p:attrNameLst>
                                      </p:cBhvr>
                                      <p:to>
                                        <p:strVal val="hidden"/>
                                      </p:to>
                                    </p:set>
                                  </p:childTnLst>
                                </p:cTn>
                              </p:par>
                            </p:childTnLst>
                          </p:cTn>
                        </p:par>
                        <p:par>
                          <p:cTn id="124" fill="hold">
                            <p:stCondLst>
                              <p:cond delay="500"/>
                            </p:stCondLst>
                            <p:childTnLst>
                              <p:par>
                                <p:cTn id="125" presetID="10" presetClass="entr" presetSubtype="0"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500"/>
                                        <p:tgtEl>
                                          <p:spTgt spid="2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fade">
                                      <p:cBhvr>
                                        <p:cTn id="130" dur="500"/>
                                        <p:tgtEl>
                                          <p:spTgt spid="3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29"/>
                                        </p:tgtEl>
                                      </p:cBhvr>
                                    </p:animEffect>
                                    <p:set>
                                      <p:cBhvr>
                                        <p:cTn id="135" dur="1" fill="hold">
                                          <p:stCondLst>
                                            <p:cond delay="499"/>
                                          </p:stCondLst>
                                        </p:cTn>
                                        <p:tgtEl>
                                          <p:spTgt spid="29"/>
                                        </p:tgtEl>
                                        <p:attrNameLst>
                                          <p:attrName>style.visibility</p:attrName>
                                        </p:attrNameLst>
                                      </p:cBhvr>
                                      <p:to>
                                        <p:strVal val="hidden"/>
                                      </p:to>
                                    </p:se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fade">
                                      <p:cBhvr>
                                        <p:cTn id="139" dur="500"/>
                                        <p:tgtEl>
                                          <p:spTgt spid="31"/>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grpId="9" nodeType="clickEffect">
                                  <p:stCondLst>
                                    <p:cond delay="0"/>
                                  </p:stCondLst>
                                  <p:childTnLst>
                                    <p:animMotion origin="layout" path="M 0.00416 0.44699 L 0.00417 0.68171 " pathEditMode="relative" rAng="0" ptsTypes="AA">
                                      <p:cBhvr>
                                        <p:cTn id="143" dur="500" fill="hold"/>
                                        <p:tgtEl>
                                          <p:spTgt spid="5"/>
                                        </p:tgtEl>
                                        <p:attrNameLst>
                                          <p:attrName>ppt_x</p:attrName>
                                          <p:attrName>ppt_y</p:attrName>
                                        </p:attrNameLst>
                                      </p:cBhvr>
                                      <p:rCtr x="191" y="11921"/>
                                    </p:animMotion>
                                  </p:childTnLst>
                                </p:cTn>
                              </p:par>
                              <p:par>
                                <p:cTn id="144" presetID="10" presetClass="exit" presetSubtype="0" fill="hold" nodeType="withEffect">
                                  <p:stCondLst>
                                    <p:cond delay="0"/>
                                  </p:stCondLst>
                                  <p:childTnLst>
                                    <p:animEffect transition="out" filter="fade">
                                      <p:cBhvr>
                                        <p:cTn id="145" dur="500"/>
                                        <p:tgtEl>
                                          <p:spTgt spid="17"/>
                                        </p:tgtEl>
                                      </p:cBhvr>
                                    </p:animEffect>
                                    <p:set>
                                      <p:cBhvr>
                                        <p:cTn id="146" dur="1" fill="hold">
                                          <p:stCondLst>
                                            <p:cond delay="499"/>
                                          </p:stCondLst>
                                        </p:cTn>
                                        <p:tgtEl>
                                          <p:spTgt spid="17"/>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0" nodeType="clickEffect">
                                  <p:stCondLst>
                                    <p:cond delay="100"/>
                                  </p:stCondLst>
                                  <p:childTnLst>
                                    <p:animMotion origin="layout" path="M 0.00416 0.68171 L 0.00208 0.18426 " pathEditMode="relative" rAng="0" ptsTypes="AA">
                                      <p:cBhvr>
                                        <p:cTn id="153" dur="500" fill="hold"/>
                                        <p:tgtEl>
                                          <p:spTgt spid="5"/>
                                        </p:tgtEl>
                                        <p:attrNameLst>
                                          <p:attrName>ppt_x</p:attrName>
                                          <p:attrName>ppt_y</p:attrName>
                                        </p:attrNameLst>
                                      </p:cBhvr>
                                      <p:rCtr x="-208" y="-23542"/>
                                    </p:animMotion>
                                  </p:childTnLst>
                                </p:cTn>
                              </p:par>
                              <p:par>
                                <p:cTn id="154" presetID="10" presetClass="exit" presetSubtype="0" fill="hold" nodeType="withEffect">
                                  <p:stCondLst>
                                    <p:cond delay="0"/>
                                  </p:stCondLst>
                                  <p:childTnLst>
                                    <p:animEffect transition="out" filter="fade">
                                      <p:cBhvr>
                                        <p:cTn id="155" dur="500"/>
                                        <p:tgtEl>
                                          <p:spTgt spid="13"/>
                                        </p:tgtEl>
                                      </p:cBhvr>
                                    </p:animEffect>
                                    <p:set>
                                      <p:cBhvr>
                                        <p:cTn id="156" dur="1" fill="hold">
                                          <p:stCondLst>
                                            <p:cond delay="499"/>
                                          </p:stCondLst>
                                        </p:cTn>
                                        <p:tgtEl>
                                          <p:spTgt spid="13"/>
                                        </p:tgtEl>
                                        <p:attrNameLst>
                                          <p:attrName>style.visibility</p:attrName>
                                        </p:attrNameLst>
                                      </p:cBhvr>
                                      <p:to>
                                        <p:strVal val="hidden"/>
                                      </p:to>
                                    </p:set>
                                  </p:childTnLst>
                                </p:cTn>
                              </p:par>
                              <p:par>
                                <p:cTn id="157" presetID="10" presetClass="exit" presetSubtype="0" fill="hold" grpId="2" nodeType="withEffect">
                                  <p:stCondLst>
                                    <p:cond delay="0"/>
                                  </p:stCondLst>
                                  <p:childTnLst>
                                    <p:animEffect transition="out" filter="fade">
                                      <p:cBhvr>
                                        <p:cTn id="158" dur="500"/>
                                        <p:tgtEl>
                                          <p:spTgt spid="31"/>
                                        </p:tgtEl>
                                      </p:cBhvr>
                                    </p:animEffect>
                                    <p:set>
                                      <p:cBhvr>
                                        <p:cTn id="159" dur="1" fill="hold">
                                          <p:stCondLst>
                                            <p:cond delay="499"/>
                                          </p:stCondLst>
                                        </p:cTn>
                                        <p:tgtEl>
                                          <p:spTgt spid="31"/>
                                        </p:tgtEl>
                                        <p:attrNameLst>
                                          <p:attrName>style.visibility</p:attrName>
                                        </p:attrNameLst>
                                      </p:cBhvr>
                                      <p:to>
                                        <p:strVal val="hidden"/>
                                      </p:to>
                                    </p:set>
                                  </p:childTnLst>
                                </p:cTn>
                              </p:par>
                              <p:par>
                                <p:cTn id="160" presetID="10" presetClass="exit" presetSubtype="0" fill="hold" grpId="2" nodeType="withEffect">
                                  <p:stCondLst>
                                    <p:cond delay="0"/>
                                  </p:stCondLst>
                                  <p:childTnLst>
                                    <p:animEffect transition="out" filter="fade">
                                      <p:cBhvr>
                                        <p:cTn id="161" dur="500"/>
                                        <p:tgtEl>
                                          <p:spTgt spid="16"/>
                                        </p:tgtEl>
                                      </p:cBhvr>
                                    </p:animEffect>
                                    <p:set>
                                      <p:cBhvr>
                                        <p:cTn id="162" dur="1" fill="hold">
                                          <p:stCondLst>
                                            <p:cond delay="499"/>
                                          </p:stCondLst>
                                        </p:cTn>
                                        <p:tgtEl>
                                          <p:spTgt spid="16"/>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grpId="11" nodeType="clickEffect">
                                  <p:stCondLst>
                                    <p:cond delay="0"/>
                                  </p:stCondLst>
                                  <p:childTnLst>
                                    <p:animMotion origin="layout" path="M 0.00208 0.18426 L 0.00208 0.24027 " pathEditMode="relative" rAng="0" ptsTypes="AA">
                                      <p:cBhvr>
                                        <p:cTn id="166" dur="500" fill="hold"/>
                                        <p:tgtEl>
                                          <p:spTgt spid="5"/>
                                        </p:tgtEl>
                                        <p:attrNameLst>
                                          <p:attrName>ppt_x</p:attrName>
                                          <p:attrName>ppt_y</p:attrName>
                                        </p:attrNameLst>
                                      </p:cBhvr>
                                      <p:rCtr x="0" y="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9" grpId="0"/>
      <p:bldP spid="16" grpId="0"/>
      <p:bldP spid="16" grpId="1"/>
      <p:bldP spid="16" grpId="2"/>
      <p:bldP spid="20" grpId="0"/>
      <p:bldP spid="20" grpId="1"/>
      <p:bldP spid="21" grpId="0" animBg="1"/>
      <p:bldP spid="22" grpId="0"/>
      <p:bldP spid="23" grpId="0"/>
      <p:bldP spid="23" grpId="1"/>
      <p:bldP spid="24" grpId="0"/>
      <p:bldP spid="25" grpId="0"/>
      <p:bldP spid="25" grpId="1"/>
      <p:bldP spid="26" grpId="0"/>
      <p:bldP spid="27" grpId="0"/>
      <p:bldP spid="27" grpId="1"/>
      <p:bldP spid="28" grpId="0"/>
      <p:bldP spid="29" grpId="0"/>
      <p:bldP spid="29" grpId="1"/>
      <p:bldP spid="30" grpId="0"/>
      <p:bldP spid="31" grpId="0"/>
      <p:bldP spid="31" grpId="1"/>
      <p:bldP spid="31"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a:t>Global Variables</a:t>
            </a:r>
          </a:p>
        </p:txBody>
      </p:sp>
      <p:sp>
        <p:nvSpPr>
          <p:cNvPr id="108547" name="Rectangle 3"/>
          <p:cNvSpPr>
            <a:spLocks noGrp="1" noChangeArrowheads="1"/>
          </p:cNvSpPr>
          <p:nvPr>
            <p:ph idx="1"/>
          </p:nvPr>
        </p:nvSpPr>
        <p:spPr/>
        <p:txBody>
          <a:bodyPr/>
          <a:lstStyle/>
          <a:p>
            <a:r>
              <a:rPr lang="en-US" altLang="en-US" dirty="0"/>
              <a:t>A global variable is declared outside any function and is visible to all functions in that program file.</a:t>
            </a:r>
          </a:p>
          <a:p>
            <a:r>
              <a:rPr lang="en-US" altLang="en-US" dirty="0"/>
              <a:t>All the functions can use and change a global variable. </a:t>
            </a:r>
          </a:p>
          <a:p>
            <a:r>
              <a:rPr lang="en-US" altLang="en-US" dirty="0"/>
              <a:t>Global variables are declared above </a:t>
            </a:r>
            <a:r>
              <a:rPr lang="en-US" altLang="en-US" dirty="0">
                <a:solidFill>
                  <a:schemeClr val="accent5"/>
                </a:solidFill>
              </a:rPr>
              <a:t>main().</a:t>
            </a:r>
          </a:p>
          <a:p>
            <a:r>
              <a:rPr lang="en-US" altLang="en-US" dirty="0"/>
              <a:t>There is no need to pass them between functions.</a:t>
            </a:r>
          </a:p>
        </p:txBody>
      </p:sp>
    </p:spTree>
    <p:extLst>
      <p:ext uri="{BB962C8B-B14F-4D97-AF65-F5344CB8AC3E}">
        <p14:creationId xmlns:p14="http://schemas.microsoft.com/office/powerpoint/2010/main" val="78191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900" y="2514600"/>
            <a:ext cx="693420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age;</a:t>
            </a:r>
          </a:p>
          <a:p>
            <a:r>
              <a:rPr lang="en-US" dirty="0">
                <a:solidFill>
                  <a:srgbClr val="000000"/>
                </a:solidFill>
                <a:highlight>
                  <a:srgbClr val="FFFFFF"/>
                </a:highlight>
                <a:latin typeface="Consolas" panose="020B0609020204030204" pitchFamily="49" charset="0"/>
              </a:rPr>
              <a:t>string name;</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pPr lvl="1"/>
            <a:r>
              <a:rPr lang="en-US" dirty="0" err="1">
                <a:solidFill>
                  <a:srgbClr val="000000"/>
                </a:solidFill>
                <a:highlight>
                  <a:srgbClr val="FFFFFF"/>
                </a:highlight>
                <a:latin typeface="Consolas" panose="020B0609020204030204" pitchFamily="49" charset="0"/>
              </a:rPr>
              <a:t>WriteHello</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//Write a greeting </a:t>
            </a:r>
            <a:endParaRPr lang="en-US" dirty="0">
              <a:solidFill>
                <a:srgbClr val="000000"/>
              </a:solidFill>
              <a:highlight>
                <a:srgbClr val="FFFFFF"/>
              </a:highlight>
              <a:latin typeface="Consolas" panose="020B0609020204030204" pitchFamily="49" charset="0"/>
            </a:endParaRPr>
          </a:p>
          <a:p>
            <a:pPr lvl="1"/>
            <a:endParaRPr lang="en-US" dirty="0">
              <a:solidFill>
                <a:srgbClr val="000000"/>
              </a:solidFill>
              <a:highlight>
                <a:srgbClr val="FFFFFF"/>
              </a:highlight>
              <a:latin typeface="Consolas" panose="020B0609020204030204" pitchFamily="49" charset="0"/>
            </a:endParaRPr>
          </a:p>
          <a:p>
            <a:pPr lvl="1"/>
            <a:r>
              <a:rPr lang="en-US" dirty="0" err="1">
                <a:solidFill>
                  <a:srgbClr val="000000"/>
                </a:solidFill>
                <a:highlight>
                  <a:srgbClr val="FFFFFF"/>
                </a:highlight>
                <a:latin typeface="Consolas" panose="020B0609020204030204" pitchFamily="49" charset="0"/>
              </a:rPr>
              <a:t>AskForName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//Ask for the user's name</a:t>
            </a:r>
            <a:endParaRPr lang="en-US" dirty="0">
              <a:solidFill>
                <a:srgbClr val="000000"/>
              </a:solidFill>
              <a:highlight>
                <a:srgbClr val="FFFFFF"/>
              </a:highlight>
              <a:latin typeface="Consolas" panose="020B0609020204030204" pitchFamily="49" charset="0"/>
            </a:endParaRPr>
          </a:p>
          <a:p>
            <a:pPr lvl="1"/>
            <a:endParaRPr lang="en-US" dirty="0">
              <a:solidFill>
                <a:srgbClr val="000000"/>
              </a:solidFill>
              <a:highlight>
                <a:srgbClr val="FFFFFF"/>
              </a:highlight>
              <a:latin typeface="Consolas" panose="020B0609020204030204" pitchFamily="49" charset="0"/>
            </a:endParaRPr>
          </a:p>
          <a:p>
            <a:pPr lvl="1"/>
            <a:r>
              <a:rPr lang="en-US" dirty="0" err="1">
                <a:solidFill>
                  <a:srgbClr val="000000"/>
                </a:solidFill>
                <a:highlight>
                  <a:srgbClr val="FFFFFF"/>
                </a:highlight>
                <a:latin typeface="Consolas" panose="020B0609020204030204" pitchFamily="49" charset="0"/>
              </a:rPr>
              <a:t>AskForAge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//Ask for age </a:t>
            </a:r>
            <a:endParaRPr lang="en-US" dirty="0">
              <a:solidFill>
                <a:srgbClr val="000000"/>
              </a:solidFill>
              <a:highlight>
                <a:srgbClr val="FFFFFF"/>
              </a:highlight>
              <a:latin typeface="Consolas" panose="020B0609020204030204" pitchFamily="49" charset="0"/>
            </a:endParaRPr>
          </a:p>
          <a:p>
            <a:pPr lvl="1"/>
            <a:endParaRPr lang="en-US" dirty="0">
              <a:solidFill>
                <a:srgbClr val="000000"/>
              </a:solidFill>
              <a:highlight>
                <a:srgbClr val="FFFFFF"/>
              </a:highlight>
              <a:latin typeface="Consolas" panose="020B0609020204030204" pitchFamily="49" charset="0"/>
            </a:endParaRPr>
          </a:p>
          <a:p>
            <a:pPr lvl="1"/>
            <a:r>
              <a:rPr lang="en-US" dirty="0">
                <a:solidFill>
                  <a:srgbClr val="000000"/>
                </a:solidFill>
                <a:highlight>
                  <a:srgbClr val="FFFFFF"/>
                </a:highlight>
                <a:latin typeface="Consolas" panose="020B0609020204030204" pitchFamily="49" charset="0"/>
              </a:rPr>
              <a:t>Write(); </a:t>
            </a:r>
            <a:r>
              <a:rPr lang="en-US" dirty="0">
                <a:solidFill>
                  <a:srgbClr val="008000"/>
                </a:solidFill>
                <a:highlight>
                  <a:srgbClr val="FFFFFF"/>
                </a:highlight>
                <a:latin typeface="Consolas" panose="020B0609020204030204" pitchFamily="49" charset="0"/>
              </a:rPr>
              <a:t>//Write information</a:t>
            </a:r>
            <a:endParaRPr lang="en-US" dirty="0">
              <a:solidFill>
                <a:srgbClr val="000000"/>
              </a:solidFill>
              <a:highlight>
                <a:srgbClr val="FFFFFF"/>
              </a:highlight>
              <a:latin typeface="Consolas" panose="020B0609020204030204" pitchFamily="49" charset="0"/>
            </a:endParaRPr>
          </a:p>
          <a:p>
            <a:pPr lvl="1"/>
            <a:endParaRPr lang="en-US"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0;</a:t>
            </a:r>
          </a:p>
          <a:p>
            <a:r>
              <a:rPr lang="en-US" dirty="0">
                <a:solidFill>
                  <a:srgbClr val="000000"/>
                </a:solidFill>
                <a:highlight>
                  <a:srgbClr val="FFFFFF"/>
                </a:highlight>
                <a:latin typeface="Consolas" panose="020B0609020204030204" pitchFamily="49" charset="0"/>
              </a:rPr>
              <a:t>}</a:t>
            </a:r>
            <a:endParaRPr lang="en-US" dirty="0"/>
          </a:p>
        </p:txBody>
      </p:sp>
      <p:sp>
        <p:nvSpPr>
          <p:cNvPr id="3" name="Title 2"/>
          <p:cNvSpPr>
            <a:spLocks noGrp="1"/>
          </p:cNvSpPr>
          <p:nvPr>
            <p:ph type="title"/>
          </p:nvPr>
        </p:nvSpPr>
        <p:spPr/>
        <p:txBody>
          <a:bodyPr/>
          <a:lstStyle/>
          <a:p>
            <a:r>
              <a:rPr lang="en-US" altLang="en-US" dirty="0"/>
              <a:t>Global Variables</a:t>
            </a:r>
            <a:endParaRPr lang="en-US" dirty="0"/>
          </a:p>
        </p:txBody>
      </p:sp>
      <p:sp>
        <p:nvSpPr>
          <p:cNvPr id="4" name="Rectangular Callout 3"/>
          <p:cNvSpPr/>
          <p:nvPr/>
        </p:nvSpPr>
        <p:spPr>
          <a:xfrm>
            <a:off x="990600" y="1676400"/>
            <a:ext cx="2590800" cy="685800"/>
          </a:xfrm>
          <a:prstGeom prst="wedgeRectCallout">
            <a:avLst>
              <a:gd name="adj1" fmla="val -24042"/>
              <a:gd name="adj2" fmla="val 85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variables declared outside functions</a:t>
            </a:r>
          </a:p>
        </p:txBody>
      </p:sp>
      <p:sp>
        <p:nvSpPr>
          <p:cNvPr id="5" name="Rectangular Callout 4"/>
          <p:cNvSpPr/>
          <p:nvPr/>
        </p:nvSpPr>
        <p:spPr>
          <a:xfrm>
            <a:off x="6248400" y="5105400"/>
            <a:ext cx="2743200" cy="1131759"/>
          </a:xfrm>
          <a:prstGeom prst="wedgeRectCallout">
            <a:avLst>
              <a:gd name="adj1" fmla="val -58333"/>
              <a:gd name="adj2" fmla="val -816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functions in this file can see these. No need to pass between functions</a:t>
            </a:r>
          </a:p>
        </p:txBody>
      </p:sp>
    </p:spTree>
    <p:extLst>
      <p:ext uri="{BB962C8B-B14F-4D97-AF65-F5344CB8AC3E}">
        <p14:creationId xmlns:p14="http://schemas.microsoft.com/office/powerpoint/2010/main" val="24853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ectangle 5"/>
          <p:cNvSpPr>
            <a:spLocks noChangeArrowheads="1"/>
          </p:cNvSpPr>
          <p:nvPr/>
        </p:nvSpPr>
        <p:spPr bwMode="auto">
          <a:xfrm>
            <a:off x="1066800" y="45275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b="1"/>
          </a:p>
        </p:txBody>
      </p:sp>
      <p:sp>
        <p:nvSpPr>
          <p:cNvPr id="2" name="Rectangle 1"/>
          <p:cNvSpPr/>
          <p:nvPr/>
        </p:nvSpPr>
        <p:spPr>
          <a:xfrm>
            <a:off x="2057400" y="2987753"/>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8000"/>
                </a:solidFill>
                <a:highlight>
                  <a:srgbClr val="FFFFFF"/>
                </a:highlight>
                <a:latin typeface="Consolas" panose="020B0609020204030204" pitchFamily="49" charset="0"/>
              </a:rPr>
              <a:t>//Function Prototypes</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WriteHello</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AskForName</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AskForAge</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Write();</a:t>
            </a:r>
            <a:endParaRPr lang="en-US" dirty="0"/>
          </a:p>
        </p:txBody>
      </p:sp>
      <p:sp>
        <p:nvSpPr>
          <p:cNvPr id="3" name="Rectangular Callout 2"/>
          <p:cNvSpPr/>
          <p:nvPr/>
        </p:nvSpPr>
        <p:spPr>
          <a:xfrm>
            <a:off x="2057400" y="1752600"/>
            <a:ext cx="4572000" cy="914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Functions do not pass or return anything</a:t>
            </a:r>
          </a:p>
          <a:p>
            <a:r>
              <a:rPr lang="en-US" dirty="0"/>
              <a:t>since they are working with global variables.</a:t>
            </a:r>
          </a:p>
        </p:txBody>
      </p:sp>
      <p:sp>
        <p:nvSpPr>
          <p:cNvPr id="4" name="Title 3"/>
          <p:cNvSpPr>
            <a:spLocks noGrp="1"/>
          </p:cNvSpPr>
          <p:nvPr>
            <p:ph type="title"/>
          </p:nvPr>
        </p:nvSpPr>
        <p:spPr/>
        <p:txBody>
          <a:bodyPr/>
          <a:lstStyle/>
          <a:p>
            <a:r>
              <a:rPr lang="en-US" altLang="en-US" dirty="0"/>
              <a:t>Global Variables</a:t>
            </a:r>
            <a:endParaRPr lang="en-US" dirty="0"/>
          </a:p>
        </p:txBody>
      </p:sp>
    </p:spTree>
    <p:extLst>
      <p:ext uri="{BB962C8B-B14F-4D97-AF65-F5344CB8AC3E}">
        <p14:creationId xmlns:p14="http://schemas.microsoft.com/office/powerpoint/2010/main" val="364932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905000"/>
            <a:ext cx="609600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AskForAge</a:t>
            </a:r>
            <a:r>
              <a:rPr lang="en-US" dirty="0">
                <a:solidFill>
                  <a:srgbClr val="008000"/>
                </a:solidFill>
                <a:highlight>
                  <a:srgbClr val="FFFFFF"/>
                </a:highlight>
                <a:latin typeface="Consolas" panose="020B0609020204030204" pitchFamily="49" charset="0"/>
              </a:rPr>
              <a:t> asks the user for age, returns age.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AskForAge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pPr lvl="1"/>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 How old are you?  "</a:t>
            </a:r>
            <a:r>
              <a:rPr lang="en-US" dirty="0">
                <a:solidFill>
                  <a:srgbClr val="000000"/>
                </a:solidFill>
                <a:highlight>
                  <a:srgbClr val="FFFFFF"/>
                </a:highlight>
                <a:latin typeface="Consolas" panose="020B0609020204030204" pitchFamily="49" charset="0"/>
              </a:rPr>
              <a:t>;</a:t>
            </a:r>
          </a:p>
          <a:p>
            <a:pPr lvl="1"/>
            <a:r>
              <a:rPr lang="en-US" dirty="0" err="1">
                <a:solidFill>
                  <a:srgbClr val="000000"/>
                </a:solidFill>
                <a:highlight>
                  <a:srgbClr val="FFFFFF"/>
                </a:highlight>
                <a:latin typeface="Consolas" panose="020B0609020204030204" pitchFamily="49" charset="0"/>
              </a:rPr>
              <a:t>cin</a:t>
            </a:r>
            <a:r>
              <a:rPr lang="en-US" dirty="0">
                <a:solidFill>
                  <a:srgbClr val="000000"/>
                </a:solidFill>
                <a:highlight>
                  <a:srgbClr val="FFFFFF"/>
                </a:highlight>
                <a:latin typeface="Consolas" panose="020B0609020204030204" pitchFamily="49" charset="0"/>
              </a:rPr>
              <a:t> &gt;&gt; age;</a:t>
            </a:r>
          </a:p>
          <a:p>
            <a:pPr lvl="1"/>
            <a:r>
              <a:rPr lang="en-US" dirty="0" err="1">
                <a:solidFill>
                  <a:srgbClr val="000000"/>
                </a:solidFill>
                <a:highlight>
                  <a:srgbClr val="FFFFFF"/>
                </a:highlight>
                <a:latin typeface="Consolas" panose="020B0609020204030204" pitchFamily="49" charset="0"/>
              </a:rPr>
              <a:t>cin.ignore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//remove enter key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AskForName</a:t>
            </a:r>
            <a:r>
              <a:rPr lang="en-US" dirty="0">
                <a:solidFill>
                  <a:srgbClr val="008000"/>
                </a:solidFill>
                <a:highlight>
                  <a:srgbClr val="FFFFFF"/>
                </a:highlight>
                <a:latin typeface="Consolas" panose="020B0609020204030204" pitchFamily="49" charset="0"/>
              </a:rPr>
              <a:t> asks the user's name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AskForName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pPr lvl="1"/>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 What is your name?  "</a:t>
            </a:r>
            <a:r>
              <a:rPr lang="en-US" dirty="0">
                <a:solidFill>
                  <a:srgbClr val="000000"/>
                </a:solidFill>
                <a:highlight>
                  <a:srgbClr val="FFFFFF"/>
                </a:highlight>
                <a:latin typeface="Consolas" panose="020B0609020204030204" pitchFamily="49" charset="0"/>
              </a:rPr>
              <a:t>;</a:t>
            </a:r>
          </a:p>
          <a:p>
            <a:pPr lvl="1"/>
            <a:r>
              <a:rPr lang="en-US" dirty="0" err="1">
                <a:solidFill>
                  <a:srgbClr val="000000"/>
                </a:solidFill>
                <a:highlight>
                  <a:srgbClr val="FFFFFF"/>
                </a:highlight>
                <a:latin typeface="Consolas" panose="020B0609020204030204" pitchFamily="49" charset="0"/>
              </a:rPr>
              <a:t>getline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cin,name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3" name="Title 2"/>
          <p:cNvSpPr>
            <a:spLocks noGrp="1"/>
          </p:cNvSpPr>
          <p:nvPr>
            <p:ph type="title"/>
          </p:nvPr>
        </p:nvSpPr>
        <p:spPr/>
        <p:txBody>
          <a:bodyPr/>
          <a:lstStyle/>
          <a:p>
            <a:r>
              <a:rPr lang="en-US" dirty="0"/>
              <a:t>Function definitions</a:t>
            </a:r>
          </a:p>
        </p:txBody>
      </p:sp>
    </p:spTree>
    <p:extLst>
      <p:ext uri="{BB962C8B-B14F-4D97-AF65-F5344CB8AC3E}">
        <p14:creationId xmlns:p14="http://schemas.microsoft.com/office/powerpoint/2010/main" val="1551292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Global Variables Are Hazardous</a:t>
            </a:r>
          </a:p>
        </p:txBody>
      </p:sp>
      <p:sp>
        <p:nvSpPr>
          <p:cNvPr id="110595" name="Rectangle 3"/>
          <p:cNvSpPr>
            <a:spLocks noGrp="1" noChangeArrowheads="1"/>
          </p:cNvSpPr>
          <p:nvPr>
            <p:ph idx="1"/>
          </p:nvPr>
        </p:nvSpPr>
        <p:spPr/>
        <p:txBody>
          <a:bodyPr>
            <a:normAutofit lnSpcReduction="10000"/>
          </a:bodyPr>
          <a:lstStyle/>
          <a:p>
            <a:r>
              <a:rPr lang="en-US" altLang="en-US" dirty="0"/>
              <a:t>Global variables should be used sparingly and with considerable thought as well as subsequent documentation.</a:t>
            </a:r>
          </a:p>
          <a:p>
            <a:r>
              <a:rPr lang="en-US" altLang="en-US" dirty="0"/>
              <a:t>As a general rule, global variables can be used for mathematical constants or universally used values and perhaps file pointers or </a:t>
            </a:r>
            <a:r>
              <a:rPr lang="en-US" altLang="en-US" dirty="0">
                <a:solidFill>
                  <a:schemeClr val="accent5"/>
                </a:solidFill>
              </a:rPr>
              <a:t>stream</a:t>
            </a:r>
            <a:r>
              <a:rPr lang="en-US" altLang="en-US" dirty="0"/>
              <a:t> objects. </a:t>
            </a:r>
          </a:p>
          <a:p>
            <a:r>
              <a:rPr lang="en-US" altLang="en-US" dirty="0"/>
              <a:t>If the program is quite large, with many user-written libraries, it is best to avoid global declarations altogether.</a:t>
            </a:r>
          </a:p>
        </p:txBody>
      </p:sp>
    </p:spTree>
    <p:extLst>
      <p:ext uri="{BB962C8B-B14F-4D97-AF65-F5344CB8AC3E}">
        <p14:creationId xmlns:p14="http://schemas.microsoft.com/office/powerpoint/2010/main" val="186390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Static Variables</a:t>
            </a:r>
          </a:p>
        </p:txBody>
      </p:sp>
      <p:sp>
        <p:nvSpPr>
          <p:cNvPr id="112643" name="Rectangle 3"/>
          <p:cNvSpPr>
            <a:spLocks noGrp="1" noChangeArrowheads="1"/>
          </p:cNvSpPr>
          <p:nvPr>
            <p:ph idx="1"/>
          </p:nvPr>
        </p:nvSpPr>
        <p:spPr/>
        <p:txBody>
          <a:bodyPr/>
          <a:lstStyle/>
          <a:p>
            <a:r>
              <a:rPr lang="en-US" altLang="en-US"/>
              <a:t>Once a variable is declared a static variable, the variable contents are retained until the program is terminated.</a:t>
            </a:r>
          </a:p>
          <a:p>
            <a:r>
              <a:rPr lang="en-US" altLang="en-US"/>
              <a:t>The variable is still visible only to the function and it is not seen by any other parts of the program. </a:t>
            </a:r>
          </a:p>
          <a:p>
            <a:r>
              <a:rPr lang="en-US" altLang="en-US"/>
              <a:t>The first time the function is entered, the static variable initialization occurs. </a:t>
            </a:r>
          </a:p>
          <a:p>
            <a:endParaRPr lang="en-US" altLang="en-US" dirty="0"/>
          </a:p>
        </p:txBody>
      </p:sp>
    </p:spTree>
    <p:extLst>
      <p:ext uri="{BB962C8B-B14F-4D97-AF65-F5344CB8AC3E}">
        <p14:creationId xmlns:p14="http://schemas.microsoft.com/office/powerpoint/2010/main" val="52659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Static Variables</a:t>
            </a:r>
            <a:endParaRPr lang="en-US" dirty="0"/>
          </a:p>
        </p:txBody>
      </p:sp>
      <p:sp>
        <p:nvSpPr>
          <p:cNvPr id="113667" name="Rectangle 3"/>
          <p:cNvSpPr>
            <a:spLocks noGrp="1" noChangeArrowheads="1"/>
          </p:cNvSpPr>
          <p:nvPr>
            <p:ph idx="1"/>
          </p:nvPr>
        </p:nvSpPr>
        <p:spPr/>
        <p:txBody>
          <a:bodyPr>
            <a:normAutofit fontScale="92500"/>
          </a:bodyPr>
          <a:lstStyle/>
          <a:p>
            <a:r>
              <a:rPr lang="en-US" altLang="en-US"/>
              <a:t>If there is no initial value assigned in the code, C++ initializes the static variable to zero. </a:t>
            </a:r>
          </a:p>
          <a:p>
            <a:r>
              <a:rPr lang="en-US" altLang="en-US"/>
              <a:t>The static variable initialization statement is performed only once while the program is running.</a:t>
            </a:r>
          </a:p>
          <a:p>
            <a:r>
              <a:rPr lang="en-US" altLang="en-US"/>
              <a:t>If a function must “remember” a value, even after the program control has left that function, a static variable will keep its value until the program ceases to run. </a:t>
            </a:r>
          </a:p>
          <a:p>
            <a:r>
              <a:rPr lang="en-US" altLang="en-US"/>
              <a:t>The format is:</a:t>
            </a:r>
          </a:p>
          <a:p>
            <a:endParaRPr lang="en-US" altLang="en-US" dirty="0"/>
          </a:p>
        </p:txBody>
      </p:sp>
      <p:sp>
        <p:nvSpPr>
          <p:cNvPr id="2" name="Rectangle 1"/>
          <p:cNvSpPr/>
          <p:nvPr/>
        </p:nvSpPr>
        <p:spPr>
          <a:xfrm>
            <a:off x="1905000" y="5919272"/>
            <a:ext cx="5334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total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&gt;; </a:t>
            </a:r>
            <a:endParaRPr lang="en-US" dirty="0"/>
          </a:p>
        </p:txBody>
      </p:sp>
    </p:spTree>
    <p:extLst>
      <p:ext uri="{BB962C8B-B14F-4D97-AF65-F5344CB8AC3E}">
        <p14:creationId xmlns:p14="http://schemas.microsoft.com/office/powerpoint/2010/main" val="3139446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Text Box 5"/>
          <p:cNvSpPr txBox="1">
            <a:spLocks noChangeArrowheads="1"/>
          </p:cNvSpPr>
          <p:nvPr/>
        </p:nvSpPr>
        <p:spPr bwMode="auto">
          <a:xfrm>
            <a:off x="685800" y="5638800"/>
            <a:ext cx="809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In this example, only this function sees </a:t>
            </a:r>
            <a:r>
              <a:rPr lang="en-US" altLang="en-US" sz="2000" b="1">
                <a:latin typeface="Courier New" panose="02070309020205020404" pitchFamily="49" charset="0"/>
              </a:rPr>
              <a:t>total</a:t>
            </a:r>
            <a:r>
              <a:rPr lang="en-US" altLang="en-US" sz="2000"/>
              <a:t>.  Every time it is called, </a:t>
            </a:r>
          </a:p>
          <a:p>
            <a:r>
              <a:rPr lang="en-US" altLang="en-US" sz="2000"/>
              <a:t>it remembers the value and keeps adding it to the previous total.</a:t>
            </a:r>
          </a:p>
        </p:txBody>
      </p:sp>
      <p:sp>
        <p:nvSpPr>
          <p:cNvPr id="2" name="Rectangle 1"/>
          <p:cNvSpPr/>
          <p:nvPr/>
        </p:nvSpPr>
        <p:spPr>
          <a:xfrm>
            <a:off x="762000" y="1524000"/>
            <a:ext cx="762000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HowMuchHaveYouSpent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pPr lvl="1"/>
            <a:r>
              <a:rPr lang="en-US" dirty="0">
                <a:solidFill>
                  <a:srgbClr val="008000"/>
                </a:solidFill>
                <a:highlight>
                  <a:srgbClr val="FFFFFF"/>
                </a:highlight>
                <a:latin typeface="Consolas" panose="020B0609020204030204" pitchFamily="49" charset="0"/>
              </a:rPr>
              <a:t>//total is set to zero 1st time in here </a:t>
            </a:r>
            <a:endParaRPr lang="en-US"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total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&gt;(0.0); </a:t>
            </a:r>
          </a:p>
          <a:p>
            <a:pPr lvl="1"/>
            <a:endParaRPr lang="en-US"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amount; </a:t>
            </a:r>
          </a:p>
          <a:p>
            <a:pPr lvl="1"/>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 How much was this recent purchase?  $ "</a:t>
            </a:r>
            <a:r>
              <a:rPr lang="en-US" dirty="0">
                <a:solidFill>
                  <a:srgbClr val="000000"/>
                </a:solidFill>
                <a:highlight>
                  <a:srgbClr val="FFFFFF"/>
                </a:highlight>
                <a:latin typeface="Consolas" panose="020B0609020204030204" pitchFamily="49" charset="0"/>
              </a:rPr>
              <a:t>;   </a:t>
            </a:r>
          </a:p>
          <a:p>
            <a:pPr lvl="1"/>
            <a:r>
              <a:rPr lang="en-US" dirty="0" err="1">
                <a:solidFill>
                  <a:srgbClr val="000000"/>
                </a:solidFill>
                <a:highlight>
                  <a:srgbClr val="FFFFFF"/>
                </a:highlight>
                <a:latin typeface="Consolas" panose="020B0609020204030204" pitchFamily="49" charset="0"/>
              </a:rPr>
              <a:t>cin</a:t>
            </a:r>
            <a:r>
              <a:rPr lang="en-US" dirty="0">
                <a:solidFill>
                  <a:srgbClr val="000000"/>
                </a:solidFill>
                <a:highlight>
                  <a:srgbClr val="FFFFFF"/>
                </a:highlight>
                <a:latin typeface="Consolas" panose="020B0609020204030204" pitchFamily="49" charset="0"/>
              </a:rPr>
              <a:t> &gt;&gt; amount;</a:t>
            </a:r>
          </a:p>
          <a:p>
            <a:pPr lvl="1"/>
            <a:r>
              <a:rPr lang="en-US" dirty="0" err="1">
                <a:solidFill>
                  <a:srgbClr val="000000"/>
                </a:solidFill>
                <a:highlight>
                  <a:srgbClr val="FFFFFF"/>
                </a:highlight>
                <a:latin typeface="Consolas" panose="020B0609020204030204" pitchFamily="49" charset="0"/>
              </a:rPr>
              <a:t>cin.ignore</a:t>
            </a:r>
            <a:r>
              <a:rPr lang="en-US" dirty="0">
                <a:solidFill>
                  <a:srgbClr val="000000"/>
                </a:solidFill>
                <a:highlight>
                  <a:srgbClr val="FFFFFF"/>
                </a:highlight>
                <a:latin typeface="Consolas" panose="020B0609020204030204" pitchFamily="49" charset="0"/>
              </a:rPr>
              <a:t>();   </a:t>
            </a:r>
          </a:p>
          <a:p>
            <a:pPr lvl="1"/>
            <a:endParaRPr lang="en-US" dirty="0">
              <a:solidFill>
                <a:srgbClr val="000000"/>
              </a:solidFill>
              <a:highlight>
                <a:srgbClr val="FFFFFF"/>
              </a:highlight>
              <a:latin typeface="Consolas" panose="020B0609020204030204" pitchFamily="49" charset="0"/>
            </a:endParaRPr>
          </a:p>
          <a:p>
            <a:pPr lvl="1"/>
            <a:r>
              <a:rPr lang="en-US" dirty="0">
                <a:solidFill>
                  <a:srgbClr val="008000"/>
                </a:solidFill>
                <a:highlight>
                  <a:srgbClr val="FFFFFF"/>
                </a:highlight>
                <a:latin typeface="Consolas" panose="020B0609020204030204" pitchFamily="49" charset="0"/>
              </a:rPr>
              <a:t>//keep a running total of the purchases</a:t>
            </a:r>
            <a:endParaRPr lang="en-US" dirty="0">
              <a:solidFill>
                <a:srgbClr val="000000"/>
              </a:solidFill>
              <a:highlight>
                <a:srgbClr val="FFFFFF"/>
              </a:highlight>
              <a:latin typeface="Consolas" panose="020B0609020204030204" pitchFamily="49" charset="0"/>
            </a:endParaRPr>
          </a:p>
          <a:p>
            <a:pPr lvl="1"/>
            <a:r>
              <a:rPr lang="en-US" dirty="0">
                <a:solidFill>
                  <a:srgbClr val="000000"/>
                </a:solidFill>
                <a:highlight>
                  <a:srgbClr val="FFFFFF"/>
                </a:highlight>
                <a:latin typeface="Consolas" panose="020B0609020204030204" pitchFamily="49" charset="0"/>
              </a:rPr>
              <a:t>total = total + amount;</a:t>
            </a:r>
          </a:p>
          <a:p>
            <a:pPr lvl="1"/>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total;</a:t>
            </a:r>
          </a:p>
          <a:p>
            <a:r>
              <a:rPr lang="en-US" dirty="0">
                <a:solidFill>
                  <a:srgbClr val="000000"/>
                </a:solidFill>
                <a:highlight>
                  <a:srgbClr val="FFFFFF"/>
                </a:highlight>
                <a:latin typeface="Consolas" panose="020B0609020204030204" pitchFamily="49" charset="0"/>
              </a:rPr>
              <a:t> }</a:t>
            </a:r>
            <a:endParaRPr lang="en-US" dirty="0"/>
          </a:p>
        </p:txBody>
      </p:sp>
      <p:sp>
        <p:nvSpPr>
          <p:cNvPr id="3" name="Title 2"/>
          <p:cNvSpPr>
            <a:spLocks noGrp="1"/>
          </p:cNvSpPr>
          <p:nvPr>
            <p:ph type="title"/>
          </p:nvPr>
        </p:nvSpPr>
        <p:spPr/>
        <p:txBody>
          <a:bodyPr/>
          <a:lstStyle/>
          <a:p>
            <a:r>
              <a:rPr lang="en-US" altLang="en-US" dirty="0"/>
              <a:t>Static Variables</a:t>
            </a:r>
            <a:endParaRPr lang="en-US" dirty="0"/>
          </a:p>
        </p:txBody>
      </p:sp>
    </p:spTree>
    <p:extLst>
      <p:ext uri="{BB962C8B-B14F-4D97-AF65-F5344CB8AC3E}">
        <p14:creationId xmlns:p14="http://schemas.microsoft.com/office/powerpoint/2010/main" val="67123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Variables declared in a function have which of the following scopes:</a:t>
            </a:r>
          </a:p>
          <a:p>
            <a:pPr marL="457200" indent="-457200">
              <a:buFont typeface="+mj-lt"/>
              <a:buAutoNum type="alphaUcPeriod"/>
            </a:pPr>
            <a:r>
              <a:rPr lang="en-US" dirty="0"/>
              <a:t>Global scope, accessible throughout the program</a:t>
            </a:r>
          </a:p>
          <a:p>
            <a:pPr marL="457200" indent="-457200">
              <a:buFont typeface="+mj-lt"/>
              <a:buAutoNum type="alphaUcPeriod"/>
            </a:pPr>
            <a:r>
              <a:rPr lang="en-US" dirty="0"/>
              <a:t>Local scope, accessible only in that function</a:t>
            </a:r>
          </a:p>
          <a:p>
            <a:endParaRPr lang="en-US" dirty="0"/>
          </a:p>
        </p:txBody>
      </p:sp>
    </p:spTree>
    <p:extLst>
      <p:ext uri="{BB962C8B-B14F-4D97-AF65-F5344CB8AC3E}">
        <p14:creationId xmlns:p14="http://schemas.microsoft.com/office/powerpoint/2010/main" val="210122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Overloaded Functions</a:t>
            </a:r>
          </a:p>
        </p:txBody>
      </p:sp>
      <p:sp>
        <p:nvSpPr>
          <p:cNvPr id="3" name="Subtitle 2"/>
          <p:cNvSpPr>
            <a:spLocks noGrp="1"/>
          </p:cNvSpPr>
          <p:nvPr>
            <p:ph type="subTitle" idx="1"/>
          </p:nvPr>
        </p:nvSpPr>
        <p:spPr/>
        <p:txBody>
          <a:bodyPr>
            <a:normAutofit fontScale="92500"/>
          </a:bodyPr>
          <a:lstStyle/>
          <a:p>
            <a:r>
              <a:rPr lang="en-US" dirty="0"/>
              <a:t>Explain the purpose of and how to overload functions.</a:t>
            </a:r>
          </a:p>
        </p:txBody>
      </p:sp>
    </p:spTree>
    <p:extLst>
      <p:ext uri="{BB962C8B-B14F-4D97-AF65-F5344CB8AC3E}">
        <p14:creationId xmlns:p14="http://schemas.microsoft.com/office/powerpoint/2010/main" val="22131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When should you use global variables:</a:t>
            </a:r>
          </a:p>
          <a:p>
            <a:pPr marL="457200" indent="-457200">
              <a:buFont typeface="+mj-lt"/>
              <a:buAutoNum type="alphaUcPeriod"/>
            </a:pPr>
            <a:r>
              <a:rPr lang="en-US" dirty="0"/>
              <a:t>Always, then I don’t have to worry about access.</a:t>
            </a:r>
          </a:p>
          <a:p>
            <a:pPr marL="457200" indent="-457200">
              <a:buFont typeface="+mj-lt"/>
              <a:buAutoNum type="alphaUcPeriod"/>
            </a:pPr>
            <a:r>
              <a:rPr lang="en-US" dirty="0"/>
              <a:t>Never, it’s always a mistake.</a:t>
            </a:r>
          </a:p>
          <a:p>
            <a:pPr marL="457200" indent="-457200">
              <a:buFont typeface="+mj-lt"/>
              <a:buAutoNum type="alphaUcPeriod"/>
            </a:pPr>
            <a:r>
              <a:rPr lang="en-US" altLang="en-US" dirty="0"/>
              <a:t>Sparingly and with considerable thought as well as subsequent documentation.</a:t>
            </a:r>
          </a:p>
          <a:p>
            <a:pPr marL="457200" indent="-457200">
              <a:buFont typeface="+mj-lt"/>
              <a:buAutoNum type="alphaUcPeriod"/>
            </a:pPr>
            <a:r>
              <a:rPr lang="en-US" dirty="0"/>
              <a:t>None of the above.</a:t>
            </a:r>
          </a:p>
          <a:p>
            <a:pPr marL="457200" indent="-457200">
              <a:buFont typeface="+mj-lt"/>
              <a:buAutoNum type="alphaUcPeriod"/>
            </a:pPr>
            <a:endParaRPr lang="en-US" dirty="0"/>
          </a:p>
          <a:p>
            <a:endParaRPr lang="en-US" dirty="0"/>
          </a:p>
        </p:txBody>
      </p:sp>
    </p:spTree>
    <p:extLst>
      <p:ext uri="{BB962C8B-B14F-4D97-AF65-F5344CB8AC3E}">
        <p14:creationId xmlns:p14="http://schemas.microsoft.com/office/powerpoint/2010/main" val="83722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F8A65-8AA0-4F21-B9A1-A0FD64215FF6}"/>
              </a:ext>
            </a:extLst>
          </p:cNvPr>
          <p:cNvSpPr>
            <a:spLocks noGrp="1"/>
          </p:cNvSpPr>
          <p:nvPr>
            <p:ph type="ctrTitle"/>
          </p:nvPr>
        </p:nvSpPr>
        <p:spPr/>
        <p:txBody>
          <a:bodyPr/>
          <a:lstStyle/>
          <a:p>
            <a:r>
              <a:rPr lang="en-US" dirty="0"/>
              <a:t>Overloaded Functions Demo</a:t>
            </a:r>
          </a:p>
        </p:txBody>
      </p:sp>
      <p:sp>
        <p:nvSpPr>
          <p:cNvPr id="4" name="Subtitle 3">
            <a:extLst>
              <a:ext uri="{FF2B5EF4-FFF2-40B4-BE49-F238E27FC236}">
                <a16:creationId xmlns:a16="http://schemas.microsoft.com/office/drawing/2014/main" id="{87108F2D-C5AA-4380-968D-7B7BE5887561}"/>
              </a:ext>
            </a:extLst>
          </p:cNvPr>
          <p:cNvSpPr>
            <a:spLocks noGrp="1"/>
          </p:cNvSpPr>
          <p:nvPr>
            <p:ph type="subTitle" idx="1"/>
          </p:nvPr>
        </p:nvSpPr>
        <p:spPr/>
        <p:txBody>
          <a:bodyPr/>
          <a:lstStyle/>
          <a:p>
            <a:r>
              <a:rPr lang="en-US" dirty="0"/>
              <a:t>Demonstrate how to overload functions.</a:t>
            </a:r>
          </a:p>
        </p:txBody>
      </p:sp>
    </p:spTree>
    <p:extLst>
      <p:ext uri="{BB962C8B-B14F-4D97-AF65-F5344CB8AC3E}">
        <p14:creationId xmlns:p14="http://schemas.microsoft.com/office/powerpoint/2010/main" val="829785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numCol="2">
            <a:normAutofit fontScale="92500" lnSpcReduction="20000"/>
          </a:bodyPr>
          <a:lstStyle/>
          <a:p>
            <a:pPr>
              <a:buFont typeface="Wingdings" panose="05000000000000000000" pitchFamily="2" charset="2"/>
              <a:buChar char="ü"/>
            </a:pPr>
            <a:r>
              <a:rPr lang="en-US" dirty="0"/>
              <a:t>Basic Function Characteristics</a:t>
            </a:r>
          </a:p>
          <a:p>
            <a:pPr>
              <a:buFont typeface="Wingdings" panose="05000000000000000000" pitchFamily="2" charset="2"/>
              <a:buChar char="ü"/>
            </a:pPr>
            <a:r>
              <a:rPr lang="en-US" dirty="0"/>
              <a:t>Types of functions</a:t>
            </a:r>
          </a:p>
          <a:p>
            <a:pPr>
              <a:buFont typeface="Wingdings" panose="05000000000000000000" pitchFamily="2" charset="2"/>
              <a:buChar char="ü"/>
            </a:pPr>
            <a:r>
              <a:rPr lang="en-US" dirty="0"/>
              <a:t>Calling and Called Functions</a:t>
            </a:r>
          </a:p>
          <a:p>
            <a:pPr>
              <a:buFont typeface="Wingdings" panose="05000000000000000000" pitchFamily="2" charset="2"/>
              <a:buChar char="ü"/>
            </a:pPr>
            <a:r>
              <a:rPr lang="en-US" dirty="0"/>
              <a:t>How to write functions</a:t>
            </a:r>
          </a:p>
          <a:p>
            <a:pPr>
              <a:buFont typeface="Wingdings" panose="05000000000000000000" pitchFamily="2" charset="2"/>
              <a:buChar char="ü"/>
            </a:pPr>
            <a:r>
              <a:rPr lang="en-US" dirty="0"/>
              <a:t>Return Statement</a:t>
            </a:r>
          </a:p>
          <a:p>
            <a:pPr>
              <a:buFont typeface="Wingdings" panose="05000000000000000000" pitchFamily="2" charset="2"/>
              <a:buChar char="ü"/>
            </a:pPr>
            <a:r>
              <a:rPr lang="en-US" dirty="0"/>
              <a:t>Function Calls</a:t>
            </a:r>
          </a:p>
          <a:p>
            <a:pPr>
              <a:buFont typeface="Wingdings" panose="05000000000000000000" pitchFamily="2" charset="2"/>
              <a:buChar char="ü"/>
            </a:pPr>
            <a:r>
              <a:rPr lang="en-US" dirty="0"/>
              <a:t>Function variables</a:t>
            </a:r>
          </a:p>
          <a:p>
            <a:pPr>
              <a:buFont typeface="Wingdings" panose="05000000000000000000" pitchFamily="2" charset="2"/>
              <a:buChar char="ü"/>
            </a:pPr>
            <a:r>
              <a:rPr lang="en-US" dirty="0"/>
              <a:t>Troubleshooting Functions</a:t>
            </a:r>
          </a:p>
          <a:p>
            <a:pPr>
              <a:buFont typeface="Wingdings" panose="05000000000000000000" pitchFamily="2" charset="2"/>
              <a:buChar char="ü"/>
            </a:pPr>
            <a:r>
              <a:rPr lang="en-US" dirty="0"/>
              <a:t>Overloaded Functions</a:t>
            </a:r>
          </a:p>
          <a:p>
            <a:pPr>
              <a:buFont typeface="Wingdings" panose="05000000000000000000" pitchFamily="2" charset="2"/>
              <a:buChar char="ü"/>
            </a:pPr>
            <a:r>
              <a:rPr lang="en-US" dirty="0"/>
              <a:t>Default Parameter Lists</a:t>
            </a:r>
          </a:p>
          <a:p>
            <a:pPr>
              <a:buFont typeface="Wingdings" panose="05000000000000000000" pitchFamily="2" charset="2"/>
              <a:buChar char="ü"/>
            </a:pPr>
            <a:r>
              <a:rPr lang="en-US" dirty="0"/>
              <a:t>Variable Scope</a:t>
            </a:r>
          </a:p>
          <a:p>
            <a:pPr>
              <a:buFont typeface="Wingdings" panose="05000000000000000000" pitchFamily="2" charset="2"/>
              <a:buChar char="q"/>
            </a:pPr>
            <a:r>
              <a:rPr lang="en-US" dirty="0"/>
              <a:t>Multi-File Programs</a:t>
            </a:r>
          </a:p>
          <a:p>
            <a:pPr>
              <a:buFont typeface="Wingdings" panose="05000000000000000000" pitchFamily="2" charset="2"/>
              <a:buChar char="q"/>
            </a:pPr>
            <a:r>
              <a:rPr lang="en-US" dirty="0"/>
              <a:t>String Stream Class</a:t>
            </a:r>
          </a:p>
          <a:p>
            <a:pPr>
              <a:buFont typeface="Wingdings" panose="05000000000000000000" pitchFamily="2" charset="2"/>
              <a:buChar char="q"/>
            </a:pPr>
            <a:r>
              <a:rPr lang="en-US" dirty="0"/>
              <a:t>Common Errors With Functions</a:t>
            </a:r>
          </a:p>
        </p:txBody>
      </p:sp>
    </p:spTree>
    <p:extLst>
      <p:ext uri="{BB962C8B-B14F-4D97-AF65-F5344CB8AC3E}">
        <p14:creationId xmlns:p14="http://schemas.microsoft.com/office/powerpoint/2010/main" val="344809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Overloaded Functions </a:t>
            </a:r>
          </a:p>
        </p:txBody>
      </p:sp>
      <p:sp>
        <p:nvSpPr>
          <p:cNvPr id="94211" name="Rectangle 3"/>
          <p:cNvSpPr>
            <a:spLocks noGrp="1" noChangeArrowheads="1"/>
          </p:cNvSpPr>
          <p:nvPr>
            <p:ph idx="1"/>
          </p:nvPr>
        </p:nvSpPr>
        <p:spPr/>
        <p:txBody>
          <a:bodyPr/>
          <a:lstStyle/>
          <a:p>
            <a:r>
              <a:rPr lang="en-US" altLang="en-US" dirty="0">
                <a:solidFill>
                  <a:schemeClr val="accent5"/>
                </a:solidFill>
              </a:rPr>
              <a:t>Overloaded functions </a:t>
            </a:r>
            <a:r>
              <a:rPr lang="en-US" altLang="en-US" dirty="0"/>
              <a:t>make it possible to have two or more functions with the same name but with different input parameter lists.</a:t>
            </a:r>
          </a:p>
          <a:p>
            <a:r>
              <a:rPr lang="en-US" altLang="en-US" dirty="0"/>
              <a:t>Overloaded functions all have perform essentially the same job—but there are different input possibilities. </a:t>
            </a:r>
          </a:p>
          <a:p>
            <a:r>
              <a:rPr lang="en-US" altLang="en-US" dirty="0"/>
              <a:t>Overloaded functions give us several possible functions, and due to some condition, we don’t necessarily use all of them. </a:t>
            </a:r>
          </a:p>
        </p:txBody>
      </p:sp>
    </p:spTree>
    <p:extLst>
      <p:ext uri="{BB962C8B-B14F-4D97-AF65-F5344CB8AC3E}">
        <p14:creationId xmlns:p14="http://schemas.microsoft.com/office/powerpoint/2010/main" val="181310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Saying Goodnight Four Ways</a:t>
            </a:r>
            <a:endParaRPr lang="en-US" dirty="0"/>
          </a:p>
        </p:txBody>
      </p:sp>
      <p:sp>
        <p:nvSpPr>
          <p:cNvPr id="95235" name="Rectangle 3"/>
          <p:cNvSpPr>
            <a:spLocks noGrp="1" noChangeArrowheads="1"/>
          </p:cNvSpPr>
          <p:nvPr>
            <p:ph idx="1"/>
          </p:nvPr>
        </p:nvSpPr>
        <p:spPr/>
        <p:txBody>
          <a:bodyPr/>
          <a:lstStyle/>
          <a:p>
            <a:r>
              <a:rPr lang="en-US" altLang="en-US"/>
              <a:t>Four different prototypes, same function name, all write a “goodnight” message.</a:t>
            </a:r>
          </a:p>
          <a:p>
            <a:r>
              <a:rPr lang="en-US" altLang="en-US"/>
              <a:t>The function that is used depends on what is passed to it.</a:t>
            </a:r>
            <a:endParaRPr lang="en-US" altLang="en-US" dirty="0"/>
          </a:p>
        </p:txBody>
      </p:sp>
      <p:sp>
        <p:nvSpPr>
          <p:cNvPr id="2" name="Rectangle 1"/>
          <p:cNvSpPr/>
          <p:nvPr/>
        </p:nvSpPr>
        <p:spPr>
          <a:xfrm>
            <a:off x="1667775" y="3959442"/>
            <a:ext cx="60198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SayGoodnight</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SayGoodnight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name1);</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SayGoodnight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name1,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name2);</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SayGoodnight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a:t>
            </a:r>
            <a:endParaRPr lang="en-US" dirty="0"/>
          </a:p>
        </p:txBody>
      </p:sp>
    </p:spTree>
    <p:extLst>
      <p:ext uri="{BB962C8B-B14F-4D97-AF65-F5344CB8AC3E}">
        <p14:creationId xmlns:p14="http://schemas.microsoft.com/office/powerpoint/2010/main" val="287791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the prototypes for two overloaded functions called </a:t>
            </a:r>
            <a:r>
              <a:rPr lang="en-US" dirty="0" err="1"/>
              <a:t>MultipleChars</a:t>
            </a:r>
            <a:r>
              <a:rPr lang="en-US" dirty="0"/>
              <a:t>. Both will return a string. The first overload will take two parameters: a char called </a:t>
            </a:r>
            <a:r>
              <a:rPr lang="en-US" dirty="0" err="1"/>
              <a:t>charToRepeat</a:t>
            </a:r>
            <a:r>
              <a:rPr lang="en-US" dirty="0"/>
              <a:t> and an </a:t>
            </a:r>
            <a:r>
              <a:rPr lang="en-US" dirty="0" err="1"/>
              <a:t>int</a:t>
            </a:r>
            <a:r>
              <a:rPr lang="en-US" dirty="0"/>
              <a:t> called </a:t>
            </a:r>
            <a:r>
              <a:rPr lang="en-US" dirty="0" err="1"/>
              <a:t>numChars</a:t>
            </a:r>
            <a:r>
              <a:rPr lang="en-US" dirty="0"/>
              <a:t>. The second overloaded function will take one parameter, an </a:t>
            </a:r>
            <a:r>
              <a:rPr lang="en-US" dirty="0" err="1"/>
              <a:t>int</a:t>
            </a:r>
            <a:r>
              <a:rPr lang="en-US" dirty="0"/>
              <a:t> called </a:t>
            </a:r>
            <a:r>
              <a:rPr lang="en-US" dirty="0" err="1"/>
              <a:t>numChars</a:t>
            </a:r>
            <a:r>
              <a:rPr lang="en-US" dirty="0"/>
              <a:t>.</a:t>
            </a:r>
          </a:p>
        </p:txBody>
      </p:sp>
    </p:spTree>
    <p:extLst>
      <p:ext uri="{BB962C8B-B14F-4D97-AF65-F5344CB8AC3E}">
        <p14:creationId xmlns:p14="http://schemas.microsoft.com/office/powerpoint/2010/main" val="165578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Default Parameter Lists</a:t>
            </a:r>
          </a:p>
        </p:txBody>
      </p:sp>
      <p:sp>
        <p:nvSpPr>
          <p:cNvPr id="5" name="Subtitle 4"/>
          <p:cNvSpPr>
            <a:spLocks noGrp="1"/>
          </p:cNvSpPr>
          <p:nvPr>
            <p:ph type="subTitle" idx="1"/>
          </p:nvPr>
        </p:nvSpPr>
        <p:spPr/>
        <p:txBody>
          <a:bodyPr>
            <a:normAutofit fontScale="92500" lnSpcReduction="20000"/>
          </a:bodyPr>
          <a:lstStyle/>
          <a:p>
            <a:r>
              <a:rPr lang="en-US" dirty="0"/>
              <a:t>Explain how to use and the purpose of default parameter lists. </a:t>
            </a:r>
          </a:p>
        </p:txBody>
      </p:sp>
    </p:spTree>
    <p:extLst>
      <p:ext uri="{BB962C8B-B14F-4D97-AF65-F5344CB8AC3E}">
        <p14:creationId xmlns:p14="http://schemas.microsoft.com/office/powerpoint/2010/main" val="53480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dirty="0"/>
              <a:t>Default Input Parameter List Functions </a:t>
            </a:r>
          </a:p>
        </p:txBody>
      </p:sp>
      <p:sp>
        <p:nvSpPr>
          <p:cNvPr id="98307" name="Rectangle 3"/>
          <p:cNvSpPr>
            <a:spLocks noGrp="1" noChangeArrowheads="1"/>
          </p:cNvSpPr>
          <p:nvPr>
            <p:ph idx="1"/>
          </p:nvPr>
        </p:nvSpPr>
        <p:spPr/>
        <p:txBody>
          <a:bodyPr/>
          <a:lstStyle/>
          <a:p>
            <a:r>
              <a:rPr lang="en-US" altLang="en-US" dirty="0"/>
              <a:t>The </a:t>
            </a:r>
            <a:r>
              <a:rPr lang="en-US" altLang="en-US" dirty="0">
                <a:solidFill>
                  <a:schemeClr val="accent5"/>
                </a:solidFill>
              </a:rPr>
              <a:t>default input parameter </a:t>
            </a:r>
            <a:r>
              <a:rPr lang="en-US" altLang="en-US" dirty="0"/>
              <a:t>list  allows the program to declare a function that has a variable number of input parameters.</a:t>
            </a:r>
          </a:p>
          <a:p>
            <a:r>
              <a:rPr lang="en-US" altLang="en-US" dirty="0"/>
              <a:t>The programmer supplies the default values for the inputs. </a:t>
            </a:r>
          </a:p>
          <a:p>
            <a:r>
              <a:rPr lang="en-US" altLang="en-US" dirty="0"/>
              <a:t>If the function is called and the values are not passed to it, the function simply uses the default values supplied in the declaration. </a:t>
            </a:r>
          </a:p>
          <a:p>
            <a:endParaRPr lang="en-US" altLang="en-US" dirty="0"/>
          </a:p>
        </p:txBody>
      </p:sp>
    </p:spTree>
    <p:extLst>
      <p:ext uri="{BB962C8B-B14F-4D97-AF65-F5344CB8AC3E}">
        <p14:creationId xmlns:p14="http://schemas.microsoft.com/office/powerpoint/2010/main" val="405222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Default Input Parameter List Functions </a:t>
            </a:r>
          </a:p>
        </p:txBody>
      </p:sp>
      <p:sp>
        <p:nvSpPr>
          <p:cNvPr id="99331" name="Rectangle 3"/>
          <p:cNvSpPr>
            <a:spLocks noGrp="1" noChangeArrowheads="1"/>
          </p:cNvSpPr>
          <p:nvPr>
            <p:ph idx="1"/>
          </p:nvPr>
        </p:nvSpPr>
        <p:spPr/>
        <p:txBody>
          <a:bodyPr>
            <a:normAutofit fontScale="92500"/>
          </a:bodyPr>
          <a:lstStyle/>
          <a:p>
            <a:r>
              <a:rPr lang="en-US" altLang="en-US"/>
              <a:t>The prototype for this type of function may or may not contain the variable name, but the default value must be supplied. </a:t>
            </a:r>
          </a:p>
          <a:p>
            <a:r>
              <a:rPr lang="en-US" altLang="en-US"/>
              <a:t>Default parameter list functions require the programmer to pass inputs in the declaration order. </a:t>
            </a:r>
          </a:p>
          <a:p>
            <a:r>
              <a:rPr lang="en-US" altLang="en-US"/>
              <a:t>Starting with the rightmost value, parameters may be omitted from the call. </a:t>
            </a:r>
          </a:p>
          <a:p>
            <a:r>
              <a:rPr lang="en-US" altLang="en-US"/>
              <a:t>The function must be called with input values starting on the left, and input values may not be skipped. </a:t>
            </a:r>
            <a:endParaRPr lang="en-US" altLang="en-US" dirty="0"/>
          </a:p>
        </p:txBody>
      </p:sp>
    </p:spTree>
    <p:extLst>
      <p:ext uri="{BB962C8B-B14F-4D97-AF65-F5344CB8AC3E}">
        <p14:creationId xmlns:p14="http://schemas.microsoft.com/office/powerpoint/2010/main" val="4207782019"/>
      </p:ext>
    </p:extLst>
  </p:cSld>
  <p:clrMapOvr>
    <a:masterClrMapping/>
  </p:clrMapOvr>
</p:sld>
</file>

<file path=ppt/theme/theme1.xml><?xml version="1.0" encoding="utf-8"?>
<a:theme xmlns:a="http://schemas.openxmlformats.org/drawingml/2006/main" name="CIS1275Theme">
  <a:themeElements>
    <a:clrScheme name="Custom 3">
      <a:dk1>
        <a:sysClr val="windowText" lastClr="000000"/>
      </a:dk1>
      <a:lt1>
        <a:sysClr val="window" lastClr="FFFFFF"/>
      </a:lt1>
      <a:dk2>
        <a:srgbClr val="44546A"/>
      </a:dk2>
      <a:lt2>
        <a:srgbClr val="E7E6E6"/>
      </a:lt2>
      <a:accent1>
        <a:srgbClr val="5B9BD5"/>
      </a:accent1>
      <a:accent2>
        <a:srgbClr val="034A90"/>
      </a:accent2>
      <a:accent3>
        <a:srgbClr val="A5A5A5"/>
      </a:accent3>
      <a:accent4>
        <a:srgbClr val="FFC000"/>
      </a:accent4>
      <a:accent5>
        <a:srgbClr val="FFFF00"/>
      </a:accent5>
      <a:accent6>
        <a:srgbClr val="70AD47"/>
      </a:accent6>
      <a:hlink>
        <a:srgbClr val="0563C1"/>
      </a:hlink>
      <a:folHlink>
        <a:srgbClr val="954F72"/>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S1275Theme" id="{7E380404-A70B-47B5-910A-4FA3414BEA2C}" vid="{B2F58B46-5612-4892-8B17-1445541E52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CIS1275Theme</Template>
  <TotalTime>12690</TotalTime>
  <Words>1598</Words>
  <Application>Microsoft Office PowerPoint</Application>
  <PresentationFormat>On-screen Show (4:3)</PresentationFormat>
  <Paragraphs>239</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Consolas</vt:lpstr>
      <vt:lpstr>Corbel</vt:lpstr>
      <vt:lpstr>Courier New</vt:lpstr>
      <vt:lpstr>Wingdings</vt:lpstr>
      <vt:lpstr>CIS1275Theme</vt:lpstr>
      <vt:lpstr>C++ Programming Today 2nd Edition By Barbara Johnston Chapter 4</vt:lpstr>
      <vt:lpstr>Overview</vt:lpstr>
      <vt:lpstr>Overloaded Functions</vt:lpstr>
      <vt:lpstr>Overloaded Functions </vt:lpstr>
      <vt:lpstr>Saying Goodnight Four Ways</vt:lpstr>
      <vt:lpstr>PowerPoint Presentation</vt:lpstr>
      <vt:lpstr>Default Parameter Lists</vt:lpstr>
      <vt:lpstr>Default Input Parameter List Functions </vt:lpstr>
      <vt:lpstr>Default Input Parameter List Functions </vt:lpstr>
      <vt:lpstr>Default Input Parameter List Functions </vt:lpstr>
      <vt:lpstr>Default Input Parameter List Functions </vt:lpstr>
      <vt:lpstr>Default Input Parameter List Functions </vt:lpstr>
      <vt:lpstr>Output of the DrawLines program.</vt:lpstr>
      <vt:lpstr>PowerPoint Presentation</vt:lpstr>
      <vt:lpstr>Variable Scope</vt:lpstr>
      <vt:lpstr>Local, Global and Static Variables </vt:lpstr>
      <vt:lpstr>Local Variables </vt:lpstr>
      <vt:lpstr>Block Scope</vt:lpstr>
      <vt:lpstr>A program illustrating local and global variables. </vt:lpstr>
      <vt:lpstr>PowerPoint Presentation</vt:lpstr>
      <vt:lpstr>Global Variables</vt:lpstr>
      <vt:lpstr>Global Variables</vt:lpstr>
      <vt:lpstr>Global Variables</vt:lpstr>
      <vt:lpstr>Function definitions</vt:lpstr>
      <vt:lpstr>Global Variables Are Hazardous</vt:lpstr>
      <vt:lpstr>Static Variables</vt:lpstr>
      <vt:lpstr>Static Variables</vt:lpstr>
      <vt:lpstr>Static Variables</vt:lpstr>
      <vt:lpstr>PowerPoint Presentation</vt:lpstr>
      <vt:lpstr>PowerPoint Presentation</vt:lpstr>
      <vt:lpstr>Overloaded Functions Demo</vt:lpstr>
      <vt:lpstr>Overview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Today</dc:title>
  <dc:creator>Kelly</dc:creator>
  <cp:lastModifiedBy>Robert Garner</cp:lastModifiedBy>
  <cp:revision>131</cp:revision>
  <dcterms:created xsi:type="dcterms:W3CDTF">2007-06-27T18:05:17Z</dcterms:created>
  <dcterms:modified xsi:type="dcterms:W3CDTF">2017-07-28T19:05:42Z</dcterms:modified>
</cp:coreProperties>
</file>