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28"/>
  </p:notesMasterIdLst>
  <p:sldIdLst>
    <p:sldId id="400" r:id="rId2"/>
    <p:sldId id="258" r:id="rId3"/>
    <p:sldId id="502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504" r:id="rId16"/>
    <p:sldId id="505" r:id="rId17"/>
    <p:sldId id="506" r:id="rId18"/>
    <p:sldId id="468" r:id="rId19"/>
    <p:sldId id="507" r:id="rId20"/>
    <p:sldId id="412" r:id="rId21"/>
    <p:sldId id="470" r:id="rId22"/>
    <p:sldId id="471" r:id="rId23"/>
    <p:sldId id="472" r:id="rId24"/>
    <p:sldId id="473" r:id="rId25"/>
    <p:sldId id="474" r:id="rId26"/>
    <p:sldId id="50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80" d="100"/>
          <a:sy n="80" d="100"/>
        </p:scale>
        <p:origin x="89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88C8C0-9DD8-4CF6-A471-8EFFA5F70065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Program 5-1 uses the sizeof operator.</a:t>
            </a:r>
          </a:p>
        </p:txBody>
      </p:sp>
    </p:spTree>
    <p:extLst>
      <p:ext uri="{BB962C8B-B14F-4D97-AF65-F5344CB8AC3E}">
        <p14:creationId xmlns:p14="http://schemas.microsoft.com/office/powerpoint/2010/main" val="401924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096E4E-631B-4EC5-A853-EAAE610EE338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Program 5-2 shows how to use the address operator.</a:t>
            </a:r>
          </a:p>
        </p:txBody>
      </p:sp>
    </p:spTree>
    <p:extLst>
      <p:ext uri="{BB962C8B-B14F-4D97-AF65-F5344CB8AC3E}">
        <p14:creationId xmlns:p14="http://schemas.microsoft.com/office/powerpoint/2010/main" val="107718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Socrative</a:t>
            </a:r>
            <a:r>
              <a:rPr lang="en-US" baseline="0" dirty="0"/>
              <a:t> quiz at www.socrative.com. Quiz: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SOC-4169924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2F4C9-0554-472A-B794-32DBD26A289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F552B-860F-4125-A431-2CD20E2B99D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5-3 illustrates all of these properties.</a:t>
            </a:r>
          </a:p>
        </p:txBody>
      </p:sp>
    </p:spTree>
    <p:extLst>
      <p:ext uri="{BB962C8B-B14F-4D97-AF65-F5344CB8AC3E}">
        <p14:creationId xmlns:p14="http://schemas.microsoft.com/office/powerpoint/2010/main" val="187987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7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8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2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61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8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2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8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58069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371822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7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2945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9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7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/>
              <a:t>Chapter 5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162800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16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Memory and Hex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Computer memory is addressed by using hexadecimal notation. </a:t>
            </a:r>
          </a:p>
          <a:p>
            <a:r>
              <a:rPr lang="en-US"/>
              <a:t>A memory location might have the hex address of 0x0066FDF0 - 4 bytes long.</a:t>
            </a:r>
          </a:p>
          <a:p>
            <a:r>
              <a:rPr lang="en-US"/>
              <a:t>In the following figure, the six variables in the declaration statements are shown with memory addresses. </a:t>
            </a:r>
          </a:p>
          <a:p>
            <a:r>
              <a:rPr lang="en-US"/>
              <a:t>This diagram assumes that the memory address for the first byte of variable “r” is located at 0x0066FDD8.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0579" name="Text Box 6"/>
          <p:cNvSpPr txBox="1">
            <a:spLocks noChangeArrowheads="1"/>
          </p:cNvSpPr>
          <p:nvPr/>
        </p:nvSpPr>
        <p:spPr bwMode="auto">
          <a:xfrm>
            <a:off x="1600200" y="6248400"/>
            <a:ext cx="567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Data variables and their hexadecimal addresses.</a:t>
            </a:r>
          </a:p>
        </p:txBody>
      </p:sp>
    </p:spTree>
    <p:extLst>
      <p:ext uri="{BB962C8B-B14F-4D97-AF65-F5344CB8AC3E}">
        <p14:creationId xmlns:p14="http://schemas.microsoft.com/office/powerpoint/2010/main" val="305545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>
                <a:effectLst/>
              </a:rPr>
              <a:t>If we assign values to the six variables, each value is stored in memory. </a:t>
            </a:r>
          </a:p>
          <a:p>
            <a:pPr eaLnBrk="1" hangingPunct="1"/>
            <a:endParaRPr lang="en-US" altLang="en-US" sz="2800">
              <a:effectLst/>
            </a:endParaRPr>
          </a:p>
          <a:p>
            <a:pPr eaLnBrk="1" hangingPunct="1"/>
            <a:r>
              <a:rPr lang="en-US" altLang="en-US" sz="2800">
                <a:effectLst/>
              </a:rPr>
              <a:t>In this figure, the values are written in the boxes. </a:t>
            </a:r>
          </a:p>
        </p:txBody>
      </p:sp>
      <p:pic>
        <p:nvPicPr>
          <p:cNvPr id="281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534400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36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52800"/>
            <a:ext cx="2429873" cy="304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200401" y="3581400"/>
            <a:ext cx="346934" cy="2581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61282" y="1334511"/>
            <a:ext cx="871369" cy="1207530"/>
            <a:chOff x="9317916" y="4012602"/>
            <a:chExt cx="1161825" cy="1610039"/>
          </a:xfrm>
        </p:grpSpPr>
        <p:sp>
          <p:nvSpPr>
            <p:cNvPr id="7" name="TextBox 6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59478" y="1334511"/>
            <a:ext cx="871369" cy="1207530"/>
            <a:chOff x="9317916" y="4012602"/>
            <a:chExt cx="1161825" cy="1610039"/>
          </a:xfrm>
        </p:grpSpPr>
        <p:sp>
          <p:nvSpPr>
            <p:cNvPr id="11" name="TextBox 10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57674" y="1334511"/>
            <a:ext cx="871369" cy="1207530"/>
            <a:chOff x="9317916" y="4012602"/>
            <a:chExt cx="1161825" cy="1610039"/>
          </a:xfrm>
        </p:grpSpPr>
        <p:sp>
          <p:nvSpPr>
            <p:cNvPr id="15" name="TextBox 14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55870" y="1334511"/>
            <a:ext cx="871369" cy="1207530"/>
            <a:chOff x="9317916" y="4012602"/>
            <a:chExt cx="1161825" cy="1610039"/>
          </a:xfrm>
        </p:grpSpPr>
        <p:sp>
          <p:nvSpPr>
            <p:cNvPr id="19" name="TextBox 18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j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13735" y="1334511"/>
            <a:ext cx="1711700" cy="1207530"/>
            <a:chOff x="9317916" y="4012602"/>
            <a:chExt cx="1161825" cy="1610039"/>
          </a:xfrm>
        </p:grpSpPr>
        <p:sp>
          <p:nvSpPr>
            <p:cNvPr id="23" name="TextBox 22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8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71601" y="1334511"/>
            <a:ext cx="1711700" cy="1207530"/>
            <a:chOff x="9317916" y="4012602"/>
            <a:chExt cx="1161825" cy="1610039"/>
          </a:xfrm>
        </p:grpSpPr>
        <p:sp>
          <p:nvSpPr>
            <p:cNvPr id="27" name="TextBox 26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8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04800" y="2133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1371600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2944" y="177088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1.00000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4744" y="177088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2.00000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8944" y="1770888"/>
            <a:ext cx="25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14544" y="1770888"/>
            <a:ext cx="25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33344" y="177088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5.0000000000000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0744" y="1770888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6.0000000000000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106680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5400" y="1066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0" y="1066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006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150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1066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67600" y="1066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2514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71600" y="2590800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0x0066FDD8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24200" y="2590800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0x0066FDE0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00600" y="2590800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0x0066FDE8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15000" y="2590800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0x0066FDEC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29400" y="259080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0x0066FDF0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43800" y="259080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0x0066FDF4</a:t>
            </a:r>
          </a:p>
        </p:txBody>
      </p:sp>
    </p:spTree>
    <p:extLst>
      <p:ext uri="{BB962C8B-B14F-4D97-AF65-F5344CB8AC3E}">
        <p14:creationId xmlns:p14="http://schemas.microsoft.com/office/powerpoint/2010/main" val="4487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162 L 0.00226 0.0659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6597 L 0.004 0.1365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13658 L 0.00313 0.1993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19931 L 0.0007 0.2675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6759 L 0.00313 0.33681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bytes does an int take up in memory?</a:t>
            </a:r>
          </a:p>
          <a:p>
            <a:pPr marL="457200" indent="-457200">
              <a:buAutoNum type="arabicPeriod"/>
            </a:pPr>
            <a:r>
              <a:rPr lang="en-US" dirty="0"/>
              <a:t>1</a:t>
            </a:r>
          </a:p>
          <a:p>
            <a:pPr marL="457200" indent="-457200">
              <a:buAutoNum type="arabicPeriod"/>
            </a:pPr>
            <a:r>
              <a:rPr lang="en-US" dirty="0"/>
              <a:t>2</a:t>
            </a:r>
          </a:p>
          <a:p>
            <a:pPr marL="457200" indent="-457200">
              <a:buAutoNum type="arabicPeriod"/>
            </a:pPr>
            <a:r>
              <a:rPr lang="en-US" dirty="0"/>
              <a:t>4</a:t>
            </a:r>
          </a:p>
          <a:p>
            <a:pPr marL="457200" indent="-457200">
              <a:buAutoNum type="arabicPeriod"/>
            </a:pPr>
            <a:r>
              <a:rPr lang="en-US" dirty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bytes does an double take up in memory?</a:t>
            </a:r>
          </a:p>
          <a:p>
            <a:pPr marL="457200" indent="-457200">
              <a:buAutoNum type="arabicPeriod"/>
            </a:pPr>
            <a:r>
              <a:rPr lang="en-US" dirty="0"/>
              <a:t>1</a:t>
            </a:r>
          </a:p>
          <a:p>
            <a:pPr marL="457200" indent="-457200">
              <a:buAutoNum type="arabicPeriod"/>
            </a:pPr>
            <a:r>
              <a:rPr lang="en-US" dirty="0"/>
              <a:t>2</a:t>
            </a:r>
          </a:p>
          <a:p>
            <a:pPr marL="457200" indent="-457200">
              <a:buAutoNum type="arabicPeriod"/>
            </a:pPr>
            <a:r>
              <a:rPr lang="en-US" dirty="0"/>
              <a:t>4</a:t>
            </a:r>
          </a:p>
          <a:p>
            <a:pPr marL="457200" indent="-457200">
              <a:buAutoNum type="arabicPeriod"/>
            </a:pPr>
            <a:r>
              <a:rPr lang="en-US" dirty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code that returns the size of a variable called </a:t>
            </a:r>
            <a:r>
              <a:rPr lang="en-US" dirty="0" err="1"/>
              <a:t>myVar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9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Operator: &amp;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each hold a type of data such as numeric or character. </a:t>
            </a:r>
          </a:p>
          <a:p>
            <a:r>
              <a:rPr lang="en-US" dirty="0"/>
              <a:t>Each variable has a data type, name, value, and address. </a:t>
            </a:r>
          </a:p>
          <a:p>
            <a:r>
              <a:rPr lang="en-US" dirty="0"/>
              <a:t>To access the address, C++ provides the address operator, &amp;. </a:t>
            </a:r>
          </a:p>
          <a:p>
            <a:r>
              <a:rPr lang="en-US" dirty="0"/>
              <a:t>When used with a data variable, the address operator gives the address in memory of the data variable. </a:t>
            </a:r>
          </a:p>
        </p:txBody>
      </p:sp>
    </p:spTree>
    <p:extLst>
      <p:ext uri="{BB962C8B-B14F-4D97-AF65-F5344CB8AC3E}">
        <p14:creationId xmlns:p14="http://schemas.microsoft.com/office/powerpoint/2010/main" val="280815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variable: double </a:t>
            </a:r>
            <a:r>
              <a:rPr lang="en-US" dirty="0" err="1"/>
              <a:t>myVar</a:t>
            </a:r>
            <a:r>
              <a:rPr lang="en-US" dirty="0"/>
              <a:t>, write the code that will return the address of it’s location in memory.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4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Variables and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Pointers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Returning multiple values from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Why Pointers are Important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Pointers and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File IO</a:t>
            </a:r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 Properties for C++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data type, what sort of data it holds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value, the actual data value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name, the way a programmer refers to it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a memory address in the computer’s RAM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how much memory is reserved for the variable</a:t>
            </a:r>
          </a:p>
        </p:txBody>
      </p:sp>
    </p:spTree>
    <p:extLst>
      <p:ext uri="{BB962C8B-B14F-4D97-AF65-F5344CB8AC3E}">
        <p14:creationId xmlns:p14="http://schemas.microsoft.com/office/powerpoint/2010/main" val="98302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How do we declare a variable?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Declare a double called number1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69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64434" y="2888771"/>
            <a:ext cx="3390182" cy="70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3350" y="3030151"/>
            <a:ext cx="2819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number1;</a:t>
            </a:r>
            <a:endParaRPr lang="en-US" sz="1500" dirty="0">
              <a:solidFill>
                <a:srgbClr val="FFFFFF"/>
              </a:solidFill>
              <a:latin typeface="Mangal" panose="02040503050203030202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38350" y="2476500"/>
            <a:ext cx="685800" cy="331189"/>
          </a:xfrm>
          <a:prstGeom prst="wedgeRectCallout">
            <a:avLst>
              <a:gd name="adj1" fmla="val 71760"/>
              <a:gd name="adj2" fmla="val 1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89500" y="2457943"/>
            <a:ext cx="1123950" cy="331189"/>
          </a:xfrm>
          <a:prstGeom prst="wedgeRectCallout">
            <a:avLst>
              <a:gd name="adj1" fmla="val -89351"/>
              <a:gd name="adj2" fmla="val 144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</a:p>
        </p:txBody>
      </p:sp>
    </p:spTree>
    <p:extLst>
      <p:ext uri="{BB962C8B-B14F-4D97-AF65-F5344CB8AC3E}">
        <p14:creationId xmlns:p14="http://schemas.microsoft.com/office/powerpoint/2010/main" val="332257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3020901"/>
            <a:ext cx="6446520" cy="2471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What happens when we declare a variable?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16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264434" y="2888771"/>
            <a:ext cx="3390182" cy="70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3350" y="3030151"/>
            <a:ext cx="2819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number1;</a:t>
            </a:r>
            <a:endParaRPr lang="en-US" sz="1500" dirty="0">
              <a:solidFill>
                <a:srgbClr val="FFFFFF"/>
              </a:solidFill>
              <a:latin typeface="Mangal" panose="02040503050203030202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38350" y="2476500"/>
            <a:ext cx="685800" cy="331189"/>
          </a:xfrm>
          <a:prstGeom prst="wedgeRectCallout">
            <a:avLst>
              <a:gd name="adj1" fmla="val 71760"/>
              <a:gd name="adj2" fmla="val 1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89500" y="2457943"/>
            <a:ext cx="1123950" cy="331189"/>
          </a:xfrm>
          <a:prstGeom prst="wedgeRectCallout">
            <a:avLst>
              <a:gd name="adj1" fmla="val -89351"/>
              <a:gd name="adj2" fmla="val 144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501" y="5106938"/>
            <a:ext cx="108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Contents: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55764" y="4814960"/>
            <a:ext cx="793496" cy="565291"/>
            <a:chOff x="8207685" y="5281862"/>
            <a:chExt cx="1057995" cy="753721"/>
          </a:xfrm>
        </p:grpSpPr>
        <p:sp>
          <p:nvSpPr>
            <p:cNvPr id="13" name="Rectangle 12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0066FDF4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047" y="4770715"/>
            <a:ext cx="102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248" y="4438421"/>
            <a:ext cx="108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Identifier: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43247" y="4439287"/>
            <a:ext cx="79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number1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646445" y="4814960"/>
            <a:ext cx="793496" cy="565291"/>
            <a:chOff x="8207685" y="5281862"/>
            <a:chExt cx="1057995" cy="753721"/>
          </a:xfrm>
        </p:grpSpPr>
        <p:sp>
          <p:nvSpPr>
            <p:cNvPr id="46" name="Rectangle 45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48309" y="4814960"/>
            <a:ext cx="793496" cy="565291"/>
            <a:chOff x="8207685" y="5281862"/>
            <a:chExt cx="1057995" cy="753721"/>
          </a:xfrm>
        </p:grpSpPr>
        <p:sp>
          <p:nvSpPr>
            <p:cNvPr id="49" name="Rectangle 48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50172" y="4814960"/>
            <a:ext cx="793496" cy="565291"/>
            <a:chOff x="8207685" y="5281862"/>
            <a:chExt cx="1057995" cy="753721"/>
          </a:xfrm>
        </p:grpSpPr>
        <p:sp>
          <p:nvSpPr>
            <p:cNvPr id="52" name="Rectangle 51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2036" y="4814960"/>
            <a:ext cx="793496" cy="565291"/>
            <a:chOff x="8207685" y="5281862"/>
            <a:chExt cx="1057995" cy="753721"/>
          </a:xfrm>
        </p:grpSpPr>
        <p:sp>
          <p:nvSpPr>
            <p:cNvPr id="55" name="Rectangle 54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3900" y="4814960"/>
            <a:ext cx="793496" cy="565291"/>
            <a:chOff x="8207685" y="5281862"/>
            <a:chExt cx="1057995" cy="753721"/>
          </a:xfrm>
        </p:grpSpPr>
        <p:sp>
          <p:nvSpPr>
            <p:cNvPr id="58" name="Rectangle 57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264434" y="2888771"/>
            <a:ext cx="3390182" cy="1138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3350" y="3030151"/>
            <a:ext cx="2819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number1 = 6.0;</a:t>
            </a:r>
            <a:endParaRPr lang="en-US" sz="1500" dirty="0">
              <a:solidFill>
                <a:srgbClr val="FFFFFF"/>
              </a:solidFill>
              <a:latin typeface="Mangal" panose="02040503050203030202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38350" y="2476500"/>
            <a:ext cx="685800" cy="331189"/>
          </a:xfrm>
          <a:prstGeom prst="wedgeRectCallout">
            <a:avLst>
              <a:gd name="adj1" fmla="val 71760"/>
              <a:gd name="adj2" fmla="val 1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89500" y="2457943"/>
            <a:ext cx="1123950" cy="331189"/>
          </a:xfrm>
          <a:prstGeom prst="wedgeRectCallout">
            <a:avLst>
              <a:gd name="adj1" fmla="val -89351"/>
              <a:gd name="adj2" fmla="val 144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1487297" y="3875738"/>
            <a:ext cx="2372106" cy="331189"/>
          </a:xfrm>
          <a:prstGeom prst="wedgeRectCallout">
            <a:avLst>
              <a:gd name="adj1" fmla="val 63013"/>
              <a:gd name="adj2" fmla="val -85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 Operator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501" y="5106938"/>
            <a:ext cx="108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Contents: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55764" y="4814960"/>
            <a:ext cx="793496" cy="565291"/>
            <a:chOff x="8207685" y="5281862"/>
            <a:chExt cx="1057995" cy="753721"/>
          </a:xfrm>
        </p:grpSpPr>
        <p:sp>
          <p:nvSpPr>
            <p:cNvPr id="28" name="Rectangle 27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34047" y="4770715"/>
            <a:ext cx="102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2248" y="4438421"/>
            <a:ext cx="108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Identifier: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43247" y="4439287"/>
            <a:ext cx="79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number1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646445" y="4814960"/>
            <a:ext cx="793496" cy="565291"/>
            <a:chOff x="8207685" y="5281862"/>
            <a:chExt cx="1057995" cy="753721"/>
          </a:xfrm>
        </p:grpSpPr>
        <p:sp>
          <p:nvSpPr>
            <p:cNvPr id="34" name="Rectangle 33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48309" y="4814960"/>
            <a:ext cx="793496" cy="565291"/>
            <a:chOff x="8207685" y="5281862"/>
            <a:chExt cx="1057995" cy="753721"/>
          </a:xfrm>
        </p:grpSpPr>
        <p:sp>
          <p:nvSpPr>
            <p:cNvPr id="37" name="Rectangle 36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50172" y="4814960"/>
            <a:ext cx="793496" cy="565291"/>
            <a:chOff x="8207685" y="5281862"/>
            <a:chExt cx="1057995" cy="753721"/>
          </a:xfrm>
        </p:grpSpPr>
        <p:sp>
          <p:nvSpPr>
            <p:cNvPr id="40" name="Rectangle 39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52036" y="4814960"/>
            <a:ext cx="793496" cy="565291"/>
            <a:chOff x="8207685" y="5281862"/>
            <a:chExt cx="1057995" cy="753721"/>
          </a:xfrm>
        </p:grpSpPr>
        <p:sp>
          <p:nvSpPr>
            <p:cNvPr id="43" name="Rectangle 42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53900" y="4814960"/>
            <a:ext cx="793496" cy="565291"/>
            <a:chOff x="8207685" y="5281862"/>
            <a:chExt cx="1057995" cy="753721"/>
          </a:xfrm>
        </p:grpSpPr>
        <p:sp>
          <p:nvSpPr>
            <p:cNvPr id="46" name="Rectangle 45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15547" y="34191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464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-2.96296E-6 L 0.00799 0.00023 C 0.00903 0.0051 0.00955 0.01042 0.01094 0.01551 C 0.01181 0.01898 0.01302 0.02223 0.01406 0.02523 C 0.01476 0.02709 0.01528 0.02848 0.01563 0.03033 C 0.01649 0.03449 0.01649 0.03473 0.01788 0.03889 C 0.0184 0.04028 0.0191 0.04121 0.01944 0.0426 C 0.02135 0.04885 0.01875 0.04398 0.0217 0.04861 C 0.02222 0.05093 0.0224 0.05394 0.02326 0.05625 C 0.02396 0.05718 0.02413 0.05926 0.025 0.05996 C 0.02552 0.05996 0.02535 0.0581 0.02569 0.05718 L 0.08038 0.10394 L 0.15729 0.15556 L 0.21128 0.23658 " pathEditMode="relative" rAng="0" ptsTypes="AAAAAAAAAA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Variables and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Pointers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Returning multiple values from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Why Pointers are Important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Pointers and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File 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1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Variables and Memory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variables are stored in memory.</a:t>
            </a:r>
          </a:p>
        </p:txBody>
      </p:sp>
    </p:spTree>
    <p:extLst>
      <p:ext uri="{BB962C8B-B14F-4D97-AF65-F5344CB8AC3E}">
        <p14:creationId xmlns:p14="http://schemas.microsoft.com/office/powerpoint/2010/main" val="14982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Variables and Memory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When a data variable is declared in a program, physical memory in the random access memory (RAM) is reserved for the variable.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The number of memory bytes that are actually used depends on the data type of the variable.</a:t>
            </a:r>
            <a:r>
              <a:rPr lang="en-US"/>
              <a:t> </a:t>
            </a: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24000" y="5851525"/>
            <a:ext cx="61737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 the data types, the bytes reserved, and ranges as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dictated by the ISO C++ standard. </a:t>
            </a:r>
          </a:p>
          <a:p>
            <a:pPr>
              <a:defRPr/>
            </a:pP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latin typeface="Courier New" pitchFamily="49" charset="0"/>
              </a:rPr>
              <a:t>sizeof</a:t>
            </a:r>
            <a:r>
              <a:rPr lang="en-US"/>
              <a:t> Operator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C++ provides the </a:t>
            </a:r>
            <a:r>
              <a:rPr lang="en-US" sz="2800" b="1" i="1" dirty="0" err="1"/>
              <a:t>sizeof</a:t>
            </a:r>
            <a:r>
              <a:rPr lang="en-US" sz="2800" dirty="0"/>
              <a:t> operator, which returns the number of bytes reserved for either a data type or a variable.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form for the </a:t>
            </a:r>
            <a:r>
              <a:rPr lang="en-US" sz="2800" b="1" dirty="0" err="1">
                <a:latin typeface="Courier New" pitchFamily="49" charset="0"/>
              </a:rPr>
              <a:t>sizeof</a:t>
            </a:r>
            <a:r>
              <a:rPr lang="en-US" sz="2800" dirty="0"/>
              <a:t> operator is: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b="1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err="1">
                <a:latin typeface="Courier New" pitchFamily="49" charset="0"/>
              </a:rPr>
              <a:t>sizeof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variable_name</a:t>
            </a:r>
            <a:r>
              <a:rPr lang="en-US" sz="2400" b="1" dirty="0">
                <a:latin typeface="Courier New" pitchFamily="49" charset="0"/>
              </a:rPr>
              <a:t>;	//for a variable 					//value () optional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err="1">
                <a:latin typeface="Courier New" pitchFamily="49" charset="0"/>
              </a:rPr>
              <a:t>sizeof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data_type</a:t>
            </a:r>
            <a:r>
              <a:rPr lang="en-US" sz="2400" b="1" dirty="0">
                <a:latin typeface="Courier New" pitchFamily="49" charset="0"/>
              </a:rPr>
              <a:t>);	//for a data type 					//(must be in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						//parentheses)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Showprog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5-1</a:t>
            </a:r>
          </a:p>
        </p:txBody>
      </p:sp>
    </p:spTree>
    <p:extLst>
      <p:ext uri="{BB962C8B-B14F-4D97-AF65-F5344CB8AC3E}">
        <p14:creationId xmlns:p14="http://schemas.microsoft.com/office/powerpoint/2010/main" val="36595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Reserving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The computer reserves actual memory locations for program variables.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If the variables are declared inside a function, they are placed on the </a:t>
            </a:r>
            <a:r>
              <a:rPr lang="en-US" sz="2800" b="1" i="1"/>
              <a:t>stack</a:t>
            </a:r>
            <a:r>
              <a:rPr lang="en-US" sz="280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The stack is a region of memory reserved for program variables.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The first variable that is declared is placed at the far end of the stack. </a:t>
            </a:r>
          </a:p>
        </p:txBody>
      </p:sp>
    </p:spTree>
    <p:extLst>
      <p:ext uri="{BB962C8B-B14F-4D97-AF65-F5344CB8AC3E}">
        <p14:creationId xmlns:p14="http://schemas.microsoft.com/office/powerpoint/2010/main" val="40104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30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Data variables are stacked into memory, and the first variable—because it is located at the end of the stack—has the highest address.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The following figure illustrates how the six variables in the declaration statements above are reserved in memory.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The boxes in the figure represent the memory for each variable.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4853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3305670" y="3365385"/>
            <a:ext cx="346934" cy="2581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61282" y="1334511"/>
            <a:ext cx="871369" cy="1207530"/>
            <a:chOff x="9317916" y="4012602"/>
            <a:chExt cx="1161825" cy="1610039"/>
          </a:xfrm>
        </p:grpSpPr>
        <p:sp>
          <p:nvSpPr>
            <p:cNvPr id="7" name="TextBox 6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59478" y="1334511"/>
            <a:ext cx="871369" cy="1207530"/>
            <a:chOff x="9317916" y="4012602"/>
            <a:chExt cx="1161825" cy="1610039"/>
          </a:xfrm>
        </p:grpSpPr>
        <p:sp>
          <p:nvSpPr>
            <p:cNvPr id="12" name="TextBox 11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7674" y="1334511"/>
            <a:ext cx="871369" cy="1207530"/>
            <a:chOff x="9317916" y="4012602"/>
            <a:chExt cx="1161825" cy="1610039"/>
          </a:xfrm>
        </p:grpSpPr>
        <p:sp>
          <p:nvSpPr>
            <p:cNvPr id="16" name="TextBox 15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i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55870" y="1334511"/>
            <a:ext cx="871369" cy="1207530"/>
            <a:chOff x="9317916" y="4012602"/>
            <a:chExt cx="1161825" cy="1610039"/>
          </a:xfrm>
        </p:grpSpPr>
        <p:sp>
          <p:nvSpPr>
            <p:cNvPr id="20" name="TextBox 19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j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3735" y="1334511"/>
            <a:ext cx="1711700" cy="1207530"/>
            <a:chOff x="9317916" y="4012602"/>
            <a:chExt cx="1161825" cy="1610039"/>
          </a:xfrm>
        </p:grpSpPr>
        <p:sp>
          <p:nvSpPr>
            <p:cNvPr id="24" name="TextBox 23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8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71601" y="1334511"/>
            <a:ext cx="1711700" cy="1207530"/>
            <a:chOff x="9317916" y="4012602"/>
            <a:chExt cx="1161825" cy="1610039"/>
          </a:xfrm>
        </p:grpSpPr>
        <p:sp>
          <p:nvSpPr>
            <p:cNvPr id="32" name="TextBox 31"/>
            <p:cNvSpPr txBox="1"/>
            <p:nvPr/>
          </p:nvSpPr>
          <p:spPr>
            <a:xfrm>
              <a:off x="9317916" y="4012602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317916" y="4603217"/>
              <a:ext cx="1161825" cy="398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17916" y="5068644"/>
              <a:ext cx="3657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8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4800" y="2133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1371600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04" y="3312820"/>
            <a:ext cx="1524000" cy="21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00174 0.0571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5718 L -0.00121 0.1046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10463 L -0.00069 0.15718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15718 L -0.00069 0.2039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20394 L -0.00121 0.25232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12145</TotalTime>
  <Words>722</Words>
  <Application>Microsoft Office PowerPoint</Application>
  <PresentationFormat>On-screen Show (4:3)</PresentationFormat>
  <Paragraphs>173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Corbel</vt:lpstr>
      <vt:lpstr>Courier New</vt:lpstr>
      <vt:lpstr>Mangal</vt:lpstr>
      <vt:lpstr>Wingdings</vt:lpstr>
      <vt:lpstr>CIS1275Theme</vt:lpstr>
      <vt:lpstr>C++ Programming Today 2nd Edition By Barbara Johnston Chapter 5</vt:lpstr>
      <vt:lpstr>Overview</vt:lpstr>
      <vt:lpstr>Data Variables and Memory</vt:lpstr>
      <vt:lpstr>Data Variables and Memory </vt:lpstr>
      <vt:lpstr>PowerPoint Presentation</vt:lpstr>
      <vt:lpstr>sizeof Operator</vt:lpstr>
      <vt:lpstr>Reserving Memory</vt:lpstr>
      <vt:lpstr>PowerPoint Presentation</vt:lpstr>
      <vt:lpstr>PowerPoint Presentation</vt:lpstr>
      <vt:lpstr>PowerPoint Presentation</vt:lpstr>
      <vt:lpstr>Computer Memory and Hex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Address Operator: &amp; </vt:lpstr>
      <vt:lpstr>PowerPoint Presentation</vt:lpstr>
      <vt:lpstr>Five Properties for C++ Variables</vt:lpstr>
      <vt:lpstr>Variables</vt:lpstr>
      <vt:lpstr>Variables</vt:lpstr>
      <vt:lpstr>Variables</vt:lpstr>
      <vt:lpstr>Variables</vt:lpstr>
      <vt:lpstr>Variables</vt:lpstr>
      <vt:lpstr>Overview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104</cp:revision>
  <dcterms:created xsi:type="dcterms:W3CDTF">2007-06-27T18:05:17Z</dcterms:created>
  <dcterms:modified xsi:type="dcterms:W3CDTF">2017-07-24T11:29:02Z</dcterms:modified>
</cp:coreProperties>
</file>