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</p:sldMasterIdLst>
  <p:notesMasterIdLst>
    <p:notesMasterId r:id="rId38"/>
  </p:notesMasterIdLst>
  <p:sldIdLst>
    <p:sldId id="400" r:id="rId2"/>
    <p:sldId id="258" r:id="rId3"/>
    <p:sldId id="517" r:id="rId4"/>
    <p:sldId id="483" r:id="rId5"/>
    <p:sldId id="484" r:id="rId6"/>
    <p:sldId id="485" r:id="rId7"/>
    <p:sldId id="486" r:id="rId8"/>
    <p:sldId id="487" r:id="rId9"/>
    <p:sldId id="475" r:id="rId10"/>
    <p:sldId id="476" r:id="rId11"/>
    <p:sldId id="478" r:id="rId12"/>
    <p:sldId id="479" r:id="rId13"/>
    <p:sldId id="480" r:id="rId14"/>
    <p:sldId id="481" r:id="rId15"/>
    <p:sldId id="482" r:id="rId16"/>
    <p:sldId id="520" r:id="rId17"/>
    <p:sldId id="518" r:id="rId18"/>
    <p:sldId id="488" r:id="rId19"/>
    <p:sldId id="489" r:id="rId20"/>
    <p:sldId id="490" r:id="rId21"/>
    <p:sldId id="491" r:id="rId22"/>
    <p:sldId id="495" r:id="rId23"/>
    <p:sldId id="493" r:id="rId24"/>
    <p:sldId id="494" r:id="rId25"/>
    <p:sldId id="496" r:id="rId26"/>
    <p:sldId id="519" r:id="rId27"/>
    <p:sldId id="430" r:id="rId28"/>
    <p:sldId id="431" r:id="rId29"/>
    <p:sldId id="432" r:id="rId30"/>
    <p:sldId id="521" r:id="rId31"/>
    <p:sldId id="522" r:id="rId32"/>
    <p:sldId id="523" r:id="rId33"/>
    <p:sldId id="524" r:id="rId34"/>
    <p:sldId id="525" r:id="rId35"/>
    <p:sldId id="526" r:id="rId36"/>
    <p:sldId id="52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66" autoAdjust="0"/>
    <p:restoredTop sz="94660"/>
  </p:normalViewPr>
  <p:slideViewPr>
    <p:cSldViewPr>
      <p:cViewPr varScale="1">
        <p:scale>
          <a:sx n="80" d="100"/>
          <a:sy n="80" d="100"/>
        </p:scale>
        <p:origin x="89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93E84-049B-4B15-A866-BE6BE20AEE3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5-4 illustrates the declaration of variables including pointers and assigning addresses, followed by printing the value and addresses of the variables to the screen. </a:t>
            </a:r>
          </a:p>
        </p:txBody>
      </p:sp>
    </p:spTree>
    <p:extLst>
      <p:ext uri="{BB962C8B-B14F-4D97-AF65-F5344CB8AC3E}">
        <p14:creationId xmlns:p14="http://schemas.microsoft.com/office/powerpoint/2010/main" val="68734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21137-1F8E-4EE9-935B-85487090D3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21137-1F8E-4EE9-935B-85487090D3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1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7C1BE-B172-4F05-851E-D48D60AE86F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7C1BE-B172-4F05-851E-D48D60AE86F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7C1BE-B172-4F05-851E-D48D60AE86F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0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7C1BE-B172-4F05-851E-D48D60AE86F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48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7C1BE-B172-4F05-851E-D48D60AE86F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6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0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8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78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98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2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61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8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25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78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58069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DF5-5E6B-4A4E-8F3B-946AFF00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371822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97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329450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9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8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4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2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7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07" r:id="rId13"/>
    <p:sldLayoutId id="2147485008" r:id="rId14"/>
    <p:sldLayoutId id="2147485009" r:id="rId15"/>
    <p:sldLayoutId id="2147485010" r:id="rId16"/>
    <p:sldLayoutId id="2147485011" r:id="rId17"/>
    <p:sldLayoutId id="2147485012" r:id="rId18"/>
    <p:sldLayoutId id="2147485013" r:id="rId19"/>
    <p:sldLayoutId id="2147485014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/>
              <a:t>Chapter 5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64434" y="2888771"/>
            <a:ext cx="3390182" cy="705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3350" y="3030151"/>
            <a:ext cx="3181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500" dirty="0">
              <a:solidFill>
                <a:srgbClr val="FFFFFF"/>
              </a:solidFill>
              <a:latin typeface="Mangal" panose="02040503050203030202" pitchFamily="18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038350" y="2476500"/>
            <a:ext cx="685800" cy="331189"/>
          </a:xfrm>
          <a:prstGeom prst="wedgeRectCallout">
            <a:avLst>
              <a:gd name="adj1" fmla="val 71760"/>
              <a:gd name="adj2" fmla="val 12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889500" y="2457943"/>
            <a:ext cx="1123950" cy="331189"/>
          </a:xfrm>
          <a:prstGeom prst="wedgeRectCallout">
            <a:avLst>
              <a:gd name="adj1" fmla="val -89351"/>
              <a:gd name="adj2" fmla="val 144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Identifier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590800" y="4207547"/>
            <a:ext cx="2400301" cy="584515"/>
          </a:xfrm>
          <a:prstGeom prst="wedgeRectCallout">
            <a:avLst>
              <a:gd name="adj1" fmla="val 2050"/>
              <a:gd name="adj2" fmla="val -184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means “is a pointer to”</a:t>
            </a:r>
          </a:p>
        </p:txBody>
      </p:sp>
    </p:spTree>
    <p:extLst>
      <p:ext uri="{BB962C8B-B14F-4D97-AF65-F5344CB8AC3E}">
        <p14:creationId xmlns:p14="http://schemas.microsoft.com/office/powerpoint/2010/main" val="207452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64434" y="2888771"/>
            <a:ext cx="3390182" cy="705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3350" y="3030151"/>
            <a:ext cx="3181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500" dirty="0">
              <a:solidFill>
                <a:srgbClr val="FFFFFF"/>
              </a:solidFill>
              <a:latin typeface="Mangal" panose="02040503050203030202" pitchFamily="18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038350" y="2476500"/>
            <a:ext cx="685800" cy="331189"/>
          </a:xfrm>
          <a:prstGeom prst="wedgeRectCallout">
            <a:avLst>
              <a:gd name="adj1" fmla="val 71760"/>
              <a:gd name="adj2" fmla="val 12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889500" y="2457943"/>
            <a:ext cx="1123950" cy="331189"/>
          </a:xfrm>
          <a:prstGeom prst="wedgeRectCallout">
            <a:avLst>
              <a:gd name="adj1" fmla="val -89351"/>
              <a:gd name="adj2" fmla="val 144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7501" y="5106938"/>
            <a:ext cx="108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Contents: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55764" y="4814960"/>
            <a:ext cx="793496" cy="565291"/>
            <a:chOff x="8207685" y="5281862"/>
            <a:chExt cx="1057995" cy="753721"/>
          </a:xfrm>
        </p:grpSpPr>
        <p:sp>
          <p:nvSpPr>
            <p:cNvPr id="30" name="Rectangle 29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07685" y="5281862"/>
              <a:ext cx="105799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cs typeface="Arial" panose="020B0604020202020204" pitchFamily="34" charset="0"/>
                </a:rPr>
                <a:t>0066FDF4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4047" y="4770715"/>
            <a:ext cx="102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Address: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2248" y="4438421"/>
            <a:ext cx="108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Identifier: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43247" y="4439287"/>
            <a:ext cx="793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number1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646445" y="4814960"/>
            <a:ext cx="793496" cy="565291"/>
            <a:chOff x="8207685" y="5281862"/>
            <a:chExt cx="1057995" cy="753721"/>
          </a:xfrm>
        </p:grpSpPr>
        <p:sp>
          <p:nvSpPr>
            <p:cNvPr id="36" name="Rectangle 35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48309" y="4814960"/>
            <a:ext cx="793496" cy="565291"/>
            <a:chOff x="8207685" y="5281862"/>
            <a:chExt cx="1057995" cy="753721"/>
          </a:xfrm>
        </p:grpSpPr>
        <p:sp>
          <p:nvSpPr>
            <p:cNvPr id="39" name="Rectangle 38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50172" y="4814960"/>
            <a:ext cx="793496" cy="565291"/>
            <a:chOff x="8207685" y="5281862"/>
            <a:chExt cx="1057995" cy="753721"/>
          </a:xfrm>
        </p:grpSpPr>
        <p:sp>
          <p:nvSpPr>
            <p:cNvPr id="42" name="Rectangle 41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52036" y="4814960"/>
            <a:ext cx="793496" cy="565291"/>
            <a:chOff x="8207685" y="5281862"/>
            <a:chExt cx="1057995" cy="753721"/>
          </a:xfrm>
        </p:grpSpPr>
        <p:sp>
          <p:nvSpPr>
            <p:cNvPr id="45" name="Rectangle 44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253900" y="4814960"/>
            <a:ext cx="793496" cy="565291"/>
            <a:chOff x="8207685" y="5281862"/>
            <a:chExt cx="1057995" cy="753721"/>
          </a:xfrm>
        </p:grpSpPr>
        <p:sp>
          <p:nvSpPr>
            <p:cNvPr id="48" name="Rectangle 47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07685" y="5281862"/>
              <a:ext cx="105799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cs typeface="Arial" panose="020B0604020202020204" pitchFamily="34" charset="0"/>
                </a:rPr>
                <a:t>0066FDF0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84396" y="3121333"/>
            <a:ext cx="793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ptrNum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80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58 -0.00625 L -0.02708 0.0713 L -0.0316 0.09236 L 0.05781 0.09676 L 0.16007 0.10486 L 0.17413 0.12199 L 0.16007 0.14722 L 0.05104 0.16204 L -0.04739 0.18519 L 0.02535 0.19375 L 0.07917 0.20579 L 0.12274 0.19144 " pathEditMode="relative" rAng="0" ptsTypes="AAAAAAAAAA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264434" y="2888771"/>
            <a:ext cx="3972464" cy="1132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52992" y="2907328"/>
            <a:ext cx="3502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&amp;number1;</a:t>
            </a:r>
            <a:endParaRPr lang="en-US" sz="1500" dirty="0">
              <a:solidFill>
                <a:srgbClr val="FFFFFF"/>
              </a:solidFill>
              <a:latin typeface="Mangal" panose="02040503050203030202" pitchFamily="18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038350" y="2476500"/>
            <a:ext cx="685800" cy="331189"/>
          </a:xfrm>
          <a:prstGeom prst="wedgeRectCallout">
            <a:avLst>
              <a:gd name="adj1" fmla="val 71760"/>
              <a:gd name="adj2" fmla="val 12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889500" y="2457943"/>
            <a:ext cx="1123950" cy="331189"/>
          </a:xfrm>
          <a:prstGeom prst="wedgeRectCallout">
            <a:avLst>
              <a:gd name="adj1" fmla="val -89351"/>
              <a:gd name="adj2" fmla="val 144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Identifier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4905664" y="3839452"/>
            <a:ext cx="2962656" cy="559638"/>
          </a:xfrm>
          <a:prstGeom prst="wedgeRectCallout">
            <a:avLst>
              <a:gd name="adj1" fmla="val -58221"/>
              <a:gd name="adj2" fmla="val -88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&amp; means “Address Of” number1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7501" y="5106938"/>
            <a:ext cx="108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Contents: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55764" y="4814960"/>
            <a:ext cx="793496" cy="565291"/>
            <a:chOff x="8207685" y="5281862"/>
            <a:chExt cx="1057995" cy="753721"/>
          </a:xfrm>
        </p:grpSpPr>
        <p:sp>
          <p:nvSpPr>
            <p:cNvPr id="51" name="Rectangle 50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07685" y="5281862"/>
              <a:ext cx="105799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cs typeface="Arial" panose="020B0604020202020204" pitchFamily="34" charset="0"/>
                </a:rPr>
                <a:t>0066FDF4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34047" y="4770715"/>
            <a:ext cx="102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Address: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2248" y="4438421"/>
            <a:ext cx="108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Identifier: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43247" y="4439287"/>
            <a:ext cx="793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number1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646445" y="4814960"/>
            <a:ext cx="793496" cy="565291"/>
            <a:chOff x="8207685" y="5281862"/>
            <a:chExt cx="1057995" cy="753721"/>
          </a:xfrm>
        </p:grpSpPr>
        <p:sp>
          <p:nvSpPr>
            <p:cNvPr id="57" name="Rectangle 56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548309" y="4814960"/>
            <a:ext cx="793496" cy="565291"/>
            <a:chOff x="8207685" y="5281862"/>
            <a:chExt cx="1057995" cy="753721"/>
          </a:xfrm>
        </p:grpSpPr>
        <p:sp>
          <p:nvSpPr>
            <p:cNvPr id="60" name="Rectangle 59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50172" y="4814960"/>
            <a:ext cx="793496" cy="565291"/>
            <a:chOff x="8207685" y="5281862"/>
            <a:chExt cx="1057995" cy="753721"/>
          </a:xfrm>
        </p:grpSpPr>
        <p:sp>
          <p:nvSpPr>
            <p:cNvPr id="63" name="Rectangle 62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52036" y="4814960"/>
            <a:ext cx="793496" cy="565291"/>
            <a:chOff x="8207685" y="5281862"/>
            <a:chExt cx="1057995" cy="753721"/>
          </a:xfrm>
        </p:grpSpPr>
        <p:sp>
          <p:nvSpPr>
            <p:cNvPr id="66" name="Rectangle 65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253900" y="4814960"/>
            <a:ext cx="793496" cy="565291"/>
            <a:chOff x="8207685" y="5281862"/>
            <a:chExt cx="1057995" cy="753721"/>
          </a:xfrm>
        </p:grpSpPr>
        <p:sp>
          <p:nvSpPr>
            <p:cNvPr id="69" name="Rectangle 68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07685" y="5281862"/>
              <a:ext cx="105799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cs typeface="Arial" panose="020B0604020202020204" pitchFamily="34" charset="0"/>
                </a:rPr>
                <a:t>0066FDF0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232534" y="4435599"/>
            <a:ext cx="793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ptrNum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6166134" y="4809585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cs typeface="Arial" panose="020B0604020202020204" pitchFamily="34" charset="0"/>
              </a:rPr>
              <a:t>0066FDF4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460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03819 0.10023 L -0.06562 0.10509 L -0.09201 0.08681 L -0.09878 0.04375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3009900"/>
            <a:ext cx="6446520" cy="24824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100" dirty="0"/>
              <a:t>How do we get the value a pointer is pointing to?</a:t>
            </a:r>
          </a:p>
        </p:txBody>
      </p:sp>
    </p:spTree>
    <p:extLst>
      <p:ext uri="{BB962C8B-B14F-4D97-AF65-F5344CB8AC3E}">
        <p14:creationId xmlns:p14="http://schemas.microsoft.com/office/powerpoint/2010/main" val="273851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802" y="2938690"/>
            <a:ext cx="3466846" cy="501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ptrNum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549900" y="2559050"/>
            <a:ext cx="3340100" cy="1739261"/>
            <a:chOff x="7399867" y="2269067"/>
            <a:chExt cx="4453466" cy="2319014"/>
          </a:xfrm>
        </p:grpSpPr>
        <p:sp>
          <p:nvSpPr>
            <p:cNvPr id="23" name="Rectangle 22"/>
            <p:cNvSpPr/>
            <p:nvPr/>
          </p:nvSpPr>
          <p:spPr>
            <a:xfrm>
              <a:off x="8128000" y="2269067"/>
              <a:ext cx="3725333" cy="23190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0066FDF4</a:t>
              </a:r>
            </a:p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399867" y="2760134"/>
              <a:ext cx="516466" cy="5079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7501" y="5106938"/>
            <a:ext cx="1086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Contents: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55764" y="4814960"/>
            <a:ext cx="793496" cy="565291"/>
            <a:chOff x="8207685" y="5281862"/>
            <a:chExt cx="1057995" cy="753721"/>
          </a:xfrm>
        </p:grpSpPr>
        <p:sp>
          <p:nvSpPr>
            <p:cNvPr id="28" name="Rectangle 27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07685" y="5281862"/>
              <a:ext cx="105799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cs typeface="Arial" panose="020B0604020202020204" pitchFamily="34" charset="0"/>
                </a:rPr>
                <a:t>0066FDF4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34047" y="4770715"/>
            <a:ext cx="102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Address: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2248" y="4438421"/>
            <a:ext cx="108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Identifier: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43247" y="4439287"/>
            <a:ext cx="793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number1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646445" y="4814960"/>
            <a:ext cx="793496" cy="565291"/>
            <a:chOff x="8207685" y="5281862"/>
            <a:chExt cx="1057995" cy="753721"/>
          </a:xfrm>
        </p:grpSpPr>
        <p:sp>
          <p:nvSpPr>
            <p:cNvPr id="34" name="Rectangle 33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48309" y="4814960"/>
            <a:ext cx="793496" cy="565291"/>
            <a:chOff x="8207685" y="5281862"/>
            <a:chExt cx="1057995" cy="753721"/>
          </a:xfrm>
        </p:grpSpPr>
        <p:sp>
          <p:nvSpPr>
            <p:cNvPr id="37" name="Rectangle 36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50172" y="4814960"/>
            <a:ext cx="793496" cy="565291"/>
            <a:chOff x="8207685" y="5281862"/>
            <a:chExt cx="1057995" cy="753721"/>
          </a:xfrm>
        </p:grpSpPr>
        <p:sp>
          <p:nvSpPr>
            <p:cNvPr id="40" name="Rectangle 39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52036" y="4814960"/>
            <a:ext cx="793496" cy="565291"/>
            <a:chOff x="8207685" y="5281862"/>
            <a:chExt cx="1057995" cy="753721"/>
          </a:xfrm>
        </p:grpSpPr>
        <p:sp>
          <p:nvSpPr>
            <p:cNvPr id="43" name="Rectangle 42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53900" y="4814960"/>
            <a:ext cx="793496" cy="565291"/>
            <a:chOff x="8207685" y="5281862"/>
            <a:chExt cx="1057995" cy="753721"/>
          </a:xfrm>
        </p:grpSpPr>
        <p:sp>
          <p:nvSpPr>
            <p:cNvPr id="46" name="Rectangle 45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0066FDF4</a:t>
              </a:r>
              <a:endParaRPr 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07685" y="5281862"/>
              <a:ext cx="105799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cs typeface="Arial" panose="020B0604020202020204" pitchFamily="34" charset="0"/>
                </a:rPr>
                <a:t>0066FDF0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232534" y="4435599"/>
            <a:ext cx="793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ptrNum</a:t>
            </a:r>
            <a:endParaRPr lang="en-US" sz="11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943600" y="2936773"/>
            <a:ext cx="523568" cy="21606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549900" y="2559050"/>
            <a:ext cx="3340100" cy="1739261"/>
            <a:chOff x="7399867" y="2269067"/>
            <a:chExt cx="4453466" cy="2319014"/>
          </a:xfrm>
        </p:grpSpPr>
        <p:sp>
          <p:nvSpPr>
            <p:cNvPr id="23" name="Rectangle 22"/>
            <p:cNvSpPr/>
            <p:nvPr/>
          </p:nvSpPr>
          <p:spPr>
            <a:xfrm>
              <a:off x="8128000" y="2269067"/>
              <a:ext cx="3725333" cy="23190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6</a:t>
              </a:r>
            </a:p>
            <a:p>
              <a:endParaRPr lang="en-US" sz="1600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399867" y="2760134"/>
              <a:ext cx="516466" cy="5079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0" name="Right Arrow 59"/>
          <p:cNvSpPr/>
          <p:nvPr/>
        </p:nvSpPr>
        <p:spPr>
          <a:xfrm rot="15899811">
            <a:off x="5491967" y="3876894"/>
            <a:ext cx="1976402" cy="16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2" name="Rectangular Callout 61"/>
          <p:cNvSpPr/>
          <p:nvPr/>
        </p:nvSpPr>
        <p:spPr>
          <a:xfrm>
            <a:off x="6239556" y="1384506"/>
            <a:ext cx="1809377" cy="524311"/>
          </a:xfrm>
          <a:prstGeom prst="wedgeRectCallout">
            <a:avLst>
              <a:gd name="adj1" fmla="val -42330"/>
              <a:gd name="adj2" fmla="val 170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 displayed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/>
              <a:t>is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4" y="2927351"/>
            <a:ext cx="3466846" cy="501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*</a:t>
            </a:r>
            <a:r>
              <a:rPr lang="en-US" sz="2000" dirty="0" err="1"/>
              <a:t>ptrNum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1421202" y="2280420"/>
            <a:ext cx="3258236" cy="331189"/>
          </a:xfrm>
          <a:prstGeom prst="wedgeRectCallout">
            <a:avLst>
              <a:gd name="adj1" fmla="val 17581"/>
              <a:gd name="adj2" fmla="val 153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Means “Value Located At” </a:t>
            </a:r>
            <a:r>
              <a:rPr lang="en-US" sz="1600" dirty="0" err="1"/>
              <a:t>ptrNum</a:t>
            </a:r>
            <a:endParaRPr lang="en-US" sz="1600" dirty="0"/>
          </a:p>
        </p:txBody>
      </p:sp>
      <p:sp>
        <p:nvSpPr>
          <p:cNvPr id="30" name="Rectangular Callout 29"/>
          <p:cNvSpPr/>
          <p:nvPr/>
        </p:nvSpPr>
        <p:spPr>
          <a:xfrm>
            <a:off x="7150269" y="4588593"/>
            <a:ext cx="1809377" cy="524311"/>
          </a:xfrm>
          <a:prstGeom prst="wedgeRectCallout">
            <a:avLst>
              <a:gd name="adj1" fmla="val -54149"/>
              <a:gd name="adj2" fmla="val 710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 located at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0066FDF4 </a:t>
            </a:r>
            <a:r>
              <a:rPr lang="en-US" sz="1600" dirty="0"/>
              <a:t>is 6</a:t>
            </a:r>
          </a:p>
        </p:txBody>
      </p:sp>
      <p:sp>
        <p:nvSpPr>
          <p:cNvPr id="39" name="Curved Up Arrow 38"/>
          <p:cNvSpPr/>
          <p:nvPr/>
        </p:nvSpPr>
        <p:spPr>
          <a:xfrm>
            <a:off x="5590749" y="5439317"/>
            <a:ext cx="1097645" cy="3080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1584115" y="4153465"/>
            <a:ext cx="3258236" cy="331189"/>
          </a:xfrm>
          <a:prstGeom prst="wedgeRectCallout">
            <a:avLst>
              <a:gd name="adj1" fmla="val 65109"/>
              <a:gd name="adj2" fmla="val 214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Address at </a:t>
            </a:r>
            <a:r>
              <a:rPr lang="en-US" sz="1600" dirty="0" err="1"/>
              <a:t>ptrNum</a:t>
            </a:r>
            <a:r>
              <a:rPr lang="en-US" sz="1600" dirty="0"/>
              <a:t> is 0066FDF4</a:t>
            </a:r>
          </a:p>
        </p:txBody>
      </p:sp>
      <p:sp>
        <p:nvSpPr>
          <p:cNvPr id="42" name="Right Arrow 41"/>
          <p:cNvSpPr/>
          <p:nvPr/>
        </p:nvSpPr>
        <p:spPr>
          <a:xfrm rot="2531033">
            <a:off x="3994977" y="3750123"/>
            <a:ext cx="1594023" cy="19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317501" y="5106938"/>
            <a:ext cx="1086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Contents: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4047" y="4770715"/>
            <a:ext cx="102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Address: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2248" y="4438421"/>
            <a:ext cx="108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Identifier: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646445" y="4814960"/>
            <a:ext cx="793496" cy="565291"/>
            <a:chOff x="8207685" y="5281862"/>
            <a:chExt cx="1057995" cy="753721"/>
          </a:xfrm>
        </p:grpSpPr>
        <p:sp>
          <p:nvSpPr>
            <p:cNvPr id="45" name="Rectangle 44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548309" y="4814960"/>
            <a:ext cx="793496" cy="565291"/>
            <a:chOff x="8207685" y="5281862"/>
            <a:chExt cx="1057995" cy="753721"/>
          </a:xfrm>
        </p:grpSpPr>
        <p:sp>
          <p:nvSpPr>
            <p:cNvPr id="48" name="Rectangle 47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450172" y="4814960"/>
            <a:ext cx="793496" cy="565291"/>
            <a:chOff x="8207685" y="5281862"/>
            <a:chExt cx="1057995" cy="753721"/>
          </a:xfrm>
        </p:grpSpPr>
        <p:sp>
          <p:nvSpPr>
            <p:cNvPr id="51" name="Rectangle 50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52036" y="4814960"/>
            <a:ext cx="793496" cy="565291"/>
            <a:chOff x="8207685" y="5281862"/>
            <a:chExt cx="1057995" cy="753721"/>
          </a:xfrm>
        </p:grpSpPr>
        <p:sp>
          <p:nvSpPr>
            <p:cNvPr id="54" name="Rectangle 53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07685" y="5281862"/>
              <a:ext cx="105799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253900" y="4814960"/>
            <a:ext cx="793496" cy="565291"/>
            <a:chOff x="8207685" y="5281862"/>
            <a:chExt cx="1057995" cy="753721"/>
          </a:xfrm>
        </p:grpSpPr>
        <p:sp>
          <p:nvSpPr>
            <p:cNvPr id="57" name="Rectangle 56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0066FDF4</a:t>
              </a:r>
              <a:endParaRPr 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07685" y="5281862"/>
              <a:ext cx="105799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cs typeface="Arial" panose="020B0604020202020204" pitchFamily="34" charset="0"/>
                </a:rPr>
                <a:t>0066FDF0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232534" y="4435599"/>
            <a:ext cx="793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ptrNum</a:t>
            </a:r>
            <a:endParaRPr lang="en-US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155764" y="4814960"/>
            <a:ext cx="793496" cy="565291"/>
            <a:chOff x="8207685" y="5281862"/>
            <a:chExt cx="1057995" cy="753721"/>
          </a:xfrm>
        </p:grpSpPr>
        <p:sp>
          <p:nvSpPr>
            <p:cNvPr id="36" name="Rectangle 35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07685" y="5281862"/>
              <a:ext cx="1057995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cs typeface="Arial" panose="020B0604020202020204" pitchFamily="34" charset="0"/>
                </a:rPr>
                <a:t>0066FDF4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143247" y="4439287"/>
            <a:ext cx="793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number1</a:t>
            </a:r>
          </a:p>
        </p:txBody>
      </p:sp>
    </p:spTree>
    <p:extLst>
      <p:ext uri="{BB962C8B-B14F-4D97-AF65-F5344CB8AC3E}">
        <p14:creationId xmlns:p14="http://schemas.microsoft.com/office/powerpoint/2010/main" val="2149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26" grpId="0" animBg="1"/>
      <p:bldP spid="30" grpId="0" animBg="1"/>
      <p:bldP spid="39" grpId="0" animBg="1"/>
      <p:bldP spid="29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5-4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89067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multiple values from functions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Explain how to return multiple values from a function using pointers.</a:t>
            </a:r>
          </a:p>
        </p:txBody>
      </p:sp>
    </p:spTree>
    <p:extLst>
      <p:ext uri="{BB962C8B-B14F-4D97-AF65-F5344CB8AC3E}">
        <p14:creationId xmlns:p14="http://schemas.microsoft.com/office/powerpoint/2010/main" val="143620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3204425"/>
            <a:ext cx="6446520" cy="2287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Why go to all this trouble?</a:t>
            </a:r>
          </a:p>
        </p:txBody>
      </p:sp>
    </p:spTree>
    <p:extLst>
      <p:ext uri="{BB962C8B-B14F-4D97-AF65-F5344CB8AC3E}">
        <p14:creationId xmlns:p14="http://schemas.microsoft.com/office/powerpoint/2010/main" val="349889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700" dirty="0"/>
              <a:t>We wanted to return more than one value from a function</a:t>
            </a:r>
          </a:p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r>
              <a:rPr lang="en-US" sz="2700" dirty="0"/>
              <a:t>Normally functions return how many values?</a:t>
            </a:r>
          </a:p>
          <a:p>
            <a:pPr marL="0" indent="0" algn="ctr">
              <a:buNone/>
            </a:pPr>
            <a:r>
              <a:rPr lang="en-US" sz="2700" dirty="0"/>
              <a:t>Answer: 1</a:t>
            </a:r>
          </a:p>
        </p:txBody>
      </p:sp>
    </p:spTree>
    <p:extLst>
      <p:ext uri="{BB962C8B-B14F-4D97-AF65-F5344CB8AC3E}">
        <p14:creationId xmlns:p14="http://schemas.microsoft.com/office/powerpoint/2010/main" val="2532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Variables and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Returning multiple values from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Why Pointers are Important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Queue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 With Pointers and 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File IO</a:t>
            </a:r>
          </a:p>
        </p:txBody>
      </p:sp>
    </p:spTree>
    <p:extLst>
      <p:ext uri="{BB962C8B-B14F-4D97-AF65-F5344CB8AC3E}">
        <p14:creationId xmlns:p14="http://schemas.microsoft.com/office/powerpoint/2010/main" val="357560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Function that returns one value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0493" y="2118439"/>
            <a:ext cx="5428445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number1 = 4;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number2 = 6;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summation = 0;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summation = math(number1,number2);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"Summation is: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&lt;&lt;summation&lt;&lt;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math(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13700" y="4648200"/>
            <a:ext cx="1159099" cy="743755"/>
          </a:xfrm>
          <a:prstGeom prst="wedgeRectCallout">
            <a:avLst>
              <a:gd name="adj1" fmla="val 66432"/>
              <a:gd name="adj2" fmla="val 1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Returns one value (a double)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08" y="1917022"/>
            <a:ext cx="4969375" cy="237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119700" y="2895601"/>
            <a:ext cx="947100" cy="662944"/>
          </a:xfrm>
          <a:prstGeom prst="wedgeRectCallout">
            <a:avLst>
              <a:gd name="adj1" fmla="val 166105"/>
              <a:gd name="adj2" fmla="val 114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is output?</a:t>
            </a:r>
          </a:p>
        </p:txBody>
      </p:sp>
    </p:spTree>
    <p:extLst>
      <p:ext uri="{BB962C8B-B14F-4D97-AF65-F5344CB8AC3E}">
        <p14:creationId xmlns:p14="http://schemas.microsoft.com/office/powerpoint/2010/main" val="8442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Function that returns two values?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286681" y="5163671"/>
            <a:ext cx="1899578" cy="554691"/>
          </a:xfrm>
          <a:prstGeom prst="wedgeRectCallout">
            <a:avLst>
              <a:gd name="adj1" fmla="val -64683"/>
              <a:gd name="adj2" fmla="val 10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this return sum and sub to main?</a:t>
            </a:r>
          </a:p>
        </p:txBody>
      </p:sp>
      <p:sp>
        <p:nvSpPr>
          <p:cNvPr id="3" name="Rectangle 2"/>
          <p:cNvSpPr/>
          <p:nvPr/>
        </p:nvSpPr>
        <p:spPr>
          <a:xfrm>
            <a:off x="735517" y="1653574"/>
            <a:ext cx="604985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number1 = 4;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number2 = 6;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summation = 0;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subtraction = 0;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math(number1,number2,summation, subtraction);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//display results of our function?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"Summation is: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&lt;&lt;summation&lt;&lt;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"Subtraction is: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&lt;&lt;subtraction &lt;&lt;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math(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119700" y="2900681"/>
            <a:ext cx="828319" cy="657863"/>
          </a:xfrm>
          <a:prstGeom prst="wedgeRectCallout">
            <a:avLst>
              <a:gd name="adj1" fmla="val 59710"/>
              <a:gd name="adj2" fmla="val 117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is output?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65461" y="3380516"/>
            <a:ext cx="1881926" cy="1305596"/>
            <a:chOff x="6915955" y="3243331"/>
            <a:chExt cx="2509234" cy="174079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915955" y="3243331"/>
              <a:ext cx="1068946" cy="1740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356243" y="3243331"/>
              <a:ext cx="1068946" cy="1740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t="3011" b="2743"/>
          <a:stretch/>
        </p:blipFill>
        <p:spPr bwMode="auto">
          <a:xfrm>
            <a:off x="5758704" y="1744756"/>
            <a:ext cx="5693695" cy="2854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00" y="327848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How Functions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0367" y="1784155"/>
            <a:ext cx="309141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number1 = 4;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number2 = 6;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summation = 0;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subtraction = 0;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56006" y="2916516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number1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03400" y="3576794"/>
            <a:ext cx="1086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Contents: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33796" y="3272032"/>
            <a:ext cx="102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Address: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03400" y="2967269"/>
            <a:ext cx="108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Identifier: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027106" y="3203699"/>
            <a:ext cx="833284" cy="565291"/>
            <a:chOff x="8189288" y="5281862"/>
            <a:chExt cx="1111045" cy="753721"/>
          </a:xfrm>
        </p:grpSpPr>
        <p:sp>
          <p:nvSpPr>
            <p:cNvPr id="62" name="Rectangle 61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89288" y="5281862"/>
              <a:ext cx="111104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926758" y="3203699"/>
            <a:ext cx="809506" cy="565291"/>
            <a:chOff x="8186339" y="5281862"/>
            <a:chExt cx="1079341" cy="753721"/>
          </a:xfrm>
        </p:grpSpPr>
        <p:sp>
          <p:nvSpPr>
            <p:cNvPr id="65" name="Rectangle 64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86339" y="5281862"/>
              <a:ext cx="107934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844632" y="3203699"/>
            <a:ext cx="793496" cy="565291"/>
            <a:chOff x="8207685" y="5281862"/>
            <a:chExt cx="1057995" cy="753721"/>
          </a:xfrm>
        </p:grpSpPr>
        <p:sp>
          <p:nvSpPr>
            <p:cNvPr id="68" name="Rectangle 67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07685" y="5281862"/>
              <a:ext cx="10579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46496" y="3203699"/>
            <a:ext cx="793496" cy="565291"/>
            <a:chOff x="8207685" y="5281862"/>
            <a:chExt cx="1057995" cy="753721"/>
          </a:xfrm>
        </p:grpSpPr>
        <p:sp>
          <p:nvSpPr>
            <p:cNvPr id="72" name="Rectangle 71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07685" y="5281862"/>
              <a:ext cx="10579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cs typeface="Arial" panose="020B0604020202020204" pitchFamily="34" charset="0"/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862781" y="1830643"/>
            <a:ext cx="258097" cy="16960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5723682" y="3179888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0066FDF4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5971180" y="347082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84468" y="2937947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number2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52144" y="3201320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0066FDF0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5099643" y="347082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08168" y="2937947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summation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942507" y="3201320"/>
            <a:ext cx="7553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0066FDEC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4223343" y="347082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98531" y="2933185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subtraction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032869" y="3196557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0066FDE8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3313705" y="347082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065946" y="4278110"/>
            <a:ext cx="598523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math(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74441" y="4734256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num1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1954572" y="4748137"/>
            <a:ext cx="4603856" cy="917300"/>
            <a:chOff x="2606095" y="5187853"/>
            <a:chExt cx="6138475" cy="1223068"/>
          </a:xfrm>
        </p:grpSpPr>
        <p:sp>
          <p:nvSpPr>
            <p:cNvPr id="91" name="TextBox 90"/>
            <p:cNvSpPr txBox="1"/>
            <p:nvPr/>
          </p:nvSpPr>
          <p:spPr>
            <a:xfrm>
              <a:off x="2606095" y="6000551"/>
              <a:ext cx="1448592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Contents: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6623" y="5594203"/>
              <a:ext cx="1367536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Address: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06095" y="5187853"/>
              <a:ext cx="1448593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Identifier: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060722" y="5552253"/>
              <a:ext cx="1111045" cy="753719"/>
              <a:chOff x="8189288" y="5281864"/>
              <a:chExt cx="1111045" cy="753719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8207685" y="5630333"/>
                <a:ext cx="1057995" cy="405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189288" y="5281864"/>
                <a:ext cx="1111045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5260258" y="5552254"/>
              <a:ext cx="1079341" cy="753718"/>
              <a:chOff x="8186339" y="5281865"/>
              <a:chExt cx="1079341" cy="75371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8207685" y="5630333"/>
                <a:ext cx="1057995" cy="405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186339" y="5281865"/>
                <a:ext cx="107934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484089" y="5552254"/>
              <a:ext cx="1057995" cy="753718"/>
              <a:chOff x="8207685" y="5281865"/>
              <a:chExt cx="1057995" cy="753718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8207685" y="5630333"/>
                <a:ext cx="1057995" cy="405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207685" y="5281865"/>
                <a:ext cx="1057995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7686575" y="5552254"/>
              <a:ext cx="1057995" cy="753718"/>
              <a:chOff x="8207685" y="5281865"/>
              <a:chExt cx="1057995" cy="753718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8207685" y="5630333"/>
                <a:ext cx="1057995" cy="405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207685" y="5281865"/>
                <a:ext cx="1057995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2" name="Rectangle 111"/>
          <p:cNvSpPr/>
          <p:nvPr/>
        </p:nvSpPr>
        <p:spPr>
          <a:xfrm>
            <a:off x="5742117" y="4997628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0066FDE4</a:t>
            </a:r>
            <a:endParaRPr 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802904" y="4755687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num2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870580" y="5019059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0066FDE0</a:t>
            </a:r>
            <a:endParaRPr 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26604" y="4755687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sum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960942" y="5019059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0066FDDC</a:t>
            </a:r>
            <a:endParaRPr 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016966" y="4750924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sub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051305" y="5014297"/>
            <a:ext cx="7425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0066FDD8</a:t>
            </a:r>
            <a:endParaRPr lang="en-US" sz="900" dirty="0"/>
          </a:p>
        </p:txBody>
      </p:sp>
      <p:sp>
        <p:nvSpPr>
          <p:cNvPr id="124" name="Rectangle 123"/>
          <p:cNvSpPr/>
          <p:nvPr/>
        </p:nvSpPr>
        <p:spPr>
          <a:xfrm>
            <a:off x="5967492" y="34671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095955" y="34671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219655" y="34671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310018" y="34671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8" name="Rectangular Callout 127"/>
          <p:cNvSpPr/>
          <p:nvPr/>
        </p:nvSpPr>
        <p:spPr>
          <a:xfrm>
            <a:off x="7709980" y="4960937"/>
            <a:ext cx="1284668" cy="605464"/>
          </a:xfrm>
          <a:prstGeom prst="wedgeRectCallout">
            <a:avLst>
              <a:gd name="adj1" fmla="val -152412"/>
              <a:gd name="adj2" fmla="val 25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Passed by Value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385195" y="4227518"/>
            <a:ext cx="455765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math(number1,number2,summation, subtraction)</a:t>
            </a:r>
            <a:endParaRPr lang="en-US" sz="1400" dirty="0"/>
          </a:p>
        </p:txBody>
      </p:sp>
      <p:sp>
        <p:nvSpPr>
          <p:cNvPr id="130" name="Rectangle 129"/>
          <p:cNvSpPr/>
          <p:nvPr/>
        </p:nvSpPr>
        <p:spPr>
          <a:xfrm>
            <a:off x="3789415" y="4105804"/>
            <a:ext cx="200289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313533" y="5640644"/>
            <a:ext cx="1839863" cy="277279"/>
            <a:chOff x="5751377" y="6377858"/>
            <a:chExt cx="2453150" cy="260555"/>
          </a:xfrm>
        </p:grpSpPr>
        <p:sp>
          <p:nvSpPr>
            <p:cNvPr id="131" name="Curved Up Arrow 130"/>
            <p:cNvSpPr/>
            <p:nvPr/>
          </p:nvSpPr>
          <p:spPr>
            <a:xfrm flipH="1">
              <a:off x="5903612" y="6379857"/>
              <a:ext cx="1220681" cy="143057"/>
            </a:xfrm>
            <a:prstGeom prst="curvedUpArrow">
              <a:avLst>
                <a:gd name="adj1" fmla="val 34640"/>
                <a:gd name="adj2" fmla="val 105936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32" name="Curved Up Arrow 131"/>
            <p:cNvSpPr/>
            <p:nvPr/>
          </p:nvSpPr>
          <p:spPr>
            <a:xfrm flipH="1">
              <a:off x="5751377" y="6377858"/>
              <a:ext cx="2453150" cy="26055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4184712" y="529593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325761" y="5636957"/>
            <a:ext cx="2838696" cy="277279"/>
            <a:chOff x="5751377" y="6377858"/>
            <a:chExt cx="2453150" cy="260555"/>
          </a:xfrm>
        </p:grpSpPr>
        <p:sp>
          <p:nvSpPr>
            <p:cNvPr id="136" name="Curved Up Arrow 135"/>
            <p:cNvSpPr/>
            <p:nvPr/>
          </p:nvSpPr>
          <p:spPr>
            <a:xfrm flipH="1">
              <a:off x="5903612" y="6379857"/>
              <a:ext cx="1220681" cy="143057"/>
            </a:xfrm>
            <a:prstGeom prst="curvedUpArrow">
              <a:avLst>
                <a:gd name="adj1" fmla="val 34640"/>
                <a:gd name="adj2" fmla="val 105936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37" name="Curved Up Arrow 136"/>
            <p:cNvSpPr/>
            <p:nvPr/>
          </p:nvSpPr>
          <p:spPr>
            <a:xfrm flipH="1">
              <a:off x="5751377" y="6377858"/>
              <a:ext cx="2453150" cy="26055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3264538" y="5314370"/>
            <a:ext cx="343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139" name="Rectangular Callout 138"/>
          <p:cNvSpPr/>
          <p:nvPr/>
        </p:nvSpPr>
        <p:spPr>
          <a:xfrm>
            <a:off x="6317088" y="1638171"/>
            <a:ext cx="2492062" cy="1104086"/>
          </a:xfrm>
          <a:prstGeom prst="wedgeRectCallout">
            <a:avLst>
              <a:gd name="adj1" fmla="val -141153"/>
              <a:gd name="adj2" fmla="val 69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summation and subtraction not affected!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745088" y="2223293"/>
            <a:ext cx="4572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"Summation is: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&lt;&lt;summation&lt;&lt;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"Subtraction is: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&lt;&lt;subtraction &lt;&lt;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200" dirty="0"/>
          </a:p>
        </p:txBody>
      </p:sp>
      <p:pic>
        <p:nvPicPr>
          <p:cNvPr id="14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t="3011" b="2743"/>
          <a:stretch/>
        </p:blipFill>
        <p:spPr bwMode="auto">
          <a:xfrm>
            <a:off x="6620154" y="3832967"/>
            <a:ext cx="5693695" cy="2854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Down Arrow 141"/>
          <p:cNvSpPr/>
          <p:nvPr/>
        </p:nvSpPr>
        <p:spPr>
          <a:xfrm rot="17361726">
            <a:off x="5618625" y="2916992"/>
            <a:ext cx="138402" cy="210893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3" name="Down Arrow 142"/>
          <p:cNvSpPr/>
          <p:nvPr/>
        </p:nvSpPr>
        <p:spPr>
          <a:xfrm rot="17146363">
            <a:off x="5101951" y="2681692"/>
            <a:ext cx="153722" cy="285737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0121 0.0342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3426 L -0.00174 0.06922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0.06921 L -0.00104 0.1025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0254 L -0.01718 0.36041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0.36042 L 0.13524 0.3588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0.00225 0.26481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0.00278 0.26574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00017 0.26574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00174 0.26574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24 0.3588 L 0.28611 0.33311 " pathEditMode="relative" rAng="0" ptsTypes="AA"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03 0.3412 L 0.28629 0.37639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629 0.37639 L 0.06667 0.0588 " pathEditMode="relative" rAng="0" ptsTypes="AA">
                                      <p:cBhvr>
                                        <p:cTn id="2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-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7 0.05879 L 0.06667 0.0912 " pathEditMode="relative" rAng="0" ptsTypes="AA">
                                      <p:cBhvr>
                                        <p:cTn id="2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8" grpId="0"/>
      <p:bldP spid="19" grpId="0"/>
      <p:bldP spid="77" grpId="0"/>
      <p:bldP spid="78" grpId="0"/>
      <p:bldP spid="79" grpId="0"/>
      <p:bldP spid="80" grpId="0"/>
      <p:bldP spid="81" grpId="0"/>
      <p:bldP spid="82" grpId="0"/>
      <p:bldP spid="86" grpId="0"/>
      <p:bldP spid="87" grpId="0"/>
      <p:bldP spid="88" grpId="0"/>
      <p:bldP spid="89" grpId="0" animBg="1"/>
      <p:bldP spid="89" grpId="1" animBg="1"/>
      <p:bldP spid="90" grpId="0"/>
      <p:bldP spid="112" grpId="0"/>
      <p:bldP spid="114" grpId="0"/>
      <p:bldP spid="115" grpId="0"/>
      <p:bldP spid="117" grpId="0"/>
      <p:bldP spid="118" grpId="0"/>
      <p:bldP spid="120" grpId="0"/>
      <p:bldP spid="121" grpId="0"/>
      <p:bldP spid="124" grpId="0"/>
      <p:bldP spid="124" grpId="1"/>
      <p:bldP spid="125" grpId="0"/>
      <p:bldP spid="125" grpId="1"/>
      <p:bldP spid="126" grpId="0"/>
      <p:bldP spid="126" grpId="1"/>
      <p:bldP spid="126" grpId="2"/>
      <p:bldP spid="127" grpId="0"/>
      <p:bldP spid="127" grpId="1"/>
      <p:bldP spid="127" grpId="2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4" grpId="0"/>
      <p:bldP spid="138" grpId="0"/>
      <p:bldP spid="139" grpId="0" animBg="1"/>
      <p:bldP spid="139" grpId="1" animBg="1"/>
      <p:bldP spid="140" grpId="0" animBg="1"/>
      <p:bldP spid="142" grpId="0" animBg="1"/>
      <p:bldP spid="1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3011242"/>
            <a:ext cx="6446520" cy="24811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/>
              <a:t>Can we fix this with pointers?</a:t>
            </a:r>
          </a:p>
        </p:txBody>
      </p:sp>
    </p:spTree>
    <p:extLst>
      <p:ext uri="{BB962C8B-B14F-4D97-AF65-F5344CB8AC3E}">
        <p14:creationId xmlns:p14="http://schemas.microsoft.com/office/powerpoint/2010/main" val="2830424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680" y="1728419"/>
            <a:ext cx="6139709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number1 = 4;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number2 = 6;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summation = 0;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subtraction = 0;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math(number1,number2,&amp;summation, &amp;subtraction);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"Summation is: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&lt;&lt;summation&lt;&lt;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"Subtraction is: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&lt;&lt;subtraction &lt;&lt;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math(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Function that returns two values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795888" y="5176411"/>
            <a:ext cx="1899578" cy="554691"/>
          </a:xfrm>
          <a:prstGeom prst="wedgeRectCallout">
            <a:avLst>
              <a:gd name="adj1" fmla="val -64683"/>
              <a:gd name="adj2" fmla="val 10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this return sum and sub to main?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58028" y="2708657"/>
            <a:ext cx="828319" cy="657863"/>
          </a:xfrm>
          <a:prstGeom prst="wedgeRectCallout">
            <a:avLst>
              <a:gd name="adj1" fmla="val 59710"/>
              <a:gd name="adj2" fmla="val 117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is output?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65461" y="3380516"/>
            <a:ext cx="1881926" cy="1305596"/>
            <a:chOff x="6915955" y="3243331"/>
            <a:chExt cx="2509234" cy="174079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915955" y="3243331"/>
              <a:ext cx="1068946" cy="1740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356243" y="3243331"/>
              <a:ext cx="1068946" cy="1740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78" y="1821746"/>
            <a:ext cx="4754338" cy="246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4083339" y="2008354"/>
            <a:ext cx="1666695" cy="657863"/>
          </a:xfrm>
          <a:prstGeom prst="wedgeRectCallout">
            <a:avLst>
              <a:gd name="adj1" fmla="val -66399"/>
              <a:gd name="adj2" fmla="val 141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“Address of”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270195" y="5088249"/>
            <a:ext cx="1666695" cy="657863"/>
          </a:xfrm>
          <a:prstGeom prst="wedgeRectCallout">
            <a:avLst>
              <a:gd name="adj1" fmla="val -104521"/>
              <a:gd name="adj2" fmla="val -7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“Pointer To”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-36768" y="4990943"/>
            <a:ext cx="974541" cy="657863"/>
          </a:xfrm>
          <a:prstGeom prst="wedgeRectCallout">
            <a:avLst>
              <a:gd name="adj1" fmla="val 81757"/>
              <a:gd name="adj2" fmla="val 23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“Value at”</a:t>
            </a:r>
          </a:p>
        </p:txBody>
      </p:sp>
    </p:spTree>
    <p:extLst>
      <p:ext uri="{BB962C8B-B14F-4D97-AF65-F5344CB8AC3E}">
        <p14:creationId xmlns:p14="http://schemas.microsoft.com/office/powerpoint/2010/main" val="13667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"/>
          <a:stretch/>
        </p:blipFill>
        <p:spPr bwMode="auto">
          <a:xfrm>
            <a:off x="6601544" y="3836670"/>
            <a:ext cx="4754338" cy="2431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Functions Work With Pointers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0367" y="1784155"/>
            <a:ext cx="309141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number1 = 4;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number2 = 6;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summation = 0;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subtraction = 0;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56006" y="2916516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number1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03400" y="3576794"/>
            <a:ext cx="1086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Contents: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33796" y="3272032"/>
            <a:ext cx="102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Address: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03400" y="2967269"/>
            <a:ext cx="108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Identifier: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027106" y="3203699"/>
            <a:ext cx="833284" cy="565291"/>
            <a:chOff x="8189288" y="5281862"/>
            <a:chExt cx="1111045" cy="753721"/>
          </a:xfrm>
        </p:grpSpPr>
        <p:sp>
          <p:nvSpPr>
            <p:cNvPr id="62" name="Rectangle 61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89288" y="5281862"/>
              <a:ext cx="111104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926758" y="3203699"/>
            <a:ext cx="809506" cy="565291"/>
            <a:chOff x="8186339" y="5281862"/>
            <a:chExt cx="1079341" cy="753721"/>
          </a:xfrm>
        </p:grpSpPr>
        <p:sp>
          <p:nvSpPr>
            <p:cNvPr id="65" name="Rectangle 64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86339" y="5281862"/>
              <a:ext cx="107934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844632" y="3203699"/>
            <a:ext cx="793496" cy="565291"/>
            <a:chOff x="8207685" y="5281862"/>
            <a:chExt cx="1057995" cy="753721"/>
          </a:xfrm>
        </p:grpSpPr>
        <p:sp>
          <p:nvSpPr>
            <p:cNvPr id="68" name="Rectangle 67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07685" y="5281862"/>
              <a:ext cx="10579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46496" y="3203699"/>
            <a:ext cx="793496" cy="565291"/>
            <a:chOff x="8207685" y="5281862"/>
            <a:chExt cx="1057995" cy="753721"/>
          </a:xfrm>
        </p:grpSpPr>
        <p:sp>
          <p:nvSpPr>
            <p:cNvPr id="72" name="Rectangle 71"/>
            <p:cNvSpPr/>
            <p:nvPr/>
          </p:nvSpPr>
          <p:spPr>
            <a:xfrm>
              <a:off x="8207685" y="5630333"/>
              <a:ext cx="1057995" cy="40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07685" y="5281862"/>
              <a:ext cx="10579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cs typeface="Arial" panose="020B0604020202020204" pitchFamily="34" charset="0"/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862781" y="1830643"/>
            <a:ext cx="258097" cy="16960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5723682" y="3179888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0066FDF4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5971180" y="347082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84468" y="2937947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number2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852144" y="3201320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0066FDF0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5099643" y="347082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08168" y="2937947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summation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942507" y="3201320"/>
            <a:ext cx="7553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0066FDEC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4223343" y="347082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998531" y="2933185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subtraction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032869" y="3196557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0066FDE8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3313705" y="347082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74441" y="4734256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num1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1954572" y="4748139"/>
            <a:ext cx="4603856" cy="917300"/>
            <a:chOff x="2606095" y="5187850"/>
            <a:chExt cx="6138475" cy="1223067"/>
          </a:xfrm>
        </p:grpSpPr>
        <p:sp>
          <p:nvSpPr>
            <p:cNvPr id="91" name="TextBox 90"/>
            <p:cNvSpPr txBox="1"/>
            <p:nvPr/>
          </p:nvSpPr>
          <p:spPr>
            <a:xfrm>
              <a:off x="2606095" y="6000548"/>
              <a:ext cx="144859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Contents: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6623" y="5594199"/>
              <a:ext cx="1367536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Address: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06095" y="5187850"/>
              <a:ext cx="1448593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Identifier: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060722" y="5552251"/>
              <a:ext cx="1111045" cy="753721"/>
              <a:chOff x="8189288" y="5281862"/>
              <a:chExt cx="1111045" cy="753721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8207685" y="5630333"/>
                <a:ext cx="1057995" cy="405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189288" y="5281862"/>
                <a:ext cx="1111045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5260258" y="5552251"/>
              <a:ext cx="1079341" cy="753721"/>
              <a:chOff x="8186339" y="5281862"/>
              <a:chExt cx="1079341" cy="753721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8207685" y="5630333"/>
                <a:ext cx="1057995" cy="405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186339" y="5281862"/>
                <a:ext cx="107934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484089" y="5552251"/>
              <a:ext cx="1057995" cy="753721"/>
              <a:chOff x="8207685" y="5281862"/>
              <a:chExt cx="1057995" cy="753721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8207685" y="5630333"/>
                <a:ext cx="1057995" cy="405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207685" y="5281862"/>
                <a:ext cx="1057995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7686575" y="5552251"/>
              <a:ext cx="1057995" cy="753721"/>
              <a:chOff x="8207685" y="5281862"/>
              <a:chExt cx="1057995" cy="753721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8207685" y="5630333"/>
                <a:ext cx="1057995" cy="405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207685" y="5281862"/>
                <a:ext cx="1057995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2" name="Rectangle 111"/>
          <p:cNvSpPr/>
          <p:nvPr/>
        </p:nvSpPr>
        <p:spPr>
          <a:xfrm>
            <a:off x="5742117" y="4997628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0066FDE4</a:t>
            </a:r>
            <a:endParaRPr 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802904" y="4755687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num2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870580" y="5019059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0066FDE0</a:t>
            </a:r>
            <a:endParaRPr 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26604" y="4755687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sum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960942" y="5019059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0066FDDC</a:t>
            </a:r>
            <a:endParaRPr 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016966" y="4750924"/>
            <a:ext cx="867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sub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051305" y="5014297"/>
            <a:ext cx="7425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0066FDD8</a:t>
            </a:r>
            <a:endParaRPr lang="en-US" sz="900" dirty="0"/>
          </a:p>
        </p:txBody>
      </p:sp>
      <p:sp>
        <p:nvSpPr>
          <p:cNvPr id="124" name="Rectangle 123"/>
          <p:cNvSpPr/>
          <p:nvPr/>
        </p:nvSpPr>
        <p:spPr>
          <a:xfrm>
            <a:off x="5967492" y="34671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095955" y="34671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928066" y="3200428"/>
            <a:ext cx="7553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0066FDEC</a:t>
            </a:r>
          </a:p>
        </p:txBody>
      </p:sp>
      <p:sp>
        <p:nvSpPr>
          <p:cNvPr id="128" name="Rectangular Callout 127"/>
          <p:cNvSpPr/>
          <p:nvPr/>
        </p:nvSpPr>
        <p:spPr>
          <a:xfrm>
            <a:off x="7709980" y="4960937"/>
            <a:ext cx="1284668" cy="605464"/>
          </a:xfrm>
          <a:prstGeom prst="wedgeRectCallout">
            <a:avLst>
              <a:gd name="adj1" fmla="val -152412"/>
              <a:gd name="adj2" fmla="val 25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Passed by Value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154232" y="345951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268348" y="3467156"/>
            <a:ext cx="343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139" name="Rectangular Callout 138"/>
          <p:cNvSpPr/>
          <p:nvPr/>
        </p:nvSpPr>
        <p:spPr>
          <a:xfrm>
            <a:off x="6317088" y="1638171"/>
            <a:ext cx="2492062" cy="1104086"/>
          </a:xfrm>
          <a:prstGeom prst="wedgeRectCallout">
            <a:avLst>
              <a:gd name="adj1" fmla="val -141153"/>
              <a:gd name="adj2" fmla="val 69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summation and subtraction get value!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737302" y="2162756"/>
            <a:ext cx="4572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"Summation is: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&lt;&lt;summation&lt;&lt;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"Subtraction is: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&lt;&lt;subtraction &lt;&lt;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200" dirty="0"/>
          </a:p>
        </p:txBody>
      </p:sp>
      <p:sp>
        <p:nvSpPr>
          <p:cNvPr id="142" name="Down Arrow 141"/>
          <p:cNvSpPr/>
          <p:nvPr/>
        </p:nvSpPr>
        <p:spPr>
          <a:xfrm rot="17361726">
            <a:off x="5618625" y="2916992"/>
            <a:ext cx="138402" cy="210893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3" name="Down Arrow 142"/>
          <p:cNvSpPr/>
          <p:nvPr/>
        </p:nvSpPr>
        <p:spPr>
          <a:xfrm rot="17146363">
            <a:off x="5101951" y="2681692"/>
            <a:ext cx="153722" cy="285737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1111666" y="4270490"/>
            <a:ext cx="63559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math(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sub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440256" y="4244233"/>
            <a:ext cx="475643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math(number1,number2,&amp;summation, &amp;subtraction)</a:t>
            </a:r>
            <a:endParaRPr lang="en-US" sz="1400" dirty="0"/>
          </a:p>
        </p:txBody>
      </p:sp>
      <p:sp>
        <p:nvSpPr>
          <p:cNvPr id="127" name="Rectangle 126"/>
          <p:cNvSpPr/>
          <p:nvPr/>
        </p:nvSpPr>
        <p:spPr>
          <a:xfrm>
            <a:off x="3053517" y="3192815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0066FDE8</a:t>
            </a:r>
          </a:p>
        </p:txBody>
      </p:sp>
      <p:sp>
        <p:nvSpPr>
          <p:cNvPr id="85" name="Rectangular Callout 84"/>
          <p:cNvSpPr/>
          <p:nvPr/>
        </p:nvSpPr>
        <p:spPr>
          <a:xfrm>
            <a:off x="554800" y="4892357"/>
            <a:ext cx="1284668" cy="605464"/>
          </a:xfrm>
          <a:prstGeom prst="wedgeRectCallout">
            <a:avLst>
              <a:gd name="adj1" fmla="val 142383"/>
              <a:gd name="adj2" fmla="val 35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Passed by reference!</a:t>
            </a:r>
          </a:p>
        </p:txBody>
      </p:sp>
      <p:sp>
        <p:nvSpPr>
          <p:cNvPr id="95" name="Down Arrow 94"/>
          <p:cNvSpPr/>
          <p:nvPr/>
        </p:nvSpPr>
        <p:spPr>
          <a:xfrm rot="8364552">
            <a:off x="5181867" y="3629752"/>
            <a:ext cx="148590" cy="19819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6" name="Down Arrow 95"/>
          <p:cNvSpPr/>
          <p:nvPr/>
        </p:nvSpPr>
        <p:spPr>
          <a:xfrm rot="8740564">
            <a:off x="4790834" y="3656343"/>
            <a:ext cx="139157" cy="198199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7" name="Down Arrow 96"/>
          <p:cNvSpPr/>
          <p:nvPr/>
        </p:nvSpPr>
        <p:spPr>
          <a:xfrm rot="7517251">
            <a:off x="4780380" y="3327295"/>
            <a:ext cx="138508" cy="255665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Down Arrow 97"/>
          <p:cNvSpPr/>
          <p:nvPr/>
        </p:nvSpPr>
        <p:spPr>
          <a:xfrm rot="8163327">
            <a:off x="4324894" y="3493590"/>
            <a:ext cx="131555" cy="221412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4" name="Rectangle 93"/>
          <p:cNvSpPr/>
          <p:nvPr/>
        </p:nvSpPr>
        <p:spPr>
          <a:xfrm>
            <a:off x="3805147" y="4139234"/>
            <a:ext cx="228817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*sum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*sub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num2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49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0.0361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3611 L -3.33333E-6 0.0652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6527 L -0.00104 0.09861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9861 L -0.00868 0.3659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36597 L 0.14375 0.36435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L 0.00503 0.26505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0.00226 0.26597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139 L 0.00261 0.30973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0.00347 0.31065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 0.36435 L 0.29462 0.33866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62 0.33866 L 0.29444 0.38357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9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45 0.38356 L 0.06528 0.05439 " pathEditMode="relative" rAng="0" ptsTypes="AA">
                                      <p:cBhvr>
                                        <p:cTn id="2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000"/>
                            </p:stCondLst>
                            <p:childTnLst>
                              <p:par>
                                <p:cTn id="263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0.05439 L 0.06667 0.0875 " pathEditMode="relative" rAng="0" ptsTypes="AA">
                                      <p:cBhvr>
                                        <p:cTn id="2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8" grpId="0"/>
      <p:bldP spid="19" grpId="0"/>
      <p:bldP spid="77" grpId="0"/>
      <p:bldP spid="78" grpId="0"/>
      <p:bldP spid="79" grpId="0"/>
      <p:bldP spid="80" grpId="0"/>
      <p:bldP spid="81" grpId="0"/>
      <p:bldP spid="81" grpId="1"/>
      <p:bldP spid="82" grpId="0"/>
      <p:bldP spid="82" grpId="1"/>
      <p:bldP spid="86" grpId="0"/>
      <p:bldP spid="87" grpId="0"/>
      <p:bldP spid="87" grpId="1"/>
      <p:bldP spid="88" grpId="0"/>
      <p:bldP spid="88" grpId="1"/>
      <p:bldP spid="90" grpId="0"/>
      <p:bldP spid="112" grpId="0"/>
      <p:bldP spid="114" grpId="0"/>
      <p:bldP spid="115" grpId="0"/>
      <p:bldP spid="117" grpId="0"/>
      <p:bldP spid="118" grpId="0"/>
      <p:bldP spid="120" grpId="0"/>
      <p:bldP spid="121" grpId="0"/>
      <p:bldP spid="124" grpId="0"/>
      <p:bldP spid="124" grpId="1"/>
      <p:bldP spid="125" grpId="0"/>
      <p:bldP spid="125" grpId="1"/>
      <p:bldP spid="126" grpId="0"/>
      <p:bldP spid="126" grpId="1"/>
      <p:bldP spid="126" grpId="2"/>
      <p:bldP spid="128" grpId="0" animBg="1"/>
      <p:bldP spid="128" grpId="1" animBg="1"/>
      <p:bldP spid="134" grpId="0"/>
      <p:bldP spid="138" grpId="0"/>
      <p:bldP spid="139" grpId="0" animBg="1"/>
      <p:bldP spid="139" grpId="1" animBg="1"/>
      <p:bldP spid="140" grpId="0" animBg="1"/>
      <p:bldP spid="142" grpId="0" animBg="1"/>
      <p:bldP spid="143" grpId="0" animBg="1"/>
      <p:bldP spid="83" grpId="0" animBg="1"/>
      <p:bldP spid="83" grpId="1" animBg="1"/>
      <p:bldP spid="84" grpId="0" animBg="1"/>
      <p:bldP spid="84" grpId="1" animBg="1"/>
      <p:bldP spid="127" grpId="0"/>
      <p:bldP spid="127" grpId="1"/>
      <p:bldP spid="127" grpId="2"/>
      <p:bldP spid="85" grpId="0" animBg="1"/>
      <p:bldP spid="85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4" grpId="0" animBg="1"/>
      <p:bldP spid="9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5-5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1593218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Handling of Large Data Items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the “old days” pointers assisted the programmer in writing memory efficient code.</a:t>
            </a:r>
          </a:p>
          <a:p>
            <a:r>
              <a:rPr lang="en-US" altLang="en-US"/>
              <a:t>Pointers can be quite useful in saving time and memory.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0127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Handling of Large Data Items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Normally, if a variable is passed to a function, the function makes its own copy of the data. With a pointer, the function accesses the data directly. (no copy)</a:t>
            </a:r>
          </a:p>
          <a:p>
            <a:r>
              <a:rPr lang="en-US" altLang="en-US" dirty="0"/>
              <a:t>If the program had large the data items (i.e., a 640 by 480 pixel color image is 900K bytes), it is best to have only one copy of the data in the program.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761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80010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295400" y="5943600"/>
            <a:ext cx="6311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In the Image Program, an address of an Image item is </a:t>
            </a:r>
          </a:p>
          <a:p>
            <a:pPr eaLnBrk="0" hangingPunct="0"/>
            <a:r>
              <a:rPr lang="en-US" altLang="en-US" sz="2000"/>
              <a:t>           passed to the </a:t>
            </a:r>
            <a:r>
              <a:rPr lang="en-US" altLang="en-US" sz="2000" b="1">
                <a:latin typeface="Courier New" panose="02070309020205020404" pitchFamily="49" charset="0"/>
              </a:rPr>
              <a:t>CalcStats()</a:t>
            </a:r>
            <a:r>
              <a:rPr lang="en-US" altLang="en-US" sz="2000"/>
              <a:t> function. </a:t>
            </a:r>
          </a:p>
        </p:txBody>
      </p:sp>
    </p:spTree>
    <p:extLst>
      <p:ext uri="{BB962C8B-B14F-4D97-AF65-F5344CB8AC3E}">
        <p14:creationId xmlns:p14="http://schemas.microsoft.com/office/powerpoint/2010/main" val="286375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Explain how to use pointers and how they are stored in memory.</a:t>
            </a:r>
          </a:p>
        </p:txBody>
      </p:sp>
    </p:spTree>
    <p:extLst>
      <p:ext uri="{BB962C8B-B14F-4D97-AF65-F5344CB8AC3E}">
        <p14:creationId xmlns:p14="http://schemas.microsoft.com/office/powerpoint/2010/main" val="5533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 Pointers</a:t>
            </a:r>
          </a:p>
        </p:txBody>
      </p:sp>
    </p:spTree>
    <p:extLst>
      <p:ext uri="{BB962C8B-B14F-4D97-AF65-F5344CB8AC3E}">
        <p14:creationId xmlns:p14="http://schemas.microsoft.com/office/powerpoint/2010/main" val="247233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code to declare a string variable called </a:t>
            </a:r>
            <a:r>
              <a:rPr lang="en-US" dirty="0" err="1"/>
              <a:t>placeName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961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code to cout the address of the string variable </a:t>
            </a:r>
            <a:r>
              <a:rPr lang="en-US" dirty="0" err="1"/>
              <a:t>placeName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631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code to declare a pointer variable called </a:t>
            </a:r>
            <a:r>
              <a:rPr lang="en-US" dirty="0" err="1"/>
              <a:t>ptrPlaceName</a:t>
            </a:r>
            <a:r>
              <a:rPr lang="en-US" dirty="0"/>
              <a:t> and initialize it to the address of the string variable </a:t>
            </a:r>
            <a:r>
              <a:rPr lang="en-US" dirty="0" err="1"/>
              <a:t>placeName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247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function prototype for a function called </a:t>
            </a:r>
            <a:r>
              <a:rPr lang="en-US" dirty="0" err="1"/>
              <a:t>showPlaceName</a:t>
            </a:r>
            <a:r>
              <a:rPr lang="en-US" dirty="0"/>
              <a:t> that returns nothing (void) and takes one parameter that is a pointer to a string.</a:t>
            </a:r>
          </a:p>
        </p:txBody>
      </p:sp>
    </p:spTree>
    <p:extLst>
      <p:ext uri="{BB962C8B-B14F-4D97-AF65-F5344CB8AC3E}">
        <p14:creationId xmlns:p14="http://schemas.microsoft.com/office/powerpoint/2010/main" val="1008731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code that calls the function  </a:t>
            </a:r>
            <a:r>
              <a:rPr lang="en-US" dirty="0" err="1"/>
              <a:t>showPlaceName</a:t>
            </a:r>
            <a:r>
              <a:rPr lang="en-US" dirty="0"/>
              <a:t> and passes in a pointer to the variable called </a:t>
            </a:r>
            <a:r>
              <a:rPr lang="en-US" dirty="0" err="1"/>
              <a:t>placeName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0363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Variables and Memory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Pointers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Returning multiple values from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Why Pointers are Important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Queue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 With Pointers and 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File 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pointer is a data type that holds a hexadecimal address, such as 0x0066FDF4.</a:t>
            </a:r>
          </a:p>
          <a:p>
            <a:r>
              <a:rPr lang="en-US" altLang="en-US" dirty="0"/>
              <a:t>A pointer is meant to hold the address of a specific variable. </a:t>
            </a:r>
          </a:p>
          <a:p>
            <a:r>
              <a:rPr lang="en-US" altLang="en-US" dirty="0"/>
              <a:t>When the pointer variable contains another variable’s address, it is said that the pointer “points to” that variable.</a:t>
            </a:r>
          </a:p>
          <a:p>
            <a:r>
              <a:rPr lang="en-US" altLang="en-US" dirty="0"/>
              <a:t>Pointers do not have their own keyword, but have specific pointer declaration statements. </a:t>
            </a:r>
          </a:p>
        </p:txBody>
      </p:sp>
    </p:spTree>
    <p:extLst>
      <p:ext uri="{BB962C8B-B14F-4D97-AF65-F5344CB8AC3E}">
        <p14:creationId xmlns:p14="http://schemas.microsoft.com/office/powerpoint/2010/main" val="84653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program and the pointer need to know what type of variable-address the pointer contains. </a:t>
            </a:r>
          </a:p>
          <a:p>
            <a:r>
              <a:rPr lang="en-US" altLang="en-US"/>
              <a:t>A pointer variable is declared by specifying the data type to which it will be pointing.</a:t>
            </a:r>
          </a:p>
          <a:p>
            <a:r>
              <a:rPr lang="en-US" altLang="en-US"/>
              <a:t>The asterisk operator (*) is used in the declaration statement. </a:t>
            </a:r>
          </a:p>
          <a:p>
            <a:r>
              <a:rPr lang="en-US" altLang="en-US"/>
              <a:t>Here is the format:</a:t>
            </a:r>
          </a:p>
          <a:p>
            <a:pPr lvl="1"/>
            <a:r>
              <a:rPr lang="en-US" altLang="en-US"/>
              <a:t>	data_type *variable_name;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592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Many naming conventions are used with pointer variables to help the programmer remember which variables are pointers. </a:t>
            </a:r>
          </a:p>
          <a:p>
            <a:r>
              <a:rPr lang="en-US" altLang="en-US" dirty="0"/>
              <a:t>Three conventions are listed below:</a:t>
            </a:r>
          </a:p>
          <a:p>
            <a:pPr marL="342900" lvl="1" indent="0">
              <a:buNone/>
            </a:pPr>
            <a:r>
              <a:rPr lang="en-US" altLang="en-US" dirty="0"/>
              <a:t>	float *</a:t>
            </a:r>
            <a:r>
              <a:rPr lang="en-US" altLang="en-US" dirty="0" err="1"/>
              <a:t>x_ptr</a:t>
            </a:r>
            <a:r>
              <a:rPr lang="en-US" altLang="en-US" dirty="0"/>
              <a:t>;	// use extension _</a:t>
            </a:r>
            <a:r>
              <a:rPr lang="en-US" altLang="en-US" dirty="0" err="1"/>
              <a:t>ptr</a:t>
            </a:r>
            <a:endParaRPr lang="en-US" altLang="en-US" dirty="0"/>
          </a:p>
          <a:p>
            <a:pPr marL="342900" lvl="1" indent="0">
              <a:buNone/>
            </a:pPr>
            <a:r>
              <a:rPr lang="en-US" altLang="en-US" dirty="0"/>
              <a:t>	float *</a:t>
            </a:r>
            <a:r>
              <a:rPr lang="en-US" altLang="en-US" dirty="0" err="1"/>
              <a:t>pX</a:t>
            </a:r>
            <a:r>
              <a:rPr lang="en-US" altLang="en-US" dirty="0"/>
              <a:t>;		// use lowercase p with 				//capital letter</a:t>
            </a:r>
          </a:p>
          <a:p>
            <a:pPr marL="342900" lvl="1" indent="0">
              <a:buNone/>
            </a:pPr>
            <a:r>
              <a:rPr lang="en-US" altLang="en-US" dirty="0"/>
              <a:t>	float *</a:t>
            </a:r>
            <a:r>
              <a:rPr lang="en-US" altLang="en-US" dirty="0" err="1"/>
              <a:t>p_x</a:t>
            </a:r>
            <a:r>
              <a:rPr lang="en-US" altLang="en-US" dirty="0"/>
              <a:t>;	// use prefix p_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944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/>
              <a:t>Declare an int and double variables and two pointers:</a:t>
            </a:r>
          </a:p>
          <a:p>
            <a:pPr lvl="1"/>
            <a:r>
              <a:rPr lang="en-US" altLang="en-US"/>
              <a:t>int a = 75;          </a:t>
            </a:r>
          </a:p>
          <a:p>
            <a:pPr lvl="1"/>
            <a:r>
              <a:rPr lang="en-US" altLang="en-US"/>
              <a:t>int *a_ptr;</a:t>
            </a:r>
          </a:p>
          <a:p>
            <a:pPr lvl="1"/>
            <a:r>
              <a:rPr lang="en-US" altLang="en-US"/>
              <a:t>double b = 82.0;  </a:t>
            </a:r>
          </a:p>
          <a:p>
            <a:pPr lvl="1"/>
            <a:r>
              <a:rPr lang="en-US" altLang="en-US"/>
              <a:t>double *b_ptr	</a:t>
            </a:r>
          </a:p>
          <a:p>
            <a:r>
              <a:rPr lang="en-US" altLang="en-US"/>
              <a:t>We have named our pointers a_ptr and b_ptr so that we can keep track of which pointer variable belongs with which variable. </a:t>
            </a:r>
          </a:p>
          <a:p>
            <a:r>
              <a:rPr lang="en-US" altLang="en-US"/>
              <a:t>C++ does not automatically assign the correct address into the correct pointer. </a:t>
            </a:r>
          </a:p>
          <a:p>
            <a:r>
              <a:rPr lang="en-US" altLang="en-US"/>
              <a:t>The address assignment is the job of the programmer with the address operator.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570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Pointers and the Address Operator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04800" y="6248400"/>
            <a:ext cx="854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rgbClr val="FF5050"/>
                </a:solidFill>
              </a:rPr>
              <a:t> Using the address operator is one way to assign addresses into pointer variables. 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6200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5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3162300"/>
            <a:ext cx="6446520" cy="23300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100" dirty="0"/>
              <a:t>What happens when we declare a pointer?</a:t>
            </a:r>
          </a:p>
        </p:txBody>
      </p:sp>
    </p:spTree>
    <p:extLst>
      <p:ext uri="{BB962C8B-B14F-4D97-AF65-F5344CB8AC3E}">
        <p14:creationId xmlns:p14="http://schemas.microsoft.com/office/powerpoint/2010/main" val="2768646956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D1D205C3-7B32-44E8-AC89-2D2A2AB62D37}" vid="{43ABD2B9-266D-49A9-838E-A3522BA610B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12145</TotalTime>
  <Words>1310</Words>
  <Application>Microsoft Office PowerPoint</Application>
  <PresentationFormat>On-screen Show (4:3)</PresentationFormat>
  <Paragraphs>313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Consolas</vt:lpstr>
      <vt:lpstr>Corbel</vt:lpstr>
      <vt:lpstr>Courier New</vt:lpstr>
      <vt:lpstr>Mangal</vt:lpstr>
      <vt:lpstr>Wingdings</vt:lpstr>
      <vt:lpstr>CIS1275Theme</vt:lpstr>
      <vt:lpstr>C++ Programming Today 2nd Edition By Barbara Johnston Chapter 5</vt:lpstr>
      <vt:lpstr>Overview</vt:lpstr>
      <vt:lpstr>Pointers</vt:lpstr>
      <vt:lpstr>Pointers </vt:lpstr>
      <vt:lpstr>Pointers</vt:lpstr>
      <vt:lpstr>Pointers</vt:lpstr>
      <vt:lpstr>Pointers</vt:lpstr>
      <vt:lpstr>Pointers and the Address Operator</vt:lpstr>
      <vt:lpstr>Pointers</vt:lpstr>
      <vt:lpstr>Pointers</vt:lpstr>
      <vt:lpstr>Pointers</vt:lpstr>
      <vt:lpstr>Pointers</vt:lpstr>
      <vt:lpstr>Pointers</vt:lpstr>
      <vt:lpstr>What is the output?</vt:lpstr>
      <vt:lpstr>What is the output?</vt:lpstr>
      <vt:lpstr>Program 5-4</vt:lpstr>
      <vt:lpstr>Returning multiple values from functions</vt:lpstr>
      <vt:lpstr>Why</vt:lpstr>
      <vt:lpstr>What if?</vt:lpstr>
      <vt:lpstr>Example: Function that returns one value</vt:lpstr>
      <vt:lpstr>Example: Function that returns two values?</vt:lpstr>
      <vt:lpstr>How Functions Work</vt:lpstr>
      <vt:lpstr>Functions With Pointers</vt:lpstr>
      <vt:lpstr>Example: Function that returns two values</vt:lpstr>
      <vt:lpstr>How Functions Work With Pointers</vt:lpstr>
      <vt:lpstr>Program 5-5</vt:lpstr>
      <vt:lpstr>Efficient Handling of Large Data Items</vt:lpstr>
      <vt:lpstr>Efficient Handling of Large Data Items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103</cp:revision>
  <dcterms:created xsi:type="dcterms:W3CDTF">2007-06-27T18:05:17Z</dcterms:created>
  <dcterms:modified xsi:type="dcterms:W3CDTF">2017-07-24T11:28:32Z</dcterms:modified>
</cp:coreProperties>
</file>