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94" r:id="rId1"/>
  </p:sldMasterIdLst>
  <p:notesMasterIdLst>
    <p:notesMasterId r:id="rId19"/>
  </p:notesMasterIdLst>
  <p:sldIdLst>
    <p:sldId id="400" r:id="rId2"/>
    <p:sldId id="258" r:id="rId3"/>
    <p:sldId id="503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4" r:id="rId14"/>
    <p:sldId id="516" r:id="rId15"/>
    <p:sldId id="517" r:id="rId16"/>
    <p:sldId id="513" r:id="rId17"/>
    <p:sldId id="518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466" autoAdjust="0"/>
    <p:restoredTop sz="94660"/>
  </p:normalViewPr>
  <p:slideViewPr>
    <p:cSldViewPr>
      <p:cViewPr varScale="1">
        <p:scale>
          <a:sx n="29" d="100"/>
          <a:sy n="29" d="100"/>
        </p:scale>
        <p:origin x="38" y="11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DF5965-475A-42EF-95F5-23AA1AFEF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52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5CA4CF-47C1-4BB2-9563-94A33F8CACF0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338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Program 5-9 uses pointers and references.</a:t>
            </a:r>
          </a:p>
        </p:txBody>
      </p:sp>
    </p:spTree>
    <p:extLst>
      <p:ext uri="{BB962C8B-B14F-4D97-AF65-F5344CB8AC3E}">
        <p14:creationId xmlns:p14="http://schemas.microsoft.com/office/powerpoint/2010/main" val="1892510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309542-712E-4933-BE9F-DD1F0C4F94A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6-14 revisits the phone bills program using ifstream and ofstream objects, also broken up into 3 files.</a:t>
            </a:r>
          </a:p>
        </p:txBody>
      </p:sp>
    </p:spTree>
    <p:extLst>
      <p:ext uri="{BB962C8B-B14F-4D97-AF65-F5344CB8AC3E}">
        <p14:creationId xmlns:p14="http://schemas.microsoft.com/office/powerpoint/2010/main" val="395150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33400"/>
            <a:ext cx="8458200" cy="4701572"/>
          </a:xfrm>
        </p:spPr>
        <p:txBody>
          <a:bodyPr wrap="square" anchor="ctr" anchorCtr="0">
            <a:normAutofit/>
          </a:bodyPr>
          <a:lstStyle>
            <a:lvl1pPr algn="ctr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486400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14-Aug-17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0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14-Aug-17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8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14-Aug-17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78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14-Aug-17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6989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14-Aug-17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29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14-Aug-17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61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14-Aug-17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84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14-Aug-17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25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14-Aug-17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78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cr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30725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7842" y="627745"/>
            <a:ext cx="569105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/>
              <a:t>Go to </a:t>
            </a:r>
            <a:r>
              <a:rPr lang="en-US" sz="1800" dirty="0">
                <a:hlinkClick r:id="rId2"/>
              </a:rPr>
              <a:t>www.socrative.com</a:t>
            </a:r>
            <a:r>
              <a:rPr lang="en-US" sz="1800" dirty="0"/>
              <a:t> and log into CNMROBGARNER</a:t>
            </a:r>
          </a:p>
        </p:txBody>
      </p:sp>
      <p:pic>
        <p:nvPicPr>
          <p:cNvPr id="1026" name="Picture 2" descr="https://socrative-production-static-web.s3.amazonaws.com/img/logo_new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412103"/>
            <a:ext cx="2191808" cy="776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58069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95DF5-5E6B-4A4E-8F3B-946AFF001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</p:spTree>
    <p:extLst>
      <p:ext uri="{BB962C8B-B14F-4D97-AF65-F5344CB8AC3E}">
        <p14:creationId xmlns:p14="http://schemas.microsoft.com/office/powerpoint/2010/main" val="371822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14-Aug-17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97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</p:spTree>
    <p:extLst>
      <p:ext uri="{BB962C8B-B14F-4D97-AF65-F5344CB8AC3E}">
        <p14:creationId xmlns:p14="http://schemas.microsoft.com/office/powerpoint/2010/main" val="329450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square" anchor="t">
            <a:normAutofit/>
          </a:bodyPr>
          <a:lstStyle>
            <a:lvl1pPr algn="l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14-Aug-17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2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14-Aug-17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4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14-Aug-17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9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14-Aug-17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8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14-Aug-17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14-Aug-17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4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14-Aug-17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2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752600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14-Aug-17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7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95" r:id="rId1"/>
    <p:sldLayoutId id="2147484996" r:id="rId2"/>
    <p:sldLayoutId id="2147484997" r:id="rId3"/>
    <p:sldLayoutId id="2147484998" r:id="rId4"/>
    <p:sldLayoutId id="2147484999" r:id="rId5"/>
    <p:sldLayoutId id="2147485000" r:id="rId6"/>
    <p:sldLayoutId id="2147485001" r:id="rId7"/>
    <p:sldLayoutId id="2147485002" r:id="rId8"/>
    <p:sldLayoutId id="2147485003" r:id="rId9"/>
    <p:sldLayoutId id="2147485004" r:id="rId10"/>
    <p:sldLayoutId id="2147485005" r:id="rId11"/>
    <p:sldLayoutId id="2147485006" r:id="rId12"/>
    <p:sldLayoutId id="2147485007" r:id="rId13"/>
    <p:sldLayoutId id="2147485008" r:id="rId14"/>
    <p:sldLayoutId id="2147485009" r:id="rId15"/>
    <p:sldLayoutId id="2147485010" r:id="rId16"/>
    <p:sldLayoutId id="2147485011" r:id="rId17"/>
    <p:sldLayoutId id="2147485012" r:id="rId18"/>
    <p:sldLayoutId id="2147485013" r:id="rId19"/>
    <p:sldLayoutId id="2147485014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spcAft>
          <a:spcPts val="1200"/>
        </a:spcAft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ring/string/getline/?kw=getlin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plusplus.com/reference/fstrea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Programming Today</a:t>
            </a:r>
            <a:br>
              <a:rPr lang="en-US" dirty="0"/>
            </a:br>
            <a:r>
              <a:rPr lang="en-US" dirty="0"/>
              <a:t>2nd Edition</a:t>
            </a:r>
            <a:br>
              <a:rPr lang="en-US" dirty="0"/>
            </a:br>
            <a:r>
              <a:rPr lang="en-US" altLang="en-US" dirty="0"/>
              <a:t>By Barbara Johnston</a:t>
            </a:r>
            <a:br>
              <a:rPr lang="en-US" altLang="en-US" dirty="0"/>
            </a:br>
            <a:r>
              <a:rPr lang="en-US" altLang="en-US"/>
              <a:t>Chapter 5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Instructor: &lt;Instructor Name&gt;</a:t>
            </a:r>
            <a:endParaRPr 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6507254"/>
            <a:ext cx="5181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600" dirty="0"/>
              <a:t>Lecture Slides by Kelly Montoya and Rob Garner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34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Properties associated with variables:</a:t>
            </a:r>
          </a:p>
        </p:txBody>
      </p:sp>
      <p:pic>
        <p:nvPicPr>
          <p:cNvPr id="335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8610600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61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associated with variables: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A pointer and a reference is designed to hold a hexadecimal address.</a:t>
            </a:r>
          </a:p>
          <a:p>
            <a:r>
              <a:rPr lang="en-US"/>
              <a:t>A pointer is declared using the * operator, a reference is declared using an &amp;.</a:t>
            </a:r>
          </a:p>
          <a:p>
            <a:r>
              <a:rPr lang="en-US"/>
              <a:t>During a call by reference using pointers, a variable’s address is assigned explicitly into the pointer by use of the address operator, &amp;.</a:t>
            </a:r>
          </a:p>
          <a:p>
            <a:r>
              <a:rPr lang="en-US"/>
              <a:t>During a call by reference using references, a variable’s name is used in the call statement, but its address is passed to the function.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1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associated with variables: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pointer, when paired with the indirection operator, accesses the data located at the address that it contains.</a:t>
            </a:r>
          </a:p>
          <a:p>
            <a:r>
              <a:rPr lang="en-US" dirty="0"/>
              <a:t>Comparing pointers and references:</a:t>
            </a:r>
          </a:p>
        </p:txBody>
      </p:sp>
      <p:pic>
        <p:nvPicPr>
          <p:cNvPr id="3379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17925"/>
            <a:ext cx="8229600" cy="276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27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The </a:t>
            </a:r>
            <a:r>
              <a:rPr lang="en-US" altLang="en-US" sz="4000" b="1" dirty="0" err="1">
                <a:latin typeface="Courier New" panose="02070309020205020404" pitchFamily="49" charset="0"/>
              </a:rPr>
              <a:t>ifstream</a:t>
            </a:r>
            <a:r>
              <a:rPr lang="en-US" altLang="en-US" sz="4000" dirty="0"/>
              <a:t> and </a:t>
            </a:r>
            <a:r>
              <a:rPr lang="en-US" altLang="en-US" sz="4000" b="1" dirty="0" err="1">
                <a:latin typeface="Courier New" panose="02070309020205020404" pitchFamily="49" charset="0"/>
              </a:rPr>
              <a:t>ofstream</a:t>
            </a:r>
            <a:r>
              <a:rPr lang="en-US" altLang="en-US" sz="4000" dirty="0"/>
              <a:t> Classes 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The class </a:t>
            </a:r>
            <a:r>
              <a:rPr lang="en-US" altLang="en-US" sz="2800" b="1" i="1" dirty="0" err="1"/>
              <a:t>ifstream</a:t>
            </a:r>
            <a:r>
              <a:rPr lang="en-US" altLang="en-US" sz="2800" dirty="0"/>
              <a:t> contains the necessary functions for opening and reading data from files. 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The class </a:t>
            </a:r>
            <a:r>
              <a:rPr lang="en-US" altLang="en-US" sz="2800" b="1" i="1" dirty="0" err="1"/>
              <a:t>ofstream</a:t>
            </a:r>
            <a:r>
              <a:rPr lang="en-US" altLang="en-US" sz="2800" dirty="0"/>
              <a:t> contains the functions for writing data to a file. 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Because they are stream classes, many of they things we do when using </a:t>
            </a:r>
            <a:r>
              <a:rPr lang="en-US" altLang="en-US" sz="2800" b="1" dirty="0">
                <a:latin typeface="Courier New" panose="02070309020205020404" pitchFamily="49" charset="0"/>
              </a:rPr>
              <a:t>cout</a:t>
            </a:r>
            <a:r>
              <a:rPr lang="en-US" altLang="en-US" sz="2800" dirty="0"/>
              <a:t> or </a:t>
            </a:r>
            <a:r>
              <a:rPr lang="en-US" altLang="en-US" sz="2800" b="1" dirty="0">
                <a:latin typeface="Courier New" panose="02070309020205020404" pitchFamily="49" charset="0"/>
              </a:rPr>
              <a:t>cin </a:t>
            </a:r>
            <a:r>
              <a:rPr lang="en-US" altLang="en-US" sz="2800" dirty="0"/>
              <a:t>apply directly to our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ifstream</a:t>
            </a:r>
            <a:r>
              <a:rPr lang="en-US" altLang="en-US" sz="2800" dirty="0"/>
              <a:t> and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ofstream</a:t>
            </a:r>
            <a:r>
              <a:rPr lang="en-US" altLang="en-US" sz="2800" dirty="0"/>
              <a:t> objects.</a:t>
            </a:r>
          </a:p>
        </p:txBody>
      </p:sp>
      <p:sp>
        <p:nvSpPr>
          <p:cNvPr id="2" name="Rectangle 1"/>
          <p:cNvSpPr/>
          <p:nvPr/>
        </p:nvSpPr>
        <p:spPr>
          <a:xfrm>
            <a:off x="1981200" y="5867400"/>
            <a:ext cx="5141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</a:t>
            </a:r>
            <a:r>
              <a:rPr lang="en-US" dirty="0">
                <a:hlinkClick r:id="rId3"/>
              </a:rPr>
              <a:t> </a:t>
            </a:r>
            <a:r>
              <a:rPr lang="en-US" dirty="0">
                <a:hlinkClick r:id="rId4"/>
              </a:rPr>
              <a:t>http://www.cplusplus.com/reference/fstream/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8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023" y="1752600"/>
            <a:ext cx="56070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32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825" y="1752600"/>
            <a:ext cx="4837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85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FileIO</a:t>
            </a:r>
            <a:r>
              <a:rPr lang="en-US" dirty="0"/>
              <a:t> Demo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Demonstrate how to use file IO.</a:t>
            </a:r>
          </a:p>
        </p:txBody>
      </p:sp>
    </p:spTree>
    <p:extLst>
      <p:ext uri="{BB962C8B-B14F-4D97-AF65-F5344CB8AC3E}">
        <p14:creationId xmlns:p14="http://schemas.microsoft.com/office/powerpoint/2010/main" val="3062266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Variables and Memory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Pointers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Returning multiple values from functions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References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Why Pointers are Important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Queue Class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Common Errors With Pointers and References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File IO</a:t>
            </a:r>
          </a:p>
        </p:txBody>
      </p:sp>
    </p:spTree>
    <p:extLst>
      <p:ext uri="{BB962C8B-B14F-4D97-AF65-F5344CB8AC3E}">
        <p14:creationId xmlns:p14="http://schemas.microsoft.com/office/powerpoint/2010/main" val="307575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Variables and Memory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Pointers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Returning multiple values from functions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References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Why Pointers are Important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Queue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Common Errors With Pointers and References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File IO</a:t>
            </a:r>
          </a:p>
        </p:txBody>
      </p:sp>
    </p:spTree>
    <p:extLst>
      <p:ext uri="{BB962C8B-B14F-4D97-AF65-F5344CB8AC3E}">
        <p14:creationId xmlns:p14="http://schemas.microsoft.com/office/powerpoint/2010/main" val="357560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Errors With Pointers and References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Describe common errors with pointers and references.</a:t>
            </a:r>
          </a:p>
        </p:txBody>
      </p:sp>
    </p:spTree>
    <p:extLst>
      <p:ext uri="{BB962C8B-B14F-4D97-AF65-F5344CB8AC3E}">
        <p14:creationId xmlns:p14="http://schemas.microsoft.com/office/powerpoint/2010/main" val="295088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Common Errors With Pointers and References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514600"/>
            <a:ext cx="8229600" cy="4343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Prototype:</a:t>
            </a:r>
            <a:endParaRPr lang="en-US" sz="28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b="1" dirty="0"/>
              <a:t>		</a:t>
            </a:r>
            <a:endParaRPr lang="en-US" sz="24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Function:</a:t>
            </a:r>
            <a:r>
              <a:rPr lang="en-US" dirty="0"/>
              <a:t> </a:t>
            </a:r>
            <a:endParaRPr lang="en-US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b="1" dirty="0"/>
              <a:t>		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329732" name="Text Box 4"/>
          <p:cNvSpPr txBox="1">
            <a:spLocks noChangeArrowheads="1"/>
          </p:cNvSpPr>
          <p:nvPr/>
        </p:nvSpPr>
        <p:spPr bwMode="auto">
          <a:xfrm>
            <a:off x="918368" y="1666305"/>
            <a:ext cx="71548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5050"/>
                </a:solidFill>
              </a:rPr>
              <a:t>Compiler Error: cannot convert parameter 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5050"/>
                </a:solidFill>
              </a:rPr>
              <a:t>		   from '</a:t>
            </a:r>
            <a:r>
              <a:rPr lang="en-US" altLang="en-US" sz="2800" dirty="0" err="1">
                <a:solidFill>
                  <a:srgbClr val="FF5050"/>
                </a:solidFill>
              </a:rPr>
              <a:t>int</a:t>
            </a:r>
            <a:r>
              <a:rPr lang="en-US" altLang="en-US" sz="2800" dirty="0">
                <a:solidFill>
                  <a:srgbClr val="FF5050"/>
                </a:solidFill>
              </a:rPr>
              <a:t>' to '</a:t>
            </a:r>
            <a:r>
              <a:rPr lang="en-US" altLang="en-US" sz="2800" dirty="0" err="1">
                <a:solidFill>
                  <a:srgbClr val="FF5050"/>
                </a:solidFill>
              </a:rPr>
              <a:t>int</a:t>
            </a:r>
            <a:r>
              <a:rPr lang="en-US" altLang="en-US" sz="2800" dirty="0">
                <a:solidFill>
                  <a:srgbClr val="FF5050"/>
                </a:solidFill>
              </a:rPr>
              <a:t> *</a:t>
            </a:r>
          </a:p>
        </p:txBody>
      </p:sp>
      <p:sp>
        <p:nvSpPr>
          <p:cNvPr id="2" name="Rectangle 1"/>
          <p:cNvSpPr/>
          <p:nvPr/>
        </p:nvSpPr>
        <p:spPr>
          <a:xfrm>
            <a:off x="1752600" y="3033195"/>
            <a:ext cx="4648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AskForXandY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52600" y="4373311"/>
            <a:ext cx="47244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AskForXandY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enter x and y 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*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*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7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 With Pointers and References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call statement is written incorrectly as: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We are passing integer values in the call statement to a function whose input values are pointers. </a:t>
            </a:r>
            <a:endParaRPr lang="en-US" dirty="0"/>
          </a:p>
        </p:txBody>
      </p:sp>
      <p:sp>
        <p:nvSpPr>
          <p:cNvPr id="330755" name="Text Box 4"/>
          <p:cNvSpPr txBox="1">
            <a:spLocks noChangeArrowheads="1"/>
          </p:cNvSpPr>
          <p:nvPr/>
        </p:nvSpPr>
        <p:spPr bwMode="auto">
          <a:xfrm>
            <a:off x="533400" y="6019800"/>
            <a:ext cx="8208963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FF5050"/>
                </a:solidFill>
              </a:rPr>
              <a:t>Always check the prototype/function header line with the call statement.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FF5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22563" y="2626668"/>
            <a:ext cx="32431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AskForXandY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x,y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sz="2400" dirty="0"/>
          </a:p>
        </p:txBody>
      </p:sp>
      <p:sp>
        <p:nvSpPr>
          <p:cNvPr id="3" name="Rectangular Callout 2"/>
          <p:cNvSpPr/>
          <p:nvPr/>
        </p:nvSpPr>
        <p:spPr>
          <a:xfrm>
            <a:off x="6303963" y="2514600"/>
            <a:ext cx="2438400" cy="685800"/>
          </a:xfrm>
          <a:prstGeom prst="wedgeRectCallout">
            <a:avLst>
              <a:gd name="adj1" fmla="val -73333"/>
              <a:gd name="adj2" fmla="val 23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itchFamily="49" charset="0"/>
              </a:rPr>
              <a:t>Need &amp;x and &amp;y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7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 With Pointers and References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840000" y="2774950"/>
            <a:ext cx="7675350" cy="3328988"/>
          </a:xfrm>
        </p:spPr>
        <p:txBody>
          <a:bodyPr>
            <a:normAutofit/>
          </a:bodyPr>
          <a:lstStyle/>
          <a:p>
            <a:r>
              <a:rPr lang="en-US" dirty="0"/>
              <a:t>Prototype: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r>
              <a:rPr lang="en-US" dirty="0"/>
              <a:t>Function: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31779" name="Text Box 4"/>
          <p:cNvSpPr txBox="1">
            <a:spLocks noChangeArrowheads="1"/>
          </p:cNvSpPr>
          <p:nvPr/>
        </p:nvSpPr>
        <p:spPr bwMode="auto">
          <a:xfrm>
            <a:off x="1143000" y="1828800"/>
            <a:ext cx="71548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5050"/>
                </a:solidFill>
              </a:rPr>
              <a:t>Compiler Error: cannot convert parameter 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5050"/>
                </a:solidFill>
              </a:rPr>
              <a:t>		from '</a:t>
            </a:r>
            <a:r>
              <a:rPr lang="en-US" altLang="en-US" sz="2800" dirty="0" err="1">
                <a:solidFill>
                  <a:srgbClr val="FF5050"/>
                </a:solidFill>
              </a:rPr>
              <a:t>int</a:t>
            </a:r>
            <a:r>
              <a:rPr lang="en-US" altLang="en-US" sz="2800" dirty="0">
                <a:solidFill>
                  <a:srgbClr val="FF5050"/>
                </a:solidFill>
              </a:rPr>
              <a:t> *' to '</a:t>
            </a:r>
            <a:r>
              <a:rPr lang="en-US" altLang="en-US" sz="2800" dirty="0" err="1">
                <a:solidFill>
                  <a:srgbClr val="FF5050"/>
                </a:solidFill>
              </a:rPr>
              <a:t>int</a:t>
            </a:r>
            <a:r>
              <a:rPr lang="en-US" altLang="en-US" sz="2800" dirty="0">
                <a:solidFill>
                  <a:srgbClr val="FF5050"/>
                </a:solidFill>
              </a:rPr>
              <a:t> &amp;'</a:t>
            </a:r>
          </a:p>
        </p:txBody>
      </p:sp>
      <p:sp>
        <p:nvSpPr>
          <p:cNvPr id="4" name="Rectangle 3"/>
          <p:cNvSpPr/>
          <p:nvPr/>
        </p:nvSpPr>
        <p:spPr>
          <a:xfrm>
            <a:off x="2353575" y="3462447"/>
            <a:ext cx="4648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AskForXandY(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&amp;rX,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&amp;rY);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43931" y="4668076"/>
            <a:ext cx="4953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AskForXandY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enter x and y 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7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 With Pointers and References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call statement is written incorrectly as:</a:t>
            </a:r>
          </a:p>
          <a:p>
            <a:endParaRPr lang="en-US" dirty="0"/>
          </a:p>
          <a:p>
            <a:r>
              <a:rPr lang="en-US" dirty="0"/>
              <a:t>By placing the &amp;x, &amp;y in the call statement, we are passing integer pointers to the function. </a:t>
            </a:r>
          </a:p>
          <a:p>
            <a:r>
              <a:rPr lang="en-US" dirty="0"/>
              <a:t>The function’s input values are references; therefore, the message indicating cannot convert </a:t>
            </a:r>
            <a:r>
              <a:rPr lang="en-US" dirty="0" err="1"/>
              <a:t>int</a:t>
            </a:r>
            <a:r>
              <a:rPr lang="en-US" dirty="0"/>
              <a:t>* to </a:t>
            </a:r>
            <a:r>
              <a:rPr lang="en-US" dirty="0" err="1"/>
              <a:t>int</a:t>
            </a:r>
            <a:r>
              <a:rPr lang="en-US" dirty="0"/>
              <a:t> &amp; shows the confusion. 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914400" y="6156325"/>
            <a:ext cx="7427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en-US" sz="2000">
                <a:solidFill>
                  <a:srgbClr val="FF5050"/>
                </a:solidFill>
                <a:latin typeface="Arial" charset="0"/>
              </a:rPr>
              <a:t>Once again, check that your call statements match the input list!</a:t>
            </a:r>
            <a:r>
              <a:rPr lang="en-US" sz="200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  <a:p>
            <a:pPr>
              <a:defRPr/>
            </a:pPr>
            <a:endParaRPr lang="en-US" sz="2000">
              <a:solidFill>
                <a:srgbClr val="FF5050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36840" y="2362200"/>
            <a:ext cx="358303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AskForXandY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x,&amp;y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sz="2400" dirty="0"/>
          </a:p>
        </p:txBody>
      </p:sp>
      <p:sp>
        <p:nvSpPr>
          <p:cNvPr id="5" name="Rectangular Callout 4"/>
          <p:cNvSpPr/>
          <p:nvPr/>
        </p:nvSpPr>
        <p:spPr>
          <a:xfrm>
            <a:off x="6838950" y="2323692"/>
            <a:ext cx="1676400" cy="538680"/>
          </a:xfrm>
          <a:prstGeom prst="wedgeRectCallout">
            <a:avLst>
              <a:gd name="adj1" fmla="val -86833"/>
              <a:gd name="adj2" fmla="val 30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DON’T need the &amp;x and &amp;y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8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 With Pointers and References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803424" y="2382582"/>
            <a:ext cx="7675350" cy="35610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Here is the line of code in the pointer version of the </a:t>
            </a:r>
            <a:r>
              <a:rPr lang="en-US" dirty="0" err="1"/>
              <a:t>AskForXandY</a:t>
            </a:r>
            <a:r>
              <a:rPr lang="en-US" dirty="0"/>
              <a:t> function: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the prototype. We intend to use pointers. It looks good.   </a:t>
            </a:r>
          </a:p>
          <a:p>
            <a:endParaRPr lang="en-US" dirty="0"/>
          </a:p>
          <a:p>
            <a:r>
              <a:rPr lang="en-US" dirty="0"/>
              <a:t>The function call in main looks good too: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33827" name="Text Box 4"/>
          <p:cNvSpPr txBox="1">
            <a:spLocks noChangeArrowheads="1"/>
          </p:cNvSpPr>
          <p:nvPr/>
        </p:nvSpPr>
        <p:spPr bwMode="auto">
          <a:xfrm>
            <a:off x="1904206" y="1774031"/>
            <a:ext cx="5335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5050"/>
                </a:solidFill>
              </a:rPr>
              <a:t>Compiler Error: illegal indirection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971800" y="3276600"/>
            <a:ext cx="27238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*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*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000250" y="4648200"/>
            <a:ext cx="51435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AskForXandY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138123" y="5887794"/>
            <a:ext cx="300595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AskForXandY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(&amp;x, &amp;y);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777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 With Pointers and References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Function: 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input list to this function shows two integers, NOT two integer pointers. </a:t>
            </a:r>
          </a:p>
          <a:p>
            <a:endParaRPr lang="en-US" dirty="0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57200" y="5791200"/>
            <a:ext cx="8208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en-US" sz="2000">
                <a:solidFill>
                  <a:srgbClr val="FF5050"/>
                </a:solidFill>
                <a:latin typeface="Arial" charset="0"/>
              </a:rPr>
              <a:t>If you forget to place the * in the function header line (sometimes due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en-US" sz="2000">
                <a:solidFill>
                  <a:srgbClr val="FF5050"/>
                </a:solidFill>
                <a:latin typeface="Arial" charset="0"/>
              </a:rPr>
              <a:t>to copy/paste errors), you’ll encounter the “illegal indirection” message.</a:t>
            </a:r>
            <a:r>
              <a:rPr lang="en-US" sz="200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  <a:p>
            <a:pPr>
              <a:defRPr/>
            </a:pPr>
            <a:endParaRPr lang="en-US" sz="2000">
              <a:solidFill>
                <a:srgbClr val="FF5050"/>
              </a:solidFill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91675" y="2362200"/>
            <a:ext cx="4572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AskForXandY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enter x and y 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*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*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79769"/>
      </p:ext>
    </p:extLst>
  </p:cSld>
  <p:clrMapOvr>
    <a:masterClrMapping/>
  </p:clrMapOvr>
</p:sld>
</file>

<file path=ppt/theme/theme1.xml><?xml version="1.0" encoding="utf-8"?>
<a:theme xmlns:a="http://schemas.openxmlformats.org/drawingml/2006/main" name="CIS1275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34A90"/>
      </a:accent2>
      <a:accent3>
        <a:srgbClr val="A5A5A5"/>
      </a:accent3>
      <a:accent4>
        <a:srgbClr val="FFC000"/>
      </a:accent4>
      <a:accent5>
        <a:srgbClr val="FFFF00"/>
      </a:accent5>
      <a:accent6>
        <a:srgbClr val="70AD47"/>
      </a:accent6>
      <a:hlink>
        <a:srgbClr val="0563C1"/>
      </a:hlink>
      <a:folHlink>
        <a:srgbClr val="954F72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S1275Theme" id="{D1D205C3-7B32-44E8-AC89-2D2A2AB62D37}" vid="{43ABD2B9-266D-49A9-838E-A3522BA610B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CIS1275Theme</Template>
  <TotalTime>12177</TotalTime>
  <Words>718</Words>
  <Application>Microsoft Office PowerPoint</Application>
  <PresentationFormat>On-screen Show (4:3)</PresentationFormat>
  <Paragraphs>111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Consolas</vt:lpstr>
      <vt:lpstr>Corbel</vt:lpstr>
      <vt:lpstr>Courier New</vt:lpstr>
      <vt:lpstr>Wingdings</vt:lpstr>
      <vt:lpstr>CIS1275Theme</vt:lpstr>
      <vt:lpstr>C++ Programming Today 2nd Edition By Barbara Johnston Chapter 5</vt:lpstr>
      <vt:lpstr>Overview</vt:lpstr>
      <vt:lpstr>Common Errors With Pointers and References </vt:lpstr>
      <vt:lpstr>Common Errors With Pointers and References</vt:lpstr>
      <vt:lpstr>Common Errors With Pointers and References</vt:lpstr>
      <vt:lpstr>Common Errors With Pointers and References</vt:lpstr>
      <vt:lpstr>Common Errors With Pointers and References</vt:lpstr>
      <vt:lpstr>Common Errors With Pointers and References</vt:lpstr>
      <vt:lpstr>Common Errors With Pointers and References</vt:lpstr>
      <vt:lpstr>Properties associated with variables:</vt:lpstr>
      <vt:lpstr>Properties associated with variables:</vt:lpstr>
      <vt:lpstr>Properties associated with variables:</vt:lpstr>
      <vt:lpstr>The ifstream and ofstream Classes </vt:lpstr>
      <vt:lpstr>Writing to a File</vt:lpstr>
      <vt:lpstr>Reading from a File</vt:lpstr>
      <vt:lpstr>FileIO Demo</vt:lpstr>
      <vt:lpstr>Summary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Today</dc:title>
  <dc:creator>Kelly</dc:creator>
  <cp:lastModifiedBy>Robert Garner</cp:lastModifiedBy>
  <cp:revision>104</cp:revision>
  <dcterms:created xsi:type="dcterms:W3CDTF">2007-06-27T18:05:17Z</dcterms:created>
  <dcterms:modified xsi:type="dcterms:W3CDTF">2017-08-15T01:35:32Z</dcterms:modified>
</cp:coreProperties>
</file>