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26"/>
  </p:notesMasterIdLst>
  <p:sldIdLst>
    <p:sldId id="400" r:id="rId2"/>
    <p:sldId id="258" r:id="rId3"/>
    <p:sldId id="501" r:id="rId4"/>
    <p:sldId id="433" r:id="rId5"/>
    <p:sldId id="497" r:id="rId6"/>
    <p:sldId id="498" r:id="rId7"/>
    <p:sldId id="435" r:id="rId8"/>
    <p:sldId id="499" r:id="rId9"/>
    <p:sldId id="436" r:id="rId10"/>
    <p:sldId id="437" r:id="rId11"/>
    <p:sldId id="438" r:id="rId12"/>
    <p:sldId id="500" r:id="rId13"/>
    <p:sldId id="439" r:id="rId14"/>
    <p:sldId id="440" r:id="rId15"/>
    <p:sldId id="516" r:id="rId16"/>
    <p:sldId id="513" r:id="rId17"/>
    <p:sldId id="514" r:id="rId18"/>
    <p:sldId id="515" r:id="rId19"/>
    <p:sldId id="443" r:id="rId20"/>
    <p:sldId id="444" r:id="rId21"/>
    <p:sldId id="445" r:id="rId22"/>
    <p:sldId id="446" r:id="rId23"/>
    <p:sldId id="447" r:id="rId24"/>
    <p:sldId id="51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80" d="100"/>
          <a:sy n="80" d="100"/>
        </p:scale>
        <p:origin x="89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D17DA-9A54-4B34-979E-275CA7A8B6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5-6 uses reference parameters in its Ask function.</a:t>
            </a:r>
          </a:p>
        </p:txBody>
      </p:sp>
    </p:spTree>
    <p:extLst>
      <p:ext uri="{BB962C8B-B14F-4D97-AF65-F5344CB8AC3E}">
        <p14:creationId xmlns:p14="http://schemas.microsoft.com/office/powerpoint/2010/main" val="3631855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29997-D9EB-45AF-99CE-294A6CCDFEC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5-8 demonstrates the queue class.</a:t>
            </a:r>
          </a:p>
        </p:txBody>
      </p:sp>
    </p:spTree>
    <p:extLst>
      <p:ext uri="{BB962C8B-B14F-4D97-AF65-F5344CB8AC3E}">
        <p14:creationId xmlns:p14="http://schemas.microsoft.com/office/powerpoint/2010/main" val="299143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2F4C9-0554-472A-B794-32DBD26A28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5CCA2-BD97-4CB3-B066-58957AC8E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Taken from Program 5-8.</a:t>
            </a:r>
          </a:p>
        </p:txBody>
      </p:sp>
    </p:spTree>
    <p:extLst>
      <p:ext uri="{BB962C8B-B14F-4D97-AF65-F5344CB8AC3E}">
        <p14:creationId xmlns:p14="http://schemas.microsoft.com/office/powerpoint/2010/main" val="404955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113AB-41A7-4E18-B8ED-347C05F8BE0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5-7 demonstrates pointers and references together.</a:t>
            </a:r>
          </a:p>
        </p:txBody>
      </p:sp>
    </p:spTree>
    <p:extLst>
      <p:ext uri="{BB962C8B-B14F-4D97-AF65-F5344CB8AC3E}">
        <p14:creationId xmlns:p14="http://schemas.microsoft.com/office/powerpoint/2010/main" val="27251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E8832-289B-4F97-B202-F20E7882846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5-7 uses pointers and references together.</a:t>
            </a:r>
          </a:p>
        </p:txBody>
      </p:sp>
    </p:spTree>
    <p:extLst>
      <p:ext uri="{BB962C8B-B14F-4D97-AF65-F5344CB8AC3E}">
        <p14:creationId xmlns:p14="http://schemas.microsoft.com/office/powerpoint/2010/main" val="61684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A862FF-5C6A-444B-B3AF-80F778C3DAEF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Program 5-7 demonstrates pointers and references together.</a:t>
            </a:r>
          </a:p>
        </p:txBody>
      </p:sp>
    </p:spTree>
    <p:extLst>
      <p:ext uri="{BB962C8B-B14F-4D97-AF65-F5344CB8AC3E}">
        <p14:creationId xmlns:p14="http://schemas.microsoft.com/office/powerpoint/2010/main" val="221419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C2F74-0B2D-4DF7-95DB-07A23694734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Taken from Program 5-8</a:t>
            </a:r>
          </a:p>
        </p:txBody>
      </p:sp>
    </p:spTree>
    <p:extLst>
      <p:ext uri="{BB962C8B-B14F-4D97-AF65-F5344CB8AC3E}">
        <p14:creationId xmlns:p14="http://schemas.microsoft.com/office/powerpoint/2010/main" val="348579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2837E-0380-4DCE-A156-7D3868F1F3D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Taken from Program 5-8</a:t>
            </a:r>
          </a:p>
        </p:txBody>
      </p:sp>
    </p:spTree>
    <p:extLst>
      <p:ext uri="{BB962C8B-B14F-4D97-AF65-F5344CB8AC3E}">
        <p14:creationId xmlns:p14="http://schemas.microsoft.com/office/powerpoint/2010/main" val="199175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47C8F-5665-4C9B-BED7-AE11AB82AA8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Taken from Program 5-8.</a:t>
            </a:r>
          </a:p>
        </p:txBody>
      </p:sp>
    </p:spTree>
    <p:extLst>
      <p:ext uri="{BB962C8B-B14F-4D97-AF65-F5344CB8AC3E}">
        <p14:creationId xmlns:p14="http://schemas.microsoft.com/office/powerpoint/2010/main" val="295706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2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8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2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8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58069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371822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7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2945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9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/>
              <a:t>Chapter 5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5943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58775" y="5410200"/>
            <a:ext cx="8785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In a call by reference using references, the variable names are placed in the </a:t>
            </a:r>
          </a:p>
          <a:p>
            <a:pPr eaLnBrk="0" hangingPunct="0"/>
            <a:r>
              <a:rPr lang="en-US" altLang="en-US" sz="2000"/>
              <a:t>call statement. Their addresses are passed to the function’s reference </a:t>
            </a:r>
          </a:p>
          <a:p>
            <a:pPr eaLnBrk="0" hangingPunct="0"/>
            <a:r>
              <a:rPr lang="en-US" altLang="en-US" sz="2000"/>
              <a:t>parameters. When using the reference variable names, it accesses </a:t>
            </a:r>
          </a:p>
          <a:p>
            <a:pPr eaLnBrk="0" hangingPunct="0"/>
            <a:r>
              <a:rPr lang="en-US" altLang="en-US" sz="2000"/>
              <a:t>main’s variables directly. </a:t>
            </a:r>
          </a:p>
        </p:txBody>
      </p:sp>
    </p:spTree>
    <p:extLst>
      <p:ext uri="{BB962C8B-B14F-4D97-AF65-F5344CB8AC3E}">
        <p14:creationId xmlns:p14="http://schemas.microsoft.com/office/powerpoint/2010/main" val="397574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Parameter Limitations  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may not reference another reference. (It is possible to have a pointer to a pointer.)</a:t>
            </a:r>
          </a:p>
          <a:p>
            <a:r>
              <a:rPr lang="en-US" altLang="en-US"/>
              <a:t>A reference variable must be initialized when declared if it is not part of a function parameter list, or if it is not a return value or class member. </a:t>
            </a:r>
          </a:p>
          <a:p>
            <a:r>
              <a:rPr lang="en-US" altLang="en-US"/>
              <a:t>It is not possible to create a pointer to a reference or to create an array of references.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59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Pointers are Important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why pointers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6246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Pointers Are Important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First, we introduce arrays in the next chapter. In order to understand fully the mechanism for passing arrays to functions, you need to understand what a pointer is.</a:t>
            </a:r>
          </a:p>
          <a:p>
            <a:r>
              <a:rPr lang="en-US" altLang="en-US"/>
              <a:t>Often, in C++ reference documents, you’ll see the * in the data type description for arrays. </a:t>
            </a:r>
          </a:p>
          <a:p>
            <a:r>
              <a:rPr lang="en-US" altLang="en-US"/>
              <a:t>Secondly, pointers are required in order to have your program perform dynamic memory allocation.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36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Pointers Are Important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When you take an Advanced C++ course, you’ll being using dynamic memory allocation and pointers! </a:t>
            </a:r>
          </a:p>
          <a:p>
            <a:r>
              <a:rPr lang="en-US" altLang="en-US"/>
              <a:t>Dynamic memory allocation is the technique where your program reserves memory while it runs instead of reserving memory statically. </a:t>
            </a:r>
          </a:p>
          <a:p>
            <a:r>
              <a:rPr lang="en-US" altLang="en-US"/>
              <a:t>C++ gives you an address of the memory it reserved “on the fly” as your program runs. </a:t>
            </a:r>
          </a:p>
          <a:p>
            <a:r>
              <a:rPr lang="en-US" altLang="en-US"/>
              <a:t>Pointers are used to hold these memory addresses.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050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 Demo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use references.</a:t>
            </a:r>
          </a:p>
        </p:txBody>
      </p:sp>
    </p:spTree>
    <p:extLst>
      <p:ext uri="{BB962C8B-B14F-4D97-AF65-F5344CB8AC3E}">
        <p14:creationId xmlns:p14="http://schemas.microsoft.com/office/powerpoint/2010/main" val="125116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 Class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how to use the Queue class.</a:t>
            </a:r>
          </a:p>
        </p:txBody>
      </p:sp>
    </p:spTree>
    <p:extLst>
      <p:ext uri="{BB962C8B-B14F-4D97-AF65-F5344CB8AC3E}">
        <p14:creationId xmlns:p14="http://schemas.microsoft.com/office/powerpoint/2010/main" val="308374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Class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C++ provides a queue class, which models a FIFO (First in First out) line. </a:t>
            </a:r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315200" cy="35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11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A </a:t>
            </a:r>
            <a:r>
              <a:rPr lang="en-US" sz="4000" b="1">
                <a:latin typeface="Courier New" pitchFamily="49" charset="0"/>
              </a:rPr>
              <a:t>queue</a:t>
            </a:r>
            <a:r>
              <a:rPr lang="en-US" sz="4000"/>
              <a:t> Class gives you the tools to build a “line” in your program.  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/>
              <a:t>You have to make a queue object, specifying what type of data is held in the line.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You “push” data into the end of the line, and “pop”  data off the front of the line.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It works exactly as you’d expect a well-behaved line to work. (No cuts!  ;-). 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</a:rPr>
              <a:t>Show </a:t>
            </a:r>
            <a:r>
              <a:rPr lang="en-US" sz="2800" dirty="0" err="1">
                <a:solidFill>
                  <a:srgbClr val="FF0000"/>
                </a:solidFill>
              </a:rPr>
              <a:t>prog</a:t>
            </a:r>
            <a:r>
              <a:rPr lang="en-US" sz="2800" dirty="0">
                <a:solidFill>
                  <a:srgbClr val="FF0000"/>
                </a:solidFill>
              </a:rPr>
              <a:t> 5-8</a:t>
            </a:r>
          </a:p>
        </p:txBody>
      </p:sp>
    </p:spTree>
    <p:extLst>
      <p:ext uri="{BB962C8B-B14F-4D97-AF65-F5344CB8AC3E}">
        <p14:creationId xmlns:p14="http://schemas.microsoft.com/office/powerpoint/2010/main" val="229369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905000"/>
            <a:ext cx="5943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//fill the line with random 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&lt;queue&gt;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//needed for a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 n &lt; 100; ++n)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 = rand();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numberLine.push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0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File 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BankLine</a:t>
            </a:r>
            <a:r>
              <a:rPr lang="en-US" dirty="0"/>
              <a:t> Program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81000" y="6248400"/>
            <a:ext cx="8453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5050"/>
                </a:solidFill>
              </a:rPr>
              <a:t>Note: </a:t>
            </a:r>
            <a: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  <a:t>bankLine</a:t>
            </a:r>
            <a:r>
              <a:rPr lang="en-US" altLang="en-US" sz="2000">
                <a:solidFill>
                  <a:srgbClr val="FF5050"/>
                </a:solidFill>
              </a:rPr>
              <a:t> is passed to the functions by address and called </a:t>
            </a:r>
            <a: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  <a:t>rLine</a:t>
            </a:r>
            <a:r>
              <a:rPr lang="en-US" altLang="en-US" sz="2000">
                <a:solidFill>
                  <a:srgbClr val="FF505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7255" y="1690689"/>
            <a:ext cx="582949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BankLine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program models a line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//of people waiting for the teller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references with functions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ShowMenu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ShowLineInfo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AddToTheLine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Welcome to the C++ Bank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queue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menu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BankLine</a:t>
            </a:r>
            <a:r>
              <a:rPr lang="en-US" dirty="0"/>
              <a:t> Program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81000" y="6096000"/>
            <a:ext cx="837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Each time this function is used, someone is added to the back of the line.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7424" y="2057400"/>
            <a:ext cx="724217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AddToTheLine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(queue&lt;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name;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Who do we add to the end of the line?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push() function to push the person 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//onto the end of the queue.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BankLine</a:t>
            </a:r>
            <a:r>
              <a:rPr lang="en-US" dirty="0"/>
              <a:t> Program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88925" y="6183313"/>
            <a:ext cx="847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Each time this function is used, someone is served off the front of the line.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6412" y="1813342"/>
            <a:ext cx="8131175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//check if line is empty or not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No one in line, let's have a coffee break."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NEXT!  Now serving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pop this person off of the queue.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rLine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8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Class Functions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queue class provides several functions that we’ll use as we work with queue objects. </a:t>
            </a:r>
          </a:p>
          <a:p>
            <a:endParaRPr lang="en-US" alt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2" y="2895600"/>
            <a:ext cx="8175625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5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File 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how to use references instead of pointers.</a:t>
            </a:r>
          </a:p>
        </p:txBody>
      </p:sp>
    </p:spTree>
    <p:extLst>
      <p:ext uri="{BB962C8B-B14F-4D97-AF65-F5344CB8AC3E}">
        <p14:creationId xmlns:p14="http://schemas.microsoft.com/office/powerpoint/2010/main" val="15243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and References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C++ language streamlined the reference (address passing) concept. </a:t>
            </a:r>
          </a:p>
          <a:p>
            <a:r>
              <a:rPr lang="en-US" altLang="en-US"/>
              <a:t>C++ provides programmers with a call by reference technique for passing a variable’s address to a function that uses reference parameters.</a:t>
            </a:r>
          </a:p>
          <a:p>
            <a:r>
              <a:rPr lang="en-US" altLang="en-US"/>
              <a:t>A reference parameter is an address; it is implied though not plainly expressed as an address.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71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References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In the </a:t>
            </a:r>
            <a:r>
              <a:rPr lang="en-US" sz="2800" b="1" i="1" dirty="0"/>
              <a:t>call by reference with reference parameter</a:t>
            </a:r>
            <a:r>
              <a:rPr lang="en-US" sz="2800" dirty="0"/>
              <a:t> passing technique, the function prototype and function header line contain </a:t>
            </a:r>
            <a:r>
              <a:rPr lang="en-US" sz="2800" b="1" i="1" dirty="0"/>
              <a:t>reference parameters</a:t>
            </a:r>
            <a:r>
              <a:rPr lang="en-US" sz="2800" dirty="0"/>
              <a:t>— the </a:t>
            </a:r>
            <a:r>
              <a:rPr lang="en-US" sz="2800" b="1" dirty="0">
                <a:latin typeface="Courier New" pitchFamily="49" charset="0"/>
              </a:rPr>
              <a:t>&amp;</a:t>
            </a:r>
            <a:r>
              <a:rPr lang="en-US" sz="2800" dirty="0"/>
              <a:t> is used instead of the </a:t>
            </a:r>
            <a:r>
              <a:rPr lang="en-US" sz="2800" b="1" dirty="0">
                <a:latin typeface="Courier New" pitchFamily="49" charset="0"/>
              </a:rPr>
              <a:t>*</a:t>
            </a:r>
            <a:r>
              <a:rPr lang="en-US" sz="2800" dirty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</a:t>
            </a:r>
            <a:r>
              <a:rPr lang="en-US" sz="2800" b="1" dirty="0">
                <a:latin typeface="Courier New" pitchFamily="49" charset="0"/>
              </a:rPr>
              <a:t>&amp;</a:t>
            </a:r>
            <a:r>
              <a:rPr lang="en-US" sz="2800" dirty="0"/>
              <a:t> operator in the prototype and function header line is saying “Reference” (as opposed to “Pointer”).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05200"/>
            <a:ext cx="721590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References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In the call statement, just the variable name is used; you do not need to use the </a:t>
            </a:r>
            <a:r>
              <a:rPr lang="en-US" sz="2800" b="1" dirty="0">
                <a:latin typeface="Courier New" pitchFamily="49" charset="0"/>
              </a:rPr>
              <a:t>&amp;</a:t>
            </a:r>
            <a:r>
              <a:rPr lang="en-US" sz="2800" dirty="0"/>
              <a:t> operator.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In this new type of call by reference, the addresses are passed to the called function and it accesses the calling function’s data</a:t>
            </a:r>
            <a:r>
              <a:rPr lang="en-US" sz="2800" dirty="0">
                <a:effectLst/>
              </a:rPr>
              <a:t>.</a:t>
            </a:r>
            <a:r>
              <a:rPr lang="en-US" sz="2800" dirty="0"/>
              <a:t> </a:t>
            </a:r>
            <a:endParaRPr lang="en-US" sz="2800" dirty="0">
              <a:effectLst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19400"/>
            <a:ext cx="50849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and References 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Reference parameters employ the reference operator, &amp;, in the function declaration. </a:t>
            </a:r>
          </a:p>
          <a:p>
            <a:r>
              <a:rPr lang="en-US" altLang="en-US"/>
              <a:t>The &amp; operator is used in the function prototype and function header line. </a:t>
            </a:r>
          </a:p>
          <a:p>
            <a:r>
              <a:rPr lang="en-US" altLang="en-US"/>
              <a:t>The call statement has the variable names in it, but their addresses are being passed to the function. </a:t>
            </a:r>
          </a:p>
          <a:p>
            <a:r>
              <a:rPr lang="en-US" altLang="en-US"/>
              <a:t>Here is the AskForXandY program using references.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54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43"/>
          <a:stretch/>
        </p:blipFill>
        <p:spPr>
          <a:xfrm>
            <a:off x="381000" y="533400"/>
            <a:ext cx="8458707" cy="5649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768" t="-193" r="2573" b="193"/>
          <a:stretch/>
        </p:blipFill>
        <p:spPr>
          <a:xfrm>
            <a:off x="314953" y="533400"/>
            <a:ext cx="8447314" cy="563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9200" y="4724400"/>
            <a:ext cx="3657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533400"/>
            <a:ext cx="3657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2895600"/>
            <a:ext cx="2895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5334000"/>
            <a:ext cx="91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1524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1524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40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and References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8250" y="1490597"/>
            <a:ext cx="6667500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//prototype using 2 references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call uses the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//but addresses are passes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names 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//rest of main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&lt;&lt;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2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Rectangular Callout 4"/>
          <p:cNvSpPr/>
          <p:nvPr/>
        </p:nvSpPr>
        <p:spPr>
          <a:xfrm>
            <a:off x="5715000" y="5715000"/>
            <a:ext cx="3124200" cy="990600"/>
          </a:xfrm>
          <a:prstGeom prst="wedgeRectCallout">
            <a:avLst>
              <a:gd name="adj1" fmla="val -55156"/>
              <a:gd name="adj2" fmla="val -93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/>
              <a:t>Reference parameters employ the reference operator, </a:t>
            </a:r>
            <a:r>
              <a:rPr lang="en-US" b="1">
                <a:latin typeface="Courier New" pitchFamily="49" charset="0"/>
              </a:rPr>
              <a:t>&amp;</a:t>
            </a:r>
            <a:r>
              <a:rPr lang="en-US"/>
              <a:t>, in the function declaration. 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648325" y="2255044"/>
            <a:ext cx="2800350" cy="762000"/>
          </a:xfrm>
          <a:prstGeom prst="wedgeRectCallout">
            <a:avLst>
              <a:gd name="adj1" fmla="val -59189"/>
              <a:gd name="adj2" fmla="val -61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/>
              <a:t> operator is also used in the function prototype.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886200" y="4142515"/>
            <a:ext cx="5105400" cy="677035"/>
          </a:xfrm>
          <a:prstGeom prst="wedgeRectCallout">
            <a:avLst>
              <a:gd name="adj1" fmla="val -43412"/>
              <a:gd name="adj2" fmla="val -69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dirty="0"/>
              <a:t>The call statement has the variable names in it, but their addresses are being passed to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4376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12141</TotalTime>
  <Words>1146</Words>
  <Application>Microsoft Office PowerPoint</Application>
  <PresentationFormat>On-screen Show (4:3)</PresentationFormat>
  <Paragraphs>178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5</vt:lpstr>
      <vt:lpstr>Overview</vt:lpstr>
      <vt:lpstr>References</vt:lpstr>
      <vt:lpstr>Functions and References </vt:lpstr>
      <vt:lpstr>Functions and References </vt:lpstr>
      <vt:lpstr>Functions and References </vt:lpstr>
      <vt:lpstr>Functions and References </vt:lpstr>
      <vt:lpstr>PowerPoint Presentation</vt:lpstr>
      <vt:lpstr>Functions and References </vt:lpstr>
      <vt:lpstr>PowerPoint Presentation</vt:lpstr>
      <vt:lpstr>Reference Parameter Limitations   </vt:lpstr>
      <vt:lpstr>Why Pointers are Important</vt:lpstr>
      <vt:lpstr>Why Pointers Are Important</vt:lpstr>
      <vt:lpstr>Why Pointers Are Important</vt:lpstr>
      <vt:lpstr>References Demo</vt:lpstr>
      <vt:lpstr>Queue Class</vt:lpstr>
      <vt:lpstr>The queue Class </vt:lpstr>
      <vt:lpstr>A queue Class gives you the tools to build a “line” in your program.   </vt:lpstr>
      <vt:lpstr>Filling a queue</vt:lpstr>
      <vt:lpstr>BankLine Program</vt:lpstr>
      <vt:lpstr>BankLine Program</vt:lpstr>
      <vt:lpstr>BankLine Program</vt:lpstr>
      <vt:lpstr>Queue Class Functions</vt:lpstr>
      <vt:lpstr>Overview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102</cp:revision>
  <dcterms:created xsi:type="dcterms:W3CDTF">2007-06-27T18:05:17Z</dcterms:created>
  <dcterms:modified xsi:type="dcterms:W3CDTF">2017-07-24T11:28:04Z</dcterms:modified>
</cp:coreProperties>
</file>