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94" r:id="rId1"/>
  </p:sldMasterIdLst>
  <p:notesMasterIdLst>
    <p:notesMasterId r:id="rId33"/>
  </p:notesMasterIdLst>
  <p:sldIdLst>
    <p:sldId id="400" r:id="rId2"/>
    <p:sldId id="589" r:id="rId3"/>
    <p:sldId id="482" r:id="rId4"/>
    <p:sldId id="483" r:id="rId5"/>
    <p:sldId id="484" r:id="rId6"/>
    <p:sldId id="485" r:id="rId7"/>
    <p:sldId id="581" r:id="rId8"/>
    <p:sldId id="486" r:id="rId9"/>
    <p:sldId id="487" r:id="rId10"/>
    <p:sldId id="40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582" r:id="rId20"/>
    <p:sldId id="583" r:id="rId21"/>
    <p:sldId id="496" r:id="rId22"/>
    <p:sldId id="497" r:id="rId23"/>
    <p:sldId id="498" r:id="rId24"/>
    <p:sldId id="499" r:id="rId25"/>
    <p:sldId id="500" r:id="rId26"/>
    <p:sldId id="584" r:id="rId27"/>
    <p:sldId id="587" r:id="rId28"/>
    <p:sldId id="417" r:id="rId29"/>
    <p:sldId id="418" r:id="rId30"/>
    <p:sldId id="585" r:id="rId31"/>
    <p:sldId id="590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66" autoAdjust="0"/>
    <p:restoredTop sz="94660"/>
  </p:normalViewPr>
  <p:slideViewPr>
    <p:cSldViewPr>
      <p:cViewPr varScale="1">
        <p:scale>
          <a:sx n="79" d="100"/>
          <a:sy n="79" d="100"/>
        </p:scale>
        <p:origin x="7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5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DF5965-475A-42EF-95F5-23AA1AFEF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2F4C9-0554-472A-B794-32DBD26A289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D7897-EAD9-4727-ADC0-814A6B14380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6-1 asks the user to enter the bill amounts for months 1 to 12. </a:t>
            </a:r>
          </a:p>
        </p:txBody>
      </p:sp>
    </p:spTree>
    <p:extLst>
      <p:ext uri="{BB962C8B-B14F-4D97-AF65-F5344CB8AC3E}">
        <p14:creationId xmlns:p14="http://schemas.microsoft.com/office/powerpoint/2010/main" val="146283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453010-7E2F-4BAC-84B8-46677B94B28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Program 6-2, we write the Phone Bills program so that we use an array of C++ string objects to hold the names of the months. Notice how the month-names are initialized when the array is declared. </a:t>
            </a:r>
          </a:p>
        </p:txBody>
      </p:sp>
    </p:spTree>
    <p:extLst>
      <p:ext uri="{BB962C8B-B14F-4D97-AF65-F5344CB8AC3E}">
        <p14:creationId xmlns:p14="http://schemas.microsoft.com/office/powerpoint/2010/main" val="3379472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5028A-F55A-429E-B07B-5D029DAA1DB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6-3 illustrates bad array behavior.</a:t>
            </a:r>
          </a:p>
        </p:txBody>
      </p:sp>
    </p:spTree>
    <p:extLst>
      <p:ext uri="{BB962C8B-B14F-4D97-AF65-F5344CB8AC3E}">
        <p14:creationId xmlns:p14="http://schemas.microsoft.com/office/powerpoint/2010/main" val="245575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306B3-E893-4E4B-8D87-D0295CCF4C7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 6-4 : The Phone Bill Program using vectors to hold bill and month names. </a:t>
            </a:r>
          </a:p>
        </p:txBody>
      </p:sp>
    </p:spTree>
    <p:extLst>
      <p:ext uri="{BB962C8B-B14F-4D97-AF65-F5344CB8AC3E}">
        <p14:creationId xmlns:p14="http://schemas.microsoft.com/office/powerpoint/2010/main" val="56251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rative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3400"/>
            <a:ext cx="8458200" cy="4701572"/>
          </a:xfrm>
        </p:spPr>
        <p:txBody>
          <a:bodyPr wrap="square" anchor="ctr" anchorCtr="0">
            <a:normAutofit/>
          </a:bodyPr>
          <a:lstStyle>
            <a:lvl1pPr algn="ctr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486400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0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5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893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5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8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69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27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cr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30725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7842" y="627745"/>
            <a:ext cx="569105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800" dirty="0"/>
              <a:t>Go to </a:t>
            </a:r>
            <a:r>
              <a:rPr lang="en-US" sz="1800" dirty="0">
                <a:hlinkClick r:id="rId2"/>
              </a:rPr>
              <a:t>www.socrative.com</a:t>
            </a:r>
            <a:r>
              <a:rPr lang="en-US" sz="1800" dirty="0"/>
              <a:t> and log into CNMROBGARNER</a:t>
            </a:r>
          </a:p>
        </p:txBody>
      </p:sp>
      <p:pic>
        <p:nvPicPr>
          <p:cNvPr id="1026" name="Picture 2" descr="https://socrative-production-static-web.s3.amazonaws.com/img/logo_new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412103"/>
            <a:ext cx="2191808" cy="77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360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95DF5-5E6B-4A4E-8F3B-946AFF00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</p:spTree>
    <p:extLst>
      <p:ext uri="{BB962C8B-B14F-4D97-AF65-F5344CB8AC3E}">
        <p14:creationId xmlns:p14="http://schemas.microsoft.com/office/powerpoint/2010/main" val="8267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0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Edit Master text styles</a:t>
            </a:r>
          </a:p>
          <a:p>
            <a:pPr marL="0" lvl="1" indent="0">
              <a:buNone/>
            </a:pPr>
            <a:r>
              <a:rPr lang="en-US"/>
              <a:t>Second level</a:t>
            </a:r>
          </a:p>
          <a:p>
            <a:pPr marL="0" lvl="2" indent="0">
              <a:buNone/>
            </a:pPr>
            <a:r>
              <a:rPr lang="en-US"/>
              <a:t>Third level</a:t>
            </a:r>
          </a:p>
          <a:p>
            <a:pPr marL="0" lvl="3" indent="0">
              <a:buNone/>
            </a:pPr>
            <a:r>
              <a:rPr lang="en-US"/>
              <a:t>Fourth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60960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Go to </a:t>
            </a:r>
            <a:r>
              <a:rPr lang="en-US" altLang="en-US" dirty="0">
                <a:hlinkClick r:id="rId2"/>
              </a:rPr>
              <a:t>www.socrative.com</a:t>
            </a:r>
            <a:r>
              <a:rPr lang="en-US" altLang="en-US" dirty="0"/>
              <a:t>. Login as student.</a:t>
            </a:r>
          </a:p>
          <a:p>
            <a:r>
              <a:rPr lang="en-US" altLang="en-US" dirty="0"/>
              <a:t>Enter room number 393817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SOCRATIVE</a:t>
            </a:r>
          </a:p>
        </p:txBody>
      </p:sp>
    </p:spTree>
    <p:extLst>
      <p:ext uri="{BB962C8B-B14F-4D97-AF65-F5344CB8AC3E}">
        <p14:creationId xmlns:p14="http://schemas.microsoft.com/office/powerpoint/2010/main" val="37940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square" anchor="t">
            <a:normAutofit/>
          </a:bodyPr>
          <a:lstStyle>
            <a:lvl1pPr algn="l">
              <a:defRPr sz="48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1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752600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AAD347D-5ACD-4C99-B74B-A9C85AD731AF}" type="datetimeFigureOut">
              <a:rPr lang="en-US" smtClean="0"/>
              <a:t>15-Aug-17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4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95" r:id="rId1"/>
    <p:sldLayoutId id="2147484996" r:id="rId2"/>
    <p:sldLayoutId id="2147484997" r:id="rId3"/>
    <p:sldLayoutId id="2147484998" r:id="rId4"/>
    <p:sldLayoutId id="2147484999" r:id="rId5"/>
    <p:sldLayoutId id="2147485000" r:id="rId6"/>
    <p:sldLayoutId id="2147485001" r:id="rId7"/>
    <p:sldLayoutId id="2147485002" r:id="rId8"/>
    <p:sldLayoutId id="2147485003" r:id="rId9"/>
    <p:sldLayoutId id="2147485004" r:id="rId10"/>
    <p:sldLayoutId id="2147485005" r:id="rId11"/>
    <p:sldLayoutId id="2147485006" r:id="rId12"/>
    <p:sldLayoutId id="2147485007" r:id="rId13"/>
    <p:sldLayoutId id="2147485008" r:id="rId14"/>
    <p:sldLayoutId id="2147485009" r:id="rId15"/>
    <p:sldLayoutId id="2147485010" r:id="rId16"/>
    <p:sldLayoutId id="2147485011" r:id="rId17"/>
    <p:sldLayoutId id="2147485012" r:id="rId18"/>
    <p:sldLayoutId id="2147485013" r:id="rId19"/>
    <p:sldLayoutId id="2147485014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spcAft>
          <a:spcPts val="120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spcAft>
          <a:spcPts val="1200"/>
        </a:spcAft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Programming Today</a:t>
            </a:r>
            <a:br>
              <a:rPr lang="en-US" dirty="0"/>
            </a:br>
            <a:r>
              <a:rPr lang="en-US" dirty="0"/>
              <a:t>2nd Edition</a:t>
            </a:r>
            <a:br>
              <a:rPr lang="en-US" dirty="0"/>
            </a:br>
            <a:r>
              <a:rPr lang="en-US" altLang="en-US" dirty="0"/>
              <a:t>By Barbara Johnston</a:t>
            </a:r>
            <a:br>
              <a:rPr lang="en-US" altLang="en-US" dirty="0"/>
            </a:b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Instructor: &lt;Instructor Name&gt;</a:t>
            </a:r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6507254"/>
            <a:ext cx="5181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600" dirty="0"/>
              <a:t>Lecture Slides by Kelly Montoya and Rob Garner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3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in C++ Are Zero Indexed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C++ arrays are </a:t>
            </a:r>
            <a:r>
              <a:rPr lang="en-US" altLang="en-US" sz="2800" b="1" i="1" dirty="0"/>
              <a:t>zero indexed</a:t>
            </a:r>
            <a:r>
              <a:rPr lang="en-US" altLang="en-US" sz="2800" dirty="0"/>
              <a:t>, which means that the array elements are numbered starting with zero,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one!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The name of the first element of any array has zero as the first index, and the last element’s name is the (size –1) index value. 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In the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phone_bill</a:t>
            </a:r>
            <a:r>
              <a:rPr lang="en-US" altLang="en-US" sz="2800" dirty="0"/>
              <a:t> array, the first element (box) is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phone_bills</a:t>
            </a:r>
            <a:r>
              <a:rPr lang="en-US" altLang="en-US" sz="2800" b="1" dirty="0">
                <a:latin typeface="Courier New" panose="02070309020205020404" pitchFamily="49" charset="0"/>
              </a:rPr>
              <a:t>[0]</a:t>
            </a:r>
            <a:r>
              <a:rPr lang="en-US" altLang="en-US" sz="2800" dirty="0"/>
              <a:t> and the last element is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phone_bills</a:t>
            </a:r>
            <a:r>
              <a:rPr lang="en-US" altLang="en-US" sz="2800" b="1" dirty="0">
                <a:latin typeface="Courier New" panose="02070309020205020404" pitchFamily="49" charset="0"/>
              </a:rPr>
              <a:t>[11]</a:t>
            </a:r>
            <a:r>
              <a:rPr lang="en-US" altLang="en-US" sz="2800" dirty="0">
                <a:latin typeface="Arial Unicode MS" panose="020B060402020202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83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how loops are used with arrays.</a:t>
            </a:r>
          </a:p>
        </p:txBody>
      </p:sp>
    </p:spTree>
    <p:extLst>
      <p:ext uri="{BB962C8B-B14F-4D97-AF65-F5344CB8AC3E}">
        <p14:creationId xmlns:p14="http://schemas.microsoft.com/office/powerpoint/2010/main" val="122651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latin typeface="Courier New" panose="02070309020205020404" pitchFamily="49" charset="0"/>
              </a:rPr>
              <a:t>for</a:t>
            </a:r>
            <a:r>
              <a:rPr lang="en-US" altLang="en-US" sz="4000" dirty="0"/>
              <a:t> Loops and Arrays and The Phone Bills Program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b="1" dirty="0">
                <a:latin typeface="Courier New" panose="02070309020205020404" pitchFamily="49" charset="0"/>
              </a:rPr>
              <a:t>for</a:t>
            </a:r>
            <a:r>
              <a:rPr lang="en-US" altLang="en-US" sz="2800" dirty="0"/>
              <a:t> loop provides an efficient method for going through (traversing) an array.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index of the loop is used not only as a counter for the loop, it can also be used as the index value for the array.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loop index is used to access each element of our </a:t>
            </a:r>
            <a:r>
              <a:rPr lang="en-US" altLang="en-US" sz="2800" b="1" dirty="0">
                <a:latin typeface="Courier New" panose="02070309020205020404" pitchFamily="49" charset="0"/>
              </a:rPr>
              <a:t>bill</a:t>
            </a:r>
            <a:r>
              <a:rPr lang="en-US" altLang="en-US" sz="2800" dirty="0"/>
              <a:t> array.  </a:t>
            </a:r>
          </a:p>
        </p:txBody>
      </p:sp>
    </p:spTree>
    <p:extLst>
      <p:ext uri="{BB962C8B-B14F-4D97-AF65-F5344CB8AC3E}">
        <p14:creationId xmlns:p14="http://schemas.microsoft.com/office/powerpoint/2010/main" val="401056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914400" y="3693004"/>
            <a:ext cx="871369" cy="298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 and Arrays and The Phone Bills 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5410200" cy="15488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19800" y="1828800"/>
            <a:ext cx="3048000" cy="2895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9050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bill for month 1 $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52400" y="2133600"/>
            <a:ext cx="346934" cy="2581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5867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105400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480060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6248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52600" y="4800600"/>
            <a:ext cx="922047" cy="1770221"/>
            <a:chOff x="1714500" y="4648200"/>
            <a:chExt cx="922047" cy="1770221"/>
          </a:xfrm>
        </p:grpSpPr>
        <p:sp>
          <p:nvSpPr>
            <p:cNvPr id="14" name="TextBox 13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bills[0]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72398" y="4800600"/>
            <a:ext cx="922047" cy="1770221"/>
            <a:chOff x="1714500" y="4648200"/>
            <a:chExt cx="922047" cy="1770221"/>
          </a:xfrm>
        </p:grpSpPr>
        <p:sp>
          <p:nvSpPr>
            <p:cNvPr id="21" name="TextBox 20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bills[1]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92196" y="4800600"/>
            <a:ext cx="922047" cy="1770221"/>
            <a:chOff x="1714500" y="4648200"/>
            <a:chExt cx="922047" cy="1770221"/>
          </a:xfrm>
        </p:grpSpPr>
        <p:sp>
          <p:nvSpPr>
            <p:cNvPr id="28" name="TextBox 27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bills[2]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0x0066FDF8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11994" y="4800600"/>
            <a:ext cx="944489" cy="1770221"/>
            <a:chOff x="1714500" y="4648200"/>
            <a:chExt cx="944489" cy="1770221"/>
          </a:xfrm>
        </p:grpSpPr>
        <p:sp>
          <p:nvSpPr>
            <p:cNvPr id="35" name="TextBox 34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bills[3]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0x0066FDFC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00817" y="4800600"/>
            <a:ext cx="928459" cy="1770221"/>
            <a:chOff x="1714500" y="4648200"/>
            <a:chExt cx="928459" cy="1770221"/>
          </a:xfrm>
        </p:grpSpPr>
        <p:sp>
          <p:nvSpPr>
            <p:cNvPr id="42" name="TextBox 41"/>
            <p:cNvSpPr txBox="1"/>
            <p:nvPr/>
          </p:nvSpPr>
          <p:spPr>
            <a:xfrm>
              <a:off x="1719283" y="4953000"/>
              <a:ext cx="909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bills[10]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14500" y="6172200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0x0066FE1C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96200" y="4800600"/>
            <a:ext cx="914400" cy="1770221"/>
            <a:chOff x="1706117" y="4648200"/>
            <a:chExt cx="914400" cy="1770221"/>
          </a:xfrm>
        </p:grpSpPr>
        <p:sp>
          <p:nvSpPr>
            <p:cNvPr id="49" name="TextBox 48"/>
            <p:cNvSpPr txBox="1"/>
            <p:nvPr/>
          </p:nvSpPr>
          <p:spPr>
            <a:xfrm>
              <a:off x="1706117" y="4953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bills[11]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14500" y="6172200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0x0066FE20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867400" y="5334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848600" y="1905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45.14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848600" y="19050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45.14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" y="36576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i: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90599" y="36576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0600" y="36576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19800" y="21336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bill for month 2 $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48600" y="2133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45.14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48600" y="21336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45.14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90600" y="36576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19800" y="23622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bill for month 3 $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48600" y="2362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47.72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48600" y="2362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47.72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0600" y="365760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38866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0.00226 0.0701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7014 L -0.00226 0.1034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0.65416 0.5219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708" y="2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10347 L -3.33333E-6 -3.33333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0.00225 0.07014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7014 L -0.00226 0.1034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5375 0.4886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10347 L -3.33333E-6 -3.33333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0.00226 0.07014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7014 L -0.00226 0.1034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42916 0.45532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8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10347 L -3.33333E-6 -3.33333E-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56" grpId="0"/>
      <p:bldP spid="57" grpId="0"/>
      <p:bldP spid="57" grpId="1"/>
      <p:bldP spid="59" grpId="0"/>
      <p:bldP spid="59" grpId="1"/>
      <p:bldP spid="61" grpId="0"/>
      <p:bldP spid="61" grpId="1"/>
      <p:bldP spid="62" grpId="0"/>
      <p:bldP spid="63" grpId="0"/>
      <p:bldP spid="63" grpId="1"/>
      <p:bldP spid="64" grpId="0"/>
      <p:bldP spid="65" grpId="0"/>
      <p:bldP spid="65" grpId="1"/>
      <p:bldP spid="66" grpId="0"/>
      <p:bldP spid="68" grpId="0"/>
      <p:bldP spid="70" grpId="0"/>
      <p:bldP spid="70" grpId="1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 and Arrays and The Phone Bills Program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57200" y="1981200"/>
            <a:ext cx="346934" cy="2581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9600" y="4800600"/>
            <a:ext cx="1031051" cy="1817132"/>
            <a:chOff x="609600" y="4800600"/>
            <a:chExt cx="1031051" cy="1817132"/>
          </a:xfrm>
        </p:grpSpPr>
        <p:sp>
          <p:nvSpPr>
            <p:cNvPr id="9" name="TextBox 8"/>
            <p:cNvSpPr txBox="1"/>
            <p:nvPr/>
          </p:nvSpPr>
          <p:spPr>
            <a:xfrm>
              <a:off x="609600" y="58674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Bytes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5105400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" y="4800600"/>
              <a:ext cx="684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624840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52600" y="4800600"/>
            <a:ext cx="922047" cy="1770221"/>
            <a:chOff x="1714500" y="4648200"/>
            <a:chExt cx="922047" cy="1770221"/>
          </a:xfrm>
        </p:grpSpPr>
        <p:sp>
          <p:nvSpPr>
            <p:cNvPr id="14" name="TextBox 13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bills[0]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45.14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72398" y="4800600"/>
            <a:ext cx="922047" cy="1770221"/>
            <a:chOff x="1714500" y="4648200"/>
            <a:chExt cx="922047" cy="1770221"/>
          </a:xfrm>
        </p:grpSpPr>
        <p:sp>
          <p:nvSpPr>
            <p:cNvPr id="21" name="TextBox 20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bills[1]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45.14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92196" y="4800600"/>
            <a:ext cx="922047" cy="1770221"/>
            <a:chOff x="1714500" y="4648200"/>
            <a:chExt cx="922047" cy="1770221"/>
          </a:xfrm>
        </p:grpSpPr>
        <p:sp>
          <p:nvSpPr>
            <p:cNvPr id="28" name="TextBox 27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bills[2]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47.72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0x0066FDF8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11994" y="4800600"/>
            <a:ext cx="944489" cy="1770221"/>
            <a:chOff x="1714500" y="4648200"/>
            <a:chExt cx="944489" cy="1770221"/>
          </a:xfrm>
        </p:grpSpPr>
        <p:sp>
          <p:nvSpPr>
            <p:cNvPr id="35" name="TextBox 34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bills[3]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41.30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0x0066FDFC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700817" y="4800600"/>
            <a:ext cx="928459" cy="1770221"/>
            <a:chOff x="1714500" y="4648200"/>
            <a:chExt cx="928459" cy="1770221"/>
          </a:xfrm>
        </p:grpSpPr>
        <p:sp>
          <p:nvSpPr>
            <p:cNvPr id="42" name="TextBox 41"/>
            <p:cNvSpPr txBox="1"/>
            <p:nvPr/>
          </p:nvSpPr>
          <p:spPr>
            <a:xfrm>
              <a:off x="1719283" y="4953000"/>
              <a:ext cx="909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bills[10]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54.50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14500" y="6172200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0x0066FE1C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96200" y="4800600"/>
            <a:ext cx="914400" cy="1770221"/>
            <a:chOff x="1706117" y="4648200"/>
            <a:chExt cx="914400" cy="1770221"/>
          </a:xfrm>
        </p:grpSpPr>
        <p:sp>
          <p:nvSpPr>
            <p:cNvPr id="49" name="TextBox 48"/>
            <p:cNvSpPr txBox="1"/>
            <p:nvPr/>
          </p:nvSpPr>
          <p:spPr>
            <a:xfrm>
              <a:off x="1706117" y="4953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bills[11]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48.34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14500" y="6172200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0x0066FE20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867400" y="5334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3048000" cy="1805021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562600" y="1905000"/>
            <a:ext cx="896708" cy="1770221"/>
            <a:chOff x="1714500" y="4648200"/>
            <a:chExt cx="896708" cy="1770221"/>
          </a:xfrm>
        </p:grpSpPr>
        <p:sp>
          <p:nvSpPr>
            <p:cNvPr id="73" name="TextBox 72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rSum</a:t>
              </a:r>
              <a:endParaRPr lang="en-US" sz="16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14500" y="617220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553200" y="1905000"/>
            <a:ext cx="896708" cy="1770221"/>
            <a:chOff x="1714500" y="4648200"/>
            <a:chExt cx="896708" cy="1770221"/>
          </a:xfrm>
        </p:grpSpPr>
        <p:sp>
          <p:nvSpPr>
            <p:cNvPr id="80" name="TextBox 79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endParaRPr lang="en-US" sz="16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14500" y="617220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72000" y="1905000"/>
            <a:ext cx="1013932" cy="1817132"/>
            <a:chOff x="609600" y="4800600"/>
            <a:chExt cx="1013932" cy="1817132"/>
          </a:xfrm>
        </p:grpSpPr>
        <p:sp>
          <p:nvSpPr>
            <p:cNvPr id="87" name="TextBox 86"/>
            <p:cNvSpPr txBox="1"/>
            <p:nvPr/>
          </p:nvSpPr>
          <p:spPr>
            <a:xfrm>
              <a:off x="609600" y="58674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Bytes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9600" y="5105400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9600" y="4800600"/>
              <a:ext cx="684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9600" y="6248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658104" y="261518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0.0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642608" y="262128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2560320" y="3063240"/>
            <a:ext cx="3172968" cy="23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55056" y="260299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45.14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36258" y="262763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556000" y="3016250"/>
            <a:ext cx="2241550" cy="245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667756" y="261569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90.28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647144" y="26167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4604657" y="2966358"/>
            <a:ext cx="1289957" cy="247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656871" y="26102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138.0</a:t>
            </a:r>
          </a:p>
        </p:txBody>
      </p:sp>
    </p:spTree>
    <p:extLst>
      <p:ext uri="{BB962C8B-B14F-4D97-AF65-F5344CB8AC3E}">
        <p14:creationId xmlns:p14="http://schemas.microsoft.com/office/powerpoint/2010/main" val="143625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3.61111E-6 0.0361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3611 L 0.00209 0.0976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9768 L 2.22222E-6 0.03611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61111E-6 0.03611 L 0.00209 0.09768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00"/>
                            </p:stCondLst>
                            <p:childTnLst>
                              <p:par>
                                <p:cTn id="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9768 L 2.5E-6 0.03611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3611 L 0.00208 0.09768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91" grpId="0"/>
      <p:bldP spid="91" grpId="1"/>
      <p:bldP spid="92" grpId="0"/>
      <p:bldP spid="92" grpId="1"/>
      <p:bldP spid="94" grpId="0"/>
      <p:bldP spid="94" grpId="1"/>
      <p:bldP spid="95" grpId="0"/>
      <p:bldP spid="95" grpId="1"/>
      <p:bldP spid="100" grpId="0"/>
      <p:bldP spid="100" grpId="1"/>
      <p:bldP spid="101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Array Declaration and Initialization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 how to declare and initialize arrays.</a:t>
            </a:r>
          </a:p>
        </p:txBody>
      </p:sp>
    </p:spTree>
    <p:extLst>
      <p:ext uri="{BB962C8B-B14F-4D97-AF65-F5344CB8AC3E}">
        <p14:creationId xmlns:p14="http://schemas.microsoft.com/office/powerpoint/2010/main" val="393071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Declaration and Initialization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C++ does not automatically initialize array values to any value, just as it does not initialize singly declared variables. </a:t>
            </a:r>
          </a:p>
          <a:p>
            <a:r>
              <a:rPr lang="en-US" altLang="en-US"/>
              <a:t>The general form for initializing the values of a one-dimensional array at the time of declaration is:</a:t>
            </a:r>
          </a:p>
          <a:p>
            <a:pPr lvl="1"/>
            <a:r>
              <a:rPr lang="en-US" altLang="en-US"/>
              <a:t>dataType arrayName [size] = { list of array values };</a:t>
            </a:r>
          </a:p>
          <a:p>
            <a:pPr lvl="1"/>
            <a:endParaRPr lang="en-US" altLang="en-US"/>
          </a:p>
          <a:p>
            <a:pPr lvl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94454"/>
            <a:ext cx="6260010" cy="10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3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Declaration and Initialization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list of array values is a list of the initial values for the array elements. </a:t>
            </a:r>
          </a:p>
          <a:p>
            <a:r>
              <a:rPr lang="en-US" altLang="en-US"/>
              <a:t>Commas must separate the values. </a:t>
            </a:r>
          </a:p>
          <a:p>
            <a:r>
              <a:rPr lang="en-US" altLang="en-US"/>
              <a:t>The first value in the list is placed in the first element of the array (zeroth index), the next value is placed in the second element, etc. </a:t>
            </a:r>
          </a:p>
          <a:p>
            <a:r>
              <a:rPr lang="en-US" altLang="en-US"/>
              <a:t>These values are not constant and can be changed by the program if needed.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184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Declaration and Initialization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An array of strings is declared and initialized in one statement: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The color “red” is placed in colors[0] and “yellow” is in colors[4].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array, named </a:t>
            </a:r>
            <a:r>
              <a:rPr lang="en-US" altLang="en-US" dirty="0" err="1"/>
              <a:t>compressionRatio</a:t>
            </a:r>
            <a:r>
              <a:rPr lang="en-US" altLang="en-US" dirty="0"/>
              <a:t>, has four values.</a:t>
            </a:r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10" y="2590800"/>
            <a:ext cx="7012129" cy="6522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610" y="4410235"/>
            <a:ext cx="7015904" cy="6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58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and Initialize a string array called names to the values “Larry”, “Curley”, and “Moe”.</a:t>
            </a:r>
          </a:p>
        </p:txBody>
      </p:sp>
    </p:spTree>
    <p:extLst>
      <p:ext uri="{BB962C8B-B14F-4D97-AF65-F5344CB8AC3E}">
        <p14:creationId xmlns:p14="http://schemas.microsoft.com/office/powerpoint/2010/main" val="372204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Ø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3849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and Initialize a double array called numbers to the values 1.1, 2.2, 3.3, and 4.4.</a:t>
            </a:r>
          </a:p>
        </p:txBody>
      </p:sp>
    </p:spTree>
    <p:extLst>
      <p:ext uri="{BB962C8B-B14F-4D97-AF65-F5344CB8AC3E}">
        <p14:creationId xmlns:p14="http://schemas.microsoft.com/office/powerpoint/2010/main" val="3824592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Out Of Bounds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Describe what can cause an array out of bounds error.</a:t>
            </a:r>
          </a:p>
        </p:txBody>
      </p:sp>
    </p:spTree>
    <p:extLst>
      <p:ext uri="{BB962C8B-B14F-4D97-AF65-F5344CB8AC3E}">
        <p14:creationId xmlns:p14="http://schemas.microsoft.com/office/powerpoint/2010/main" val="2996062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Array Out of Bounds == Big Trouble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C++ does not do any type of array boundary checking when a program uses arrays. </a:t>
            </a:r>
          </a:p>
          <a:p>
            <a:r>
              <a:rPr lang="en-US" altLang="en-US"/>
              <a:t>The program does not warn you or stop the program if a statement causes the program to access an array element that is not legally declared. </a:t>
            </a:r>
          </a:p>
          <a:p>
            <a:r>
              <a:rPr lang="en-US" altLang="en-US"/>
              <a:t>This out of bounds array feature of the C++ language can trash your data or crash your program when the program is executed.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142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314" y="42703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Array Out of Bounds == Big Trouble</a:t>
            </a:r>
            <a:endParaRPr lang="en-US" sz="4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 a not-so-simple case, the program performs the portion of the code where the actual illegal, out-of-bounds array access occurs. </a:t>
            </a:r>
          </a:p>
          <a:p>
            <a:r>
              <a:rPr lang="en-US" altLang="en-US" dirty="0"/>
              <a:t>This action leaves the bad array intact, and the programmer believes that all is well. </a:t>
            </a:r>
          </a:p>
          <a:p>
            <a:r>
              <a:rPr lang="en-US" altLang="en-US" dirty="0"/>
              <a:t>Usually the illegal array activity alters other variable value(s) because these variables are being written over accidentally. </a:t>
            </a:r>
          </a:p>
          <a:p>
            <a:r>
              <a:rPr lang="en-US" altLang="en-US" dirty="0"/>
              <a:t>Such action will cause the software to run incorrectly. </a:t>
            </a:r>
          </a:p>
        </p:txBody>
      </p:sp>
    </p:spTree>
    <p:extLst>
      <p:ext uri="{BB962C8B-B14F-4D97-AF65-F5344CB8AC3E}">
        <p14:creationId xmlns:p14="http://schemas.microsoft.com/office/powerpoint/2010/main" val="69260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 and Arrays and The Phone Bills Program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98704" y="1868424"/>
            <a:ext cx="346934" cy="2581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5867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105400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80060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248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43000" y="4760976"/>
            <a:ext cx="922047" cy="1770221"/>
            <a:chOff x="1714500" y="4648200"/>
            <a:chExt cx="922047" cy="1770221"/>
          </a:xfrm>
        </p:grpSpPr>
        <p:sp>
          <p:nvSpPr>
            <p:cNvPr id="14" name="TextBox 13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low[0]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5182" y="4648200"/>
              <a:ext cx="58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01068" y="4760976"/>
            <a:ext cx="922047" cy="1770221"/>
            <a:chOff x="1714500" y="4648200"/>
            <a:chExt cx="922047" cy="1770221"/>
          </a:xfrm>
        </p:grpSpPr>
        <p:sp>
          <p:nvSpPr>
            <p:cNvPr id="21" name="TextBox 20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low[1]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59136" y="4760976"/>
            <a:ext cx="922047" cy="1770221"/>
            <a:chOff x="1714500" y="4648200"/>
            <a:chExt cx="922047" cy="1770221"/>
          </a:xfrm>
        </p:grpSpPr>
        <p:sp>
          <p:nvSpPr>
            <p:cNvPr id="28" name="TextBox 27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low[2]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0x0066FDF8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17204" y="4760976"/>
            <a:ext cx="944489" cy="1770221"/>
            <a:chOff x="1714500" y="4648200"/>
            <a:chExt cx="944489" cy="1770221"/>
          </a:xfrm>
        </p:grpSpPr>
        <p:sp>
          <p:nvSpPr>
            <p:cNvPr id="35" name="TextBox 34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low[3]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70282" y="4760976"/>
            <a:ext cx="944489" cy="1770221"/>
            <a:chOff x="1714500" y="4648200"/>
            <a:chExt cx="944489" cy="1770221"/>
          </a:xfrm>
        </p:grpSpPr>
        <p:sp>
          <p:nvSpPr>
            <p:cNvPr id="72" name="TextBox 71"/>
            <p:cNvSpPr txBox="1"/>
            <p:nvPr/>
          </p:nvSpPr>
          <p:spPr>
            <a:xfrm>
              <a:off x="1733586" y="4953000"/>
              <a:ext cx="87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high[0]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3" y="1719000"/>
            <a:ext cx="3138934" cy="2587824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5905072" y="4760976"/>
            <a:ext cx="944489" cy="1770221"/>
            <a:chOff x="1714500" y="4648200"/>
            <a:chExt cx="944489" cy="1770221"/>
          </a:xfrm>
        </p:grpSpPr>
        <p:sp>
          <p:nvSpPr>
            <p:cNvPr id="79" name="TextBox 78"/>
            <p:cNvSpPr txBox="1"/>
            <p:nvPr/>
          </p:nvSpPr>
          <p:spPr>
            <a:xfrm>
              <a:off x="1733586" y="4953000"/>
              <a:ext cx="87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high[1]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49006" y="4760976"/>
            <a:ext cx="944489" cy="1770221"/>
            <a:chOff x="1714500" y="4648200"/>
            <a:chExt cx="944489" cy="1770221"/>
          </a:xfrm>
        </p:grpSpPr>
        <p:sp>
          <p:nvSpPr>
            <p:cNvPr id="86" name="TextBox 85"/>
            <p:cNvSpPr txBox="1"/>
            <p:nvPr/>
          </p:nvSpPr>
          <p:spPr>
            <a:xfrm>
              <a:off x="1733586" y="4953000"/>
              <a:ext cx="87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high[2]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792938" y="4760976"/>
            <a:ext cx="967014" cy="1770221"/>
            <a:chOff x="1714500" y="4648200"/>
            <a:chExt cx="944489" cy="1770221"/>
          </a:xfrm>
        </p:grpSpPr>
        <p:sp>
          <p:nvSpPr>
            <p:cNvPr id="93" name="TextBox 92"/>
            <p:cNvSpPr txBox="1"/>
            <p:nvPr/>
          </p:nvSpPr>
          <p:spPr>
            <a:xfrm>
              <a:off x="1733586" y="4953000"/>
              <a:ext cx="87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high[3]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664200" y="1885950"/>
            <a:ext cx="896708" cy="1770221"/>
            <a:chOff x="1714500" y="4648200"/>
            <a:chExt cx="896708" cy="1770221"/>
          </a:xfrm>
        </p:grpSpPr>
        <p:sp>
          <p:nvSpPr>
            <p:cNvPr id="100" name="TextBox 99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endParaRPr lang="en-US" sz="16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500" y="617220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572000" y="1905000"/>
            <a:ext cx="1013932" cy="1817132"/>
            <a:chOff x="609600" y="4800600"/>
            <a:chExt cx="1013932" cy="1817132"/>
          </a:xfrm>
        </p:grpSpPr>
        <p:sp>
          <p:nvSpPr>
            <p:cNvPr id="107" name="TextBox 106"/>
            <p:cNvSpPr txBox="1"/>
            <p:nvPr/>
          </p:nvSpPr>
          <p:spPr>
            <a:xfrm>
              <a:off x="609600" y="58674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Bytes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600" y="5105400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9600" y="4800600"/>
              <a:ext cx="684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09600" y="6248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739094" y="25976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230594" y="54805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39094" y="25913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176744" y="54805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739094" y="25913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141944" y="54805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739094" y="25913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094444" y="54805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45444" y="25976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34244" y="54805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664200" y="3784600"/>
            <a:ext cx="2159000" cy="666750"/>
          </a:xfrm>
          <a:prstGeom prst="wedgeRectCallout">
            <a:avLst>
              <a:gd name="adj1" fmla="val -53186"/>
              <a:gd name="adj2" fmla="val 132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Low is stepping on High</a:t>
            </a:r>
          </a:p>
        </p:txBody>
      </p:sp>
    </p:spTree>
    <p:extLst>
      <p:ext uri="{BB962C8B-B14F-4D97-AF65-F5344CB8AC3E}">
        <p14:creationId xmlns:p14="http://schemas.microsoft.com/office/powerpoint/2010/main" val="118927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0052 0.031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5 L 0.00052 0.1078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787 L 0.00052 0.03194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5 L 0.00052 0.1078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787 L 0.00052 0.0319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5 L 0.00052 0.1078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787 L 0.00052 0.03194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5 L 0.00052 0.1078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787 L 0.00052 0.03195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5 L 0.00052 0.10787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111" grpId="0"/>
      <p:bldP spid="111" grpId="1"/>
      <p:bldP spid="112" grpId="0"/>
      <p:bldP spid="113" grpId="0"/>
      <p:bldP spid="113" grpId="1"/>
      <p:bldP spid="114" grpId="0"/>
      <p:bldP spid="115" grpId="0"/>
      <p:bldP spid="115" grpId="1"/>
      <p:bldP spid="116" grpId="0"/>
      <p:bldP spid="117" grpId="0"/>
      <p:bldP spid="117" grpId="1"/>
      <p:bldP spid="118" grpId="0"/>
      <p:bldP spid="119" grpId="0"/>
      <p:bldP spid="120" grpId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Loops and Arrays and The Phone Bills Program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5854" y="2903474"/>
            <a:ext cx="346934" cy="25818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5867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5105400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480060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248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43000" y="4760976"/>
            <a:ext cx="922047" cy="1770221"/>
            <a:chOff x="1714500" y="4648200"/>
            <a:chExt cx="922047" cy="1770221"/>
          </a:xfrm>
        </p:grpSpPr>
        <p:sp>
          <p:nvSpPr>
            <p:cNvPr id="14" name="TextBox 13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low[0]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5182" y="4648200"/>
              <a:ext cx="58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01068" y="4760976"/>
            <a:ext cx="922047" cy="1770221"/>
            <a:chOff x="1714500" y="4648200"/>
            <a:chExt cx="922047" cy="1770221"/>
          </a:xfrm>
        </p:grpSpPr>
        <p:sp>
          <p:nvSpPr>
            <p:cNvPr id="21" name="TextBox 20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low[1]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0x0066FDF4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59136" y="4760976"/>
            <a:ext cx="922047" cy="1770221"/>
            <a:chOff x="1714500" y="4648200"/>
            <a:chExt cx="922047" cy="1770221"/>
          </a:xfrm>
        </p:grpSpPr>
        <p:sp>
          <p:nvSpPr>
            <p:cNvPr id="28" name="TextBox 27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low[2]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0x0066FDF8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17204" y="4760976"/>
            <a:ext cx="944489" cy="1770221"/>
            <a:chOff x="1714500" y="4648200"/>
            <a:chExt cx="944489" cy="1770221"/>
          </a:xfrm>
        </p:grpSpPr>
        <p:sp>
          <p:nvSpPr>
            <p:cNvPr id="35" name="TextBox 34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low[3]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70282" y="4760976"/>
            <a:ext cx="944489" cy="1770221"/>
            <a:chOff x="1714500" y="4648200"/>
            <a:chExt cx="944489" cy="1770221"/>
          </a:xfrm>
        </p:grpSpPr>
        <p:sp>
          <p:nvSpPr>
            <p:cNvPr id="72" name="TextBox 71"/>
            <p:cNvSpPr txBox="1"/>
            <p:nvPr/>
          </p:nvSpPr>
          <p:spPr>
            <a:xfrm>
              <a:off x="1733586" y="4953000"/>
              <a:ext cx="87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high[0]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3" y="1719000"/>
            <a:ext cx="3138934" cy="2587824"/>
          </a:xfrm>
          <a:prstGeom prst="rect">
            <a:avLst/>
          </a:prstGeom>
        </p:spPr>
      </p:pic>
      <p:grpSp>
        <p:nvGrpSpPr>
          <p:cNvPr id="78" name="Group 77"/>
          <p:cNvGrpSpPr/>
          <p:nvPr/>
        </p:nvGrpSpPr>
        <p:grpSpPr>
          <a:xfrm>
            <a:off x="5905072" y="4760976"/>
            <a:ext cx="944489" cy="1770221"/>
            <a:chOff x="1714500" y="4648200"/>
            <a:chExt cx="944489" cy="1770221"/>
          </a:xfrm>
        </p:grpSpPr>
        <p:sp>
          <p:nvSpPr>
            <p:cNvPr id="79" name="TextBox 78"/>
            <p:cNvSpPr txBox="1"/>
            <p:nvPr/>
          </p:nvSpPr>
          <p:spPr>
            <a:xfrm>
              <a:off x="1733586" y="4953000"/>
              <a:ext cx="87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high[1]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49006" y="4760976"/>
            <a:ext cx="944489" cy="1770221"/>
            <a:chOff x="1714500" y="4648200"/>
            <a:chExt cx="944489" cy="1770221"/>
          </a:xfrm>
        </p:grpSpPr>
        <p:sp>
          <p:nvSpPr>
            <p:cNvPr id="86" name="TextBox 85"/>
            <p:cNvSpPr txBox="1"/>
            <p:nvPr/>
          </p:nvSpPr>
          <p:spPr>
            <a:xfrm>
              <a:off x="1733586" y="4953000"/>
              <a:ext cx="87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high[2]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792938" y="4760976"/>
            <a:ext cx="967014" cy="1770221"/>
            <a:chOff x="1714500" y="4648200"/>
            <a:chExt cx="944489" cy="1770221"/>
          </a:xfrm>
        </p:grpSpPr>
        <p:sp>
          <p:nvSpPr>
            <p:cNvPr id="93" name="TextBox 92"/>
            <p:cNvSpPr txBox="1"/>
            <p:nvPr/>
          </p:nvSpPr>
          <p:spPr>
            <a:xfrm>
              <a:off x="1733586" y="4953000"/>
              <a:ext cx="87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high[3]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dirty="0"/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65182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0x0066FDFC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664200" y="1885950"/>
            <a:ext cx="896708" cy="1770221"/>
            <a:chOff x="1714500" y="4648200"/>
            <a:chExt cx="896708" cy="1770221"/>
          </a:xfrm>
        </p:grpSpPr>
        <p:sp>
          <p:nvSpPr>
            <p:cNvPr id="100" name="TextBox 99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</a:t>
              </a:r>
              <a:endParaRPr lang="en-US" sz="16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500" y="617220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572000" y="1905000"/>
            <a:ext cx="1013932" cy="1817132"/>
            <a:chOff x="609600" y="4800600"/>
            <a:chExt cx="1013932" cy="1817132"/>
          </a:xfrm>
        </p:grpSpPr>
        <p:sp>
          <p:nvSpPr>
            <p:cNvPr id="107" name="TextBox 106"/>
            <p:cNvSpPr txBox="1"/>
            <p:nvPr/>
          </p:nvSpPr>
          <p:spPr>
            <a:xfrm>
              <a:off x="609600" y="58674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Bytes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09600" y="5105400"/>
              <a:ext cx="101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09600" y="4800600"/>
              <a:ext cx="684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09600" y="62484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739094" y="25976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034244" y="54742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39094" y="25913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980394" y="54742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739094" y="25913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45594" y="54742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739094" y="25913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898094" y="54742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45444" y="25976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77250" y="48265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104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019800" y="3333750"/>
            <a:ext cx="2159000" cy="844550"/>
          </a:xfrm>
          <a:prstGeom prst="wedgeRectCallout">
            <a:avLst>
              <a:gd name="adj1" fmla="val 69461"/>
              <a:gd name="adj2" fmla="val 134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Access violation. No place for this to go.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30594" y="54805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176744" y="54805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41944" y="54805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094444" y="548059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040594" y="5474245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0263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4 L 0.00052 0.0321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4 L 0.00052 0.1078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787 L 0.00052 0.03194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4 L 0.00052 0.1078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787 L 0.00052 0.03194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4 L 0.00052 0.1078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787 L 0.00052 0.0319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4 L 0.00052 0.10787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787 L 0.00052 0.03194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194 L 0.00052 0.10787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111" grpId="0"/>
      <p:bldP spid="111" grpId="1"/>
      <p:bldP spid="112" grpId="0"/>
      <p:bldP spid="113" grpId="0"/>
      <p:bldP spid="113" grpId="1"/>
      <p:bldP spid="114" grpId="0"/>
      <p:bldP spid="115" grpId="0"/>
      <p:bldP spid="115" grpId="1"/>
      <p:bldP spid="116" grpId="0"/>
      <p:bldP spid="117" grpId="0"/>
      <p:bldP spid="117" grpId="1"/>
      <p:bldP spid="118" grpId="0"/>
      <p:bldP spid="119" grpId="0"/>
      <p:bldP spid="120" grpId="0"/>
      <p:bldP spid="4" grpId="0" animBg="1"/>
      <p:bldP spid="121" grpId="0"/>
      <p:bldP spid="1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Rewrite the incorrect line of code if any: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1031" y="2183348"/>
            <a:ext cx="554781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[4] = {1.0, 2.0, 3.0, 4.0};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 i &lt;= 4; ++i)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flArray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52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Comparing Vectors</a:t>
            </a:r>
            <a:br>
              <a:rPr lang="en-US" altLang="en-US" dirty="0"/>
            </a:br>
            <a:r>
              <a:rPr lang="en-US" altLang="en-US" dirty="0"/>
              <a:t>and Arrays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the differences between Vectors and Arrays</a:t>
            </a:r>
          </a:p>
        </p:txBody>
      </p:sp>
    </p:spTree>
    <p:extLst>
      <p:ext uri="{BB962C8B-B14F-4D97-AF65-F5344CB8AC3E}">
        <p14:creationId xmlns:p14="http://schemas.microsoft.com/office/powerpoint/2010/main" val="1681368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Vectors and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C++ vector allows the programmer to add elements into a vector without limitation -  the vector can grow and shrink in size as the program executes. </a:t>
            </a:r>
          </a:p>
          <a:p>
            <a:r>
              <a:rPr lang="en-US" altLang="en-US"/>
              <a:t>When you declare an array, it is fixed at that size. </a:t>
            </a:r>
          </a:p>
          <a:p>
            <a:r>
              <a:rPr lang="en-US" altLang="en-US"/>
              <a:t>The language sets up the requested memory and that is the “legal” memory in which you have to work.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413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Should I use arrays or vectors?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answer depends on the program that you are writing. </a:t>
            </a:r>
          </a:p>
          <a:p>
            <a:r>
              <a:rPr lang="en-US" altLang="en-US"/>
              <a:t>If you know exactly how many items you’ll have in a group, such as the yearly phone bill program, arrays work nicely. </a:t>
            </a:r>
          </a:p>
          <a:p>
            <a:r>
              <a:rPr lang="en-US" altLang="en-US"/>
              <a:t>If your group grows as the program runs—that is, you’re not exactly sure how many items you’ll be working with, vectors are good to use.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106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 fundamental concepts about arrays.</a:t>
            </a:r>
          </a:p>
        </p:txBody>
      </p:sp>
    </p:spTree>
    <p:extLst>
      <p:ext uri="{BB962C8B-B14F-4D97-AF65-F5344CB8AC3E}">
        <p14:creationId xmlns:p14="http://schemas.microsoft.com/office/powerpoint/2010/main" val="1963733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 Demo</a:t>
            </a:r>
          </a:p>
        </p:txBody>
      </p:sp>
    </p:spTree>
    <p:extLst>
      <p:ext uri="{BB962C8B-B14F-4D97-AF65-F5344CB8AC3E}">
        <p14:creationId xmlns:p14="http://schemas.microsoft.com/office/powerpoint/2010/main" val="4158029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6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Fundamentals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Loops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altLang="en-US" dirty="0"/>
              <a:t>Array Declaration and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Array Out of Bounds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ü"/>
            </a:pPr>
            <a:r>
              <a:rPr lang="en-US" dirty="0"/>
              <a:t>Vectors and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Example using Arrays and Functions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The Null Character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Character Array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Data Structures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Filling Arrays from Data Files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dirty="0" err="1"/>
              <a:t>ifstream</a:t>
            </a:r>
            <a:r>
              <a:rPr lang="en-US" dirty="0"/>
              <a:t> and </a:t>
            </a:r>
            <a:r>
              <a:rPr lang="en-US" dirty="0" err="1"/>
              <a:t>ofstream</a:t>
            </a:r>
            <a:r>
              <a:rPr lang="en-US" dirty="0"/>
              <a:t> Classes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Using Char Delimiters with </a:t>
            </a:r>
            <a:r>
              <a:rPr lang="en-US" dirty="0" err="1"/>
              <a:t>GetLine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Parsing Strings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Converting Strings to Numbers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Two-Dimensional Array Initialization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Nested for Loops and  Two-Dimensional Arrays</a:t>
            </a:r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Multi-dimensional Arrays and Functions </a:t>
            </a:r>
            <a:endParaRPr lang="en-US" dirty="0"/>
          </a:p>
          <a:p>
            <a:pPr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dirty="0"/>
              <a:t>Common Errors With Arrays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99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Fundamentals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1" i="1"/>
              <a:t>Array variables </a:t>
            </a:r>
            <a:r>
              <a:rPr lang="en-US" altLang="en-US" sz="2800"/>
              <a:t>group variables of the same data type.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References to this group of values can be made with a single name.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Each array member or </a:t>
            </a:r>
            <a:r>
              <a:rPr lang="en-US" altLang="en-US" sz="2800" b="1" i="1"/>
              <a:t>element</a:t>
            </a:r>
            <a:r>
              <a:rPr lang="en-US" altLang="en-US" sz="2800"/>
              <a:t> is accessed via the array name and the </a:t>
            </a:r>
            <a:r>
              <a:rPr lang="en-US" altLang="en-US" sz="2800" b="1" i="1"/>
              <a:t>array index</a:t>
            </a:r>
            <a:r>
              <a:rPr lang="en-US" altLang="en-US" sz="2800"/>
              <a:t>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An array index is an integer value.</a:t>
            </a:r>
            <a:r>
              <a:rPr lang="en-US" altLang="en-US" sz="280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28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General format for an array declaration: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00200" y="3733800"/>
            <a:ext cx="6553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altLang="en-US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arrayName</a:t>
            </a:r>
            <a:r>
              <a:rPr lang="en-US" altLang="en-US" sz="2400" b="1" dirty="0">
                <a:latin typeface="Courier New" panose="02070309020205020404" pitchFamily="49" charset="0"/>
              </a:rPr>
              <a:t>[size];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04800" y="1981200"/>
            <a:ext cx="4038600" cy="1066800"/>
          </a:xfrm>
          <a:prstGeom prst="wedgeRectCallout">
            <a:avLst>
              <a:gd name="adj1" fmla="val 20586"/>
              <a:gd name="adj2" fmla="val 105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800" b="1" dirty="0" err="1">
                <a:latin typeface="Courier New" panose="02070309020205020404" pitchFamily="49" charset="0"/>
              </a:rPr>
              <a:t>dataType</a:t>
            </a:r>
            <a:r>
              <a:rPr lang="en-US" altLang="en-US" sz="2800" dirty="0"/>
              <a:t> is float,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, double, etc.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495800" y="1981200"/>
            <a:ext cx="4343400" cy="1066800"/>
          </a:xfrm>
          <a:prstGeom prst="wedgeRectCallout">
            <a:avLst>
              <a:gd name="adj1" fmla="val -39420"/>
              <a:gd name="adj2" fmla="val 106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800" b="1" dirty="0" err="1">
                <a:latin typeface="Courier New" panose="02070309020205020404" pitchFamily="49" charset="0"/>
              </a:rPr>
              <a:t>arrayName</a:t>
            </a:r>
            <a:r>
              <a:rPr lang="en-US" altLang="en-US" sz="2800" dirty="0"/>
              <a:t> is the variable name for the array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828800" y="5105400"/>
            <a:ext cx="5867400" cy="1143000"/>
          </a:xfrm>
          <a:prstGeom prst="wedgeRectCallout">
            <a:avLst>
              <a:gd name="adj1" fmla="val 21729"/>
              <a:gd name="adj2" fmla="val -123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800" b="1" dirty="0">
                <a:latin typeface="Courier New" panose="02070309020205020404" pitchFamily="49" charset="0"/>
              </a:rPr>
              <a:t>size</a:t>
            </a:r>
            <a:r>
              <a:rPr lang="en-US" altLang="en-US" sz="2800" dirty="0"/>
              <a:t> is an integer that represents how many variables are in this array. </a:t>
            </a:r>
          </a:p>
        </p:txBody>
      </p:sp>
    </p:spTree>
    <p:extLst>
      <p:ext uri="{BB962C8B-B14F-4D97-AF65-F5344CB8AC3E}">
        <p14:creationId xmlns:p14="http://schemas.microsoft.com/office/powerpoint/2010/main" val="29156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For the </a:t>
            </a:r>
            <a:r>
              <a:rPr lang="en-US" altLang="en-US" sz="2800" dirty="0" err="1"/>
              <a:t>PhoneBills</a:t>
            </a:r>
            <a:r>
              <a:rPr lang="en-US" altLang="en-US" sz="2800" dirty="0"/>
              <a:t> program, declare an array of twelve floating point values:</a:t>
            </a:r>
            <a:endParaRPr lang="en-US" altLang="en-US" sz="2800" b="1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		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When a programmer creates a list using one dimension (one size) value, it is referred to as a </a:t>
            </a:r>
            <a:r>
              <a:rPr lang="en-US" altLang="en-US" sz="2800" b="1" i="1" dirty="0"/>
              <a:t>single-dimensional array</a:t>
            </a:r>
            <a:r>
              <a:rPr lang="en-US" altLang="en-US" sz="2800" dirty="0"/>
              <a:t> and can be thought of as a single list or as a row of values.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143000" y="2819400"/>
            <a:ext cx="6346212" cy="51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en-US" sz="3200" b="1" dirty="0">
                <a:solidFill>
                  <a:srgbClr val="0070C0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sz="3200" b="1" dirty="0">
                <a:latin typeface="Courier New" panose="02070309020205020404" pitchFamily="49" charset="0"/>
              </a:rPr>
              <a:t> bills[12];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4800600" y="1447800"/>
            <a:ext cx="3276600" cy="914400"/>
          </a:xfrm>
          <a:prstGeom prst="wedgeRectCallout">
            <a:avLst>
              <a:gd name="adj1" fmla="val -20275"/>
              <a:gd name="adj2" fmla="val 9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en-US"/>
              <a:t>The size is often referred to as the </a:t>
            </a:r>
            <a:r>
              <a:rPr lang="en-US" altLang="en-US" b="1" i="1"/>
              <a:t>array dimension</a:t>
            </a:r>
            <a:r>
              <a:rPr lang="en-US" altLang="en-US"/>
              <a:t>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673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a 15 element array of doubles called </a:t>
            </a:r>
            <a:r>
              <a:rPr lang="en-US" dirty="0" err="1"/>
              <a:t>studentGrades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08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2600"/>
            <a:ext cx="4182342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609600" y="5334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" y="4572000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26720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3400" y="57150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76400" y="4267200"/>
            <a:ext cx="922047" cy="1770221"/>
            <a:chOff x="1714500" y="4648200"/>
            <a:chExt cx="922047" cy="1770221"/>
          </a:xfrm>
        </p:grpSpPr>
        <p:sp>
          <p:nvSpPr>
            <p:cNvPr id="11" name="TextBox 10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bills[0]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0x0066FDF0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696198" y="4267200"/>
            <a:ext cx="922047" cy="1770221"/>
            <a:chOff x="1714500" y="4648200"/>
            <a:chExt cx="922047" cy="1770221"/>
          </a:xfrm>
        </p:grpSpPr>
        <p:sp>
          <p:nvSpPr>
            <p:cNvPr id="138" name="TextBox 137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bills[1]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0x0066FDF4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715996" y="4267200"/>
            <a:ext cx="922047" cy="1770221"/>
            <a:chOff x="1714500" y="4648200"/>
            <a:chExt cx="922047" cy="1770221"/>
          </a:xfrm>
        </p:grpSpPr>
        <p:sp>
          <p:nvSpPr>
            <p:cNvPr id="145" name="TextBox 144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bills[2]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714500" y="6172200"/>
              <a:ext cx="9220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0x0066FDF8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735794" y="4267200"/>
            <a:ext cx="944489" cy="1770221"/>
            <a:chOff x="1714500" y="4648200"/>
            <a:chExt cx="944489" cy="1770221"/>
          </a:xfrm>
        </p:grpSpPr>
        <p:sp>
          <p:nvSpPr>
            <p:cNvPr id="152" name="TextBox 151"/>
            <p:cNvSpPr txBox="1"/>
            <p:nvPr/>
          </p:nvSpPr>
          <p:spPr>
            <a:xfrm>
              <a:off x="1790700" y="49530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bills[3]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14500" y="617220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0x0066FDFC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624617" y="4267200"/>
            <a:ext cx="928459" cy="1770221"/>
            <a:chOff x="1714500" y="4648200"/>
            <a:chExt cx="928459" cy="1770221"/>
          </a:xfrm>
        </p:grpSpPr>
        <p:sp>
          <p:nvSpPr>
            <p:cNvPr id="159" name="TextBox 158"/>
            <p:cNvSpPr txBox="1"/>
            <p:nvPr/>
          </p:nvSpPr>
          <p:spPr>
            <a:xfrm>
              <a:off x="1719283" y="4953000"/>
              <a:ext cx="909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bills[10]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714500" y="6172200"/>
              <a:ext cx="9284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0x0066FE1C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20000" y="4267200"/>
            <a:ext cx="914400" cy="1770221"/>
            <a:chOff x="1706117" y="4648200"/>
            <a:chExt cx="914400" cy="1770221"/>
          </a:xfrm>
        </p:grpSpPr>
        <p:sp>
          <p:nvSpPr>
            <p:cNvPr id="166" name="TextBox 165"/>
            <p:cNvSpPr txBox="1"/>
            <p:nvPr/>
          </p:nvSpPr>
          <p:spPr>
            <a:xfrm>
              <a:off x="1706117" y="4953000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bills[11]</a:t>
              </a: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739839" y="5358873"/>
              <a:ext cx="871369" cy="298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38363" y="5707943"/>
              <a:ext cx="2743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4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756423" y="5334000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865182" y="4648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float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714500" y="6172200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0x0066FE20</a:t>
              </a:r>
            </a:p>
          </p:txBody>
        </p:sp>
      </p:grpSp>
      <p:sp>
        <p:nvSpPr>
          <p:cNvPr id="174" name="Title 17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bills </a:t>
            </a:r>
            <a:r>
              <a:rPr lang="en-US" altLang="en-US" dirty="0"/>
              <a:t>array. </a:t>
            </a:r>
            <a:endParaRPr lang="en-US" dirty="0"/>
          </a:p>
        </p:txBody>
      </p:sp>
      <p:sp>
        <p:nvSpPr>
          <p:cNvPr id="176" name="Rectangular Callout 175"/>
          <p:cNvSpPr/>
          <p:nvPr/>
        </p:nvSpPr>
        <p:spPr>
          <a:xfrm>
            <a:off x="228600" y="2362200"/>
            <a:ext cx="2514600" cy="1295400"/>
          </a:xfrm>
          <a:prstGeom prst="wedgeRectCallout">
            <a:avLst>
              <a:gd name="adj1" fmla="val 26076"/>
              <a:gd name="adj2" fmla="val 102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C++ arrays are </a:t>
            </a:r>
            <a:r>
              <a:rPr lang="en-US" altLang="en-US" sz="2000" b="1" i="1" dirty="0"/>
              <a:t>zero indexed</a:t>
            </a:r>
            <a:r>
              <a:rPr lang="en-US" altLang="en-US" sz="2000" dirty="0"/>
              <a:t>, array elements are numbered starting with zero, </a:t>
            </a:r>
            <a:r>
              <a:rPr lang="en-US" altLang="en-US" sz="2000" i="1" dirty="0"/>
              <a:t>not</a:t>
            </a:r>
            <a:r>
              <a:rPr lang="en-US" altLang="en-US" sz="2000" dirty="0"/>
              <a:t> one! </a:t>
            </a:r>
          </a:p>
        </p:txBody>
      </p:sp>
      <p:sp>
        <p:nvSpPr>
          <p:cNvPr id="177" name="Rectangular Callout 176"/>
          <p:cNvSpPr/>
          <p:nvPr/>
        </p:nvSpPr>
        <p:spPr>
          <a:xfrm>
            <a:off x="6324600" y="2286000"/>
            <a:ext cx="2514600" cy="1295400"/>
          </a:xfrm>
          <a:prstGeom prst="wedgeRectCallout">
            <a:avLst>
              <a:gd name="adj1" fmla="val -13197"/>
              <a:gd name="adj2" fmla="val 106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Last element’s name is the (size –1) index value</a:t>
            </a:r>
          </a:p>
        </p:txBody>
      </p:sp>
      <p:sp>
        <p:nvSpPr>
          <p:cNvPr id="178" name="Rectangular Callout 177"/>
          <p:cNvSpPr/>
          <p:nvPr/>
        </p:nvSpPr>
        <p:spPr>
          <a:xfrm>
            <a:off x="1676400" y="6248400"/>
            <a:ext cx="6172200" cy="457200"/>
          </a:xfrm>
          <a:prstGeom prst="wedgeRectCallout">
            <a:avLst>
              <a:gd name="adj1" fmla="val -13345"/>
              <a:gd name="adj2" fmla="val -8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dirty="0"/>
              <a:t>These values are stored contiguously in memory</a:t>
            </a:r>
            <a:endParaRPr lang="en-US" sz="2000" dirty="0"/>
          </a:p>
        </p:txBody>
      </p:sp>
      <p:sp>
        <p:nvSpPr>
          <p:cNvPr id="180" name="TextBox 179"/>
          <p:cNvSpPr txBox="1"/>
          <p:nvPr/>
        </p:nvSpPr>
        <p:spPr>
          <a:xfrm>
            <a:off x="5791200" y="4800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056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 animBg="1"/>
      <p:bldP spid="1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It is possible to make arrays in C++ of any data type or class.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example: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/>
              <a:t>			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14600"/>
            <a:ext cx="3761111" cy="303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948464"/>
      </p:ext>
    </p:extLst>
  </p:cSld>
  <p:clrMapOvr>
    <a:masterClrMapping/>
  </p:clrMapOvr>
</p:sld>
</file>

<file path=ppt/theme/theme1.xml><?xml version="1.0" encoding="utf-8"?>
<a:theme xmlns:a="http://schemas.openxmlformats.org/drawingml/2006/main" name="CIS1275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034A90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S1275Theme" id="{D1D205C3-7B32-44E8-AC89-2D2A2AB62D37}" vid="{43ABD2B9-266D-49A9-838E-A3522BA610B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CIS1275Theme</Template>
  <TotalTime>12194</TotalTime>
  <Words>1638</Words>
  <Application>Microsoft Office PowerPoint</Application>
  <PresentationFormat>On-screen Show (4:3)</PresentationFormat>
  <Paragraphs>392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 Unicode MS</vt:lpstr>
      <vt:lpstr>Arial</vt:lpstr>
      <vt:lpstr>Consolas</vt:lpstr>
      <vt:lpstr>Corbel</vt:lpstr>
      <vt:lpstr>Courier New</vt:lpstr>
      <vt:lpstr>Wingdings</vt:lpstr>
      <vt:lpstr>CIS1275Theme</vt:lpstr>
      <vt:lpstr>C++ Programming Today 2nd Edition By Barbara Johnston Chapter 6</vt:lpstr>
      <vt:lpstr>Chapter 6</vt:lpstr>
      <vt:lpstr>Array Fundamentals</vt:lpstr>
      <vt:lpstr>Array Fundamentals </vt:lpstr>
      <vt:lpstr>General format for an array declaration:</vt:lpstr>
      <vt:lpstr>PowerPoint Presentation</vt:lpstr>
      <vt:lpstr>PowerPoint Presentation</vt:lpstr>
      <vt:lpstr>The bills array. </vt:lpstr>
      <vt:lpstr>PowerPoint Presentation</vt:lpstr>
      <vt:lpstr>Arrays in C++ Are Zero Indexed</vt:lpstr>
      <vt:lpstr>Loops and Arrays</vt:lpstr>
      <vt:lpstr>for Loops and Arrays and The Phone Bills Program</vt:lpstr>
      <vt:lpstr>for Loops and Arrays and The Phone Bills Program</vt:lpstr>
      <vt:lpstr>for Loops and Arrays and The Phone Bills Program</vt:lpstr>
      <vt:lpstr>Array Declaration and Initialization</vt:lpstr>
      <vt:lpstr>Array Declaration and Initialization</vt:lpstr>
      <vt:lpstr>Array Declaration and Initialization</vt:lpstr>
      <vt:lpstr>Array Declaration and Initialization</vt:lpstr>
      <vt:lpstr>PowerPoint Presentation</vt:lpstr>
      <vt:lpstr>PowerPoint Presentation</vt:lpstr>
      <vt:lpstr>Array Out Of Bounds</vt:lpstr>
      <vt:lpstr>Array Out of Bounds == Big Trouble</vt:lpstr>
      <vt:lpstr>Array Out of Bounds == Big Trouble</vt:lpstr>
      <vt:lpstr>for Loops and Arrays and The Phone Bills Program</vt:lpstr>
      <vt:lpstr>for Loops and Arrays and The Phone Bills Program</vt:lpstr>
      <vt:lpstr>PowerPoint Presentation</vt:lpstr>
      <vt:lpstr>Comparing Vectors and Arrays</vt:lpstr>
      <vt:lpstr>Comparing Vectors and Arrays</vt:lpstr>
      <vt:lpstr>Should I use arrays or vectors?</vt:lpstr>
      <vt:lpstr>DEMO</vt:lpstr>
      <vt:lpstr>Chapter 6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Today</dc:title>
  <dc:creator>Kelly</dc:creator>
  <cp:lastModifiedBy>Robert Garner</cp:lastModifiedBy>
  <cp:revision>100</cp:revision>
  <dcterms:created xsi:type="dcterms:W3CDTF">2007-06-27T18:05:17Z</dcterms:created>
  <dcterms:modified xsi:type="dcterms:W3CDTF">2017-08-15T15:04:33Z</dcterms:modified>
</cp:coreProperties>
</file>