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4" r:id="rId1"/>
  </p:sldMasterIdLst>
  <p:notesMasterIdLst>
    <p:notesMasterId r:id="rId25"/>
  </p:notesMasterIdLst>
  <p:sldIdLst>
    <p:sldId id="400" r:id="rId2"/>
    <p:sldId id="579" r:id="rId3"/>
    <p:sldId id="501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3" r:id="rId14"/>
    <p:sldId id="514" r:id="rId15"/>
    <p:sldId id="574" r:id="rId16"/>
    <p:sldId id="575" r:id="rId17"/>
    <p:sldId id="515" r:id="rId18"/>
    <p:sldId id="516" r:id="rId19"/>
    <p:sldId id="517" r:id="rId20"/>
    <p:sldId id="518" r:id="rId21"/>
    <p:sldId id="519" r:id="rId22"/>
    <p:sldId id="520" r:id="rId23"/>
    <p:sldId id="580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66" autoAdjust="0"/>
    <p:restoredTop sz="94660"/>
  </p:normalViewPr>
  <p:slideViewPr>
    <p:cSldViewPr>
      <p:cViewPr varScale="1">
        <p:scale>
          <a:sx n="79" d="100"/>
          <a:sy n="79" d="100"/>
        </p:scale>
        <p:origin x="7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59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958D6-57A8-414E-AF8B-5351FE77780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23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87823-89B5-4D2C-8BC8-F677A820054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In Program 6-5 we use a function to fill the array, and one for the calculations (summing and averaging). Note how we use a reference to obtain the sum, and return the average value.</a:t>
            </a:r>
          </a:p>
        </p:txBody>
      </p:sp>
    </p:spTree>
    <p:extLst>
      <p:ext uri="{BB962C8B-B14F-4D97-AF65-F5344CB8AC3E}">
        <p14:creationId xmlns:p14="http://schemas.microsoft.com/office/powerpoint/2010/main" val="2534063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6D26A-2AA5-4A25-B3B5-0F0E39119FB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6-6  shows how the program has one array and the functions all work on the data.</a:t>
            </a:r>
          </a:p>
        </p:txBody>
      </p:sp>
    </p:spTree>
    <p:extLst>
      <p:ext uri="{BB962C8B-B14F-4D97-AF65-F5344CB8AC3E}">
        <p14:creationId xmlns:p14="http://schemas.microsoft.com/office/powerpoint/2010/main" val="143817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378815-B9A5-42C0-ADD6-917F8AA8366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From Program 6-6</a:t>
            </a:r>
          </a:p>
        </p:txBody>
      </p:sp>
    </p:spTree>
    <p:extLst>
      <p:ext uri="{BB962C8B-B14F-4D97-AF65-F5344CB8AC3E}">
        <p14:creationId xmlns:p14="http://schemas.microsoft.com/office/powerpoint/2010/main" val="82443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0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5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893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54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8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91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69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27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95DF5-5E6B-4A4E-8F3B-946AFF00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</p:spTree>
    <p:extLst>
      <p:ext uri="{BB962C8B-B14F-4D97-AF65-F5344CB8AC3E}">
        <p14:creationId xmlns:p14="http://schemas.microsoft.com/office/powerpoint/2010/main" val="826716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37940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8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3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2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1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1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49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95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07" r:id="rId13"/>
    <p:sldLayoutId id="2147485008" r:id="rId14"/>
    <p:sldLayoutId id="2147485009" r:id="rId15"/>
    <p:sldLayoutId id="2147485010" r:id="rId16"/>
    <p:sldLayoutId id="2147485011" r:id="rId17"/>
    <p:sldLayoutId id="2147485013" r:id="rId18"/>
    <p:sldLayoutId id="2147485014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 dirty="0"/>
              <a:t>Chapter 6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&lt;Instructor Name&gt;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 using Arrays and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Show an example that illustrates passing arrays to functions.</a:t>
            </a:r>
          </a:p>
        </p:txBody>
      </p:sp>
    </p:spTree>
    <p:extLst>
      <p:ext uri="{BB962C8B-B14F-4D97-AF65-F5344CB8AC3E}">
        <p14:creationId xmlns:p14="http://schemas.microsoft.com/office/powerpoint/2010/main" val="244701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using Arrays and Functions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Generate 100 random numbers and store them in an array. </a:t>
            </a:r>
          </a:p>
          <a:p>
            <a:r>
              <a:rPr lang="en-US" altLang="en-US"/>
              <a:t>Use the Bubble Sort sort technique to arrange the array values into numeric order. </a:t>
            </a:r>
          </a:p>
          <a:p>
            <a:r>
              <a:rPr lang="en-US" altLang="en-US"/>
              <a:t>The following figure illustrates how one function fills the array, one sorts it, and one writes the array values.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350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53407"/>
            <a:ext cx="7924800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905000" y="5867400"/>
            <a:ext cx="5019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Functions can fill, sort and write array data.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using Arrays and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4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Bubble Sort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The Bubble Sort is a sort algorithm that is easy to understand, but painfully slow (in terms of computer speed rating.) </a:t>
            </a:r>
          </a:p>
          <a:p>
            <a:r>
              <a:rPr lang="en-US" altLang="en-US"/>
              <a:t>This sort works by comparing adjacent values in the array and begins with the first and second values. </a:t>
            </a:r>
          </a:p>
          <a:p>
            <a:r>
              <a:rPr lang="en-US" altLang="en-US"/>
              <a:t>If the first value is larger than the second value, it swaps them. </a:t>
            </a:r>
          </a:p>
          <a:p>
            <a:r>
              <a:rPr lang="en-US" altLang="en-US"/>
              <a:t>The sort then compares and swaps if necessary the next two values.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575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Bubble Sort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This process continues through the entire array. </a:t>
            </a:r>
          </a:p>
          <a:p>
            <a:r>
              <a:rPr lang="en-US" altLang="en-US"/>
              <a:t>The result of one pass has the largest value in the last element. </a:t>
            </a:r>
          </a:p>
          <a:p>
            <a:r>
              <a:rPr lang="en-US" altLang="en-US"/>
              <a:t>The sorter then starts over at the second value in the array, and traverses the length of the array again.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 dirty="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98525" y="5827713"/>
            <a:ext cx="711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>
                <a:solidFill>
                  <a:srgbClr val="FF5050"/>
                </a:solidFill>
              </a:rPr>
              <a:t>When using large amounts of data, avoid the Bubble Sort altogether!</a:t>
            </a:r>
          </a:p>
        </p:txBody>
      </p:sp>
    </p:spTree>
    <p:extLst>
      <p:ext uri="{BB962C8B-B14F-4D97-AF65-F5344CB8AC3E}">
        <p14:creationId xmlns:p14="http://schemas.microsoft.com/office/powerpoint/2010/main" val="129046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0" y="1295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2209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2667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0" y="31242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" y="1752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9144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Numbers[5]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762000"/>
            <a:ext cx="5872075" cy="4038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90800" y="5638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5257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962400" y="5638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6869" y="52578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34000" y="5638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57800" y="5257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743200" y="838200"/>
            <a:ext cx="3048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48000" y="563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563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19600" y="563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3000" y="2209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3000" y="1323676"/>
            <a:ext cx="441146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3000" y="1752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43000" y="2209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43000" y="266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43000" y="1752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000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" y="175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1000" y="2209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000" y="2667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1000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15000" y="5638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1" name="Curved Right Arrow 40"/>
          <p:cNvSpPr/>
          <p:nvPr/>
        </p:nvSpPr>
        <p:spPr>
          <a:xfrm>
            <a:off x="76200" y="1905000"/>
            <a:ext cx="304800" cy="609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urved Right Arrow 41"/>
          <p:cNvSpPr/>
          <p:nvPr/>
        </p:nvSpPr>
        <p:spPr>
          <a:xfrm rot="10800000">
            <a:off x="2133600" y="1905000"/>
            <a:ext cx="304800" cy="609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3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0.1166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1667 L 3.33333E-6 0.19444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9444 L 3.33333E-6 0.27222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1532E-17 0.27222 L 3.33333E-6 0.53889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3889 L 3.33333E-6 0.19444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9445 L 3.33333E-6 0.27222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7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33333E-6 0.27222 L 3.33333E-6 0.35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0.50087 0.50649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35" y="2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1532E-17 0.35 L 3.33333E-6 0.38333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0.06666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38333 L 3.33333E-6 0.42778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-0.5 -0.56667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65" y="-2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3" grpId="1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  <p:bldP spid="22" grpId="9" animBg="1"/>
      <p:bldP spid="23" grpId="0"/>
      <p:bldP spid="24" grpId="0"/>
      <p:bldP spid="24" grpId="1"/>
      <p:bldP spid="25" grpId="0"/>
      <p:bldP spid="26" grpId="0"/>
      <p:bldP spid="26" grpId="1"/>
      <p:bldP spid="29" grpId="0"/>
      <p:bldP spid="31" grpId="0"/>
      <p:bldP spid="34" grpId="0"/>
      <p:bldP spid="34" grpId="1"/>
      <p:bldP spid="40" grpId="0"/>
      <p:bldP spid="40" grpId="1"/>
      <p:bldP spid="41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86200" y="2133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6200" y="3048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6200" y="35052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86200" y="3962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86200" y="2590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17526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Numbers[5]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67200" y="2590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200" y="2161876"/>
            <a:ext cx="441146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7200" y="3048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67200" y="3505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43400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05200" y="2133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05200" y="2590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0" y="3048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05200" y="3505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05200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560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162 L 0.08368 -0.01736 C 0.1026 -0.0213 0.11285 -0.02731 0.11285 -0.03356 C 0.11285 -0.04074 0.1026 -0.0463 0.08368 -0.05046 L -0.00017 -0.06967 " pathEditMode="relative" rAng="16200000" ptsTypes="AAAAA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-356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486 L -0.08594 0.01459 C -0.10521 0.01875 -0.11597 0.025 -0.11597 0.03149 C -0.11597 0.03889 -0.10521 0.04468 -0.08594 0.04885 L -0.00017 0.06875 " pathEditMode="relative" rAng="5400000" ptsTypes="AAAAA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08281 -0.0176 C 0.10156 -0.02107 0.11163 -0.02685 0.11163 -0.03264 C 0.11163 -0.03912 0.10156 -0.04468 0.08281 -0.04815 L -1.38889E-6 -0.06621 " pathEditMode="relative" rAng="16200000" ptsTypes="AAAAA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331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6829 L -0.07935 0.0875 C -0.0974 0.09144 -0.1073 0.09746 -0.1073 0.10371 C -0.1073 0.11088 -0.0974 0.11667 -0.07935 0.12061 L -0.00017 0.14005 " pathEditMode="relative" rAng="5400000" ptsTypes="AAAAA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4444E-6 L -0.06996 0.0169 C -0.08576 0.02061 -0.09444 0.0257 -0.09444 0.03149 C -0.09444 0.03797 -0.08576 0.04306 -0.06996 0.04653 L -4.44444E-6 0.06389 " pathEditMode="relative" rAng="5400000" ptsTypes="AAAAA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319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0.0875 -0.01782 C 0.10712 -0.02176 0.11788 -0.02731 0.11788 -0.0331 C 0.11788 -0.03981 0.10712 -0.04514 0.0875 -0.04907 L 2.22222E-6 -0.06713 " pathEditMode="relative" rAng="16200000" ptsTypes="AAAAA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6505 L 0.09201 -0.08426 C 0.11302 -0.08842 0.12465 -0.09467 0.12465 -0.10092 C 0.12465 -0.10833 0.11302 -0.11412 0.09201 -0.11805 L -0.00139 -0.13819 " pathEditMode="relative" rAng="16200000" ptsTypes="AAAAA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365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6991 L -0.07969 -0.05324 C -0.09774 -0.04977 -0.10764 -0.04444 -0.10764 -0.03889 C -0.10764 -0.03264 -0.09774 -0.02755 -0.07969 -0.02407 L -0.00035 -0.00694 " pathEditMode="relative" rAng="5400000" ptsTypes="AAAAA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13657 L 0.08577 -0.15301 C 0.10556 -0.15648 0.11632 -0.16181 0.11632 -0.16713 C 0.11632 -0.17338 0.10556 -0.17847 0.08577 -0.18194 L -0.00156 -0.19861 " pathEditMode="relative" rAng="16200000" ptsTypes="AAAAA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3102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6366 L -0.07014 0.08218 C -0.08594 0.08611 -0.09462 0.09213 -0.09462 0.09815 C -0.09462 0.1051 -0.08594 0.11088 -0.07014 0.11482 L -0.00018 0.13357 " pathEditMode="relative" rAng="5400000" ptsTypes="AAAAA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8 -0.19329 L 0.07014 -0.21088 C 0.08612 -0.21482 0.09497 -0.22037 0.09497 -0.22639 C 0.09497 -0.2331 0.08612 -0.23843 0.07014 -0.24236 L -0.00138 -0.26042 " pathEditMode="relative" rAng="16200000" ptsTypes="AAAAA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-3356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669 L -0.05764 -0.04861 C -0.07066 -0.0449 -0.07778 -0.03912 -0.07778 -0.0331 C -0.07778 -0.02615 -0.07066 -0.0206 -0.05764 -0.0169 L -0.00018 0.00162 " pathEditMode="relative" rAng="5400000" ptsTypes="AAAAA">
                                      <p:cBhvr>
                                        <p:cTn id="1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2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6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26" grpId="0"/>
      <p:bldP spid="26" grpId="1"/>
      <p:bldP spid="28" grpId="0"/>
      <p:bldP spid="28" grpId="1"/>
      <p:bldP spid="29" grpId="0"/>
      <p:bldP spid="29" grpId="1"/>
      <p:bldP spid="32" grpId="0"/>
      <p:bldP spid="32" grpId="1"/>
      <p:bldP spid="33" grpId="0"/>
      <p:bldP spid="33" grpId="1"/>
      <p:bldP spid="33" grpId="2"/>
      <p:bldP spid="33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85800"/>
            <a:ext cx="784992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0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781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67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7909773" cy="4191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962400" y="228600"/>
            <a:ext cx="2819400" cy="609600"/>
            <a:chOff x="3962400" y="228600"/>
            <a:chExt cx="2819400" cy="609600"/>
          </a:xfrm>
        </p:grpSpPr>
        <p:sp>
          <p:nvSpPr>
            <p:cNvPr id="5" name="Rectangular Callout 4"/>
            <p:cNvSpPr/>
            <p:nvPr/>
          </p:nvSpPr>
          <p:spPr>
            <a:xfrm>
              <a:off x="3962400" y="228600"/>
              <a:ext cx="2819400" cy="609600"/>
            </a:xfrm>
            <a:prstGeom prst="wedgeRectCallout">
              <a:avLst>
                <a:gd name="adj1" fmla="val -81157"/>
                <a:gd name="adj2" fmla="val 346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8600" y="304800"/>
              <a:ext cx="2695905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79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Chapter 6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Fundamentals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Loops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 Declaration and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Out of Bounds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Vectors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Example using Arrays and Functions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Character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Character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The Null Character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Character Array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Data Structures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Filling Arrays from Data Files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 err="1"/>
              <a:t>ifstream</a:t>
            </a:r>
            <a:r>
              <a:rPr lang="en-US" dirty="0"/>
              <a:t> and </a:t>
            </a:r>
            <a:r>
              <a:rPr lang="en-US" dirty="0" err="1"/>
              <a:t>ofstream</a:t>
            </a:r>
            <a:r>
              <a:rPr lang="en-US" dirty="0"/>
              <a:t> Classes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Using Char Delimiters with </a:t>
            </a:r>
            <a:r>
              <a:rPr lang="en-US" dirty="0" err="1"/>
              <a:t>GetLine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Parsing Strings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Converting Strings to Numbers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Multi-dimensional Arrays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Two-Dimensional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Nested for Loops and  Two-Dimensional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Multi-dimensional 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Common Errors With Arrays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3849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7200"/>
            <a:ext cx="7772400" cy="60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24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63363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7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304800" y="381000"/>
            <a:ext cx="42672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400" b="1"/>
              <a:t>Output</a:t>
            </a:r>
          </a:p>
          <a:p>
            <a:r>
              <a:rPr lang="en-US" altLang="en-US" sz="2400"/>
              <a:t>Here are the unsorted values.</a:t>
            </a:r>
          </a:p>
          <a:p>
            <a:endParaRPr lang="en-US" altLang="en-US" sz="2400"/>
          </a:p>
          <a:p>
            <a:r>
              <a:rPr lang="en-US" altLang="en-US" sz="2400"/>
              <a:t>First 5 values</a:t>
            </a:r>
          </a:p>
          <a:p>
            <a:r>
              <a:rPr lang="en-US" altLang="en-US" sz="2400"/>
              <a:t>numbers[0] 18205</a:t>
            </a:r>
          </a:p>
          <a:p>
            <a:r>
              <a:rPr lang="en-US" altLang="en-US" sz="2400"/>
              <a:t>numbers[1] 32434</a:t>
            </a:r>
          </a:p>
          <a:p>
            <a:r>
              <a:rPr lang="en-US" altLang="en-US" sz="2400"/>
              <a:t>numbers[2] 12711</a:t>
            </a:r>
          </a:p>
          <a:p>
            <a:r>
              <a:rPr lang="en-US" altLang="en-US" sz="2400"/>
              <a:t>numbers[3] 2718</a:t>
            </a:r>
          </a:p>
          <a:p>
            <a:r>
              <a:rPr lang="en-US" altLang="en-US" sz="2400"/>
              <a:t>numbers[4] 28005</a:t>
            </a:r>
          </a:p>
          <a:p>
            <a:endParaRPr lang="en-US" altLang="en-US" sz="2400"/>
          </a:p>
          <a:p>
            <a:r>
              <a:rPr lang="en-US" altLang="en-US" sz="2400"/>
              <a:t>Last 5 values</a:t>
            </a:r>
          </a:p>
          <a:p>
            <a:r>
              <a:rPr lang="en-US" altLang="en-US" sz="2400"/>
              <a:t>numbers[95] 27244</a:t>
            </a:r>
          </a:p>
          <a:p>
            <a:r>
              <a:rPr lang="en-US" altLang="en-US" sz="2400"/>
              <a:t>numbers[96] 31614</a:t>
            </a:r>
          </a:p>
          <a:p>
            <a:r>
              <a:rPr lang="en-US" altLang="en-US" sz="2400"/>
              <a:t>numbers[97] 22379</a:t>
            </a:r>
          </a:p>
          <a:p>
            <a:r>
              <a:rPr lang="en-US" altLang="en-US" sz="2400"/>
              <a:t>numbers[98] 5097</a:t>
            </a:r>
          </a:p>
          <a:p>
            <a:r>
              <a:rPr lang="en-US" altLang="en-US" sz="2400"/>
              <a:t>Numbers[99] 13456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4800600" y="762000"/>
            <a:ext cx="40386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400"/>
              <a:t>Here are the sorted values.</a:t>
            </a:r>
          </a:p>
          <a:p>
            <a:endParaRPr lang="en-US" altLang="en-US" sz="2400"/>
          </a:p>
          <a:p>
            <a:r>
              <a:rPr lang="en-US" altLang="en-US" sz="2400"/>
              <a:t> First 5 values</a:t>
            </a:r>
          </a:p>
          <a:p>
            <a:r>
              <a:rPr lang="en-US" altLang="en-US" sz="2400"/>
              <a:t>numbers[0] 553</a:t>
            </a:r>
          </a:p>
          <a:p>
            <a:r>
              <a:rPr lang="en-US" altLang="en-US" sz="2400"/>
              <a:t>numbers[1] 572</a:t>
            </a:r>
          </a:p>
          <a:p>
            <a:r>
              <a:rPr lang="en-US" altLang="en-US" sz="2400"/>
              <a:t>numbers[2] 573</a:t>
            </a:r>
          </a:p>
          <a:p>
            <a:r>
              <a:rPr lang="en-US" altLang="en-US" sz="2400"/>
              <a:t>numbers[3] 608</a:t>
            </a:r>
          </a:p>
          <a:p>
            <a:r>
              <a:rPr lang="en-US" altLang="en-US" sz="2400"/>
              <a:t>numbers[4] 1254</a:t>
            </a:r>
          </a:p>
          <a:p>
            <a:endParaRPr lang="en-US" altLang="en-US" sz="2400"/>
          </a:p>
          <a:p>
            <a:r>
              <a:rPr lang="en-US" altLang="en-US" sz="2400"/>
              <a:t> Last 5 values</a:t>
            </a:r>
          </a:p>
          <a:p>
            <a:r>
              <a:rPr lang="en-US" altLang="en-US" sz="2400"/>
              <a:t>numbers[95] 31140</a:t>
            </a:r>
          </a:p>
          <a:p>
            <a:r>
              <a:rPr lang="en-US" altLang="en-US" sz="2400"/>
              <a:t>numbers[96] 31614</a:t>
            </a:r>
          </a:p>
          <a:p>
            <a:r>
              <a:rPr lang="en-US" altLang="en-US" sz="2400"/>
              <a:t>numbers[97] 32322</a:t>
            </a:r>
          </a:p>
          <a:p>
            <a:r>
              <a:rPr lang="en-US" altLang="en-US" sz="2400"/>
              <a:t>numbers[98] 32409</a:t>
            </a:r>
          </a:p>
          <a:p>
            <a:r>
              <a:rPr lang="en-US" altLang="en-US" sz="2400"/>
              <a:t>numbers[99] 32434</a:t>
            </a:r>
          </a:p>
        </p:txBody>
      </p:sp>
    </p:spTree>
    <p:extLst>
      <p:ext uri="{BB962C8B-B14F-4D97-AF65-F5344CB8AC3E}">
        <p14:creationId xmlns:p14="http://schemas.microsoft.com/office/powerpoint/2010/main" val="3277371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Chapter 6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Fundamentals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Loops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 Declaration and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Out of Bounds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Vectors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Example using Arrays and Functions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Character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Character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The Null Character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Character Array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Data Structures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Filling Arrays from Data Files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 err="1"/>
              <a:t>ifstream</a:t>
            </a:r>
            <a:r>
              <a:rPr lang="en-US" dirty="0"/>
              <a:t> and </a:t>
            </a:r>
            <a:r>
              <a:rPr lang="en-US" dirty="0" err="1"/>
              <a:t>ofstream</a:t>
            </a:r>
            <a:r>
              <a:rPr lang="en-US" dirty="0"/>
              <a:t> Classes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Using Char Delimiters with </a:t>
            </a:r>
            <a:r>
              <a:rPr lang="en-US" dirty="0" err="1"/>
              <a:t>GetLine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Parsing Strings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Converting Strings to Numbers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Multi-dimensional Arrays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Two-Dimensional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Nested for Loops and  Two-Dimensional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Multi-dimensional 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Common Errors With Arrays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946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Arrays and Functions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how arrays are passed to functions.</a:t>
            </a:r>
          </a:p>
        </p:txBody>
      </p:sp>
    </p:spTree>
    <p:extLst>
      <p:ext uri="{BB962C8B-B14F-4D97-AF65-F5344CB8AC3E}">
        <p14:creationId xmlns:p14="http://schemas.microsoft.com/office/powerpoint/2010/main" val="298339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and Functions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When any array is declared, C++ automatically generates an array pointer, which contains the memory location of the zero-element of the array. </a:t>
            </a:r>
          </a:p>
          <a:p>
            <a:r>
              <a:rPr lang="en-US" altLang="en-US" dirty="0"/>
              <a:t>For example, when you declare the following:</a:t>
            </a:r>
          </a:p>
          <a:p>
            <a:pPr marL="342900" lvl="1" indent="0">
              <a:buNone/>
            </a:pPr>
            <a:r>
              <a:rPr lang="en-US" altLang="en-US" dirty="0"/>
              <a:t>		float </a:t>
            </a:r>
            <a:r>
              <a:rPr lang="en-US" altLang="en-US" dirty="0" err="1"/>
              <a:t>phone_bills</a:t>
            </a:r>
            <a:r>
              <a:rPr lang="en-US" altLang="en-US" dirty="0"/>
              <a:t>[12];</a:t>
            </a:r>
          </a:p>
          <a:p>
            <a:r>
              <a:rPr lang="en-US" altLang="en-US" dirty="0"/>
              <a:t>C++ does this automatically :</a:t>
            </a:r>
          </a:p>
          <a:p>
            <a:pPr marL="0" indent="0">
              <a:buNone/>
            </a:pPr>
            <a:r>
              <a:rPr lang="en-US" altLang="en-US" dirty="0"/>
              <a:t>		float *</a:t>
            </a:r>
            <a:r>
              <a:rPr lang="en-US" altLang="en-US" dirty="0" err="1"/>
              <a:t>phone_bills</a:t>
            </a:r>
            <a:r>
              <a:rPr lang="en-US" altLang="en-US" dirty="0"/>
              <a:t> = &amp;</a:t>
            </a:r>
            <a:r>
              <a:rPr lang="en-US" altLang="en-US" dirty="0" err="1"/>
              <a:t>phone_bills</a:t>
            </a:r>
            <a:r>
              <a:rPr lang="en-US" altLang="en-US" dirty="0"/>
              <a:t>[0];</a:t>
            </a:r>
          </a:p>
        </p:txBody>
      </p:sp>
    </p:spTree>
    <p:extLst>
      <p:ext uri="{BB962C8B-B14F-4D97-AF65-F5344CB8AC3E}">
        <p14:creationId xmlns:p14="http://schemas.microsoft.com/office/powerpoint/2010/main" val="275826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57200" y="6096000"/>
            <a:ext cx="832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An array pointer is created automatically whenever an array is declared. 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6248400" cy="340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and Functions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6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Passing Arrays to Functions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name of the array is a reference (memory location) to the array’s first element. </a:t>
            </a:r>
          </a:p>
          <a:p>
            <a:r>
              <a:rPr lang="en-US" altLang="en-US" dirty="0"/>
              <a:t>When we need to pass an array to a function, we are actually passing this reference to it. </a:t>
            </a:r>
          </a:p>
          <a:p>
            <a:r>
              <a:rPr lang="en-US" altLang="en-US" dirty="0"/>
              <a:t>We place the array name in the call statement, which passes the address to the function.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846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Passing Arrays to Functions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program has only one copy of the array data; the function does not create its own local copy.</a:t>
            </a:r>
          </a:p>
          <a:p>
            <a:r>
              <a:rPr lang="en-US" altLang="en-US" dirty="0"/>
              <a:t>A function that uses an array must indicate the array data type in the prototype and function header line.</a:t>
            </a:r>
          </a:p>
          <a:p>
            <a:r>
              <a:rPr lang="en-US" altLang="en-US" dirty="0"/>
              <a:t>Using the set of array operator brackets [ ] is how the program identifies the data type as an array.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343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249" y="1752600"/>
            <a:ext cx="6855501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85800" y="5867400"/>
            <a:ext cx="7735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The reference to the array is passed to the </a:t>
            </a:r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AskBillData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function.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Passing Arrays to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Passing Arrays to Functions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Three important things to notice: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The function prototypes and function header lines indicate the array data type with [ ] 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The call statement has just the array name.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Because the array references in the functions are the functions’ local variables and are merely holding addresses back to main’s array, it is not necessary that the variable names match.</a:t>
            </a:r>
          </a:p>
        </p:txBody>
      </p:sp>
    </p:spTree>
    <p:extLst>
      <p:ext uri="{BB962C8B-B14F-4D97-AF65-F5344CB8AC3E}">
        <p14:creationId xmlns:p14="http://schemas.microsoft.com/office/powerpoint/2010/main" val="1916738821"/>
      </p:ext>
    </p:extLst>
  </p:cSld>
  <p:clrMapOvr>
    <a:masterClrMapping/>
  </p:clrMapOvr>
</p:sld>
</file>

<file path=ppt/theme/theme1.xml><?xml version="1.0" encoding="utf-8"?>
<a:theme xmlns:a="http://schemas.openxmlformats.org/drawingml/2006/main" name="CIS1275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FFFF00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D1D205C3-7B32-44E8-AC89-2D2A2AB62D37}" vid="{43ABD2B9-266D-49A9-838E-A3522BA610B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12193</TotalTime>
  <Words>894</Words>
  <Application>Microsoft Office PowerPoint</Application>
  <PresentationFormat>On-screen Show (4:3)</PresentationFormat>
  <Paragraphs>164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Corbel</vt:lpstr>
      <vt:lpstr>Courier New</vt:lpstr>
      <vt:lpstr>Wingdings</vt:lpstr>
      <vt:lpstr>CIS1275Theme</vt:lpstr>
      <vt:lpstr>C++ Programming Today 2nd Edition By Barbara Johnston Chapter 6</vt:lpstr>
      <vt:lpstr>Chapter 6</vt:lpstr>
      <vt:lpstr>Arrays and Functions </vt:lpstr>
      <vt:lpstr>Arrays and Functions </vt:lpstr>
      <vt:lpstr>Arrays and Functions </vt:lpstr>
      <vt:lpstr>Passing Arrays to Functions</vt:lpstr>
      <vt:lpstr>Passing Arrays to Functions</vt:lpstr>
      <vt:lpstr>Passing Arrays to Functions</vt:lpstr>
      <vt:lpstr>Passing Arrays to Functions</vt:lpstr>
      <vt:lpstr>Example using Arrays and Functions</vt:lpstr>
      <vt:lpstr>Example using Arrays and Functions</vt:lpstr>
      <vt:lpstr>Example using Arrays and Functions</vt:lpstr>
      <vt:lpstr>The Bubble Sort</vt:lpstr>
      <vt:lpstr>The 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6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100</cp:revision>
  <dcterms:created xsi:type="dcterms:W3CDTF">2007-06-27T18:05:17Z</dcterms:created>
  <dcterms:modified xsi:type="dcterms:W3CDTF">2017-08-15T15:03:33Z</dcterms:modified>
</cp:coreProperties>
</file>