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28"/>
  </p:notesMasterIdLst>
  <p:sldIdLst>
    <p:sldId id="400" r:id="rId2"/>
    <p:sldId id="597" r:id="rId3"/>
    <p:sldId id="521" r:id="rId4"/>
    <p:sldId id="522" r:id="rId5"/>
    <p:sldId id="523" r:id="rId6"/>
    <p:sldId id="588" r:id="rId7"/>
    <p:sldId id="524" r:id="rId8"/>
    <p:sldId id="525" r:id="rId9"/>
    <p:sldId id="526" r:id="rId10"/>
    <p:sldId id="589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90" r:id="rId21"/>
    <p:sldId id="538" r:id="rId22"/>
    <p:sldId id="539" r:id="rId23"/>
    <p:sldId id="540" r:id="rId24"/>
    <p:sldId id="541" r:id="rId25"/>
    <p:sldId id="593" r:id="rId26"/>
    <p:sldId id="598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701" autoAdjust="0"/>
    <p:restoredTop sz="94660"/>
  </p:normalViewPr>
  <p:slideViewPr>
    <p:cSldViewPr>
      <p:cViewPr varScale="1">
        <p:scale>
          <a:sx n="79" d="100"/>
          <a:sy n="79" d="100"/>
        </p:scale>
        <p:origin x="9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5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7854B-9AA0-4565-8E6E-81308D36AD3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3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4E9982-1282-4F7B-9D51-B6DD39FA674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6-7 shows how important the null character is when writing character data to the screen (or to a data file). </a:t>
            </a:r>
          </a:p>
        </p:txBody>
      </p:sp>
    </p:spTree>
    <p:extLst>
      <p:ext uri="{BB962C8B-B14F-4D97-AF65-F5344CB8AC3E}">
        <p14:creationId xmlns:p14="http://schemas.microsoft.com/office/powerpoint/2010/main" val="234113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2F4C9-0554-472A-B794-32DBD26A289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2F4C9-0554-472A-B794-32DBD26A289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5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F886C-5B8B-4951-BAFA-E305B321A48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Program 6-8 reads data using </a:t>
            </a:r>
            <a:r>
              <a:rPr lang="en-US" altLang="en-US" dirty="0" err="1"/>
              <a:t>getline</a:t>
            </a:r>
            <a:r>
              <a:rPr lang="en-US" altLang="en-US" dirty="0"/>
              <a:t> and cin. </a:t>
            </a:r>
          </a:p>
        </p:txBody>
      </p:sp>
    </p:spTree>
    <p:extLst>
      <p:ext uri="{BB962C8B-B14F-4D97-AF65-F5344CB8AC3E}">
        <p14:creationId xmlns:p14="http://schemas.microsoft.com/office/powerpoint/2010/main" val="275538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2BF26-3B9D-4057-8001-EA68C708DB4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Program 6-10 shows a few of these character array functions in action. </a:t>
            </a:r>
          </a:p>
        </p:txBody>
      </p:sp>
    </p:spTree>
    <p:extLst>
      <p:ext uri="{BB962C8B-B14F-4D97-AF65-F5344CB8AC3E}">
        <p14:creationId xmlns:p14="http://schemas.microsoft.com/office/powerpoint/2010/main" val="113841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0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5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89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5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8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9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69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27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360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8267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80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7940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3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2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4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2" r:id="rId18"/>
    <p:sldLayoutId id="2147485013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 a character array called </a:t>
            </a:r>
            <a:r>
              <a:rPr lang="en-US" dirty="0" err="1"/>
              <a:t>studentName</a:t>
            </a:r>
            <a:r>
              <a:rPr lang="en-US" dirty="0"/>
              <a:t> that can hold up to 75 characters and initialize it to your name. </a:t>
            </a:r>
          </a:p>
        </p:txBody>
      </p:sp>
    </p:spTree>
    <p:extLst>
      <p:ext uri="{BB962C8B-B14F-4D97-AF65-F5344CB8AC3E}">
        <p14:creationId xmlns:p14="http://schemas.microsoft.com/office/powerpoint/2010/main" val="229511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The Null Character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Explain the purpose of the Null Character in character arrays</a:t>
            </a:r>
          </a:p>
        </p:txBody>
      </p:sp>
    </p:spTree>
    <p:extLst>
      <p:ext uri="{BB962C8B-B14F-4D97-AF65-F5344CB8AC3E}">
        <p14:creationId xmlns:p14="http://schemas.microsoft.com/office/powerpoint/2010/main" val="146125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Null Character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C++ uses the null character to indicate where the end of the data is located.</a:t>
            </a:r>
          </a:p>
          <a:p>
            <a:r>
              <a:rPr lang="en-US" altLang="en-US"/>
              <a:t>For most of your day-to-day work with character arrays, the null character is placed into the array automatically.</a:t>
            </a:r>
          </a:p>
          <a:p>
            <a:r>
              <a:rPr lang="en-US" altLang="en-US"/>
              <a:t>It is important to remember that all of the character array functions provided in the string library and the output functions in iostream require a null character at the end of the relevant data in order for your program to work correctly.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965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52400"/>
            <a:ext cx="4343400" cy="4536050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4800600"/>
            <a:ext cx="5638800" cy="3810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ffectLst/>
              </a:rPr>
              <a:t>How the four data items are stored in memory. </a:t>
            </a:r>
          </a:p>
          <a:p>
            <a:endParaRPr lang="en-US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71600" y="5715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5715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whoops no null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5715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Love C++’\0’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5715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….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438400" y="6324600"/>
            <a:ext cx="1295400" cy="381000"/>
          </a:xfrm>
          <a:prstGeom prst="wedgeRectCallout">
            <a:avLst>
              <a:gd name="adj1" fmla="val -61068"/>
              <a:gd name="adj2" fmla="val -155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trash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2438400" y="6324600"/>
            <a:ext cx="1295400" cy="381000"/>
          </a:xfrm>
          <a:prstGeom prst="wedgeRectCallout">
            <a:avLst>
              <a:gd name="adj1" fmla="val 109385"/>
              <a:gd name="adj2" fmla="val -118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trash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105400" y="6324600"/>
            <a:ext cx="1295400" cy="381000"/>
          </a:xfrm>
          <a:prstGeom prst="wedgeRectCallout">
            <a:avLst>
              <a:gd name="adj1" fmla="val 14461"/>
              <a:gd name="adj2" fmla="val -12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char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5334000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noNullText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0" y="5334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strObject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5334000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noText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5334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cppLove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4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066800"/>
            <a:ext cx="5802336" cy="1447800"/>
          </a:xfrm>
          <a:prstGeom prst="rect">
            <a:avLst/>
          </a:prstGeom>
        </p:spPr>
      </p:pic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2743200"/>
            <a:ext cx="5638800" cy="3810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ffectLst/>
              </a:rPr>
              <a:t>How the four data items are stored in memory. </a:t>
            </a:r>
          </a:p>
          <a:p>
            <a:endParaRPr lang="en-US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3657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657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whoops no null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3657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Love C++’\0’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657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….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514600" y="4267200"/>
            <a:ext cx="1295400" cy="381000"/>
          </a:xfrm>
          <a:prstGeom prst="wedgeRectCallout">
            <a:avLst>
              <a:gd name="adj1" fmla="val -61068"/>
              <a:gd name="adj2" fmla="val -155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trash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2514600" y="4267200"/>
            <a:ext cx="1295400" cy="381000"/>
          </a:xfrm>
          <a:prstGeom prst="wedgeRectCallout">
            <a:avLst>
              <a:gd name="adj1" fmla="val 109386"/>
              <a:gd name="adj2" fmla="val -132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trash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181600" y="4267200"/>
            <a:ext cx="1295400" cy="381000"/>
          </a:xfrm>
          <a:prstGeom prst="wedgeRectCallout">
            <a:avLst>
              <a:gd name="adj1" fmla="val 14461"/>
              <a:gd name="adj2" fmla="val -12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char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371600" y="4724400"/>
            <a:ext cx="487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Writes until it sees ‘\0’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276600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noNullText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3276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strObject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52600" y="3276600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noText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05400" y="32766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cppLove</a:t>
            </a:r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6553200" y="1219200"/>
            <a:ext cx="2771001" cy="1491734"/>
          </a:xfrm>
          <a:prstGeom prst="wedgeRectCallout">
            <a:avLst>
              <a:gd name="adj1" fmla="val -75035"/>
              <a:gd name="adj2" fmla="val 15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/>
              <a:t>When we try to write the </a:t>
            </a:r>
            <a:r>
              <a:rPr lang="en-US" altLang="en-US" b="1" dirty="0" err="1">
                <a:latin typeface="Courier New" panose="02070309020205020404" pitchFamily="49" charset="0"/>
              </a:rPr>
              <a:t>noNullText</a:t>
            </a:r>
            <a:r>
              <a:rPr lang="en-US" altLang="en-US" dirty="0"/>
              <a:t> array, 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dirty="0"/>
              <a:t> writes characters until it sees a null character. 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6781801" y="2590800"/>
            <a:ext cx="2438400" cy="424934"/>
          </a:xfrm>
          <a:prstGeom prst="wedgeRectCallout">
            <a:avLst>
              <a:gd name="adj1" fmla="val -88874"/>
              <a:gd name="adj2" fmla="val -85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/>
              <a:t>Same with </a:t>
            </a:r>
            <a:r>
              <a:rPr lang="en-US" altLang="en-US" dirty="0" err="1"/>
              <a:t>noText</a:t>
            </a:r>
            <a:r>
              <a:rPr lang="en-US" altLang="en-US" dirty="0"/>
              <a:t> array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181600"/>
            <a:ext cx="6424217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Null Character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we try to write the </a:t>
            </a:r>
            <a:r>
              <a:rPr lang="en-US" altLang="en-US" dirty="0" err="1"/>
              <a:t>noText</a:t>
            </a:r>
            <a:r>
              <a:rPr lang="en-US" altLang="en-US" dirty="0"/>
              <a:t> array, </a:t>
            </a:r>
            <a:r>
              <a:rPr lang="en-US" altLang="en-US" dirty="0" err="1"/>
              <a:t>cout</a:t>
            </a:r>
            <a:r>
              <a:rPr lang="en-US" altLang="en-US" dirty="0"/>
              <a:t> writes characters until it sees a null character. </a:t>
            </a:r>
          </a:p>
          <a:p>
            <a:r>
              <a:rPr lang="en-US" altLang="en-US" dirty="0"/>
              <a:t>Thus we see 20 “trash” characters, then “Whoops no null”, then 6 “trash” characters, then “I love C++”. </a:t>
            </a:r>
          </a:p>
          <a:p>
            <a:r>
              <a:rPr lang="en-US" altLang="en-US" dirty="0"/>
              <a:t>There is a null character at the end of the </a:t>
            </a:r>
            <a:r>
              <a:rPr lang="en-US" altLang="en-US" dirty="0" err="1"/>
              <a:t>cppLove</a:t>
            </a:r>
            <a:r>
              <a:rPr lang="en-US" altLang="en-US" dirty="0"/>
              <a:t> character array—which </a:t>
            </a:r>
            <a:r>
              <a:rPr lang="en-US" altLang="en-US" dirty="0" err="1"/>
              <a:t>cout</a:t>
            </a:r>
            <a:r>
              <a:rPr lang="en-US" altLang="en-US" dirty="0"/>
              <a:t> uses as the stopping point.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216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Null Character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The same thing happens with the </a:t>
            </a:r>
            <a:r>
              <a:rPr lang="en-US" altLang="en-US" dirty="0" err="1"/>
              <a:t>noNullText</a:t>
            </a:r>
            <a:r>
              <a:rPr lang="en-US" altLang="en-US" dirty="0"/>
              <a:t> array. </a:t>
            </a:r>
          </a:p>
          <a:p>
            <a:r>
              <a:rPr lang="en-US" altLang="en-US" dirty="0"/>
              <a:t>The null character indicates the end of the data in a character array.</a:t>
            </a:r>
          </a:p>
          <a:p>
            <a:r>
              <a:rPr lang="en-US" altLang="en-US" dirty="0"/>
              <a:t>Whenever you see these “trash” characters </a:t>
            </a:r>
          </a:p>
          <a:p>
            <a:pPr marL="342900" lvl="1" indent="0">
              <a:buNone/>
            </a:pPr>
            <a:r>
              <a:rPr lang="en-US" altLang="en-US" dirty="0"/>
              <a:t>				╠╠╠╠╠╠╠╠╠╠╠</a:t>
            </a:r>
          </a:p>
          <a:p>
            <a:r>
              <a:rPr lang="en-US" altLang="en-US" dirty="0"/>
              <a:t>in your output (either screen or file) you are writing character array data that does not have the null character, ‘\0’ at the end of the data.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50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Character Array Input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input character arrays</a:t>
            </a:r>
          </a:p>
        </p:txBody>
      </p:sp>
    </p:spTree>
    <p:extLst>
      <p:ext uri="{BB962C8B-B14F-4D97-AF65-F5344CB8AC3E}">
        <p14:creationId xmlns:p14="http://schemas.microsoft.com/office/powerpoint/2010/main" val="353489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Character Array </a:t>
            </a:r>
            <a:r>
              <a:rPr lang="en-US" altLang="en-US" dirty="0"/>
              <a:t>Input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technique for reading data into character arrays is almost identical to those for reading data into C++ string objects.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rules for </a:t>
            </a:r>
            <a:r>
              <a:rPr lang="en-US" altLang="en-US" sz="2800" b="1" dirty="0">
                <a:latin typeface="Courier New" panose="02070309020205020404" pitchFamily="49" charset="0"/>
              </a:rPr>
              <a:t>cin</a:t>
            </a:r>
            <a:r>
              <a:rPr lang="en-US" altLang="en-US" sz="2800" dirty="0"/>
              <a:t> and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getline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hold true when reading </a:t>
            </a:r>
            <a:r>
              <a:rPr lang="en-US" altLang="en-US" sz="2800" b="1" dirty="0">
                <a:latin typeface="Courier New" panose="02070309020205020404" pitchFamily="49" charset="0"/>
              </a:rPr>
              <a:t>character array</a:t>
            </a:r>
            <a:r>
              <a:rPr lang="en-US" altLang="en-US" sz="2800" dirty="0"/>
              <a:t> data.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effectLst/>
              </a:rPr>
              <a:t>The prototype of </a:t>
            </a:r>
            <a:r>
              <a:rPr lang="en-US" altLang="en-US" sz="2800" b="1" dirty="0" err="1">
                <a:effectLst/>
                <a:latin typeface="Courier New" panose="02070309020205020404" pitchFamily="49" charset="0"/>
              </a:rPr>
              <a:t>getline</a:t>
            </a:r>
            <a:r>
              <a:rPr lang="en-US" altLang="en-US" sz="2800" b="1" dirty="0">
                <a:effectLst/>
                <a:latin typeface="Courier New" panose="02070309020205020404" pitchFamily="49" charset="0"/>
              </a:rPr>
              <a:t>()</a:t>
            </a:r>
            <a:r>
              <a:rPr lang="en-US" altLang="en-US" sz="2800" dirty="0">
                <a:effectLst/>
              </a:rPr>
              <a:t> for </a:t>
            </a:r>
            <a:r>
              <a:rPr lang="en-US" altLang="en-US" sz="2800" b="1" dirty="0">
                <a:effectLst/>
                <a:latin typeface="Courier New" panose="02070309020205020404" pitchFamily="49" charset="0"/>
              </a:rPr>
              <a:t>character arrays</a:t>
            </a:r>
            <a:r>
              <a:rPr lang="en-US" altLang="en-US" sz="2800" dirty="0">
                <a:effectLst/>
              </a:rPr>
              <a:t> is: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/>
              <a:t>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/>
              <a:t>	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cin.getline</a:t>
            </a:r>
            <a:r>
              <a:rPr lang="en-US" altLang="en-US" sz="2800" b="1" dirty="0">
                <a:latin typeface="Courier New" panose="02070309020205020404" pitchFamily="49" charset="0"/>
              </a:rPr>
              <a:t>(char* text ,int max);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3726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75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 first parameter is the name of the array.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second parameter is the size of the array.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getline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function reads until it sees an Enter key, or until it has read (max-1) chars into the array.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code looks like this:</a:t>
            </a:r>
          </a:p>
          <a:p>
            <a:pPr>
              <a:lnSpc>
                <a:spcPct val="80000"/>
              </a:lnSpc>
            </a:pPr>
            <a:endParaRPr lang="en-US" altLang="en-US" sz="2800" b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char name[50];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“\n Enter your full name. ”;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cin.getline</a:t>
            </a:r>
            <a:r>
              <a:rPr lang="en-US" altLang="en-US" sz="2400" b="1" dirty="0">
                <a:latin typeface="Courier New" panose="02070309020205020404" pitchFamily="49" charset="0"/>
              </a:rPr>
              <a:t>(name, 50);</a:t>
            </a:r>
            <a:r>
              <a:rPr lang="en-US" altLang="en-US" sz="2400" dirty="0"/>
              <a:t>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33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Fundamentals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Loops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 Declaration and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Out of Bounds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Vectors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Example using Arrays and Functions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Character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Character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The Null Character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Character Array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Data Structures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Filling Arrays from Data Files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Classes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Parsing Strings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Converting Strings to Numbers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Two-Dimensional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Nested for Loops and  Two-Dimensional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Common Errors With 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9461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that will input a name into a 75 element character array called </a:t>
            </a:r>
            <a:r>
              <a:rPr lang="en-US" dirty="0" err="1"/>
              <a:t>studentName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43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Character Array Functions Provided in C++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 character string functions provide in C++</a:t>
            </a:r>
          </a:p>
        </p:txBody>
      </p:sp>
    </p:spTree>
    <p:extLst>
      <p:ext uri="{BB962C8B-B14F-4D97-AF65-F5344CB8AC3E}">
        <p14:creationId xmlns:p14="http://schemas.microsoft.com/office/powerpoint/2010/main" val="90362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Character Array Functions Provided in C++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C++ provides several useful functions for working with character arrays. 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These functions provide the tools for copying, concatenation, comparison, searching, etc.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prototypes for the character array functions show character pointers as input ( </a:t>
            </a:r>
            <a:r>
              <a:rPr lang="en-US" altLang="en-US" sz="2800" b="1" dirty="0">
                <a:latin typeface="Courier New" panose="02070309020205020404" pitchFamily="49" charset="0"/>
              </a:rPr>
              <a:t>char*</a:t>
            </a:r>
            <a:r>
              <a:rPr lang="en-US" altLang="en-US" sz="2800" dirty="0"/>
              <a:t> ). </a:t>
            </a:r>
          </a:p>
        </p:txBody>
      </p:sp>
    </p:spTree>
    <p:extLst>
      <p:ext uri="{BB962C8B-B14F-4D97-AF65-F5344CB8AC3E}">
        <p14:creationId xmlns:p14="http://schemas.microsoft.com/office/powerpoint/2010/main" val="2811312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57200" y="6019800"/>
            <a:ext cx="8472488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table illustrates the prototype and call statements for these functions. </a:t>
            </a:r>
          </a:p>
          <a:p>
            <a:pPr eaLnBrk="0" hangingPunct="0"/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0" hangingPunct="0"/>
            <a:endParaRPr lang="en-US" altLang="en-US" sz="1800"/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"/>
            <a:ext cx="63246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901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89610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31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Demo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how to create character arrays</a:t>
            </a:r>
          </a:p>
        </p:txBody>
      </p:sp>
    </p:spTree>
    <p:extLst>
      <p:ext uri="{BB962C8B-B14F-4D97-AF65-F5344CB8AC3E}">
        <p14:creationId xmlns:p14="http://schemas.microsoft.com/office/powerpoint/2010/main" val="189061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Fundamentals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Loops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 Declaration and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Out of Bounds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Vectors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Example using Arrays and Functions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The Null Character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Data Structures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Filling Arrays from Data Files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Classes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Parsing Strings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Converting Strings to Numbers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Two-Dimensional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Nested for Loops and  Two-Dimensional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Common Errors With 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051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Character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Explain how to use character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6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Courier New" panose="02070309020205020404" pitchFamily="49" charset="0"/>
              </a:rPr>
              <a:t>character arrays</a:t>
            </a:r>
            <a:r>
              <a:rPr lang="en-US" altLang="en-US" sz="4000" dirty="0"/>
              <a:t>, AKA Character Arrays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In the “old days”, C programmers had to use </a:t>
            </a:r>
            <a:r>
              <a:rPr lang="en-US" altLang="en-US" sz="2800" dirty="0">
                <a:solidFill>
                  <a:srgbClr val="FFFF00"/>
                </a:solidFill>
              </a:rPr>
              <a:t>character arrays to hold their text data.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</a:t>
            </a:r>
            <a:r>
              <a:rPr lang="en-US" altLang="en-US" sz="2800" b="1" dirty="0">
                <a:latin typeface="Courier New" panose="02070309020205020404" pitchFamily="49" charset="0"/>
              </a:rPr>
              <a:t>character array</a:t>
            </a:r>
            <a:r>
              <a:rPr lang="en-US" altLang="en-US" sz="2800" dirty="0"/>
              <a:t> is a one-dimensional character array, which is null-terminated.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character array contains the characters and has an ASCII zero value, known as the </a:t>
            </a:r>
            <a:r>
              <a:rPr lang="en-US" altLang="en-US" sz="2800" b="1" i="1" dirty="0"/>
              <a:t>null character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Arial Unicode MS" panose="020B0604020202020204" pitchFamily="34" charset="-128"/>
              </a:rPr>
              <a:t>(</a:t>
            </a:r>
            <a:r>
              <a:rPr lang="en-US" altLang="en-US" sz="2800" b="1" dirty="0">
                <a:latin typeface="Courier New" panose="02070309020205020404" pitchFamily="49" charset="0"/>
              </a:rPr>
              <a:t>‘\0’,</a:t>
            </a:r>
            <a:r>
              <a:rPr lang="en-US" altLang="en-US" sz="2800" dirty="0"/>
              <a:t> read as “backslash zero”), at the end of the data.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This null character indicates the end of the text data.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245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45307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basic format for declaring a null-terminated character string is: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variableName</a:t>
            </a:r>
            <a:r>
              <a:rPr lang="en-US" altLang="en-US" sz="2400" b="1" dirty="0">
                <a:latin typeface="Courier New" panose="02070309020205020404" pitchFamily="49" charset="0"/>
              </a:rPr>
              <a:t>[size];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	</a:t>
            </a: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400" b="1" dirty="0">
                <a:latin typeface="Courier New" panose="02070309020205020404" pitchFamily="49" charset="0"/>
              </a:rPr>
              <a:t> name[50];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fileName</a:t>
            </a:r>
            <a:r>
              <a:rPr lang="en-US" altLang="en-US" sz="2400" b="1" dirty="0">
                <a:latin typeface="Courier New" panose="02070309020205020404" pitchFamily="49" charset="0"/>
              </a:rPr>
              <a:t>[40];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400" b="1" dirty="0">
                <a:latin typeface="Courier New" panose="02070309020205020404" pitchFamily="49" charset="0"/>
              </a:rPr>
              <a:t> zip[15];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b="1" dirty="0">
                <a:latin typeface="Courier New" panose="02070309020205020404" pitchFamily="49" charset="0"/>
              </a:rPr>
              <a:t>char</a:t>
            </a:r>
            <a:r>
              <a:rPr lang="en-US" altLang="en-US" sz="2800" dirty="0"/>
              <a:t> data type has one byte per element.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Always remember to make your character arrays big enough to include the null character. </a:t>
            </a: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307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 a character array called </a:t>
            </a:r>
            <a:r>
              <a:rPr lang="en-US" dirty="0" err="1"/>
              <a:t>studentName</a:t>
            </a:r>
            <a:r>
              <a:rPr lang="en-US" dirty="0"/>
              <a:t> that can hold up to 75 characters. </a:t>
            </a:r>
          </a:p>
        </p:txBody>
      </p:sp>
    </p:spTree>
    <p:extLst>
      <p:ext uri="{BB962C8B-B14F-4D97-AF65-F5344CB8AC3E}">
        <p14:creationId xmlns:p14="http://schemas.microsoft.com/office/powerpoint/2010/main" val="63287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Character Array Initialization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initialize a character array</a:t>
            </a:r>
          </a:p>
        </p:txBody>
      </p:sp>
    </p:spTree>
    <p:extLst>
      <p:ext uri="{BB962C8B-B14F-4D97-AF65-F5344CB8AC3E}">
        <p14:creationId xmlns:p14="http://schemas.microsoft.com/office/powerpoint/2010/main" val="311719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Array Initialization</a:t>
            </a:r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Initializing character Arrays follows the same format as initializing numeric valued arrays. </a:t>
            </a:r>
          </a:p>
          <a:p>
            <a:r>
              <a:rPr lang="en-US" altLang="en-US"/>
              <a:t>It is possible to initialize this Array by using the comma-separated list as well as a string constant. </a:t>
            </a:r>
          </a:p>
          <a:p>
            <a:r>
              <a:rPr lang="en-US" altLang="en-US"/>
              <a:t>Here we initialize the character array to contain  “I love C++!” </a:t>
            </a:r>
          </a:p>
          <a:p>
            <a:r>
              <a:rPr lang="en-US" altLang="en-US"/>
              <a:t>When you declare and initialize a character array in this manner, the null character is automatically added.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188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143000" y="5562600"/>
            <a:ext cx="72207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Initializing a character array, nulls are added to the unused elements.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6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96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912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8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628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\0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791200" y="2438400"/>
            <a:ext cx="2667000" cy="685800"/>
          </a:xfrm>
          <a:prstGeom prst="wedgeRectCallout">
            <a:avLst>
              <a:gd name="adj1" fmla="val -41629"/>
              <a:gd name="adj2" fmla="val 105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characters are inserted automatically.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7010400" y="4419600"/>
            <a:ext cx="1066800" cy="381000"/>
          </a:xfrm>
          <a:prstGeom prst="wedgeRectCallout">
            <a:avLst>
              <a:gd name="adj1" fmla="val 28314"/>
              <a:gd name="adj2" fmla="val -154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line[14]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228600" y="4419600"/>
            <a:ext cx="1066800" cy="381000"/>
          </a:xfrm>
          <a:prstGeom prst="wedgeRectCallout">
            <a:avLst>
              <a:gd name="adj1" fmla="val 28314"/>
              <a:gd name="adj2" fmla="val -154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line[0]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1371600" y="4800600"/>
            <a:ext cx="1066800" cy="381000"/>
          </a:xfrm>
          <a:prstGeom prst="wedgeRectCallout">
            <a:avLst>
              <a:gd name="adj1" fmla="val -40257"/>
              <a:gd name="adj2" fmla="val -255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line[1]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2000"/>
            <a:ext cx="6324600" cy="149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81425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D1D205C3-7B32-44E8-AC89-2D2A2AB62D37}" vid="{43ABD2B9-266D-49A9-838E-A3522BA610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12193</TotalTime>
  <Words>1016</Words>
  <Application>Microsoft Office PowerPoint</Application>
  <PresentationFormat>On-screen Show (4:3)</PresentationFormat>
  <Paragraphs>181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Arial</vt:lpstr>
      <vt:lpstr>Corbel</vt:lpstr>
      <vt:lpstr>Courier New</vt:lpstr>
      <vt:lpstr>Wingdings</vt:lpstr>
      <vt:lpstr>CIS1275Theme</vt:lpstr>
      <vt:lpstr>C++ Programming Today 2nd Edition By Barbara Johnston Chapter 6</vt:lpstr>
      <vt:lpstr>Chapter 6</vt:lpstr>
      <vt:lpstr>Character Arrays</vt:lpstr>
      <vt:lpstr>character arrays, AKA Character Arrays </vt:lpstr>
      <vt:lpstr>PowerPoint Presentation</vt:lpstr>
      <vt:lpstr>PowerPoint Presentation</vt:lpstr>
      <vt:lpstr>Character Array Initialization</vt:lpstr>
      <vt:lpstr>Character Array Initialization</vt:lpstr>
      <vt:lpstr>PowerPoint Presentation</vt:lpstr>
      <vt:lpstr>PowerPoint Presentation</vt:lpstr>
      <vt:lpstr>The Null Character</vt:lpstr>
      <vt:lpstr>The Null Character</vt:lpstr>
      <vt:lpstr>PowerPoint Presentation</vt:lpstr>
      <vt:lpstr>PowerPoint Presentation</vt:lpstr>
      <vt:lpstr>The Null Character</vt:lpstr>
      <vt:lpstr>The Null Character</vt:lpstr>
      <vt:lpstr>Character Array Input</vt:lpstr>
      <vt:lpstr>Character Array Input</vt:lpstr>
      <vt:lpstr>PowerPoint Presentation</vt:lpstr>
      <vt:lpstr>PowerPoint Presentation</vt:lpstr>
      <vt:lpstr>Character Array Functions Provided in C++</vt:lpstr>
      <vt:lpstr>Character Array Functions Provided in C++</vt:lpstr>
      <vt:lpstr>PowerPoint Presentation</vt:lpstr>
      <vt:lpstr>PowerPoint Presentation</vt:lpstr>
      <vt:lpstr>Demo</vt:lpstr>
      <vt:lpstr>Chapter 6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101</cp:revision>
  <dcterms:created xsi:type="dcterms:W3CDTF">2007-06-27T18:05:17Z</dcterms:created>
  <dcterms:modified xsi:type="dcterms:W3CDTF">2017-08-15T15:06:03Z</dcterms:modified>
</cp:coreProperties>
</file>