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9"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1884" autoAdjust="0"/>
    <p:restoredTop sz="94660"/>
  </p:normalViewPr>
  <p:slideViewPr>
    <p:cSldViewPr snapToGrid="0">
      <p:cViewPr varScale="1">
        <p:scale>
          <a:sx n="26" d="100"/>
          <a:sy n="26" d="100"/>
        </p:scale>
        <p:origin x="34" y="12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socrativ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11277600" cy="4701572"/>
          </a:xfrm>
        </p:spPr>
        <p:txBody>
          <a:bodyPr wrap="square" anchor="ctr" anchorCtr="0">
            <a:normAutofit/>
          </a:bodyPr>
          <a:lstStyle>
            <a:lvl1pPr algn="ctr">
              <a:defRPr sz="48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590800" y="5486401"/>
            <a:ext cx="9144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CE153B3-C99B-4927-8F18-0DDC3296AB51}" type="datetimeFigureOut">
              <a:rPr lang="en-US" smtClean="0"/>
              <a:t>15-Aug-17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209350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2"/>
            <a:ext cx="105156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7"/>
            <a:ext cx="105156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9" y="5186516"/>
            <a:ext cx="10514012"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E153B3-C99B-4927-8F18-0DDC3296AB51}"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181527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839789" y="4489399"/>
            <a:ext cx="10514012"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E153B3-C99B-4927-8F18-0DDC3296AB51}"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2677565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E153B3-C99B-4927-8F18-0DDC3296AB51}"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BC322-1B90-461A-855D-8E490E680228}"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38156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9"/>
            <a:ext cx="105156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839789" y="4850581"/>
            <a:ext cx="10514012"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E153B3-C99B-4927-8F18-0DDC3296AB51}"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36207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7"/>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1" y="1885950"/>
            <a:ext cx="2946867"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1"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4587996" y="1885950"/>
            <a:ext cx="293624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7829037" y="1885950"/>
            <a:ext cx="2932113"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7" y="2571750"/>
            <a:ext cx="29321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CE153B3-C99B-4927-8F18-0DDC3296AB51}" type="datetimeFigureOut">
              <a:rPr lang="en-US" smtClean="0"/>
              <a:t>15-Aug-17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1970759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7"/>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1"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1332085" y="4873767"/>
            <a:ext cx="2940051"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4568998" y="4297503"/>
            <a:ext cx="293052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4567645" y="4873766"/>
            <a:ext cx="293440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7804324" y="4297503"/>
            <a:ext cx="2932113"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7804322"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7804198" y="4873764"/>
            <a:ext cx="293599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CE153B3-C99B-4927-8F18-0DDC3296AB51}" type="datetimeFigureOut">
              <a:rPr lang="en-US" smtClean="0"/>
              <a:t>15-Aug-17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3024489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153B3-C99B-4927-8F18-0DDC3296AB51}" type="datetimeFigureOut">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3034000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153B3-C99B-4927-8F18-0DDC3296AB51}" type="datetimeFigureOut">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796232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ocrative">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600206"/>
            <a:ext cx="10972800" cy="4530725"/>
          </a:xfrm>
        </p:spPr>
        <p:txBody>
          <a:bodyPr/>
          <a:lstStyle>
            <a:lvl1pPr marL="0" indent="0">
              <a:buFont typeface="+mj-lt"/>
              <a:buNone/>
              <a:defRPr/>
            </a:lvl1pPr>
          </a:lstStyle>
          <a:p>
            <a:pPr marL="0" lvl="0" indent="0">
              <a:buNone/>
            </a:pPr>
            <a:r>
              <a:rPr lang="en-US"/>
              <a:t>Click to edit Master text styles</a:t>
            </a:r>
          </a:p>
          <a:p>
            <a:pPr marL="0" lvl="1" indent="0">
              <a:buNone/>
            </a:pPr>
            <a:r>
              <a:rPr lang="en-US"/>
              <a:t>Second level</a:t>
            </a:r>
          </a:p>
          <a:p>
            <a:pPr marL="0" lvl="2" indent="0">
              <a:buNone/>
            </a:pPr>
            <a:r>
              <a:rPr lang="en-US"/>
              <a:t>Third level</a:t>
            </a:r>
          </a:p>
          <a:p>
            <a:pPr marL="0" lvl="3" indent="0">
              <a:buNone/>
            </a:pPr>
            <a:r>
              <a:rPr lang="en-US"/>
              <a:t>Fourth level</a:t>
            </a:r>
          </a:p>
        </p:txBody>
      </p:sp>
      <p:sp>
        <p:nvSpPr>
          <p:cNvPr id="11" name="TextBox 10"/>
          <p:cNvSpPr txBox="1"/>
          <p:nvPr/>
        </p:nvSpPr>
        <p:spPr>
          <a:xfrm>
            <a:off x="3943789" y="627744"/>
            <a:ext cx="7638611"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lang="en-US" sz="1600" dirty="0"/>
              <a:t>Go to </a:t>
            </a:r>
            <a:r>
              <a:rPr lang="en-US" sz="1600" dirty="0">
                <a:solidFill>
                  <a:srgbClr val="0070C0"/>
                </a:solidFill>
              </a:rPr>
              <a:t>www.socrative.com </a:t>
            </a:r>
            <a:r>
              <a:rPr lang="en-US" sz="1600" dirty="0"/>
              <a:t>and log into </a:t>
            </a:r>
            <a:r>
              <a:rPr lang="en-US" sz="2000" b="1" i="0" kern="1200" cap="all" dirty="0">
                <a:solidFill>
                  <a:schemeClr val="dk1"/>
                </a:solidFill>
                <a:effectLst/>
                <a:latin typeface="+mn-lt"/>
                <a:ea typeface="+mn-ea"/>
                <a:cs typeface="+mn-cs"/>
              </a:rPr>
              <a:t>CNMROBGARNER</a:t>
            </a:r>
            <a:endParaRPr lang="en-US" sz="1600" dirty="0"/>
          </a:p>
        </p:txBody>
      </p:sp>
      <p:pic>
        <p:nvPicPr>
          <p:cNvPr id="1026" name="Picture 2" descr="https://socrative-production-static-web.s3.amazonaws.com/img/logo_new.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33" y="412103"/>
            <a:ext cx="2922411" cy="776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009529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BC322-1B90-461A-855D-8E490E680228}" type="slidenum">
              <a:rPr lang="en-US" smtClean="0"/>
              <a:t>‹#›</a:t>
            </a:fld>
            <a:endParaRPr lang="en-US"/>
          </a:p>
        </p:txBody>
      </p:sp>
      <p:sp>
        <p:nvSpPr>
          <p:cNvPr id="7" name="Content Placeholder 2"/>
          <p:cNvSpPr>
            <a:spLocks noGrp="1"/>
          </p:cNvSpPr>
          <p:nvPr>
            <p:ph idx="1"/>
          </p:nvPr>
        </p:nvSpPr>
        <p:spPr>
          <a:xfrm>
            <a:off x="609600" y="1600201"/>
            <a:ext cx="10972800" cy="4530725"/>
          </a:xfrm>
        </p:spPr>
        <p:txBody>
          <a:bodyPr/>
          <a:lstStyle/>
          <a:p>
            <a:pPr marL="0" lvl="0" indent="0">
              <a:buNone/>
            </a:pPr>
            <a:r>
              <a:rPr lang="en-US"/>
              <a:t>Click to edit Master text styles</a:t>
            </a:r>
          </a:p>
          <a:p>
            <a:pPr marL="0" lvl="1" indent="0">
              <a:buNone/>
            </a:pPr>
            <a:r>
              <a:rPr lang="en-US"/>
              <a:t>Second level</a:t>
            </a:r>
          </a:p>
          <a:p>
            <a:pPr marL="0" lvl="2" indent="0">
              <a:buNone/>
            </a:pPr>
            <a:r>
              <a:rPr lang="en-US"/>
              <a:t>Third level</a:t>
            </a:r>
          </a:p>
          <a:p>
            <a:pPr marL="0" lvl="3" indent="0">
              <a:buNone/>
            </a:pPr>
            <a:r>
              <a:rPr lang="en-US"/>
              <a:t>Fourth level</a:t>
            </a:r>
          </a:p>
        </p:txBody>
      </p:sp>
      <p:sp>
        <p:nvSpPr>
          <p:cNvPr id="8" name="Rectangle 7"/>
          <p:cNvSpPr>
            <a:spLocks noChangeArrowheads="1"/>
          </p:cNvSpPr>
          <p:nvPr/>
        </p:nvSpPr>
        <p:spPr bwMode="auto">
          <a:xfrm>
            <a:off x="406400" y="6096001"/>
            <a:ext cx="1137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t>Go to </a:t>
            </a:r>
            <a:r>
              <a:rPr lang="en-US" altLang="en-US" sz="1800" dirty="0">
                <a:hlinkClick r:id="rId2"/>
              </a:rPr>
              <a:t>www.socrative.com</a:t>
            </a:r>
            <a:r>
              <a:rPr lang="en-US" altLang="en-US" sz="1800" dirty="0"/>
              <a:t>. Login as student.</a:t>
            </a:r>
          </a:p>
          <a:p>
            <a:r>
              <a:rPr lang="en-US" altLang="en-US" sz="1800" dirty="0"/>
              <a:t>Enter room number 393817</a:t>
            </a:r>
          </a:p>
        </p:txBody>
      </p:sp>
      <p:sp>
        <p:nvSpPr>
          <p:cNvPr id="12" name="Title 11"/>
          <p:cNvSpPr>
            <a:spLocks noGrp="1"/>
          </p:cNvSpPr>
          <p:nvPr>
            <p:ph type="title" hasCustomPrompt="1"/>
          </p:nvPr>
        </p:nvSpPr>
        <p:spPr/>
        <p:txBody>
          <a:bodyPr/>
          <a:lstStyle>
            <a:lvl1pPr>
              <a:defRPr/>
            </a:lvl1pPr>
          </a:lstStyle>
          <a:p>
            <a:r>
              <a:rPr lang="en-US" dirty="0"/>
              <a:t>SOCRATIVE</a:t>
            </a:r>
          </a:p>
        </p:txBody>
      </p:sp>
    </p:spTree>
    <p:extLst>
      <p:ext uri="{BB962C8B-B14F-4D97-AF65-F5344CB8AC3E}">
        <p14:creationId xmlns:p14="http://schemas.microsoft.com/office/powerpoint/2010/main" val="174005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153B3-C99B-4927-8F18-0DDC3296AB51}" type="datetimeFigureOut">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56743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194650"/>
          </a:xfrm>
        </p:spPr>
        <p:txBody>
          <a:bodyPr wrap="square" anchor="t">
            <a:normAutofit/>
          </a:bodyPr>
          <a:lstStyle>
            <a:lvl1pPr algn="l">
              <a:defRPr sz="48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829878"/>
            <a:ext cx="9144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E153B3-C99B-4927-8F18-0DDC3296AB51}" type="datetimeFigureOut">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264425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E153B3-C99B-4927-8F18-0DDC3296AB51}"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222419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1" y="1681163"/>
            <a:ext cx="5035548"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1"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E153B3-C99B-4927-8F18-0DDC3296AB51}" type="datetimeFigureOut">
              <a:rPr lang="en-US" smtClean="0"/>
              <a:t>15-Aug-17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331537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E153B3-C99B-4927-8F18-0DDC3296AB51}" type="datetimeFigureOut">
              <a:rPr lang="en-US" smtClean="0"/>
              <a:t>15-Aug-17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266238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153B3-C99B-4927-8F18-0DDC3296AB51}" type="datetimeFigureOut">
              <a:rPr lang="en-US" smtClean="0"/>
              <a:t>15-Aug-17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245667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1" y="2057400"/>
            <a:ext cx="3652025"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E153B3-C99B-4927-8F18-0DDC3296AB51}"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104349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20001" y="2057400"/>
            <a:ext cx="3652025"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E153B3-C99B-4927-8F18-0DDC3296AB51}"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BC322-1B90-461A-855D-8E490E680228}" type="slidenum">
              <a:rPr lang="en-US" smtClean="0"/>
              <a:t>‹#›</a:t>
            </a:fld>
            <a:endParaRPr lang="en-US"/>
          </a:p>
        </p:txBody>
      </p:sp>
    </p:spTree>
    <p:extLst>
      <p:ext uri="{BB962C8B-B14F-4D97-AF65-F5344CB8AC3E}">
        <p14:creationId xmlns:p14="http://schemas.microsoft.com/office/powerpoint/2010/main" val="213113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wrap="square"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CE153B3-C99B-4927-8F18-0DDC3296AB51}" type="datetimeFigureOut">
              <a:rPr lang="en-US" smtClean="0"/>
              <a:t>15-Aug-17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51BC322-1B90-461A-855D-8E490E680228}" type="slidenum">
              <a:rPr lang="en-US" smtClean="0"/>
              <a:t>‹#›</a:t>
            </a:fld>
            <a:endParaRPr lang="en-US"/>
          </a:p>
        </p:txBody>
      </p:sp>
    </p:spTree>
    <p:extLst>
      <p:ext uri="{BB962C8B-B14F-4D97-AF65-F5344CB8AC3E}">
        <p14:creationId xmlns:p14="http://schemas.microsoft.com/office/powerpoint/2010/main" val="262948375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C++ Programming Today</a:t>
            </a:r>
            <a:br>
              <a:rPr lang="en-US" dirty="0"/>
            </a:br>
            <a:r>
              <a:rPr lang="en-US" dirty="0"/>
              <a:t>2nd Edition</a:t>
            </a:r>
            <a:br>
              <a:rPr lang="en-US" dirty="0"/>
            </a:br>
            <a:r>
              <a:rPr lang="en-US" altLang="en-US" dirty="0"/>
              <a:t>By Barbara Johnston</a:t>
            </a:r>
            <a:br>
              <a:rPr lang="en-US" altLang="en-US" dirty="0"/>
            </a:br>
            <a:r>
              <a:rPr lang="en-US" altLang="en-US" dirty="0"/>
              <a:t>Chapter 6</a:t>
            </a:r>
            <a:endParaRPr lang="en-US" dirty="0"/>
          </a:p>
        </p:txBody>
      </p:sp>
      <p:sp>
        <p:nvSpPr>
          <p:cNvPr id="2051" name="Rectangle 3"/>
          <p:cNvSpPr>
            <a:spLocks noGrp="1" noChangeArrowheads="1"/>
          </p:cNvSpPr>
          <p:nvPr>
            <p:ph type="subTitle" idx="1"/>
          </p:nvPr>
        </p:nvSpPr>
        <p:spPr/>
        <p:txBody>
          <a:bodyPr/>
          <a:lstStyle/>
          <a:p>
            <a:r>
              <a:rPr lang="en-US" altLang="en-US" dirty="0"/>
              <a:t>Instructor: &lt;Instructor Name&gt;</a:t>
            </a:r>
            <a:endParaRPr lang="en-US" dirty="0"/>
          </a:p>
        </p:txBody>
      </p:sp>
      <p:sp>
        <p:nvSpPr>
          <p:cNvPr id="16388" name="Text Box 4"/>
          <p:cNvSpPr txBox="1">
            <a:spLocks noChangeArrowheads="1"/>
          </p:cNvSpPr>
          <p:nvPr/>
        </p:nvSpPr>
        <p:spPr bwMode="auto">
          <a:xfrm>
            <a:off x="5943600" y="6507254"/>
            <a:ext cx="5181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None/>
            </a:pPr>
            <a:r>
              <a:rPr lang="en-US" sz="1600" dirty="0"/>
              <a:t>Lecture Slides by Kelly Montoya and Rob Garner</a:t>
            </a:r>
            <a:endParaRPr lang="en-US" altLang="en-US" sz="1600" dirty="0"/>
          </a:p>
        </p:txBody>
      </p:sp>
    </p:spTree>
    <p:extLst>
      <p:ext uri="{BB962C8B-B14F-4D97-AF65-F5344CB8AC3E}">
        <p14:creationId xmlns:p14="http://schemas.microsoft.com/office/powerpoint/2010/main" val="175334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38619"/>
            <a:ext cx="8946541" cy="6112701"/>
          </a:xfrm>
        </p:spPr>
        <p:txBody>
          <a:bodyPr>
            <a:normAutofit/>
          </a:bodyPr>
          <a:lstStyle/>
          <a:p>
            <a:pPr marL="0" indent="0">
              <a:buNone/>
            </a:pPr>
            <a:r>
              <a:rPr lang="en-US" dirty="0"/>
              <a:t>	</a:t>
            </a:r>
          </a:p>
          <a:p>
            <a:pPr marL="0" indent="0">
              <a:buNone/>
            </a:pPr>
            <a:endParaRPr lang="en-US" sz="3200" dirty="0">
              <a:solidFill>
                <a:srgbClr val="FF0000"/>
              </a:solidFill>
            </a:endParaRPr>
          </a:p>
          <a:p>
            <a:pPr marL="0" indent="0">
              <a:buNone/>
            </a:pPr>
            <a:r>
              <a:rPr lang="en-US" sz="3200" dirty="0">
                <a:solidFill>
                  <a:srgbClr val="FF0000"/>
                </a:solidFill>
              </a:rPr>
              <a:t>	Stop Here </a:t>
            </a:r>
          </a:p>
          <a:p>
            <a:pPr marL="0" indent="0">
              <a:buNone/>
            </a:pPr>
            <a:endParaRPr lang="en-US" sz="3200" dirty="0">
              <a:solidFill>
                <a:srgbClr val="FF0000"/>
              </a:solidFill>
            </a:endParaRPr>
          </a:p>
          <a:p>
            <a:pPr marL="0" indent="0">
              <a:buNone/>
            </a:pPr>
            <a:r>
              <a:rPr lang="en-US" sz="3200" dirty="0">
                <a:solidFill>
                  <a:srgbClr val="FF0000"/>
                </a:solidFill>
              </a:rPr>
              <a:t>	Show: </a:t>
            </a:r>
          </a:p>
          <a:p>
            <a:pPr marL="0" indent="0">
              <a:buNone/>
            </a:pPr>
            <a:r>
              <a:rPr lang="en-US" sz="3200" dirty="0">
                <a:solidFill>
                  <a:srgbClr val="FF0000"/>
                </a:solidFill>
              </a:rPr>
              <a:t>		</a:t>
            </a:r>
            <a:r>
              <a:rPr lang="en-US" sz="3200" dirty="0" err="1">
                <a:solidFill>
                  <a:srgbClr val="FF0000"/>
                </a:solidFill>
              </a:rPr>
              <a:t>BookStructExample</a:t>
            </a:r>
            <a:r>
              <a:rPr lang="en-US" sz="3200" dirty="0">
                <a:solidFill>
                  <a:srgbClr val="FF0000"/>
                </a:solidFill>
              </a:rPr>
              <a:t> </a:t>
            </a:r>
          </a:p>
          <a:p>
            <a:pPr marL="0" indent="0">
              <a:buNone/>
            </a:pPr>
            <a:r>
              <a:rPr lang="en-US" sz="3200" dirty="0">
                <a:solidFill>
                  <a:srgbClr val="FF0000"/>
                </a:solidFill>
              </a:rPr>
              <a:t>	   	</a:t>
            </a:r>
            <a:r>
              <a:rPr lang="en-US" sz="3200" dirty="0" err="1">
                <a:solidFill>
                  <a:srgbClr val="FF0000"/>
                </a:solidFill>
              </a:rPr>
              <a:t>Struct_Movies</a:t>
            </a:r>
            <a:endParaRPr lang="en-US" sz="3200" dirty="0">
              <a:solidFill>
                <a:srgbClr val="FF0000"/>
              </a:solidFill>
            </a:endParaRPr>
          </a:p>
        </p:txBody>
      </p:sp>
    </p:spTree>
    <p:extLst>
      <p:ext uri="{BB962C8B-B14F-4D97-AF65-F5344CB8AC3E}">
        <p14:creationId xmlns:p14="http://schemas.microsoft.com/office/powerpoint/2010/main" val="273011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200" dirty="0"/>
              <a:t>Write the code to define a </a:t>
            </a:r>
            <a:r>
              <a:rPr lang="en-US" sz="3200" dirty="0" err="1"/>
              <a:t>struct</a:t>
            </a:r>
            <a:r>
              <a:rPr lang="en-US" sz="3200" dirty="0"/>
              <a:t> that stores the following information for a student: an </a:t>
            </a:r>
            <a:r>
              <a:rPr lang="en-US" sz="3200" dirty="0" err="1"/>
              <a:t>int</a:t>
            </a:r>
            <a:r>
              <a:rPr lang="en-US" sz="3200" dirty="0"/>
              <a:t> for the </a:t>
            </a:r>
            <a:r>
              <a:rPr lang="en-US" sz="3200" dirty="0" err="1"/>
              <a:t>studentID</a:t>
            </a:r>
            <a:r>
              <a:rPr lang="en-US" sz="3200" dirty="0"/>
              <a:t>, a string for </a:t>
            </a:r>
            <a:r>
              <a:rPr lang="en-US" sz="3200" dirty="0" err="1"/>
              <a:t>firstName</a:t>
            </a:r>
            <a:r>
              <a:rPr lang="en-US" sz="3200" dirty="0"/>
              <a:t> and a string for </a:t>
            </a:r>
            <a:r>
              <a:rPr lang="en-US" sz="3200" dirty="0" err="1"/>
              <a:t>lastName</a:t>
            </a:r>
            <a:r>
              <a:rPr lang="en-US" sz="3200" dirty="0"/>
              <a:t>.</a:t>
            </a:r>
          </a:p>
        </p:txBody>
      </p:sp>
    </p:spTree>
    <p:extLst>
      <p:ext uri="{BB962C8B-B14F-4D97-AF65-F5344CB8AC3E}">
        <p14:creationId xmlns:p14="http://schemas.microsoft.com/office/powerpoint/2010/main" val="192400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Declare two variables student1 and student2 using your Student </a:t>
            </a:r>
            <a:r>
              <a:rPr lang="en-US" sz="3200" dirty="0" err="1"/>
              <a:t>struct</a:t>
            </a:r>
            <a:r>
              <a:rPr lang="en-US" sz="3200" dirty="0"/>
              <a:t> as the type.</a:t>
            </a:r>
          </a:p>
        </p:txBody>
      </p:sp>
    </p:spTree>
    <p:extLst>
      <p:ext uri="{BB962C8B-B14F-4D97-AF65-F5344CB8AC3E}">
        <p14:creationId xmlns:p14="http://schemas.microsoft.com/office/powerpoint/2010/main" val="140585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Assign a student ID of 1111, your first and last name to student1.</a:t>
            </a:r>
          </a:p>
        </p:txBody>
      </p:sp>
    </p:spTree>
    <p:extLst>
      <p:ext uri="{BB962C8B-B14F-4D97-AF65-F5344CB8AC3E}">
        <p14:creationId xmlns:p14="http://schemas.microsoft.com/office/powerpoint/2010/main" val="273693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Display </a:t>
            </a:r>
            <a:r>
              <a:rPr lang="en-US" sz="3200" dirty="0" err="1"/>
              <a:t>studentID</a:t>
            </a:r>
            <a:r>
              <a:rPr lang="en-US" sz="3200" dirty="0"/>
              <a:t>, first and last name from student one on the screen.</a:t>
            </a:r>
          </a:p>
        </p:txBody>
      </p:sp>
    </p:spTree>
    <p:extLst>
      <p:ext uri="{BB962C8B-B14F-4D97-AF65-F5344CB8AC3E}">
        <p14:creationId xmlns:p14="http://schemas.microsoft.com/office/powerpoint/2010/main" val="1521690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Chapter 6</a:t>
            </a:r>
            <a:endParaRPr lang="en-US" dirty="0"/>
          </a:p>
        </p:txBody>
      </p:sp>
      <p:sp>
        <p:nvSpPr>
          <p:cNvPr id="27651" name="Content Placeholder 2"/>
          <p:cNvSpPr>
            <a:spLocks noGrp="1"/>
          </p:cNvSpPr>
          <p:nvPr>
            <p:ph idx="1"/>
          </p:nvPr>
        </p:nvSpPr>
        <p:spPr/>
        <p:txBody>
          <a:bodyPr numCol="2">
            <a:normAutofit fontScale="77500" lnSpcReduction="20000"/>
          </a:bodyPr>
          <a:lstStyle/>
          <a:p>
            <a:pPr>
              <a:spcAft>
                <a:spcPts val="600"/>
              </a:spcAft>
              <a:buFont typeface="Wingdings" panose="05000000000000000000" pitchFamily="2" charset="2"/>
              <a:buChar char="ü"/>
            </a:pPr>
            <a:r>
              <a:rPr lang="en-US" dirty="0"/>
              <a:t>Array Fundamentals</a:t>
            </a:r>
          </a:p>
          <a:p>
            <a:pPr>
              <a:spcAft>
                <a:spcPts val="600"/>
              </a:spcAft>
              <a:buFont typeface="Wingdings" panose="05000000000000000000" pitchFamily="2" charset="2"/>
              <a:buChar char="ü"/>
            </a:pPr>
            <a:r>
              <a:rPr lang="en-US" dirty="0"/>
              <a:t>Loops and Arrays</a:t>
            </a:r>
          </a:p>
          <a:p>
            <a:pPr>
              <a:spcAft>
                <a:spcPts val="600"/>
              </a:spcAft>
              <a:buFont typeface="Wingdings" panose="05000000000000000000" pitchFamily="2" charset="2"/>
              <a:buChar char="ü"/>
            </a:pPr>
            <a:r>
              <a:rPr lang="en-US" altLang="en-US" dirty="0"/>
              <a:t>Array Declaration and Initialization</a:t>
            </a:r>
          </a:p>
          <a:p>
            <a:pPr>
              <a:spcAft>
                <a:spcPts val="600"/>
              </a:spcAft>
              <a:buFont typeface="Wingdings" panose="05000000000000000000" pitchFamily="2" charset="2"/>
              <a:buChar char="ü"/>
            </a:pPr>
            <a:r>
              <a:rPr lang="en-US" dirty="0"/>
              <a:t>Array Out of Bounds</a:t>
            </a:r>
          </a:p>
          <a:p>
            <a:pPr>
              <a:spcAft>
                <a:spcPts val="600"/>
              </a:spcAft>
              <a:buFont typeface="Wingdings" panose="05000000000000000000" pitchFamily="2" charset="2"/>
              <a:buChar char="ü"/>
            </a:pPr>
            <a:r>
              <a:rPr lang="en-US" dirty="0"/>
              <a:t>Vectors and Arrays</a:t>
            </a:r>
          </a:p>
          <a:p>
            <a:pPr>
              <a:spcAft>
                <a:spcPts val="600"/>
              </a:spcAft>
              <a:buFont typeface="Wingdings" panose="05000000000000000000" pitchFamily="2" charset="2"/>
              <a:buChar char="ü"/>
            </a:pPr>
            <a:r>
              <a:rPr lang="en-US" altLang="en-US" dirty="0"/>
              <a:t>Arrays and Functions </a:t>
            </a:r>
            <a:endParaRPr lang="en-US" dirty="0"/>
          </a:p>
          <a:p>
            <a:pPr>
              <a:spcAft>
                <a:spcPts val="600"/>
              </a:spcAft>
              <a:buFont typeface="Wingdings" panose="05000000000000000000" pitchFamily="2" charset="2"/>
              <a:buChar char="ü"/>
            </a:pPr>
            <a:r>
              <a:rPr lang="en-US" altLang="en-US" dirty="0"/>
              <a:t>Example using Arrays and Functions</a:t>
            </a:r>
          </a:p>
          <a:p>
            <a:pPr>
              <a:spcAft>
                <a:spcPts val="600"/>
              </a:spcAft>
              <a:buFont typeface="Wingdings" panose="05000000000000000000" pitchFamily="2" charset="2"/>
              <a:buChar char="ü"/>
            </a:pPr>
            <a:r>
              <a:rPr lang="en-US" altLang="en-US" dirty="0"/>
              <a:t>Character Arrays</a:t>
            </a:r>
          </a:p>
          <a:p>
            <a:pPr>
              <a:spcAft>
                <a:spcPts val="600"/>
              </a:spcAft>
              <a:buFont typeface="Wingdings" panose="05000000000000000000" pitchFamily="2" charset="2"/>
              <a:buChar char="ü"/>
            </a:pPr>
            <a:r>
              <a:rPr lang="en-US" altLang="en-US" dirty="0"/>
              <a:t>Character Array Initialization</a:t>
            </a:r>
          </a:p>
          <a:p>
            <a:pPr>
              <a:spcAft>
                <a:spcPts val="600"/>
              </a:spcAft>
              <a:buFont typeface="Wingdings" panose="05000000000000000000" pitchFamily="2" charset="2"/>
              <a:buChar char="ü"/>
            </a:pPr>
            <a:r>
              <a:rPr lang="en-US" altLang="en-US" dirty="0"/>
              <a:t>The Null Character</a:t>
            </a:r>
          </a:p>
          <a:p>
            <a:pPr>
              <a:spcAft>
                <a:spcPts val="600"/>
              </a:spcAft>
              <a:buFont typeface="Wingdings" panose="05000000000000000000" pitchFamily="2" charset="2"/>
              <a:buChar char="ü"/>
            </a:pPr>
            <a:r>
              <a:rPr lang="en-US" altLang="en-US" dirty="0"/>
              <a:t>Character Array</a:t>
            </a:r>
          </a:p>
          <a:p>
            <a:pPr>
              <a:spcAft>
                <a:spcPts val="600"/>
              </a:spcAft>
              <a:buFont typeface="Wingdings" panose="05000000000000000000" pitchFamily="2" charset="2"/>
              <a:buChar char="ü"/>
            </a:pPr>
            <a:r>
              <a:rPr lang="en-US" altLang="en-US" dirty="0"/>
              <a:t>Data Structures</a:t>
            </a:r>
          </a:p>
          <a:p>
            <a:pPr>
              <a:spcAft>
                <a:spcPts val="600"/>
              </a:spcAft>
              <a:buFont typeface="Wingdings" panose="05000000000000000000" pitchFamily="2" charset="2"/>
              <a:buChar char="q"/>
            </a:pPr>
            <a:r>
              <a:rPr lang="en-US" dirty="0"/>
              <a:t>Filling Arrays from Data Files </a:t>
            </a:r>
          </a:p>
          <a:p>
            <a:pPr>
              <a:spcAft>
                <a:spcPts val="600"/>
              </a:spcAft>
              <a:buFont typeface="Wingdings" panose="05000000000000000000" pitchFamily="2" charset="2"/>
              <a:buChar char="q"/>
            </a:pPr>
            <a:r>
              <a:rPr lang="en-US" dirty="0"/>
              <a:t>The </a:t>
            </a:r>
            <a:r>
              <a:rPr lang="en-US" dirty="0" err="1"/>
              <a:t>ifstream</a:t>
            </a:r>
            <a:r>
              <a:rPr lang="en-US" dirty="0"/>
              <a:t> and </a:t>
            </a:r>
            <a:r>
              <a:rPr lang="en-US" dirty="0" err="1"/>
              <a:t>ofstream</a:t>
            </a:r>
            <a:r>
              <a:rPr lang="en-US" dirty="0"/>
              <a:t> Classes</a:t>
            </a:r>
          </a:p>
          <a:p>
            <a:pPr>
              <a:spcAft>
                <a:spcPts val="600"/>
              </a:spcAft>
              <a:buFont typeface="Wingdings" panose="05000000000000000000" pitchFamily="2" charset="2"/>
              <a:buChar char="q"/>
            </a:pPr>
            <a:r>
              <a:rPr lang="en-US" dirty="0"/>
              <a:t>Using Char Delimiters with </a:t>
            </a:r>
            <a:r>
              <a:rPr lang="en-US" dirty="0" err="1"/>
              <a:t>GetLine</a:t>
            </a:r>
            <a:endParaRPr lang="en-US" dirty="0"/>
          </a:p>
          <a:p>
            <a:pPr>
              <a:spcAft>
                <a:spcPts val="600"/>
              </a:spcAft>
              <a:buFont typeface="Wingdings" panose="05000000000000000000" pitchFamily="2" charset="2"/>
              <a:buChar char="q"/>
            </a:pPr>
            <a:r>
              <a:rPr lang="en-US" dirty="0"/>
              <a:t>Parsing Strings</a:t>
            </a:r>
          </a:p>
          <a:p>
            <a:pPr>
              <a:spcAft>
                <a:spcPts val="600"/>
              </a:spcAft>
              <a:buFont typeface="Wingdings" panose="05000000000000000000" pitchFamily="2" charset="2"/>
              <a:buChar char="q"/>
            </a:pPr>
            <a:r>
              <a:rPr lang="en-US" dirty="0"/>
              <a:t>Converting Strings to Numbers</a:t>
            </a:r>
          </a:p>
          <a:p>
            <a:pPr>
              <a:spcAft>
                <a:spcPts val="600"/>
              </a:spcAft>
              <a:buFont typeface="Wingdings" panose="05000000000000000000" pitchFamily="2" charset="2"/>
              <a:buChar char="q"/>
            </a:pPr>
            <a:r>
              <a:rPr lang="en-US" altLang="en-US" dirty="0"/>
              <a:t>Multi-dimensional Arrays </a:t>
            </a:r>
          </a:p>
          <a:p>
            <a:pPr>
              <a:spcAft>
                <a:spcPts val="600"/>
              </a:spcAft>
              <a:buFont typeface="Wingdings" panose="05000000000000000000" pitchFamily="2" charset="2"/>
              <a:buChar char="q"/>
            </a:pPr>
            <a:r>
              <a:rPr lang="en-US" altLang="en-US" dirty="0"/>
              <a:t>Two-Dimensional Array Initialization</a:t>
            </a:r>
          </a:p>
          <a:p>
            <a:pPr>
              <a:spcAft>
                <a:spcPts val="600"/>
              </a:spcAft>
              <a:buFont typeface="Wingdings" panose="05000000000000000000" pitchFamily="2" charset="2"/>
              <a:buChar char="q"/>
            </a:pPr>
            <a:r>
              <a:rPr lang="en-US" altLang="en-US" dirty="0"/>
              <a:t>Nested for Loops and  Two-Dimensional Arrays</a:t>
            </a:r>
          </a:p>
          <a:p>
            <a:pPr>
              <a:spcAft>
                <a:spcPts val="600"/>
              </a:spcAft>
              <a:buFont typeface="Wingdings" panose="05000000000000000000" pitchFamily="2" charset="2"/>
              <a:buChar char="q"/>
            </a:pPr>
            <a:r>
              <a:rPr lang="en-US" altLang="en-US" dirty="0"/>
              <a:t>Multi-dimensional Arrays and Functions </a:t>
            </a:r>
            <a:endParaRPr lang="en-US" dirty="0"/>
          </a:p>
          <a:p>
            <a:pPr>
              <a:spcAft>
                <a:spcPts val="600"/>
              </a:spcAft>
              <a:buFont typeface="Wingdings" panose="05000000000000000000" pitchFamily="2" charset="2"/>
              <a:buChar char="q"/>
            </a:pPr>
            <a:r>
              <a:rPr lang="en-US" dirty="0"/>
              <a:t>Common Errors With Arrays</a:t>
            </a:r>
            <a:endParaRPr lang="en-US" altLang="en-US" dirty="0"/>
          </a:p>
        </p:txBody>
      </p:sp>
    </p:spTree>
    <p:extLst>
      <p:ext uri="{BB962C8B-B14F-4D97-AF65-F5344CB8AC3E}">
        <p14:creationId xmlns:p14="http://schemas.microsoft.com/office/powerpoint/2010/main" val="99384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Chapter 6</a:t>
            </a:r>
            <a:endParaRPr lang="en-US" dirty="0"/>
          </a:p>
        </p:txBody>
      </p:sp>
      <p:sp>
        <p:nvSpPr>
          <p:cNvPr id="27651" name="Content Placeholder 2"/>
          <p:cNvSpPr>
            <a:spLocks noGrp="1"/>
          </p:cNvSpPr>
          <p:nvPr>
            <p:ph idx="1"/>
          </p:nvPr>
        </p:nvSpPr>
        <p:spPr/>
        <p:txBody>
          <a:bodyPr numCol="2">
            <a:normAutofit fontScale="77500" lnSpcReduction="20000"/>
          </a:bodyPr>
          <a:lstStyle/>
          <a:p>
            <a:pPr>
              <a:spcAft>
                <a:spcPts val="600"/>
              </a:spcAft>
              <a:buFont typeface="Wingdings" panose="05000000000000000000" pitchFamily="2" charset="2"/>
              <a:buChar char="ü"/>
            </a:pPr>
            <a:r>
              <a:rPr lang="en-US" dirty="0"/>
              <a:t>Array Fundamentals</a:t>
            </a:r>
          </a:p>
          <a:p>
            <a:pPr>
              <a:spcAft>
                <a:spcPts val="600"/>
              </a:spcAft>
              <a:buFont typeface="Wingdings" panose="05000000000000000000" pitchFamily="2" charset="2"/>
              <a:buChar char="ü"/>
            </a:pPr>
            <a:r>
              <a:rPr lang="en-US" dirty="0"/>
              <a:t>Loops and Arrays</a:t>
            </a:r>
          </a:p>
          <a:p>
            <a:pPr>
              <a:spcAft>
                <a:spcPts val="600"/>
              </a:spcAft>
              <a:buFont typeface="Wingdings" panose="05000000000000000000" pitchFamily="2" charset="2"/>
              <a:buChar char="ü"/>
            </a:pPr>
            <a:r>
              <a:rPr lang="en-US" altLang="en-US" dirty="0"/>
              <a:t>Array Declaration and Initialization</a:t>
            </a:r>
          </a:p>
          <a:p>
            <a:pPr>
              <a:spcAft>
                <a:spcPts val="600"/>
              </a:spcAft>
              <a:buFont typeface="Wingdings" panose="05000000000000000000" pitchFamily="2" charset="2"/>
              <a:buChar char="ü"/>
            </a:pPr>
            <a:r>
              <a:rPr lang="en-US" dirty="0"/>
              <a:t>Array Out of Bounds</a:t>
            </a:r>
          </a:p>
          <a:p>
            <a:pPr>
              <a:spcAft>
                <a:spcPts val="600"/>
              </a:spcAft>
              <a:buFont typeface="Wingdings" panose="05000000000000000000" pitchFamily="2" charset="2"/>
              <a:buChar char="ü"/>
            </a:pPr>
            <a:r>
              <a:rPr lang="en-US" dirty="0"/>
              <a:t>Vectors and Arrays</a:t>
            </a:r>
          </a:p>
          <a:p>
            <a:pPr>
              <a:spcAft>
                <a:spcPts val="600"/>
              </a:spcAft>
              <a:buFont typeface="Wingdings" panose="05000000000000000000" pitchFamily="2" charset="2"/>
              <a:buChar char="ü"/>
            </a:pPr>
            <a:r>
              <a:rPr lang="en-US" altLang="en-US" dirty="0"/>
              <a:t>Arrays and Functions </a:t>
            </a:r>
            <a:endParaRPr lang="en-US" dirty="0"/>
          </a:p>
          <a:p>
            <a:pPr>
              <a:spcAft>
                <a:spcPts val="600"/>
              </a:spcAft>
              <a:buFont typeface="Wingdings" panose="05000000000000000000" pitchFamily="2" charset="2"/>
              <a:buChar char="ü"/>
            </a:pPr>
            <a:r>
              <a:rPr lang="en-US" altLang="en-US" dirty="0"/>
              <a:t>Example using Arrays and Functions</a:t>
            </a:r>
          </a:p>
          <a:p>
            <a:pPr>
              <a:spcAft>
                <a:spcPts val="600"/>
              </a:spcAft>
              <a:buFont typeface="Wingdings" panose="05000000000000000000" pitchFamily="2" charset="2"/>
              <a:buChar char="ü"/>
            </a:pPr>
            <a:r>
              <a:rPr lang="en-US" altLang="en-US" dirty="0"/>
              <a:t>Character Arrays</a:t>
            </a:r>
          </a:p>
          <a:p>
            <a:pPr>
              <a:spcAft>
                <a:spcPts val="600"/>
              </a:spcAft>
              <a:buFont typeface="Wingdings" panose="05000000000000000000" pitchFamily="2" charset="2"/>
              <a:buChar char="ü"/>
            </a:pPr>
            <a:r>
              <a:rPr lang="en-US" altLang="en-US" dirty="0"/>
              <a:t>Character Array Initialization</a:t>
            </a:r>
          </a:p>
          <a:p>
            <a:pPr>
              <a:spcAft>
                <a:spcPts val="600"/>
              </a:spcAft>
              <a:buFont typeface="Wingdings" panose="05000000000000000000" pitchFamily="2" charset="2"/>
              <a:buChar char="ü"/>
            </a:pPr>
            <a:r>
              <a:rPr lang="en-US" altLang="en-US" dirty="0"/>
              <a:t>The Null Character</a:t>
            </a:r>
          </a:p>
          <a:p>
            <a:pPr>
              <a:spcAft>
                <a:spcPts val="600"/>
              </a:spcAft>
              <a:buFont typeface="Wingdings" panose="05000000000000000000" pitchFamily="2" charset="2"/>
              <a:buChar char="ü"/>
            </a:pPr>
            <a:r>
              <a:rPr lang="en-US" altLang="en-US" dirty="0"/>
              <a:t>Character Array</a:t>
            </a:r>
          </a:p>
          <a:p>
            <a:pPr>
              <a:spcAft>
                <a:spcPts val="600"/>
              </a:spcAft>
              <a:buFont typeface="Wingdings" panose="05000000000000000000" pitchFamily="2" charset="2"/>
              <a:buChar char="Ø"/>
            </a:pPr>
            <a:r>
              <a:rPr lang="en-US" altLang="en-US" dirty="0"/>
              <a:t>Data Structures</a:t>
            </a:r>
          </a:p>
          <a:p>
            <a:pPr>
              <a:spcAft>
                <a:spcPts val="600"/>
              </a:spcAft>
              <a:buFont typeface="Wingdings" panose="05000000000000000000" pitchFamily="2" charset="2"/>
              <a:buChar char="q"/>
            </a:pPr>
            <a:r>
              <a:rPr lang="en-US" dirty="0"/>
              <a:t>Filling Arrays from Data Files </a:t>
            </a:r>
          </a:p>
          <a:p>
            <a:pPr>
              <a:spcAft>
                <a:spcPts val="600"/>
              </a:spcAft>
              <a:buFont typeface="Wingdings" panose="05000000000000000000" pitchFamily="2" charset="2"/>
              <a:buChar char="q"/>
            </a:pPr>
            <a:r>
              <a:rPr lang="en-US" dirty="0"/>
              <a:t>The </a:t>
            </a:r>
            <a:r>
              <a:rPr lang="en-US" dirty="0" err="1"/>
              <a:t>ifstream</a:t>
            </a:r>
            <a:r>
              <a:rPr lang="en-US" dirty="0"/>
              <a:t> and </a:t>
            </a:r>
            <a:r>
              <a:rPr lang="en-US" dirty="0" err="1"/>
              <a:t>ofstream</a:t>
            </a:r>
            <a:r>
              <a:rPr lang="en-US" dirty="0"/>
              <a:t> Classes</a:t>
            </a:r>
          </a:p>
          <a:p>
            <a:pPr>
              <a:spcAft>
                <a:spcPts val="600"/>
              </a:spcAft>
              <a:buFont typeface="Wingdings" panose="05000000000000000000" pitchFamily="2" charset="2"/>
              <a:buChar char="q"/>
            </a:pPr>
            <a:r>
              <a:rPr lang="en-US" dirty="0"/>
              <a:t>Using Char Delimiters with </a:t>
            </a:r>
            <a:r>
              <a:rPr lang="en-US" dirty="0" err="1"/>
              <a:t>GetLine</a:t>
            </a:r>
            <a:endParaRPr lang="en-US" dirty="0"/>
          </a:p>
          <a:p>
            <a:pPr>
              <a:spcAft>
                <a:spcPts val="600"/>
              </a:spcAft>
              <a:buFont typeface="Wingdings" panose="05000000000000000000" pitchFamily="2" charset="2"/>
              <a:buChar char="q"/>
            </a:pPr>
            <a:r>
              <a:rPr lang="en-US" dirty="0"/>
              <a:t>Parsing Strings</a:t>
            </a:r>
          </a:p>
          <a:p>
            <a:pPr>
              <a:spcAft>
                <a:spcPts val="600"/>
              </a:spcAft>
              <a:buFont typeface="Wingdings" panose="05000000000000000000" pitchFamily="2" charset="2"/>
              <a:buChar char="q"/>
            </a:pPr>
            <a:r>
              <a:rPr lang="en-US" dirty="0"/>
              <a:t>Converting Strings to Numbers</a:t>
            </a:r>
          </a:p>
          <a:p>
            <a:pPr>
              <a:spcAft>
                <a:spcPts val="600"/>
              </a:spcAft>
              <a:buFont typeface="Wingdings" panose="05000000000000000000" pitchFamily="2" charset="2"/>
              <a:buChar char="q"/>
            </a:pPr>
            <a:r>
              <a:rPr lang="en-US" altLang="en-US" dirty="0"/>
              <a:t>Multi-dimensional Arrays </a:t>
            </a:r>
          </a:p>
          <a:p>
            <a:pPr>
              <a:spcAft>
                <a:spcPts val="600"/>
              </a:spcAft>
              <a:buFont typeface="Wingdings" panose="05000000000000000000" pitchFamily="2" charset="2"/>
              <a:buChar char="q"/>
            </a:pPr>
            <a:r>
              <a:rPr lang="en-US" altLang="en-US" dirty="0"/>
              <a:t>Two-Dimensional Array Initialization</a:t>
            </a:r>
          </a:p>
          <a:p>
            <a:pPr>
              <a:spcAft>
                <a:spcPts val="600"/>
              </a:spcAft>
              <a:buFont typeface="Wingdings" panose="05000000000000000000" pitchFamily="2" charset="2"/>
              <a:buChar char="q"/>
            </a:pPr>
            <a:r>
              <a:rPr lang="en-US" altLang="en-US" dirty="0"/>
              <a:t>Nested for Loops and  Two-Dimensional Arrays</a:t>
            </a:r>
          </a:p>
          <a:p>
            <a:pPr>
              <a:spcAft>
                <a:spcPts val="600"/>
              </a:spcAft>
              <a:buFont typeface="Wingdings" panose="05000000000000000000" pitchFamily="2" charset="2"/>
              <a:buChar char="q"/>
            </a:pPr>
            <a:r>
              <a:rPr lang="en-US" altLang="en-US" dirty="0"/>
              <a:t>Multi-dimensional Arrays and Functions </a:t>
            </a:r>
            <a:endParaRPr lang="en-US" dirty="0"/>
          </a:p>
          <a:p>
            <a:pPr>
              <a:spcAft>
                <a:spcPts val="600"/>
              </a:spcAft>
              <a:buFont typeface="Wingdings" panose="05000000000000000000" pitchFamily="2" charset="2"/>
              <a:buChar char="q"/>
            </a:pPr>
            <a:r>
              <a:rPr lang="en-US" dirty="0"/>
              <a:t>Common Errors With Arrays</a:t>
            </a:r>
            <a:endParaRPr lang="en-US" altLang="en-US" dirty="0"/>
          </a:p>
        </p:txBody>
      </p:sp>
    </p:spTree>
    <p:extLst>
      <p:ext uri="{BB962C8B-B14F-4D97-AF65-F5344CB8AC3E}">
        <p14:creationId xmlns:p14="http://schemas.microsoft.com/office/powerpoint/2010/main" val="22953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Structs</a:t>
            </a:r>
            <a:endParaRPr lang="en-US" dirty="0"/>
          </a:p>
        </p:txBody>
      </p:sp>
      <p:sp>
        <p:nvSpPr>
          <p:cNvPr id="3" name="Content Placeholder 2"/>
          <p:cNvSpPr>
            <a:spLocks noGrp="1"/>
          </p:cNvSpPr>
          <p:nvPr>
            <p:ph idx="1"/>
          </p:nvPr>
        </p:nvSpPr>
        <p:spPr/>
        <p:txBody>
          <a:bodyPr/>
          <a:lstStyle/>
          <a:p>
            <a:r>
              <a:rPr lang="en-US" dirty="0"/>
              <a:t>C/C++ arrays allow you to define variables that combine several data items of the same kind but </a:t>
            </a:r>
            <a:r>
              <a:rPr lang="en-US" b="1" dirty="0"/>
              <a:t>structure</a:t>
            </a:r>
            <a:r>
              <a:rPr lang="en-US" dirty="0"/>
              <a:t> is another user defined data type which allows you to combine data items of different kinds.</a:t>
            </a:r>
          </a:p>
          <a:p>
            <a:r>
              <a:rPr lang="en-US" dirty="0"/>
              <a:t>Structures are used to represent a record, suppose you want to keep track of your books in a library. You might want to track the following attributes about each book:</a:t>
            </a:r>
          </a:p>
          <a:p>
            <a:r>
              <a:rPr lang="en-US" dirty="0"/>
              <a:t>Title</a:t>
            </a:r>
          </a:p>
          <a:p>
            <a:r>
              <a:rPr lang="en-US" dirty="0"/>
              <a:t>Author</a:t>
            </a:r>
          </a:p>
          <a:p>
            <a:r>
              <a:rPr lang="en-US" dirty="0"/>
              <a:t>Subject</a:t>
            </a:r>
          </a:p>
          <a:p>
            <a:r>
              <a:rPr lang="en-US" dirty="0"/>
              <a:t>Book ID</a:t>
            </a:r>
          </a:p>
          <a:p>
            <a:pPr marL="0" indent="0">
              <a:buNone/>
            </a:pPr>
            <a:endParaRPr lang="en-US" dirty="0"/>
          </a:p>
        </p:txBody>
      </p:sp>
    </p:spTree>
    <p:extLst>
      <p:ext uri="{BB962C8B-B14F-4D97-AF65-F5344CB8AC3E}">
        <p14:creationId xmlns:p14="http://schemas.microsoft.com/office/powerpoint/2010/main" val="51512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Structure:</a:t>
            </a:r>
            <a:br>
              <a:rPr lang="en-US" dirty="0"/>
            </a:br>
            <a:endParaRPr lang="en-US" dirty="0"/>
          </a:p>
        </p:txBody>
      </p:sp>
      <p:sp>
        <p:nvSpPr>
          <p:cNvPr id="3" name="Content Placeholder 2"/>
          <p:cNvSpPr>
            <a:spLocks noGrp="1"/>
          </p:cNvSpPr>
          <p:nvPr>
            <p:ph idx="1"/>
          </p:nvPr>
        </p:nvSpPr>
        <p:spPr/>
        <p:txBody>
          <a:bodyPr/>
          <a:lstStyle/>
          <a:p>
            <a:r>
              <a:rPr lang="en-US" dirty="0"/>
              <a:t>To define a structure, you must use the </a:t>
            </a:r>
            <a:r>
              <a:rPr lang="en-US" dirty="0" err="1"/>
              <a:t>struct</a:t>
            </a:r>
            <a:r>
              <a:rPr lang="en-US" dirty="0"/>
              <a:t> statement. The </a:t>
            </a:r>
            <a:r>
              <a:rPr lang="en-US" dirty="0" err="1"/>
              <a:t>struct</a:t>
            </a:r>
            <a:r>
              <a:rPr lang="en-US" dirty="0"/>
              <a:t> statement defines a new data type, with more than one member, for your program. The format of the </a:t>
            </a:r>
            <a:r>
              <a:rPr lang="en-US" dirty="0" err="1"/>
              <a:t>struct</a:t>
            </a:r>
            <a:r>
              <a:rPr lang="en-US" dirty="0"/>
              <a:t> statement is this:</a:t>
            </a:r>
          </a:p>
          <a:p>
            <a:r>
              <a:rPr lang="en-US" dirty="0" err="1"/>
              <a:t>struct</a:t>
            </a:r>
            <a:r>
              <a:rPr lang="en-US" dirty="0"/>
              <a:t> [structure tag]</a:t>
            </a:r>
          </a:p>
          <a:p>
            <a:r>
              <a:rPr lang="en-US" dirty="0"/>
              <a:t>{</a:t>
            </a:r>
          </a:p>
          <a:p>
            <a:r>
              <a:rPr lang="en-US" dirty="0"/>
              <a:t>   member definition;</a:t>
            </a:r>
          </a:p>
          <a:p>
            <a:r>
              <a:rPr lang="en-US" dirty="0"/>
              <a:t>   member definition;</a:t>
            </a:r>
          </a:p>
          <a:p>
            <a:r>
              <a:rPr lang="en-US" dirty="0"/>
              <a:t>   ...</a:t>
            </a:r>
          </a:p>
          <a:p>
            <a:r>
              <a:rPr lang="en-US" dirty="0"/>
              <a:t>   member definition;</a:t>
            </a:r>
          </a:p>
          <a:p>
            <a:r>
              <a:rPr lang="en-US" dirty="0"/>
              <a:t>} [one or more structure variables];</a:t>
            </a:r>
          </a:p>
          <a:p>
            <a:endParaRPr lang="en-US" dirty="0"/>
          </a:p>
        </p:txBody>
      </p:sp>
    </p:spTree>
    <p:extLst>
      <p:ext uri="{BB962C8B-B14F-4D97-AF65-F5344CB8AC3E}">
        <p14:creationId xmlns:p14="http://schemas.microsoft.com/office/powerpoint/2010/main" val="196537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Tag</a:t>
            </a:r>
          </a:p>
        </p:txBody>
      </p:sp>
      <p:sp>
        <p:nvSpPr>
          <p:cNvPr id="3" name="Content Placeholder 2"/>
          <p:cNvSpPr>
            <a:spLocks noGrp="1"/>
          </p:cNvSpPr>
          <p:nvPr>
            <p:ph idx="1"/>
          </p:nvPr>
        </p:nvSpPr>
        <p:spPr>
          <a:xfrm>
            <a:off x="1103312" y="1427968"/>
            <a:ext cx="8946541" cy="4820432"/>
          </a:xfrm>
        </p:spPr>
        <p:txBody>
          <a:bodyPr>
            <a:normAutofit lnSpcReduction="10000"/>
          </a:bodyPr>
          <a:lstStyle/>
          <a:p>
            <a:r>
              <a:rPr lang="en-US" dirty="0"/>
              <a:t>The </a:t>
            </a:r>
            <a:r>
              <a:rPr lang="en-US" b="1" dirty="0"/>
              <a:t>structure tag</a:t>
            </a:r>
            <a:r>
              <a:rPr lang="en-US" dirty="0"/>
              <a:t> is optional and each member definition is a normal variable definition, such as </a:t>
            </a:r>
            <a:r>
              <a:rPr lang="en-US" dirty="0" err="1"/>
              <a:t>int</a:t>
            </a:r>
            <a:r>
              <a:rPr lang="en-US" dirty="0"/>
              <a:t> </a:t>
            </a:r>
            <a:r>
              <a:rPr lang="en-US" dirty="0" err="1"/>
              <a:t>i</a:t>
            </a:r>
            <a:r>
              <a:rPr lang="en-US" dirty="0"/>
              <a:t>; or float f; or any other valid variable definition. </a:t>
            </a:r>
          </a:p>
          <a:p>
            <a:r>
              <a:rPr lang="en-US" dirty="0"/>
              <a:t>At the end of the structure's definition, before the final semicolon, you can specify one or more structure variables but it is optional. Here is the way you would declare the Book structure:</a:t>
            </a:r>
          </a:p>
          <a:p>
            <a:endParaRPr lang="en-US" dirty="0"/>
          </a:p>
          <a:p>
            <a:pPr marL="0" lvl="0" indent="0" defTabSz="914400" eaLnBrk="0" fontAlgn="base" hangingPunct="0">
              <a:spcBef>
                <a:spcPct val="0"/>
              </a:spcBef>
              <a:spcAft>
                <a:spcPct val="0"/>
              </a:spcAft>
              <a:buClrTx/>
              <a:buSzTx/>
              <a:buNone/>
            </a:pPr>
            <a:r>
              <a:rPr lang="en-US" dirty="0">
                <a:latin typeface="Arial Unicode MS" panose="020B0604020202020204" pitchFamily="34" charset="-128"/>
                <a:ea typeface="Times New Roman" panose="02020603050405020304" pitchFamily="18" charset="0"/>
                <a:cs typeface="Courier New" panose="02070309020205020404" pitchFamily="49" charset="0"/>
              </a:rPr>
              <a:t>	</a:t>
            </a:r>
            <a:r>
              <a:rPr lang="en-US" sz="2400" dirty="0" err="1">
                <a:latin typeface="Arial Unicode MS" panose="020B0604020202020204" pitchFamily="34" charset="-128"/>
                <a:ea typeface="Times New Roman" panose="02020603050405020304" pitchFamily="18" charset="0"/>
                <a:cs typeface="Courier New" panose="02070309020205020404" pitchFamily="49" charset="0"/>
              </a:rPr>
              <a:t>struct</a:t>
            </a:r>
            <a:r>
              <a:rPr lang="en-US" sz="2400" dirty="0">
                <a:latin typeface="Arial Unicode MS" panose="020B0604020202020204" pitchFamily="34" charset="-128"/>
                <a:ea typeface="Times New Roman" panose="02020603050405020304" pitchFamily="18" charset="0"/>
                <a:cs typeface="Courier New" panose="02070309020205020404" pitchFamily="49" charset="0"/>
              </a:rPr>
              <a:t> Books</a:t>
            </a:r>
          </a:p>
          <a:p>
            <a:pPr marL="0" lvl="0" indent="0" defTabSz="914400" eaLnBrk="0" fontAlgn="base" hangingPunct="0">
              <a:spcBef>
                <a:spcPct val="0"/>
              </a:spcBef>
              <a:spcAft>
                <a:spcPct val="0"/>
              </a:spcAft>
              <a:buClrTx/>
              <a:buSzTx/>
              <a:buNone/>
            </a:pPr>
            <a:r>
              <a:rPr lang="en-US" sz="2400" dirty="0">
                <a:latin typeface="Arial Unicode MS" panose="020B0604020202020204" pitchFamily="34" charset="-128"/>
                <a:ea typeface="Times New Roman" panose="02020603050405020304" pitchFamily="18" charset="0"/>
                <a:cs typeface="Courier New" panose="02070309020205020404" pitchFamily="49" charset="0"/>
              </a:rPr>
              <a:t>	{   </a:t>
            </a:r>
          </a:p>
          <a:p>
            <a:pPr marL="0" lvl="0" indent="0" defTabSz="914400" eaLnBrk="0" fontAlgn="base" hangingPunct="0">
              <a:spcBef>
                <a:spcPct val="0"/>
              </a:spcBef>
              <a:spcAft>
                <a:spcPct val="0"/>
              </a:spcAft>
              <a:buClrTx/>
              <a:buSzTx/>
              <a:buNone/>
            </a:pPr>
            <a:r>
              <a:rPr lang="en-US" dirty="0">
                <a:latin typeface="Arial Unicode MS" panose="020B0604020202020204" pitchFamily="34" charset="-128"/>
                <a:ea typeface="Times New Roman" panose="02020603050405020304" pitchFamily="18" charset="0"/>
                <a:cs typeface="Courier New" panose="02070309020205020404" pitchFamily="49" charset="0"/>
              </a:rPr>
              <a:t>	    </a:t>
            </a:r>
            <a:r>
              <a:rPr lang="en-US" sz="2400" dirty="0">
                <a:latin typeface="Arial Unicode MS" panose="020B0604020202020204" pitchFamily="34" charset="-128"/>
                <a:ea typeface="Times New Roman" panose="02020603050405020304" pitchFamily="18" charset="0"/>
                <a:cs typeface="Courier New" panose="02070309020205020404" pitchFamily="49" charset="0"/>
              </a:rPr>
              <a:t>char  title[50];   </a:t>
            </a:r>
          </a:p>
          <a:p>
            <a:pPr marL="0" lvl="0" indent="0" defTabSz="914400" eaLnBrk="0" fontAlgn="base" hangingPunct="0">
              <a:spcBef>
                <a:spcPct val="0"/>
              </a:spcBef>
              <a:spcAft>
                <a:spcPct val="0"/>
              </a:spcAft>
              <a:buClrTx/>
              <a:buSzTx/>
              <a:buNone/>
            </a:pPr>
            <a:r>
              <a:rPr lang="en-US" sz="2400" dirty="0">
                <a:latin typeface="Arial Unicode MS" panose="020B0604020202020204" pitchFamily="34" charset="-128"/>
                <a:ea typeface="Times New Roman" panose="02020603050405020304" pitchFamily="18" charset="0"/>
                <a:cs typeface="Courier New" panose="02070309020205020404" pitchFamily="49" charset="0"/>
              </a:rPr>
              <a:t>	    char  author[50];   </a:t>
            </a:r>
          </a:p>
          <a:p>
            <a:pPr marL="0" lvl="0" indent="0" defTabSz="914400" eaLnBrk="0" fontAlgn="base" hangingPunct="0">
              <a:spcBef>
                <a:spcPct val="0"/>
              </a:spcBef>
              <a:spcAft>
                <a:spcPct val="0"/>
              </a:spcAft>
              <a:buClrTx/>
              <a:buSzTx/>
              <a:buNone/>
            </a:pPr>
            <a:r>
              <a:rPr lang="en-US" sz="2400" dirty="0">
                <a:latin typeface="Arial Unicode MS" panose="020B0604020202020204" pitchFamily="34" charset="-128"/>
                <a:ea typeface="Times New Roman" panose="02020603050405020304" pitchFamily="18" charset="0"/>
                <a:cs typeface="Courier New" panose="02070309020205020404" pitchFamily="49" charset="0"/>
              </a:rPr>
              <a:t>	    char  subject[100];   </a:t>
            </a:r>
          </a:p>
          <a:p>
            <a:pPr marL="0" lvl="0" indent="0" defTabSz="914400" eaLnBrk="0" fontAlgn="base" hangingPunct="0">
              <a:spcBef>
                <a:spcPct val="0"/>
              </a:spcBef>
              <a:spcAft>
                <a:spcPct val="0"/>
              </a:spcAft>
              <a:buClrTx/>
              <a:buSzTx/>
              <a:buNone/>
            </a:pPr>
            <a:r>
              <a:rPr lang="en-US" sz="2400" dirty="0">
                <a:latin typeface="Arial Unicode MS" panose="020B0604020202020204" pitchFamily="34" charset="-128"/>
                <a:ea typeface="Times New Roman" panose="02020603050405020304" pitchFamily="18" charset="0"/>
                <a:cs typeface="Courier New" panose="02070309020205020404" pitchFamily="49" charset="0"/>
              </a:rPr>
              <a:t>	    </a:t>
            </a:r>
            <a:r>
              <a:rPr lang="en-US" sz="2400" dirty="0" err="1">
                <a:latin typeface="Arial Unicode MS" panose="020B0604020202020204" pitchFamily="34" charset="-128"/>
                <a:ea typeface="Times New Roman" panose="02020603050405020304" pitchFamily="18" charset="0"/>
                <a:cs typeface="Courier New" panose="02070309020205020404" pitchFamily="49" charset="0"/>
              </a:rPr>
              <a:t>int</a:t>
            </a:r>
            <a:r>
              <a:rPr lang="en-US" sz="2400" dirty="0">
                <a:latin typeface="Arial Unicode MS" panose="020B0604020202020204" pitchFamily="34" charset="-128"/>
                <a:ea typeface="Times New Roman" panose="02020603050405020304" pitchFamily="18" charset="0"/>
                <a:cs typeface="Courier New" panose="02070309020205020404" pitchFamily="49" charset="0"/>
              </a:rPr>
              <a:t>   </a:t>
            </a:r>
            <a:r>
              <a:rPr lang="en-US" sz="2400" dirty="0" err="1">
                <a:latin typeface="Arial Unicode MS" panose="020B0604020202020204" pitchFamily="34" charset="-128"/>
                <a:ea typeface="Times New Roman" panose="02020603050405020304" pitchFamily="18" charset="0"/>
                <a:cs typeface="Courier New" panose="02070309020205020404" pitchFamily="49" charset="0"/>
              </a:rPr>
              <a:t>book_id</a:t>
            </a:r>
            <a:r>
              <a:rPr lang="en-US" sz="2400" dirty="0">
                <a:latin typeface="Arial Unicode MS" panose="020B0604020202020204" pitchFamily="34" charset="-128"/>
                <a:ea typeface="Times New Roman" panose="02020603050405020304" pitchFamily="18" charset="0"/>
                <a:cs typeface="Courier New" panose="02070309020205020404" pitchFamily="49" charset="0"/>
              </a:rPr>
              <a:t>;</a:t>
            </a:r>
            <a:endParaRPr lang="en-US" sz="2400" dirty="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400" dirty="0">
                <a:latin typeface="Arial" panose="020B0604020202020204" pitchFamily="34" charset="0"/>
                <a:ea typeface="Calibri" panose="020F0502020204030204" pitchFamily="34" charset="0"/>
                <a:cs typeface="Times New Roman" panose="02020603050405020304" pitchFamily="18" charset="0"/>
              </a:rPr>
              <a:t>	}book;</a:t>
            </a:r>
            <a:r>
              <a:rPr lang="en-US" sz="2400" dirty="0">
                <a:latin typeface="Arial" panose="020B0604020202020204" pitchFamily="34" charset="0"/>
              </a:rPr>
              <a:t> </a:t>
            </a:r>
          </a:p>
          <a:p>
            <a:endParaRPr lang="en-US" dirty="0"/>
          </a:p>
        </p:txBody>
      </p:sp>
      <p:sp>
        <p:nvSpPr>
          <p:cNvPr id="7" name="Rectangle 4"/>
          <p:cNvSpPr>
            <a:spLocks noChangeArrowheads="1"/>
          </p:cNvSpPr>
          <p:nvPr/>
        </p:nvSpPr>
        <p:spPr bwMode="auto">
          <a:xfrm>
            <a:off x="0" y="42025"/>
            <a:ext cx="65" cy="3731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689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Structure Members:</a:t>
            </a:r>
            <a:br>
              <a:rPr lang="en-US" dirty="0"/>
            </a:br>
            <a:endParaRPr lang="en-US" dirty="0"/>
          </a:p>
        </p:txBody>
      </p:sp>
      <p:sp>
        <p:nvSpPr>
          <p:cNvPr id="3" name="Content Placeholder 2"/>
          <p:cNvSpPr>
            <a:spLocks noGrp="1"/>
          </p:cNvSpPr>
          <p:nvPr>
            <p:ph idx="1"/>
          </p:nvPr>
        </p:nvSpPr>
        <p:spPr/>
        <p:txBody>
          <a:bodyPr>
            <a:normAutofit/>
          </a:bodyPr>
          <a:lstStyle/>
          <a:p>
            <a:r>
              <a:rPr lang="en-US" sz="2800" dirty="0"/>
              <a:t>To access any member of a structure, we use the </a:t>
            </a:r>
          </a:p>
          <a:p>
            <a:pPr marL="0" indent="0">
              <a:buNone/>
            </a:pPr>
            <a:r>
              <a:rPr lang="en-US" sz="2800" b="1" dirty="0"/>
              <a:t>      member access operator (.)</a:t>
            </a:r>
            <a:r>
              <a:rPr lang="en-US" sz="2800" dirty="0"/>
              <a:t>. </a:t>
            </a:r>
          </a:p>
          <a:p>
            <a:pPr marL="0" indent="0">
              <a:buNone/>
            </a:pPr>
            <a:r>
              <a:rPr lang="en-US" sz="2800" dirty="0"/>
              <a:t> 	The member access operator is coded as a period between the 	structure variable name and the structure member that we wish to 	access. You would use </a:t>
            </a:r>
            <a:r>
              <a:rPr lang="en-US" sz="2800" b="1" dirty="0" err="1"/>
              <a:t>struct</a:t>
            </a:r>
            <a:r>
              <a:rPr lang="en-US" sz="2800" dirty="0"/>
              <a:t> keyword to define variables of 	structure type. Following is the example to explain usage of 	structure:</a:t>
            </a:r>
          </a:p>
        </p:txBody>
      </p:sp>
    </p:spTree>
    <p:extLst>
      <p:ext uri="{BB962C8B-B14F-4D97-AF65-F5344CB8AC3E}">
        <p14:creationId xmlns:p14="http://schemas.microsoft.com/office/powerpoint/2010/main" val="176317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87890"/>
            <a:ext cx="8946541" cy="6060509"/>
          </a:xfrm>
        </p:spPr>
        <p:txBody>
          <a:bodyPr>
            <a:normAutofit/>
          </a:bodyPr>
          <a:lstStyle/>
          <a:p>
            <a:pPr marL="0" indent="0">
              <a:buNone/>
            </a:pPr>
            <a:endParaRPr lang="en-US" dirty="0"/>
          </a:p>
          <a:p>
            <a:pPr marL="400050" lvl="1" indent="0">
              <a:buNone/>
            </a:pPr>
            <a:r>
              <a:rPr lang="en-US" sz="2600" dirty="0"/>
              <a:t>#include &lt;</a:t>
            </a:r>
            <a:r>
              <a:rPr lang="en-US" sz="2600" dirty="0" err="1"/>
              <a:t>iostream</a:t>
            </a:r>
            <a:r>
              <a:rPr lang="en-US" sz="2600" dirty="0"/>
              <a:t>&gt;</a:t>
            </a:r>
          </a:p>
          <a:p>
            <a:pPr marL="400050" lvl="1" indent="0">
              <a:buNone/>
            </a:pPr>
            <a:r>
              <a:rPr lang="en-US" sz="2600" dirty="0"/>
              <a:t>#include &lt;</a:t>
            </a:r>
            <a:r>
              <a:rPr lang="en-US" sz="2600" dirty="0" err="1"/>
              <a:t>cstring</a:t>
            </a:r>
            <a:r>
              <a:rPr lang="en-US" sz="2600" dirty="0"/>
              <a:t>&gt;</a:t>
            </a:r>
          </a:p>
          <a:p>
            <a:pPr marL="400050" lvl="1" indent="0">
              <a:buNone/>
            </a:pPr>
            <a:r>
              <a:rPr lang="en-US" sz="2600" dirty="0"/>
              <a:t> using namespace </a:t>
            </a:r>
            <a:r>
              <a:rPr lang="en-US" sz="2600" dirty="0" err="1"/>
              <a:t>std</a:t>
            </a:r>
            <a:r>
              <a:rPr lang="en-US" sz="2600" dirty="0"/>
              <a:t>; </a:t>
            </a:r>
          </a:p>
          <a:p>
            <a:pPr marL="400050" lvl="1" indent="0">
              <a:buNone/>
            </a:pPr>
            <a:r>
              <a:rPr lang="en-US" sz="2600" dirty="0" err="1"/>
              <a:t>struct</a:t>
            </a:r>
            <a:r>
              <a:rPr lang="en-US" sz="2600" dirty="0"/>
              <a:t> Books</a:t>
            </a:r>
          </a:p>
          <a:p>
            <a:pPr marL="400050" lvl="1" indent="0">
              <a:buNone/>
            </a:pPr>
            <a:r>
              <a:rPr lang="en-US" sz="2600" dirty="0"/>
              <a:t>{   </a:t>
            </a:r>
          </a:p>
          <a:p>
            <a:pPr marL="400050" lvl="1" indent="0">
              <a:buNone/>
            </a:pPr>
            <a:r>
              <a:rPr lang="en-US" sz="2600" dirty="0"/>
              <a:t>	char  title[50];   </a:t>
            </a:r>
          </a:p>
          <a:p>
            <a:pPr marL="400050" lvl="1" indent="0">
              <a:buNone/>
            </a:pPr>
            <a:r>
              <a:rPr lang="en-US" sz="2600" dirty="0"/>
              <a:t>    	char  author[50];   </a:t>
            </a:r>
          </a:p>
          <a:p>
            <a:pPr marL="400050" lvl="1" indent="0">
              <a:buNone/>
            </a:pPr>
            <a:r>
              <a:rPr lang="en-US" sz="2600" dirty="0"/>
              <a:t>    	char  subject[100];   </a:t>
            </a:r>
          </a:p>
          <a:p>
            <a:pPr marL="400050" lvl="1" indent="0">
              <a:buNone/>
            </a:pPr>
            <a:r>
              <a:rPr lang="en-US" sz="2600" dirty="0"/>
              <a:t>    	</a:t>
            </a:r>
            <a:r>
              <a:rPr lang="en-US" sz="2600" dirty="0" err="1"/>
              <a:t>int</a:t>
            </a:r>
            <a:r>
              <a:rPr lang="en-US" sz="2600" dirty="0"/>
              <a:t>   </a:t>
            </a:r>
            <a:r>
              <a:rPr lang="en-US" sz="2600" dirty="0" err="1"/>
              <a:t>book_id</a:t>
            </a:r>
            <a:r>
              <a:rPr lang="en-US" sz="2600" dirty="0"/>
              <a:t>;</a:t>
            </a:r>
          </a:p>
          <a:p>
            <a:pPr marL="400050" lvl="1" indent="0">
              <a:buNone/>
            </a:pPr>
            <a:r>
              <a:rPr lang="en-US" sz="2600" dirty="0"/>
              <a:t>};  </a:t>
            </a:r>
          </a:p>
        </p:txBody>
      </p:sp>
    </p:spTree>
    <p:extLst>
      <p:ext uri="{BB962C8B-B14F-4D97-AF65-F5344CB8AC3E}">
        <p14:creationId xmlns:p14="http://schemas.microsoft.com/office/powerpoint/2010/main" val="33082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87890"/>
            <a:ext cx="8946541" cy="6526061"/>
          </a:xfrm>
        </p:spPr>
        <p:txBody>
          <a:bodyPr>
            <a:normAutofit/>
          </a:bodyPr>
          <a:lstStyle/>
          <a:p>
            <a:pPr marL="0" indent="0">
              <a:buNone/>
            </a:pPr>
            <a:endParaRPr lang="en-US" dirty="0"/>
          </a:p>
          <a:p>
            <a:r>
              <a:rPr lang="en-US" dirty="0" err="1"/>
              <a:t>int</a:t>
            </a:r>
            <a:r>
              <a:rPr lang="en-US" dirty="0"/>
              <a:t> main( )</a:t>
            </a:r>
          </a:p>
          <a:p>
            <a:r>
              <a:rPr lang="en-US" dirty="0"/>
              <a:t>{   </a:t>
            </a:r>
          </a:p>
          <a:p>
            <a:pPr marL="342900" lvl="1" indent="0">
              <a:buNone/>
            </a:pPr>
            <a:r>
              <a:rPr lang="en-US" dirty="0"/>
              <a:t>Books Book1;        // Declare Book1 of type Book   </a:t>
            </a:r>
          </a:p>
          <a:p>
            <a:pPr marL="342900" lvl="1" indent="0">
              <a:buNone/>
            </a:pPr>
            <a:r>
              <a:rPr lang="en-US" dirty="0"/>
              <a:t>Books Book2;        // Declare Book2 of type Book    </a:t>
            </a:r>
          </a:p>
          <a:p>
            <a:pPr marL="342900" lvl="1" indent="0">
              <a:buNone/>
            </a:pPr>
            <a:endParaRPr lang="en-US" dirty="0"/>
          </a:p>
          <a:p>
            <a:pPr marL="342900" lvl="1" indent="0">
              <a:buNone/>
            </a:pPr>
            <a:r>
              <a:rPr lang="en-US" dirty="0"/>
              <a:t>// book 1 specification </a:t>
            </a:r>
          </a:p>
          <a:p>
            <a:pPr marL="342900" lvl="1" indent="0">
              <a:buNone/>
            </a:pPr>
            <a:r>
              <a:rPr lang="en-US" dirty="0"/>
              <a:t>Book1.title = "Learn C++ Programming";</a:t>
            </a:r>
          </a:p>
          <a:p>
            <a:pPr marL="342900" lvl="1" indent="0">
              <a:buNone/>
            </a:pPr>
            <a:r>
              <a:rPr lang="en-US" dirty="0"/>
              <a:t>Book1.author = "Chand </a:t>
            </a:r>
            <a:r>
              <a:rPr lang="en-US" dirty="0" err="1"/>
              <a:t>Miyan</a:t>
            </a:r>
            <a:r>
              <a:rPr lang="en-US" dirty="0"/>
              <a:t>"; </a:t>
            </a:r>
          </a:p>
          <a:p>
            <a:pPr marL="342900" lvl="1" indent="0">
              <a:buNone/>
            </a:pPr>
            <a:r>
              <a:rPr lang="en-US" dirty="0"/>
              <a:t>Book1.subject = "C++ </a:t>
            </a:r>
            <a:r>
              <a:rPr lang="en-US"/>
              <a:t>Programming";</a:t>
            </a:r>
            <a:endParaRPr lang="en-US" dirty="0"/>
          </a:p>
          <a:p>
            <a:pPr marL="342900" lvl="1" indent="0">
              <a:buNone/>
            </a:pPr>
            <a:r>
              <a:rPr lang="en-US" dirty="0"/>
              <a:t>Book1.book_id = 6495407;</a:t>
            </a:r>
          </a:p>
          <a:p>
            <a:pPr marL="342900" lvl="1" indent="0">
              <a:buNone/>
            </a:pPr>
            <a:endParaRPr lang="en-US" dirty="0"/>
          </a:p>
          <a:p>
            <a:pPr marL="342900" lvl="1" indent="0">
              <a:buNone/>
            </a:pPr>
            <a:r>
              <a:rPr lang="en-US" dirty="0"/>
              <a:t>// book 2 specification</a:t>
            </a:r>
          </a:p>
          <a:p>
            <a:pPr marL="342900" lvl="1" indent="0">
              <a:buNone/>
            </a:pPr>
            <a:r>
              <a:rPr lang="en-US" dirty="0" err="1"/>
              <a:t>strcpy_s</a:t>
            </a:r>
            <a:r>
              <a:rPr lang="en-US" dirty="0"/>
              <a:t>( Book2.title, "Telecom Billing");</a:t>
            </a:r>
          </a:p>
          <a:p>
            <a:pPr marL="342900" lvl="1" indent="0">
              <a:buNone/>
            </a:pPr>
            <a:r>
              <a:rPr lang="en-US" dirty="0" err="1"/>
              <a:t>strcpy_s</a:t>
            </a:r>
            <a:r>
              <a:rPr lang="en-US" dirty="0"/>
              <a:t>( Book2.author, "</a:t>
            </a:r>
            <a:r>
              <a:rPr lang="en-US" dirty="0" err="1"/>
              <a:t>Yakit</a:t>
            </a:r>
            <a:r>
              <a:rPr lang="en-US" dirty="0"/>
              <a:t> </a:t>
            </a:r>
            <a:r>
              <a:rPr lang="en-US" dirty="0" err="1"/>
              <a:t>Singha</a:t>
            </a:r>
            <a:r>
              <a:rPr lang="en-US" dirty="0"/>
              <a:t>");</a:t>
            </a:r>
          </a:p>
          <a:p>
            <a:pPr marL="342900" lvl="1" indent="0">
              <a:buNone/>
            </a:pPr>
            <a:r>
              <a:rPr lang="en-US" dirty="0" err="1"/>
              <a:t>strcpy_s</a:t>
            </a:r>
            <a:r>
              <a:rPr lang="en-US" dirty="0"/>
              <a:t>( Book2.subject, "Telecom");</a:t>
            </a:r>
          </a:p>
          <a:p>
            <a:pPr marL="342900" lvl="1" indent="0">
              <a:buNone/>
            </a:pPr>
            <a:r>
              <a:rPr lang="en-US" dirty="0"/>
              <a:t>Book2.book_id = 6495700;</a:t>
            </a:r>
          </a:p>
        </p:txBody>
      </p:sp>
    </p:spTree>
    <p:extLst>
      <p:ext uri="{BB962C8B-B14F-4D97-AF65-F5344CB8AC3E}">
        <p14:creationId xmlns:p14="http://schemas.microsoft.com/office/powerpoint/2010/main" val="95185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38619"/>
            <a:ext cx="8946541" cy="6112701"/>
          </a:xfrm>
        </p:spPr>
        <p:txBody>
          <a:bodyPr>
            <a:normAutofit/>
          </a:bodyPr>
          <a:lstStyle/>
          <a:p>
            <a:pPr marL="0" indent="0">
              <a:buNone/>
            </a:pPr>
            <a:r>
              <a:rPr lang="en-US" dirty="0"/>
              <a:t>	// Print Book1 info   </a:t>
            </a:r>
          </a:p>
          <a:p>
            <a:pPr marL="0" indent="0">
              <a:buNone/>
            </a:pPr>
            <a:r>
              <a:rPr lang="en-US" dirty="0"/>
              <a:t>	</a:t>
            </a:r>
            <a:r>
              <a:rPr lang="en-US" dirty="0" err="1"/>
              <a:t>cout</a:t>
            </a:r>
            <a:r>
              <a:rPr lang="en-US" dirty="0"/>
              <a:t> &lt;&lt; "Book 1 title : " &lt;&lt; Book1.title &lt;&lt;</a:t>
            </a:r>
            <a:r>
              <a:rPr lang="en-US" dirty="0" err="1"/>
              <a:t>endl</a:t>
            </a:r>
            <a:r>
              <a:rPr lang="en-US" dirty="0"/>
              <a:t>;   </a:t>
            </a:r>
          </a:p>
          <a:p>
            <a:pPr marL="0" indent="0">
              <a:buNone/>
            </a:pPr>
            <a:r>
              <a:rPr lang="en-US" dirty="0"/>
              <a:t>	</a:t>
            </a:r>
            <a:r>
              <a:rPr lang="en-US" dirty="0" err="1"/>
              <a:t>cout</a:t>
            </a:r>
            <a:r>
              <a:rPr lang="en-US" dirty="0"/>
              <a:t> &lt;&lt; "Book 1 author : " &lt;&lt; Book1.author &lt;&lt;</a:t>
            </a:r>
            <a:r>
              <a:rPr lang="en-US" dirty="0" err="1"/>
              <a:t>endl</a:t>
            </a:r>
            <a:r>
              <a:rPr lang="en-US" dirty="0"/>
              <a:t>;   </a:t>
            </a:r>
          </a:p>
          <a:p>
            <a:pPr marL="0" indent="0">
              <a:buNone/>
            </a:pPr>
            <a:r>
              <a:rPr lang="en-US" dirty="0"/>
              <a:t>	</a:t>
            </a:r>
            <a:r>
              <a:rPr lang="en-US" dirty="0" err="1"/>
              <a:t>cout</a:t>
            </a:r>
            <a:r>
              <a:rPr lang="en-US" dirty="0"/>
              <a:t> &lt;&lt; "Book 1 subject : " &lt;&lt; Book1.subject &lt;&lt;</a:t>
            </a:r>
            <a:r>
              <a:rPr lang="en-US" dirty="0" err="1"/>
              <a:t>endl</a:t>
            </a:r>
            <a:r>
              <a:rPr lang="en-US" dirty="0"/>
              <a:t>;   </a:t>
            </a:r>
          </a:p>
          <a:p>
            <a:pPr marL="0" indent="0">
              <a:buNone/>
            </a:pPr>
            <a:r>
              <a:rPr lang="en-US" dirty="0"/>
              <a:t>	</a:t>
            </a:r>
            <a:r>
              <a:rPr lang="en-US" dirty="0" err="1"/>
              <a:t>cout</a:t>
            </a:r>
            <a:r>
              <a:rPr lang="en-US" dirty="0"/>
              <a:t> &lt;&lt; "Book 1 id : " &lt;&lt; Book1.book_id &lt;&lt;</a:t>
            </a:r>
            <a:r>
              <a:rPr lang="en-US" dirty="0" err="1"/>
              <a:t>endl</a:t>
            </a:r>
            <a:r>
              <a:rPr lang="en-US" dirty="0"/>
              <a:t>;   </a:t>
            </a:r>
          </a:p>
          <a:p>
            <a:pPr marL="0" indent="0">
              <a:buNone/>
            </a:pPr>
            <a:endParaRPr lang="en-US" dirty="0"/>
          </a:p>
          <a:p>
            <a:pPr marL="0" indent="0">
              <a:buNone/>
            </a:pPr>
            <a:r>
              <a:rPr lang="en-US" dirty="0"/>
              <a:t>	// Print Book2 info   </a:t>
            </a:r>
          </a:p>
          <a:p>
            <a:pPr marL="0" indent="0">
              <a:buNone/>
            </a:pPr>
            <a:r>
              <a:rPr lang="en-US" dirty="0"/>
              <a:t>	</a:t>
            </a:r>
            <a:r>
              <a:rPr lang="en-US" dirty="0" err="1"/>
              <a:t>cout</a:t>
            </a:r>
            <a:r>
              <a:rPr lang="en-US" dirty="0"/>
              <a:t> &lt;&lt; "Book 2 title : " &lt;&lt; Book2.title &lt;&lt;</a:t>
            </a:r>
            <a:r>
              <a:rPr lang="en-US" dirty="0" err="1"/>
              <a:t>endl</a:t>
            </a:r>
            <a:r>
              <a:rPr lang="en-US" dirty="0"/>
              <a:t>;   </a:t>
            </a:r>
          </a:p>
          <a:p>
            <a:pPr marL="0" indent="0">
              <a:buNone/>
            </a:pPr>
            <a:r>
              <a:rPr lang="en-US" dirty="0"/>
              <a:t>	</a:t>
            </a:r>
            <a:r>
              <a:rPr lang="en-US" dirty="0" err="1"/>
              <a:t>cout</a:t>
            </a:r>
            <a:r>
              <a:rPr lang="en-US" dirty="0"/>
              <a:t> &lt;&lt; "Book 2 author : " &lt;&lt; Book2.author &lt;&lt;</a:t>
            </a:r>
            <a:r>
              <a:rPr lang="en-US" dirty="0" err="1"/>
              <a:t>endl</a:t>
            </a:r>
            <a:r>
              <a:rPr lang="en-US" dirty="0"/>
              <a:t>;   </a:t>
            </a:r>
          </a:p>
          <a:p>
            <a:pPr marL="0" indent="0">
              <a:buNone/>
            </a:pPr>
            <a:r>
              <a:rPr lang="en-US" dirty="0"/>
              <a:t>	</a:t>
            </a:r>
            <a:r>
              <a:rPr lang="en-US" dirty="0" err="1"/>
              <a:t>cout</a:t>
            </a:r>
            <a:r>
              <a:rPr lang="en-US" dirty="0"/>
              <a:t> &lt;&lt; "Book 2 subject : " &lt;&lt; Book2.subject &lt;&lt;</a:t>
            </a:r>
            <a:r>
              <a:rPr lang="en-US" dirty="0" err="1"/>
              <a:t>endl</a:t>
            </a:r>
            <a:r>
              <a:rPr lang="en-US" dirty="0"/>
              <a:t>;   </a:t>
            </a:r>
          </a:p>
          <a:p>
            <a:pPr marL="0" indent="0">
              <a:buNone/>
            </a:pPr>
            <a:r>
              <a:rPr lang="en-US" dirty="0"/>
              <a:t>	</a:t>
            </a:r>
            <a:r>
              <a:rPr lang="en-US" dirty="0" err="1"/>
              <a:t>cout</a:t>
            </a:r>
            <a:r>
              <a:rPr lang="en-US" dirty="0"/>
              <a:t> &lt;&lt; "Book 2 id : " &lt;&lt; Book2.book_id &lt;&lt;</a:t>
            </a:r>
            <a:r>
              <a:rPr lang="en-US" dirty="0" err="1"/>
              <a:t>endl</a:t>
            </a:r>
            <a:r>
              <a:rPr lang="en-US" dirty="0"/>
              <a:t>;   </a:t>
            </a:r>
          </a:p>
          <a:p>
            <a:pPr marL="0" indent="0">
              <a:buNone/>
            </a:pPr>
            <a:endParaRPr lang="en-US" dirty="0"/>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842047156"/>
      </p:ext>
    </p:extLst>
  </p:cSld>
  <p:clrMapOvr>
    <a:masterClrMapping/>
  </p:clrMapOvr>
</p:sld>
</file>

<file path=ppt/theme/theme1.xml><?xml version="1.0" encoding="utf-8"?>
<a:theme xmlns:a="http://schemas.openxmlformats.org/drawingml/2006/main" name="C++Theme">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heme" id="{2B6431A9-CFDB-461A-A5F4-F05BC73EBC46}" vid="{9900972A-E154-4A27-82B4-B79947CF382F}"/>
    </a:ext>
  </a:extLst>
</a:theme>
</file>

<file path=docProps/app.xml><?xml version="1.0" encoding="utf-8"?>
<Properties xmlns="http://schemas.openxmlformats.org/officeDocument/2006/extended-properties" xmlns:vt="http://schemas.openxmlformats.org/officeDocument/2006/docPropsVTypes">
  <Template>C++Theme</Template>
  <TotalTime>110</TotalTime>
  <Words>487</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Arial</vt:lpstr>
      <vt:lpstr>Calibri</vt:lpstr>
      <vt:lpstr>Corbel</vt:lpstr>
      <vt:lpstr>Courier New</vt:lpstr>
      <vt:lpstr>Times New Roman</vt:lpstr>
      <vt:lpstr>Wingdings</vt:lpstr>
      <vt:lpstr>C++Theme</vt:lpstr>
      <vt:lpstr>C++ Programming Today 2nd Edition By Barbara Johnston Chapter 6</vt:lpstr>
      <vt:lpstr>Chapter 6</vt:lpstr>
      <vt:lpstr>Structs</vt:lpstr>
      <vt:lpstr>Defining a Structure: </vt:lpstr>
      <vt:lpstr>Structure Tag</vt:lpstr>
      <vt:lpstr>Accessing Structure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6</vt:lpstr>
    </vt:vector>
  </TitlesOfParts>
  <Company>Central New Mexico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Data Structures</dc:title>
  <dc:creator>BURNS, CHRISTINE</dc:creator>
  <cp:lastModifiedBy>Robert Garner</cp:lastModifiedBy>
  <cp:revision>10</cp:revision>
  <dcterms:created xsi:type="dcterms:W3CDTF">2015-07-14T15:54:53Z</dcterms:created>
  <dcterms:modified xsi:type="dcterms:W3CDTF">2017-08-15T15:16:00Z</dcterms:modified>
</cp:coreProperties>
</file>