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8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8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 sz="40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99ECD-18CC-4587-AE0B-9CDF30CED78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71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6F90E-CD17-4FC0-B515-0C3CF678B4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9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46050"/>
            <a:ext cx="1962150" cy="5949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6050"/>
            <a:ext cx="5734050" cy="5949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65453-A4D1-4274-AF86-2A1125948FD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14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5549E-AFE3-46B7-BF02-61C91F3F991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0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A804D-0A0A-4036-80B6-9AC07038160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1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62CF0-5B14-4157-AF32-487B63E3BA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9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B0BB6-0696-4589-87C2-0FF6CAE13B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06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DAC27-C68E-4D43-9886-0D777E03C2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98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6BB03-7F2A-43AA-AE69-02F8CC3151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1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ABE59-9442-4E2F-83FB-FE018E2CB8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2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25D5F-FF09-457F-B5AE-3536EAD3A9E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4605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1FDF30-BD20-41B3-9A0B-6558B4BD596A}" type="slidenum">
              <a:rPr lang="en-US">
                <a:solidFill>
                  <a:srgbClr val="000000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83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-84" charset="2"/>
        <a:buChar char="l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Monotype Sorts" pitchFamily="-84" charset="2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-84" charset="2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-84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Date &amp; Time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8588057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One useful application of </a:t>
            </a:r>
            <a:r>
              <a:rPr lang="en-US" sz="2800" dirty="0" err="1" smtClean="0">
                <a:solidFill>
                  <a:srgbClr val="000000"/>
                </a:solidFill>
              </a:rPr>
              <a:t>structs</a:t>
            </a:r>
            <a:r>
              <a:rPr lang="en-US" sz="2800" dirty="0" smtClean="0">
                <a:solidFill>
                  <a:srgbClr val="000000"/>
                </a:solidFill>
              </a:rPr>
              <a:t> is </a:t>
            </a:r>
            <a:r>
              <a:rPr lang="en-US" sz="2800" dirty="0">
                <a:solidFill>
                  <a:srgbClr val="000000"/>
                </a:solidFill>
              </a:rPr>
              <a:t>found</a:t>
            </a:r>
          </a:p>
          <a:p>
            <a:r>
              <a:rPr lang="en-US" sz="2800" dirty="0">
                <a:solidFill>
                  <a:srgbClr val="000000"/>
                </a:solidFill>
              </a:rPr>
              <a:t>in the </a:t>
            </a:r>
            <a:r>
              <a:rPr lang="en-US" sz="2800" dirty="0">
                <a:solidFill>
                  <a:srgbClr val="0070C0"/>
                </a:solidFill>
              </a:rPr>
              <a:t>system time and date </a:t>
            </a:r>
            <a:r>
              <a:rPr lang="en-US" sz="2800" dirty="0">
                <a:solidFill>
                  <a:srgbClr val="000000"/>
                </a:solidFill>
              </a:rPr>
              <a:t>functions.  Several are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accessed </a:t>
            </a:r>
            <a:r>
              <a:rPr lang="en-US" sz="2800" dirty="0" smtClean="0">
                <a:solidFill>
                  <a:srgbClr val="000000"/>
                </a:solidFill>
              </a:rPr>
              <a:t>to get  </a:t>
            </a:r>
            <a:r>
              <a:rPr lang="en-US" sz="2800" dirty="0">
                <a:solidFill>
                  <a:srgbClr val="000000"/>
                </a:solidFill>
              </a:rPr>
              <a:t>the current time and </a:t>
            </a:r>
            <a:r>
              <a:rPr lang="en-US" sz="2800" dirty="0" smtClean="0">
                <a:solidFill>
                  <a:srgbClr val="000000"/>
                </a:solidFill>
              </a:rPr>
              <a:t>date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You need to </a:t>
            </a:r>
            <a:r>
              <a:rPr lang="en-US" sz="2800" dirty="0">
                <a:solidFill>
                  <a:srgbClr val="0070C0"/>
                </a:solidFill>
              </a:rPr>
              <a:t>#include &lt;</a:t>
            </a:r>
            <a:r>
              <a:rPr lang="en-US" sz="2800" dirty="0" err="1">
                <a:solidFill>
                  <a:srgbClr val="0070C0"/>
                </a:solidFill>
              </a:rPr>
              <a:t>ctime</a:t>
            </a:r>
            <a:r>
              <a:rPr lang="en-US" sz="2800" dirty="0">
                <a:solidFill>
                  <a:srgbClr val="0070C0"/>
                </a:solidFill>
              </a:rPr>
              <a:t>&gt;, </a:t>
            </a:r>
            <a:r>
              <a:rPr lang="en-US" sz="2800" dirty="0">
                <a:solidFill>
                  <a:srgbClr val="000000"/>
                </a:solidFill>
              </a:rPr>
              <a:t>which gives us the</a:t>
            </a:r>
          </a:p>
          <a:p>
            <a:r>
              <a:rPr lang="en-US" sz="2800" dirty="0">
                <a:solidFill>
                  <a:srgbClr val="000000"/>
                </a:solidFill>
              </a:rPr>
              <a:t>tools to obtain the date and time from the computer’s</a:t>
            </a:r>
          </a:p>
          <a:p>
            <a:r>
              <a:rPr lang="en-US" sz="2800" dirty="0">
                <a:solidFill>
                  <a:srgbClr val="000000"/>
                </a:solidFill>
              </a:rPr>
              <a:t>clock.</a:t>
            </a:r>
            <a:r>
              <a:rPr lang="en-US" sz="2800" dirty="0">
                <a:solidFill>
                  <a:srgbClr val="FFFFCC"/>
                </a:solidFill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</a:rPr>
              <a:t>ctime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includes a </a:t>
            </a:r>
            <a:r>
              <a:rPr lang="en-US" sz="2800" dirty="0" err="1">
                <a:solidFill>
                  <a:srgbClr val="0070C0"/>
                </a:solidFill>
              </a:rPr>
              <a:t>struct</a:t>
            </a:r>
            <a:r>
              <a:rPr lang="en-US" sz="2800" dirty="0">
                <a:solidFill>
                  <a:srgbClr val="FFFFCC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named </a:t>
            </a:r>
            <a:r>
              <a:rPr lang="en-US" sz="2800" dirty="0">
                <a:solidFill>
                  <a:srgbClr val="0070C0"/>
                </a:solidFill>
              </a:rPr>
              <a:t>tm</a:t>
            </a:r>
            <a:r>
              <a:rPr lang="en-US" sz="2800" dirty="0">
                <a:solidFill>
                  <a:srgbClr val="FFFFCC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defined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which holds the date and time broken down  into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usable  elements (integers).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There are a number of steps to getting from the raw</a:t>
            </a:r>
          </a:p>
          <a:p>
            <a:r>
              <a:rPr lang="en-US" sz="2800" dirty="0">
                <a:solidFill>
                  <a:srgbClr val="000000"/>
                </a:solidFill>
              </a:rPr>
              <a:t>time, or UTC (Coordinated Universal Time) to the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time 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, tm.</a:t>
            </a:r>
          </a:p>
        </p:txBody>
      </p:sp>
    </p:spTree>
    <p:extLst>
      <p:ext uri="{BB962C8B-B14F-4D97-AF65-F5344CB8AC3E}">
        <p14:creationId xmlns:p14="http://schemas.microsoft.com/office/powerpoint/2010/main" val="34857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02359"/>
            <a:ext cx="7992316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The </a:t>
            </a:r>
            <a:r>
              <a:rPr lang="en-US" sz="2800" dirty="0">
                <a:solidFill>
                  <a:srgbClr val="0070C0"/>
                </a:solidFill>
              </a:rPr>
              <a:t>tm </a:t>
            </a:r>
            <a:r>
              <a:rPr lang="en-US" sz="2800" dirty="0" err="1">
                <a:solidFill>
                  <a:srgbClr val="0070C0"/>
                </a:solidFill>
              </a:rPr>
              <a:t>struct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looks like this: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 tm</a:t>
            </a:r>
          </a:p>
          <a:p>
            <a:r>
              <a:rPr lang="en-US" sz="2800" dirty="0">
                <a:solidFill>
                  <a:srgbClr val="000000"/>
                </a:solidFill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   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tm_sec</a:t>
            </a:r>
            <a:r>
              <a:rPr lang="en-US" sz="2800" dirty="0">
                <a:solidFill>
                  <a:srgbClr val="000000"/>
                </a:solidFill>
              </a:rPr>
              <a:t>;	//second, 0-59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   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tm_min</a:t>
            </a:r>
            <a:r>
              <a:rPr lang="en-US" sz="2800" dirty="0">
                <a:solidFill>
                  <a:srgbClr val="000000"/>
                </a:solidFill>
              </a:rPr>
              <a:t>;	//minutes, 0-59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   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tm_hour</a:t>
            </a:r>
            <a:r>
              <a:rPr lang="en-US" sz="2800" dirty="0">
                <a:solidFill>
                  <a:srgbClr val="000000"/>
                </a:solidFill>
              </a:rPr>
              <a:t>;	//hours, 0-23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   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tm_mday</a:t>
            </a:r>
            <a:r>
              <a:rPr lang="en-US" sz="2800" dirty="0">
                <a:solidFill>
                  <a:srgbClr val="000000"/>
                </a:solidFill>
              </a:rPr>
              <a:t>;	//day of the month, 1-31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   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tm_mon</a:t>
            </a:r>
            <a:r>
              <a:rPr lang="en-US" sz="2800" dirty="0">
                <a:solidFill>
                  <a:srgbClr val="000000"/>
                </a:solidFill>
              </a:rPr>
              <a:t>;	//months since Jan, 0-11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   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tm_year</a:t>
            </a:r>
            <a:r>
              <a:rPr lang="en-US" sz="2800" dirty="0">
                <a:solidFill>
                  <a:srgbClr val="000000"/>
                </a:solidFill>
              </a:rPr>
              <a:t>;	//years from 1900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   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tm_wday</a:t>
            </a:r>
            <a:r>
              <a:rPr lang="en-US" sz="2800" dirty="0">
                <a:solidFill>
                  <a:srgbClr val="000000"/>
                </a:solidFill>
              </a:rPr>
              <a:t>;	//days since Sunday, 0-6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   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tm_yday</a:t>
            </a:r>
            <a:r>
              <a:rPr lang="en-US" sz="2800" dirty="0">
                <a:solidFill>
                  <a:srgbClr val="000000"/>
                </a:solidFill>
              </a:rPr>
              <a:t>;	//days since Jan, 1-365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   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tm_isdst</a:t>
            </a:r>
            <a:r>
              <a:rPr lang="en-US" sz="2800" dirty="0">
                <a:solidFill>
                  <a:srgbClr val="000000"/>
                </a:solidFill>
              </a:rPr>
              <a:t>;	//Daylight Saving Time indicator</a:t>
            </a:r>
          </a:p>
          <a:p>
            <a:r>
              <a:rPr lang="en-US" sz="2800" dirty="0">
                <a:solidFill>
                  <a:srgbClr val="000000"/>
                </a:solidFill>
              </a:rPr>
              <a:t>};</a:t>
            </a:r>
          </a:p>
          <a:p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2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8849538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Start by declaring a UTC time format variable:</a:t>
            </a:r>
          </a:p>
          <a:p>
            <a:r>
              <a:rPr lang="en-US" sz="2400" dirty="0" err="1">
                <a:solidFill>
                  <a:srgbClr val="00B050"/>
                </a:solidFill>
              </a:rPr>
              <a:t>time_t</a:t>
            </a:r>
            <a:r>
              <a:rPr lang="en-US" sz="2400" dirty="0">
                <a:solidFill>
                  <a:srgbClr val="00B050"/>
                </a:solidFill>
              </a:rPr>
              <a:t>  </a:t>
            </a:r>
            <a:r>
              <a:rPr lang="en-US" sz="2400" dirty="0" err="1">
                <a:solidFill>
                  <a:srgbClr val="00B050"/>
                </a:solidFill>
              </a:rPr>
              <a:t>SystemTime</a:t>
            </a:r>
            <a:r>
              <a:rPr lang="en-US" sz="2400" dirty="0">
                <a:solidFill>
                  <a:srgbClr val="00B050"/>
                </a:solidFill>
              </a:rPr>
              <a:t>;</a:t>
            </a:r>
          </a:p>
          <a:p>
            <a:endParaRPr lang="en-US" sz="2400" dirty="0">
              <a:solidFill>
                <a:srgbClr val="FFFFCC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Pass the address of </a:t>
            </a:r>
            <a:r>
              <a:rPr lang="en-US" sz="2400" dirty="0" err="1">
                <a:solidFill>
                  <a:srgbClr val="000000"/>
                </a:solidFill>
              </a:rPr>
              <a:t>SystemTime</a:t>
            </a:r>
            <a:r>
              <a:rPr lang="en-US" sz="2400" dirty="0">
                <a:solidFill>
                  <a:srgbClr val="000000"/>
                </a:solidFill>
              </a:rPr>
              <a:t> to time(), which fills</a:t>
            </a:r>
          </a:p>
          <a:p>
            <a:r>
              <a:rPr lang="en-US" sz="2400" dirty="0" err="1">
                <a:solidFill>
                  <a:srgbClr val="000000"/>
                </a:solidFill>
              </a:rPr>
              <a:t>SystemTime</a:t>
            </a:r>
            <a:r>
              <a:rPr lang="en-US" sz="2400" dirty="0">
                <a:solidFill>
                  <a:srgbClr val="000000"/>
                </a:solidFill>
              </a:rPr>
              <a:t> with UTC seconds:</a:t>
            </a:r>
          </a:p>
          <a:p>
            <a:r>
              <a:rPr lang="en-US" sz="2400" dirty="0">
                <a:solidFill>
                  <a:srgbClr val="00B050"/>
                </a:solidFill>
              </a:rPr>
              <a:t>time(&amp;</a:t>
            </a:r>
            <a:r>
              <a:rPr lang="en-US" sz="2400" dirty="0" err="1">
                <a:solidFill>
                  <a:srgbClr val="00B050"/>
                </a:solidFill>
              </a:rPr>
              <a:t>SystemTime</a:t>
            </a:r>
            <a:r>
              <a:rPr lang="en-US" sz="2400" dirty="0">
                <a:solidFill>
                  <a:srgbClr val="00B050"/>
                </a:solidFill>
              </a:rPr>
              <a:t>);</a:t>
            </a:r>
          </a:p>
          <a:p>
            <a:endParaRPr lang="en-US" sz="2400" dirty="0">
              <a:solidFill>
                <a:srgbClr val="FFFFCC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Convert UTC to something we can use, first declare </a:t>
            </a:r>
            <a:r>
              <a:rPr lang="en-US" sz="2400" dirty="0" smtClean="0">
                <a:solidFill>
                  <a:srgbClr val="000000"/>
                </a:solidFill>
              </a:rPr>
              <a:t>the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tm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, to hold individual time information:</a:t>
            </a:r>
          </a:p>
          <a:p>
            <a:r>
              <a:rPr lang="en-US" sz="2400" dirty="0" err="1">
                <a:solidFill>
                  <a:srgbClr val="00B050"/>
                </a:solidFill>
              </a:rPr>
              <a:t>struct</a:t>
            </a:r>
            <a:r>
              <a:rPr lang="en-US" sz="2400" dirty="0">
                <a:solidFill>
                  <a:srgbClr val="00B050"/>
                </a:solidFill>
              </a:rPr>
              <a:t> tm </a:t>
            </a:r>
            <a:r>
              <a:rPr lang="en-US" sz="2400" dirty="0" err="1" smtClean="0">
                <a:solidFill>
                  <a:srgbClr val="00B050"/>
                </a:solidFill>
              </a:rPr>
              <a:t>OSTime</a:t>
            </a:r>
            <a:r>
              <a:rPr lang="en-US" sz="2400" dirty="0">
                <a:solidFill>
                  <a:srgbClr val="00B050"/>
                </a:solidFill>
              </a:rPr>
              <a:t>;</a:t>
            </a:r>
          </a:p>
          <a:p>
            <a:endParaRPr lang="en-US" sz="2400" dirty="0">
              <a:solidFill>
                <a:srgbClr val="FFFFCC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Pass the </a:t>
            </a:r>
            <a:r>
              <a:rPr lang="en-US" sz="2400" dirty="0" smtClean="0">
                <a:solidFill>
                  <a:srgbClr val="000000"/>
                </a:solidFill>
              </a:rPr>
              <a:t>addresses </a:t>
            </a:r>
            <a:r>
              <a:rPr lang="en-US" sz="2400" dirty="0">
                <a:solidFill>
                  <a:srgbClr val="000000"/>
                </a:solidFill>
              </a:rPr>
              <a:t>of </a:t>
            </a:r>
            <a:r>
              <a:rPr lang="en-US" sz="2400" dirty="0" err="1">
                <a:solidFill>
                  <a:srgbClr val="000000"/>
                </a:solidFill>
              </a:rPr>
              <a:t>SystemTIme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and of the </a:t>
            </a:r>
            <a:r>
              <a:rPr lang="en-US" sz="2400" dirty="0" err="1" smtClean="0">
                <a:solidFill>
                  <a:srgbClr val="000000"/>
                </a:solidFill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</a:rPr>
              <a:t> to </a:t>
            </a:r>
          </a:p>
          <a:p>
            <a:r>
              <a:rPr lang="en-US" sz="2400" dirty="0" err="1" smtClean="0">
                <a:solidFill>
                  <a:srgbClr val="000000"/>
                </a:solidFill>
              </a:rPr>
              <a:t>localtime_s</a:t>
            </a:r>
            <a:r>
              <a:rPr lang="en-US" sz="2400" dirty="0" smtClean="0">
                <a:solidFill>
                  <a:srgbClr val="000000"/>
                </a:solidFill>
              </a:rPr>
              <a:t>(), which converts </a:t>
            </a:r>
            <a:r>
              <a:rPr lang="en-US" sz="2400" dirty="0">
                <a:solidFill>
                  <a:srgbClr val="000000"/>
                </a:solidFill>
              </a:rPr>
              <a:t>UTC to the tm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r>
              <a:rPr lang="en-US" sz="2400" dirty="0" err="1" smtClean="0">
                <a:solidFill>
                  <a:srgbClr val="00B050"/>
                </a:solidFill>
              </a:rPr>
              <a:t>localtime_s</a:t>
            </a:r>
            <a:r>
              <a:rPr lang="en-US" sz="2400" dirty="0" smtClean="0">
                <a:solidFill>
                  <a:srgbClr val="00B050"/>
                </a:solidFill>
              </a:rPr>
              <a:t>(&amp;</a:t>
            </a:r>
            <a:r>
              <a:rPr lang="en-US" sz="2400" dirty="0" err="1" smtClean="0">
                <a:solidFill>
                  <a:srgbClr val="00B050"/>
                </a:solidFill>
              </a:rPr>
              <a:t>OSTime</a:t>
            </a:r>
            <a:r>
              <a:rPr lang="en-US" sz="2400" dirty="0" smtClean="0">
                <a:solidFill>
                  <a:srgbClr val="00B050"/>
                </a:solidFill>
              </a:rPr>
              <a:t>, &amp;</a:t>
            </a:r>
            <a:r>
              <a:rPr lang="en-US" sz="2400" smtClean="0">
                <a:solidFill>
                  <a:srgbClr val="00B050"/>
                </a:solidFill>
              </a:rPr>
              <a:t>SystemTime);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FFFFCC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Access the integer values of system time, using the </a:t>
            </a:r>
            <a:r>
              <a:rPr lang="en-US" sz="2400" dirty="0" smtClean="0">
                <a:solidFill>
                  <a:srgbClr val="000000"/>
                </a:solidFill>
              </a:rPr>
              <a:t>. </a:t>
            </a:r>
            <a:r>
              <a:rPr lang="en-US" sz="2400" dirty="0">
                <a:solidFill>
                  <a:srgbClr val="000000"/>
                </a:solidFill>
              </a:rPr>
              <a:t>operator.</a:t>
            </a:r>
          </a:p>
          <a:p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 hour = </a:t>
            </a:r>
            <a:r>
              <a:rPr lang="en-US" sz="2400" dirty="0" err="1" smtClean="0">
                <a:solidFill>
                  <a:srgbClr val="00B050"/>
                </a:solidFill>
              </a:rPr>
              <a:t>OSTime.tm_hour</a:t>
            </a:r>
            <a:r>
              <a:rPr lang="en-US" sz="2400" dirty="0">
                <a:solidFill>
                  <a:srgbClr val="00B050"/>
                </a:solidFill>
              </a:rPr>
              <a:t>;  etc.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330748"/>
      </p:ext>
    </p:extLst>
  </p:cSld>
  <p:clrMapOvr>
    <a:masterClrMapping/>
  </p:clrMapOvr>
</p:sld>
</file>

<file path=ppt/theme/theme1.xml><?xml version="1.0" encoding="utf-8"?>
<a:theme xmlns:a="http://schemas.openxmlformats.org/drawingml/2006/main" name="Chapter 16Rev2Daleand Weems">
  <a:themeElements>
    <a:clrScheme name="">
      <a:dk1>
        <a:srgbClr val="000000"/>
      </a:dk1>
      <a:lt1>
        <a:srgbClr val="FFFFCC"/>
      </a:lt1>
      <a:dk2>
        <a:srgbClr val="4D4D4D"/>
      </a:dk2>
      <a:lt2>
        <a:srgbClr val="FFFFCC"/>
      </a:lt2>
      <a:accent1>
        <a:srgbClr val="FFCC00"/>
      </a:accent1>
      <a:accent2>
        <a:srgbClr val="6666FF"/>
      </a:accent2>
      <a:accent3>
        <a:srgbClr val="FFFFE2"/>
      </a:accent3>
      <a:accent4>
        <a:srgbClr val="000000"/>
      </a:accent4>
      <a:accent5>
        <a:srgbClr val="FFE2AA"/>
      </a:accent5>
      <a:accent6>
        <a:srgbClr val="5C5CE7"/>
      </a:accent6>
      <a:hlink>
        <a:srgbClr val="999933"/>
      </a:hlink>
      <a:folHlink>
        <a:srgbClr val="990066"/>
      </a:folHlink>
    </a:clrScheme>
    <a:fontScheme name="Double Lin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218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Monotype Sorts</vt:lpstr>
      <vt:lpstr>Times New Roman</vt:lpstr>
      <vt:lpstr>Chapter 16Rev2Daleand Weems</vt:lpstr>
      <vt:lpstr>System Date &amp; Time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Date &amp; Time </dc:title>
  <dc:creator>EQUUS</dc:creator>
  <cp:lastModifiedBy>NELSON, IVONNE</cp:lastModifiedBy>
  <cp:revision>2</cp:revision>
  <dcterms:created xsi:type="dcterms:W3CDTF">2014-07-22T10:59:04Z</dcterms:created>
  <dcterms:modified xsi:type="dcterms:W3CDTF">2014-11-12T19:19:28Z</dcterms:modified>
</cp:coreProperties>
</file>