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8" r:id="rId12"/>
    <p:sldId id="279" r:id="rId13"/>
    <p:sldId id="270" r:id="rId14"/>
    <p:sldId id="271" r:id="rId15"/>
    <p:sldId id="272" r:id="rId16"/>
    <p:sldId id="273" r:id="rId17"/>
    <p:sldId id="274" r:id="rId18"/>
    <p:sldId id="267" r:id="rId19"/>
    <p:sldId id="266" r:id="rId20"/>
    <p:sldId id="269" r:id="rId21"/>
    <p:sldId id="281" r:id="rId22"/>
    <p:sldId id="282" r:id="rId23"/>
    <p:sldId id="275" r:id="rId24"/>
    <p:sldId id="276" r:id="rId25"/>
    <p:sldId id="277" r:id="rId26"/>
    <p:sldId id="278" r:id="rId27"/>
    <p:sldId id="280" r:id="rId28"/>
    <p:sldId id="283" r:id="rId29"/>
    <p:sldId id="284" r:id="rId30"/>
    <p:sldId id="285" r:id="rId31"/>
    <p:sldId id="288" r:id="rId32"/>
    <p:sldId id="289" r:id="rId33"/>
    <p:sldId id="291" r:id="rId34"/>
    <p:sldId id="286"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90" d="100"/>
          <a:sy n="90" d="100"/>
        </p:scale>
        <p:origin x="576"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4/9/2020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4/9/2020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4/9/2020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Move Semantics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6464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 Move Semantics, but first: </a:t>
            </a:r>
            <a:r>
              <a:rPr lang="en-US" dirty="0" err="1"/>
              <a:t>Rvalues</a:t>
            </a:r>
            <a:endParaRPr lang="en-US" dirty="0"/>
          </a:p>
        </p:txBody>
      </p:sp>
      <p:sp>
        <p:nvSpPr>
          <p:cNvPr id="3" name="Content Placeholder 2"/>
          <p:cNvSpPr>
            <a:spLocks noGrp="1"/>
          </p:cNvSpPr>
          <p:nvPr>
            <p:ph idx="1"/>
          </p:nvPr>
        </p:nvSpPr>
        <p:spPr>
          <a:xfrm>
            <a:off x="313950" y="1853754"/>
            <a:ext cx="11607501" cy="4547046"/>
          </a:xfrm>
        </p:spPr>
        <p:txBody>
          <a:bodyPr>
            <a:noAutofit/>
          </a:bodyPr>
          <a:lstStyle/>
          <a:p>
            <a:r>
              <a:rPr lang="en-US" sz="2400" dirty="0"/>
              <a:t>To understand how move semantics work, you need to understand the concepts of </a:t>
            </a:r>
            <a:r>
              <a:rPr lang="en-US" sz="2400" dirty="0" err="1"/>
              <a:t>rvalues</a:t>
            </a:r>
            <a:r>
              <a:rPr lang="en-US" sz="2400" dirty="0"/>
              <a:t> and </a:t>
            </a:r>
            <a:r>
              <a:rPr lang="en-US" sz="2400" dirty="0" err="1"/>
              <a:t>lvalues</a:t>
            </a:r>
            <a:r>
              <a:rPr lang="en-US" sz="2400" dirty="0"/>
              <a:t>:</a:t>
            </a:r>
          </a:p>
          <a:p>
            <a:r>
              <a:rPr lang="en-US" sz="2400" dirty="0"/>
              <a:t> an </a:t>
            </a:r>
            <a:r>
              <a:rPr lang="en-US" sz="2400" dirty="0" err="1"/>
              <a:t>lvalue</a:t>
            </a:r>
            <a:r>
              <a:rPr lang="en-US" sz="2400" dirty="0"/>
              <a:t> is an expression whose address can be taken, a locator value.  Anything you can make assignments to is an </a:t>
            </a:r>
            <a:r>
              <a:rPr lang="en-US" sz="2400" dirty="0" err="1"/>
              <a:t>lvalue</a:t>
            </a:r>
            <a:endParaRPr lang="en-US" sz="2400" dirty="0"/>
          </a:p>
          <a:p>
            <a:r>
              <a:rPr lang="en-US" sz="2400" dirty="0"/>
              <a:t> an </a:t>
            </a:r>
            <a:r>
              <a:rPr lang="en-US" sz="2400" dirty="0" err="1"/>
              <a:t>rvalue</a:t>
            </a:r>
            <a:r>
              <a:rPr lang="en-US" sz="2400" dirty="0"/>
              <a:t> is an unnamed value that exists only during the evaluation of an expression</a:t>
            </a:r>
          </a:p>
          <a:p>
            <a:r>
              <a:rPr lang="en-US" sz="2400" dirty="0"/>
              <a:t>Example:  </a:t>
            </a:r>
            <a:r>
              <a:rPr lang="en-US" sz="2400" dirty="0" err="1"/>
              <a:t>int</a:t>
            </a:r>
            <a:r>
              <a:rPr lang="en-US" sz="2400" dirty="0"/>
              <a:t> a = 2;    // here, a is an </a:t>
            </a:r>
            <a:r>
              <a:rPr lang="en-US" sz="2400" dirty="0" err="1"/>
              <a:t>lvalue</a:t>
            </a:r>
            <a:r>
              <a:rPr lang="en-US" sz="2400" dirty="0"/>
              <a:t> (and the ‘2' is an </a:t>
            </a:r>
            <a:r>
              <a:rPr lang="en-US" sz="2400" dirty="0" err="1"/>
              <a:t>rvalue</a:t>
            </a:r>
            <a:r>
              <a:rPr lang="en-US" sz="2400" dirty="0"/>
              <a:t>)</a:t>
            </a:r>
          </a:p>
          <a:p>
            <a:endParaRPr lang="en-US" sz="2400" dirty="0"/>
          </a:p>
        </p:txBody>
      </p:sp>
    </p:spTree>
    <p:extLst>
      <p:ext uri="{BB962C8B-B14F-4D97-AF65-F5344CB8AC3E}">
        <p14:creationId xmlns:p14="http://schemas.microsoft.com/office/powerpoint/2010/main" val="1782295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a:t>
            </a:r>
            <a:r>
              <a:rPr lang="en-US" dirty="0" err="1"/>
              <a:t>rvalues</a:t>
            </a:r>
            <a:r>
              <a:rPr lang="en-US" dirty="0"/>
              <a:t> and </a:t>
            </a:r>
            <a:r>
              <a:rPr lang="en-US" dirty="0" err="1"/>
              <a:t>lvalues</a:t>
            </a:r>
            <a:endParaRPr lang="en-US" dirty="0"/>
          </a:p>
        </p:txBody>
      </p:sp>
      <p:sp>
        <p:nvSpPr>
          <p:cNvPr id="3" name="Content Placeholder 2"/>
          <p:cNvSpPr>
            <a:spLocks noGrp="1"/>
          </p:cNvSpPr>
          <p:nvPr>
            <p:ph idx="1"/>
          </p:nvPr>
        </p:nvSpPr>
        <p:spPr/>
        <p:txBody>
          <a:bodyPr>
            <a:normAutofit/>
          </a:bodyPr>
          <a:lstStyle/>
          <a:p>
            <a:r>
              <a:rPr lang="en-US" sz="2800" dirty="0" err="1"/>
              <a:t>rvalues</a:t>
            </a:r>
            <a:r>
              <a:rPr lang="en-US" sz="2800" dirty="0"/>
              <a:t> and </a:t>
            </a:r>
            <a:r>
              <a:rPr lang="en-US" sz="2800" dirty="0" err="1"/>
              <a:t>lvalues</a:t>
            </a:r>
            <a:r>
              <a:rPr lang="en-US" sz="2800" dirty="0"/>
              <a:t> are properties of an expression.</a:t>
            </a:r>
          </a:p>
          <a:p>
            <a:r>
              <a:rPr lang="en-US" sz="2800" dirty="0"/>
              <a:t>Some expressions yield or require </a:t>
            </a:r>
            <a:r>
              <a:rPr lang="en-US" sz="2800" dirty="0" err="1"/>
              <a:t>lvalues</a:t>
            </a:r>
            <a:r>
              <a:rPr lang="en-US" sz="2800" dirty="0"/>
              <a:t>; others yield or require </a:t>
            </a:r>
            <a:r>
              <a:rPr lang="en-US" sz="2800" dirty="0" err="1"/>
              <a:t>rvalues</a:t>
            </a:r>
            <a:r>
              <a:rPr lang="en-US" sz="2800" dirty="0"/>
              <a:t>.</a:t>
            </a:r>
          </a:p>
          <a:p>
            <a:r>
              <a:rPr lang="en-US" sz="2800" dirty="0"/>
              <a:t>Generally speaking, an </a:t>
            </a:r>
            <a:r>
              <a:rPr lang="en-US" sz="2800" dirty="0" err="1"/>
              <a:t>lvalue</a:t>
            </a:r>
            <a:r>
              <a:rPr lang="en-US" sz="2800" dirty="0"/>
              <a:t> expression refers to an object’s identity whereas an </a:t>
            </a:r>
            <a:r>
              <a:rPr lang="en-US" sz="2800" dirty="0" err="1"/>
              <a:t>rvalue</a:t>
            </a:r>
            <a:r>
              <a:rPr lang="en-US" sz="2800" dirty="0"/>
              <a:t> refers to an object’s value.</a:t>
            </a:r>
          </a:p>
          <a:p>
            <a:endParaRPr lang="en-US" sz="2800" dirty="0"/>
          </a:p>
        </p:txBody>
      </p:sp>
    </p:spTree>
    <p:extLst>
      <p:ext uri="{BB962C8B-B14F-4D97-AF65-F5344CB8AC3E}">
        <p14:creationId xmlns:p14="http://schemas.microsoft.com/office/powerpoint/2010/main" val="4199149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a:t>
            </a:r>
            <a:r>
              <a:rPr lang="en-US" dirty="0" err="1"/>
              <a:t>lvalues</a:t>
            </a:r>
            <a:r>
              <a:rPr lang="en-US" dirty="0"/>
              <a:t> and </a:t>
            </a:r>
            <a:r>
              <a:rPr lang="en-US" dirty="0" err="1"/>
              <a:t>rvalues</a:t>
            </a:r>
            <a:endParaRPr lang="en-US" dirty="0"/>
          </a:p>
        </p:txBody>
      </p:sp>
      <p:sp>
        <p:nvSpPr>
          <p:cNvPr id="3" name="Content Placeholder 2"/>
          <p:cNvSpPr>
            <a:spLocks noGrp="1"/>
          </p:cNvSpPr>
          <p:nvPr>
            <p:ph idx="1"/>
          </p:nvPr>
        </p:nvSpPr>
        <p:spPr>
          <a:xfrm>
            <a:off x="74428" y="1853754"/>
            <a:ext cx="12025423" cy="3450613"/>
          </a:xfrm>
        </p:spPr>
        <p:txBody>
          <a:bodyPr>
            <a:noAutofit/>
          </a:bodyPr>
          <a:lstStyle/>
          <a:p>
            <a:r>
              <a:rPr lang="en-US" sz="2800" dirty="0"/>
              <a:t>If you can take an expression’s address, it is usually an </a:t>
            </a:r>
            <a:r>
              <a:rPr lang="en-US" sz="2800" dirty="0" err="1"/>
              <a:t>lvalue</a:t>
            </a:r>
            <a:r>
              <a:rPr lang="en-US" sz="2800" dirty="0"/>
              <a:t>.</a:t>
            </a:r>
          </a:p>
          <a:p>
            <a:r>
              <a:rPr lang="en-US" sz="2800" dirty="0"/>
              <a:t>You can have </a:t>
            </a:r>
            <a:r>
              <a:rPr lang="en-US" sz="2800" dirty="0" err="1"/>
              <a:t>lvalues</a:t>
            </a:r>
            <a:r>
              <a:rPr lang="en-US" sz="2800" dirty="0"/>
              <a:t> and </a:t>
            </a:r>
            <a:r>
              <a:rPr lang="en-US" sz="2800" dirty="0" err="1"/>
              <a:t>rvalues</a:t>
            </a:r>
            <a:r>
              <a:rPr lang="en-US" sz="2800" dirty="0"/>
              <a:t> of the same type, T, especially with parameters:</a:t>
            </a:r>
          </a:p>
          <a:p>
            <a:pPr marL="0" indent="0">
              <a:buNone/>
            </a:pPr>
            <a:r>
              <a:rPr lang="en-US" sz="2800" dirty="0"/>
              <a:t>class Widget{</a:t>
            </a:r>
          </a:p>
          <a:p>
            <a:pPr marL="0" indent="0">
              <a:buNone/>
            </a:pPr>
            <a:r>
              <a:rPr lang="en-US" sz="2800" dirty="0"/>
              <a:t>    public Widget(Widget&amp;&amp; </a:t>
            </a:r>
            <a:r>
              <a:rPr lang="en-US" sz="2800" dirty="0" err="1"/>
              <a:t>rhs</a:t>
            </a:r>
            <a:r>
              <a:rPr lang="en-US" sz="2800" dirty="0"/>
              <a:t>);	</a:t>
            </a:r>
            <a:r>
              <a:rPr lang="en-US" sz="2800" dirty="0">
                <a:solidFill>
                  <a:srgbClr val="00B050"/>
                </a:solidFill>
              </a:rPr>
              <a:t>//</a:t>
            </a:r>
            <a:r>
              <a:rPr lang="en-US" sz="2800" dirty="0" err="1">
                <a:solidFill>
                  <a:srgbClr val="00B050"/>
                </a:solidFill>
              </a:rPr>
              <a:t>rhs</a:t>
            </a:r>
            <a:r>
              <a:rPr lang="en-US" sz="2800" dirty="0">
                <a:solidFill>
                  <a:srgbClr val="00B050"/>
                </a:solidFill>
              </a:rPr>
              <a:t> is an </a:t>
            </a:r>
            <a:r>
              <a:rPr lang="en-US" sz="2800" dirty="0" err="1">
                <a:solidFill>
                  <a:srgbClr val="00B050"/>
                </a:solidFill>
              </a:rPr>
              <a:t>lvalue</a:t>
            </a:r>
            <a:r>
              <a:rPr lang="en-US" sz="2800" dirty="0">
                <a:solidFill>
                  <a:srgbClr val="00B050"/>
                </a:solidFill>
              </a:rPr>
              <a:t>, even though it has an 						//</a:t>
            </a:r>
            <a:r>
              <a:rPr lang="en-US" sz="2800" dirty="0" err="1">
                <a:solidFill>
                  <a:srgbClr val="00B050"/>
                </a:solidFill>
              </a:rPr>
              <a:t>rvalue</a:t>
            </a:r>
            <a:r>
              <a:rPr lang="en-US" sz="2800" dirty="0">
                <a:solidFill>
                  <a:srgbClr val="00B050"/>
                </a:solidFill>
              </a:rPr>
              <a:t> reference type.</a:t>
            </a:r>
          </a:p>
          <a:p>
            <a:pPr marL="0" indent="0">
              <a:buNone/>
            </a:pPr>
            <a:r>
              <a:rPr lang="en-US" sz="2800" dirty="0"/>
              <a:t>This means that the type of an expression is independent of whether the expression is an </a:t>
            </a:r>
            <a:r>
              <a:rPr lang="en-US" sz="2800" dirty="0" err="1"/>
              <a:t>lvalue</a:t>
            </a:r>
            <a:r>
              <a:rPr lang="en-US" sz="2800" dirty="0"/>
              <a:t> or an </a:t>
            </a:r>
            <a:r>
              <a:rPr lang="en-US" sz="2800" dirty="0" err="1"/>
              <a:t>rvalue</a:t>
            </a:r>
            <a:r>
              <a:rPr lang="en-US" sz="2800" dirty="0"/>
              <a:t>.}</a:t>
            </a:r>
          </a:p>
          <a:p>
            <a:endParaRPr lang="en-US" sz="2800" dirty="0"/>
          </a:p>
        </p:txBody>
      </p:sp>
    </p:spTree>
    <p:extLst>
      <p:ext uri="{BB962C8B-B14F-4D97-AF65-F5344CB8AC3E}">
        <p14:creationId xmlns:p14="http://schemas.microsoft.com/office/powerpoint/2010/main" val="2258498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Definintion</a:t>
            </a:r>
            <a:r>
              <a:rPr lang="en-US" dirty="0"/>
              <a:t> of a reference</a:t>
            </a:r>
          </a:p>
        </p:txBody>
      </p:sp>
      <p:sp>
        <p:nvSpPr>
          <p:cNvPr id="3" name="Content Placeholder 2"/>
          <p:cNvSpPr>
            <a:spLocks noGrp="1"/>
          </p:cNvSpPr>
          <p:nvPr>
            <p:ph idx="1"/>
          </p:nvPr>
        </p:nvSpPr>
        <p:spPr>
          <a:xfrm>
            <a:off x="235100" y="2015732"/>
            <a:ext cx="11431664" cy="3805404"/>
          </a:xfrm>
        </p:spPr>
        <p:txBody>
          <a:bodyPr>
            <a:normAutofit/>
          </a:bodyPr>
          <a:lstStyle/>
          <a:p>
            <a:r>
              <a:rPr lang="en-US" sz="2800" dirty="0"/>
              <a:t>A reference defines an alternative name for an object.</a:t>
            </a:r>
          </a:p>
          <a:p>
            <a:r>
              <a:rPr lang="en-US" sz="2800" dirty="0"/>
              <a:t>A reference type “refers to” another type.</a:t>
            </a:r>
          </a:p>
          <a:p>
            <a:r>
              <a:rPr lang="en-US" sz="2800" dirty="0"/>
              <a:t>We define a reference type by defining a </a:t>
            </a:r>
            <a:r>
              <a:rPr lang="en-US" sz="2800" dirty="0" err="1"/>
              <a:t>declarator</a:t>
            </a:r>
            <a:r>
              <a:rPr lang="en-US" sz="2800" dirty="0"/>
              <a:t> of the form &amp;d, where d is the name being declared.</a:t>
            </a:r>
          </a:p>
          <a:p>
            <a:r>
              <a:rPr lang="en-US" sz="2800" dirty="0"/>
              <a:t>Ordinarily, when we initialize a variable, the value of the initializer is copied into the object we are creating.</a:t>
            </a:r>
          </a:p>
          <a:p>
            <a:endParaRPr lang="en-US" sz="2800" dirty="0"/>
          </a:p>
        </p:txBody>
      </p:sp>
    </p:spTree>
    <p:extLst>
      <p:ext uri="{BB962C8B-B14F-4D97-AF65-F5344CB8AC3E}">
        <p14:creationId xmlns:p14="http://schemas.microsoft.com/office/powerpoint/2010/main" val="2005778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8650" y="424543"/>
            <a:ext cx="10422020" cy="5262979"/>
          </a:xfrm>
          <a:prstGeom prst="rect">
            <a:avLst/>
          </a:prstGeom>
          <a:noFill/>
        </p:spPr>
        <p:txBody>
          <a:bodyPr wrap="none" rtlCol="0">
            <a:spAutoFit/>
          </a:bodyPr>
          <a:lstStyle/>
          <a:p>
            <a:r>
              <a:rPr lang="en-US" sz="2800" dirty="0"/>
              <a:t>When we define a reference, instead of copying the initializer’s value, </a:t>
            </a:r>
          </a:p>
          <a:p>
            <a:r>
              <a:rPr lang="en-US" sz="2800" dirty="0"/>
              <a:t>we bind the reference to its initializer. </a:t>
            </a:r>
          </a:p>
          <a:p>
            <a:r>
              <a:rPr lang="en-US" sz="2800" dirty="0"/>
              <a:t> </a:t>
            </a:r>
          </a:p>
          <a:p>
            <a:r>
              <a:rPr lang="en-US" sz="2800" dirty="0"/>
              <a:t>Once initialized, a reference remains bound to its initial object.</a:t>
            </a:r>
          </a:p>
          <a:p>
            <a:r>
              <a:rPr lang="en-US" sz="2800" dirty="0"/>
              <a:t>There is no way to rebind a reference to refer to a different object.  </a:t>
            </a:r>
          </a:p>
          <a:p>
            <a:r>
              <a:rPr lang="en-US" sz="2800" dirty="0"/>
              <a:t>Because there is no way to rebind a reference, they must be initialized.</a:t>
            </a:r>
          </a:p>
          <a:p>
            <a:endParaRPr lang="en-US" sz="2800" dirty="0"/>
          </a:p>
          <a:p>
            <a:r>
              <a:rPr lang="en-US" sz="2800" dirty="0"/>
              <a:t>Example:</a:t>
            </a:r>
          </a:p>
          <a:p>
            <a:endParaRPr lang="en-US" sz="2800" dirty="0"/>
          </a:p>
          <a:p>
            <a:r>
              <a:rPr lang="en-US" sz="2800" dirty="0" err="1"/>
              <a:t>int</a:t>
            </a:r>
            <a:r>
              <a:rPr lang="en-US" sz="2800" dirty="0"/>
              <a:t> </a:t>
            </a:r>
            <a:r>
              <a:rPr lang="en-US" sz="2800" dirty="0" err="1"/>
              <a:t>ival</a:t>
            </a:r>
            <a:r>
              <a:rPr lang="en-US" sz="2800" dirty="0"/>
              <a:t> = 1024;</a:t>
            </a:r>
          </a:p>
          <a:p>
            <a:r>
              <a:rPr lang="en-US" sz="2800" dirty="0" err="1"/>
              <a:t>int</a:t>
            </a:r>
            <a:r>
              <a:rPr lang="en-US" sz="2800" dirty="0"/>
              <a:t> &amp;</a:t>
            </a:r>
            <a:r>
              <a:rPr lang="en-US" sz="2800" dirty="0" err="1"/>
              <a:t>refVal</a:t>
            </a:r>
            <a:r>
              <a:rPr lang="en-US" sz="2800" dirty="0"/>
              <a:t> = </a:t>
            </a:r>
            <a:r>
              <a:rPr lang="en-US" sz="2800" dirty="0" err="1"/>
              <a:t>ival</a:t>
            </a:r>
            <a:r>
              <a:rPr lang="en-US" sz="2800" dirty="0"/>
              <a:t>;	</a:t>
            </a:r>
            <a:r>
              <a:rPr lang="en-US" sz="2800" dirty="0">
                <a:solidFill>
                  <a:srgbClr val="00B050"/>
                </a:solidFill>
              </a:rPr>
              <a:t>//</a:t>
            </a:r>
            <a:r>
              <a:rPr lang="en-US" sz="2800" dirty="0" err="1">
                <a:solidFill>
                  <a:srgbClr val="00B050"/>
                </a:solidFill>
              </a:rPr>
              <a:t>refVal</a:t>
            </a:r>
            <a:r>
              <a:rPr lang="en-US" sz="2800" dirty="0">
                <a:solidFill>
                  <a:srgbClr val="00B050"/>
                </a:solidFill>
              </a:rPr>
              <a:t> refers to </a:t>
            </a:r>
            <a:r>
              <a:rPr lang="en-US" sz="2800" dirty="0" err="1">
                <a:solidFill>
                  <a:srgbClr val="00B050"/>
                </a:solidFill>
              </a:rPr>
              <a:t>iVal</a:t>
            </a:r>
            <a:r>
              <a:rPr lang="en-US" sz="2800" dirty="0">
                <a:solidFill>
                  <a:srgbClr val="00B050"/>
                </a:solidFill>
              </a:rPr>
              <a:t> (it is an other name for </a:t>
            </a:r>
            <a:r>
              <a:rPr lang="en-US" sz="2800" dirty="0" err="1">
                <a:solidFill>
                  <a:srgbClr val="00B050"/>
                </a:solidFill>
              </a:rPr>
              <a:t>iVal</a:t>
            </a:r>
            <a:r>
              <a:rPr lang="en-US" sz="2800" dirty="0">
                <a:solidFill>
                  <a:srgbClr val="00B050"/>
                </a:solidFill>
              </a:rPr>
              <a:t>)</a:t>
            </a:r>
          </a:p>
          <a:p>
            <a:r>
              <a:rPr lang="en-US" sz="2800" dirty="0" err="1"/>
              <a:t>int</a:t>
            </a:r>
            <a:r>
              <a:rPr lang="en-US" sz="2800" dirty="0"/>
              <a:t> &amp;refVal2;		</a:t>
            </a:r>
            <a:r>
              <a:rPr lang="en-US" sz="2800" dirty="0">
                <a:solidFill>
                  <a:srgbClr val="00B050"/>
                </a:solidFill>
              </a:rPr>
              <a:t>//error, a reference must be initialized;</a:t>
            </a:r>
          </a:p>
        </p:txBody>
      </p:sp>
    </p:spTree>
    <p:extLst>
      <p:ext uri="{BB962C8B-B14F-4D97-AF65-F5344CB8AC3E}">
        <p14:creationId xmlns:p14="http://schemas.microsoft.com/office/powerpoint/2010/main" val="559847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reference is an alias</a:t>
            </a:r>
          </a:p>
        </p:txBody>
      </p:sp>
      <p:sp>
        <p:nvSpPr>
          <p:cNvPr id="3" name="Content Placeholder 2"/>
          <p:cNvSpPr>
            <a:spLocks noGrp="1"/>
          </p:cNvSpPr>
          <p:nvPr>
            <p:ph idx="1"/>
          </p:nvPr>
        </p:nvSpPr>
        <p:spPr>
          <a:xfrm>
            <a:off x="1110343" y="2015732"/>
            <a:ext cx="9944511" cy="3450613"/>
          </a:xfrm>
        </p:spPr>
        <p:txBody>
          <a:bodyPr>
            <a:noAutofit/>
          </a:bodyPr>
          <a:lstStyle/>
          <a:p>
            <a:r>
              <a:rPr lang="en-US" dirty="0"/>
              <a:t>A reference is not an object.  Instead it is just another name for an already existing object.</a:t>
            </a:r>
          </a:p>
          <a:p>
            <a:r>
              <a:rPr lang="en-US" dirty="0"/>
              <a:t>After a reference has been defined, all operations on that reference are actually operations on the object to which the reference is bound.</a:t>
            </a:r>
          </a:p>
          <a:p>
            <a:r>
              <a:rPr lang="en-US" dirty="0"/>
              <a:t>Example;</a:t>
            </a:r>
          </a:p>
          <a:p>
            <a:r>
              <a:rPr lang="en-US" dirty="0" err="1"/>
              <a:t>int</a:t>
            </a:r>
            <a:r>
              <a:rPr lang="en-US" dirty="0"/>
              <a:t> </a:t>
            </a:r>
            <a:r>
              <a:rPr lang="en-US" dirty="0" err="1"/>
              <a:t>ival</a:t>
            </a:r>
            <a:r>
              <a:rPr lang="en-US" dirty="0"/>
              <a:t> = 1024;</a:t>
            </a:r>
          </a:p>
          <a:p>
            <a:r>
              <a:rPr lang="en-US" dirty="0" err="1"/>
              <a:t>int</a:t>
            </a:r>
            <a:r>
              <a:rPr lang="en-US" dirty="0"/>
              <a:t> &amp;</a:t>
            </a:r>
            <a:r>
              <a:rPr lang="en-US" dirty="0" err="1"/>
              <a:t>refVal</a:t>
            </a:r>
            <a:r>
              <a:rPr lang="en-US" dirty="0"/>
              <a:t> = </a:t>
            </a:r>
            <a:r>
              <a:rPr lang="en-US" dirty="0" err="1"/>
              <a:t>ival</a:t>
            </a:r>
            <a:r>
              <a:rPr lang="en-US" dirty="0"/>
              <a:t>;</a:t>
            </a:r>
          </a:p>
          <a:p>
            <a:r>
              <a:rPr lang="en-US" dirty="0" err="1"/>
              <a:t>refVal</a:t>
            </a:r>
            <a:r>
              <a:rPr lang="en-US" dirty="0"/>
              <a:t> = 2;	//assigns 2 to the object to which </a:t>
            </a:r>
            <a:r>
              <a:rPr lang="en-US" dirty="0" err="1"/>
              <a:t>refVal</a:t>
            </a:r>
            <a:r>
              <a:rPr lang="en-US" dirty="0"/>
              <a:t> refers, </a:t>
            </a:r>
            <a:r>
              <a:rPr lang="en-US" dirty="0" err="1"/>
              <a:t>ie</a:t>
            </a:r>
            <a:r>
              <a:rPr lang="en-US" dirty="0"/>
              <a:t>.  </a:t>
            </a:r>
            <a:r>
              <a:rPr lang="en-US" dirty="0" err="1"/>
              <a:t>ival</a:t>
            </a:r>
            <a:endParaRPr lang="en-US" dirty="0"/>
          </a:p>
          <a:p>
            <a:r>
              <a:rPr lang="en-US" dirty="0" err="1"/>
              <a:t>int</a:t>
            </a:r>
            <a:r>
              <a:rPr lang="en-US" dirty="0"/>
              <a:t> ii = </a:t>
            </a:r>
            <a:r>
              <a:rPr lang="en-US" dirty="0" err="1"/>
              <a:t>refval</a:t>
            </a:r>
            <a:r>
              <a:rPr lang="en-US" dirty="0"/>
              <a:t>;	//same as ii = </a:t>
            </a:r>
            <a:r>
              <a:rPr lang="en-US" dirty="0" err="1"/>
              <a:t>ival</a:t>
            </a:r>
            <a:endParaRPr lang="en-US" dirty="0"/>
          </a:p>
        </p:txBody>
      </p:sp>
    </p:spTree>
    <p:extLst>
      <p:ext uri="{BB962C8B-B14F-4D97-AF65-F5344CB8AC3E}">
        <p14:creationId xmlns:p14="http://schemas.microsoft.com/office/powerpoint/2010/main" val="1764213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definitions</a:t>
            </a:r>
          </a:p>
        </p:txBody>
      </p:sp>
      <p:sp>
        <p:nvSpPr>
          <p:cNvPr id="3" name="Content Placeholder 2"/>
          <p:cNvSpPr>
            <a:spLocks noGrp="1"/>
          </p:cNvSpPr>
          <p:nvPr>
            <p:ph idx="1"/>
          </p:nvPr>
        </p:nvSpPr>
        <p:spPr>
          <a:xfrm>
            <a:off x="734787" y="2015732"/>
            <a:ext cx="10320068" cy="3450613"/>
          </a:xfrm>
        </p:spPr>
        <p:txBody>
          <a:bodyPr>
            <a:noAutofit/>
          </a:bodyPr>
          <a:lstStyle/>
          <a:p>
            <a:r>
              <a:rPr lang="en-US" sz="2800" dirty="0" err="1"/>
              <a:t>int</a:t>
            </a:r>
            <a:r>
              <a:rPr lang="en-US" sz="2800" dirty="0"/>
              <a:t> </a:t>
            </a:r>
            <a:r>
              <a:rPr lang="en-US" sz="2800" dirty="0" err="1"/>
              <a:t>i</a:t>
            </a:r>
            <a:r>
              <a:rPr lang="en-US" sz="2800" dirty="0"/>
              <a:t> = 1024, i2 = 2048;	//</a:t>
            </a:r>
            <a:r>
              <a:rPr lang="en-US" sz="2800" dirty="0" err="1"/>
              <a:t>i</a:t>
            </a:r>
            <a:r>
              <a:rPr lang="en-US" sz="2800" dirty="0"/>
              <a:t> and i2 are both </a:t>
            </a:r>
            <a:r>
              <a:rPr lang="en-US" sz="2800" dirty="0" err="1"/>
              <a:t>ints</a:t>
            </a:r>
            <a:endParaRPr lang="en-US" sz="2800" dirty="0"/>
          </a:p>
          <a:p>
            <a:r>
              <a:rPr lang="en-US" sz="2800" dirty="0" err="1"/>
              <a:t>int</a:t>
            </a:r>
            <a:r>
              <a:rPr lang="en-US" sz="2800" dirty="0"/>
              <a:t> &amp;r = </a:t>
            </a:r>
            <a:r>
              <a:rPr lang="en-US" sz="2800" dirty="0" err="1"/>
              <a:t>i</a:t>
            </a:r>
            <a:r>
              <a:rPr lang="en-US" sz="2800" dirty="0"/>
              <a:t>;   r2 = i2;	//r is a reference bound to </a:t>
            </a:r>
            <a:r>
              <a:rPr lang="en-US" sz="2800" dirty="0" err="1"/>
              <a:t>i</a:t>
            </a:r>
            <a:r>
              <a:rPr lang="en-US" sz="2800" dirty="0"/>
              <a:t>,   r2 is an </a:t>
            </a:r>
            <a:r>
              <a:rPr lang="en-US" sz="2800" dirty="0" err="1"/>
              <a:t>int</a:t>
            </a:r>
            <a:endParaRPr lang="en-US" sz="2800" dirty="0"/>
          </a:p>
          <a:p>
            <a:r>
              <a:rPr lang="en-US" sz="2800" dirty="0" err="1"/>
              <a:t>int</a:t>
            </a:r>
            <a:r>
              <a:rPr lang="en-US" sz="2800" dirty="0"/>
              <a:t> i3 = 1024,  &amp;</a:t>
            </a:r>
            <a:r>
              <a:rPr lang="en-US" sz="2800" dirty="0" err="1"/>
              <a:t>ri</a:t>
            </a:r>
            <a:r>
              <a:rPr lang="en-US" sz="2800" dirty="0"/>
              <a:t> = i3;	//i3 is an </a:t>
            </a:r>
            <a:r>
              <a:rPr lang="en-US" sz="2800" dirty="0" err="1"/>
              <a:t>int</a:t>
            </a:r>
            <a:r>
              <a:rPr lang="en-US" sz="2800" dirty="0"/>
              <a:t>,   </a:t>
            </a:r>
            <a:r>
              <a:rPr lang="en-US" sz="2800" dirty="0" err="1"/>
              <a:t>ri</a:t>
            </a:r>
            <a:r>
              <a:rPr lang="en-US" sz="2800" dirty="0"/>
              <a:t> is a reference bound to i3</a:t>
            </a:r>
          </a:p>
          <a:p>
            <a:r>
              <a:rPr lang="en-US" sz="2800" dirty="0" err="1"/>
              <a:t>int</a:t>
            </a:r>
            <a:r>
              <a:rPr lang="en-US" sz="2800" dirty="0"/>
              <a:t> &amp;r3 = i3,  &amp;r4 = i2;	//both r3 and r4 are references</a:t>
            </a:r>
          </a:p>
        </p:txBody>
      </p:sp>
    </p:spTree>
    <p:extLst>
      <p:ext uri="{BB962C8B-B14F-4D97-AF65-F5344CB8AC3E}">
        <p14:creationId xmlns:p14="http://schemas.microsoft.com/office/powerpoint/2010/main" val="4082444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reference definitions</a:t>
            </a:r>
          </a:p>
        </p:txBody>
      </p:sp>
      <p:sp>
        <p:nvSpPr>
          <p:cNvPr id="3" name="Content Placeholder 2"/>
          <p:cNvSpPr>
            <a:spLocks noGrp="1"/>
          </p:cNvSpPr>
          <p:nvPr>
            <p:ph idx="1"/>
          </p:nvPr>
        </p:nvSpPr>
        <p:spPr>
          <a:xfrm>
            <a:off x="465364" y="2015732"/>
            <a:ext cx="11307535" cy="3450613"/>
          </a:xfrm>
        </p:spPr>
        <p:txBody>
          <a:bodyPr>
            <a:noAutofit/>
          </a:bodyPr>
          <a:lstStyle/>
          <a:p>
            <a:r>
              <a:rPr lang="en-US" sz="2400" dirty="0"/>
              <a:t>In general, the type of reference and the object to which it refers must match.</a:t>
            </a:r>
          </a:p>
          <a:p>
            <a:r>
              <a:rPr lang="en-US" sz="2400" dirty="0"/>
              <a:t>Also, a reference may be bound only to an object, not to a literal</a:t>
            </a:r>
          </a:p>
          <a:p>
            <a:r>
              <a:rPr lang="en-US" sz="2400" dirty="0"/>
              <a:t>Example:</a:t>
            </a:r>
          </a:p>
          <a:p>
            <a:r>
              <a:rPr lang="en-US" sz="2400" dirty="0" err="1"/>
              <a:t>int</a:t>
            </a:r>
            <a:r>
              <a:rPr lang="en-US" sz="2400" dirty="0"/>
              <a:t> &amp;refVal4 = 10;	</a:t>
            </a:r>
            <a:r>
              <a:rPr lang="en-US" sz="2400" dirty="0">
                <a:solidFill>
                  <a:srgbClr val="00B050"/>
                </a:solidFill>
              </a:rPr>
              <a:t>//error: initializer must be an object (or a type) not a literal</a:t>
            </a:r>
          </a:p>
          <a:p>
            <a:r>
              <a:rPr lang="en-US" sz="2400" dirty="0"/>
              <a:t>double </a:t>
            </a:r>
            <a:r>
              <a:rPr lang="en-US" sz="2400" dirty="0" err="1"/>
              <a:t>dval</a:t>
            </a:r>
            <a:r>
              <a:rPr lang="en-US" sz="2400" dirty="0"/>
              <a:t> = 3.14;</a:t>
            </a:r>
          </a:p>
          <a:p>
            <a:r>
              <a:rPr lang="en-US" sz="2400" dirty="0" err="1"/>
              <a:t>int</a:t>
            </a:r>
            <a:r>
              <a:rPr lang="en-US" sz="2400" dirty="0"/>
              <a:t> &amp;refVal5 = </a:t>
            </a:r>
            <a:r>
              <a:rPr lang="en-US" sz="2400" dirty="0" err="1"/>
              <a:t>dval</a:t>
            </a:r>
            <a:r>
              <a:rPr lang="en-US" sz="2400" dirty="0"/>
              <a:t>;	</a:t>
            </a:r>
            <a:r>
              <a:rPr lang="en-US" sz="2400" dirty="0">
                <a:solidFill>
                  <a:srgbClr val="00B050"/>
                </a:solidFill>
              </a:rPr>
              <a:t>//error: initializer must be an </a:t>
            </a:r>
            <a:r>
              <a:rPr lang="en-US" sz="2400" dirty="0" err="1">
                <a:solidFill>
                  <a:srgbClr val="00B050"/>
                </a:solidFill>
              </a:rPr>
              <a:t>int</a:t>
            </a:r>
            <a:r>
              <a:rPr lang="en-US" sz="2400" dirty="0">
                <a:solidFill>
                  <a:srgbClr val="00B050"/>
                </a:solidFill>
              </a:rPr>
              <a:t> to match the reference type</a:t>
            </a:r>
          </a:p>
        </p:txBody>
      </p:sp>
    </p:spTree>
    <p:extLst>
      <p:ext uri="{BB962C8B-B14F-4D97-AF65-F5344CB8AC3E}">
        <p14:creationId xmlns:p14="http://schemas.microsoft.com/office/powerpoint/2010/main" val="2621215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Rvalue</a:t>
            </a:r>
            <a:r>
              <a:rPr lang="en-US" dirty="0"/>
              <a:t> references, a new kind of reference</a:t>
            </a:r>
          </a:p>
        </p:txBody>
      </p:sp>
      <p:sp>
        <p:nvSpPr>
          <p:cNvPr id="3" name="Content Placeholder 2"/>
          <p:cNvSpPr>
            <a:spLocks noGrp="1"/>
          </p:cNvSpPr>
          <p:nvPr>
            <p:ph idx="1"/>
          </p:nvPr>
        </p:nvSpPr>
        <p:spPr>
          <a:xfrm>
            <a:off x="1369937" y="1999403"/>
            <a:ext cx="9603275" cy="3450613"/>
          </a:xfrm>
        </p:spPr>
        <p:txBody>
          <a:bodyPr>
            <a:noAutofit/>
          </a:bodyPr>
          <a:lstStyle/>
          <a:p>
            <a:r>
              <a:rPr lang="en-US" sz="2400" dirty="0"/>
              <a:t>An </a:t>
            </a:r>
            <a:r>
              <a:rPr lang="en-US" sz="2400" dirty="0" err="1"/>
              <a:t>rvalue</a:t>
            </a:r>
            <a:r>
              <a:rPr lang="en-US" sz="2400" dirty="0"/>
              <a:t> reference is a reference that must be bound to an </a:t>
            </a:r>
            <a:r>
              <a:rPr lang="en-US" sz="2400" dirty="0" err="1"/>
              <a:t>rvalue</a:t>
            </a:r>
            <a:r>
              <a:rPr lang="en-US" sz="2400" dirty="0"/>
              <a:t>.</a:t>
            </a:r>
          </a:p>
          <a:p>
            <a:r>
              <a:rPr lang="en-US" sz="2400" dirty="0"/>
              <a:t> The &amp;&amp; operator is new in C++</a:t>
            </a:r>
            <a:r>
              <a:rPr lang="en-US" sz="2400" dirty="0">
                <a:latin typeface="Arial" panose="020B0604020202020204" pitchFamily="34" charset="0"/>
                <a:cs typeface="Arial" panose="020B0604020202020204" pitchFamily="34" charset="0"/>
              </a:rPr>
              <a:t>11</a:t>
            </a:r>
            <a:r>
              <a:rPr lang="en-US" sz="2400" dirty="0"/>
              <a:t>, and is like the reference operator (&amp;), but whereas the &amp; operator an only be used on </a:t>
            </a:r>
            <a:r>
              <a:rPr lang="en-US" sz="2400" dirty="0" err="1"/>
              <a:t>lvalues</a:t>
            </a:r>
            <a:r>
              <a:rPr lang="en-US" sz="2400" dirty="0"/>
              <a:t>, the &amp;&amp; operator can only be used on </a:t>
            </a:r>
            <a:r>
              <a:rPr lang="en-US" sz="2400" dirty="0" err="1"/>
              <a:t>rvalues</a:t>
            </a:r>
            <a:r>
              <a:rPr lang="en-US" sz="2400" dirty="0"/>
              <a:t>.</a:t>
            </a:r>
          </a:p>
          <a:p>
            <a:r>
              <a:rPr lang="en-US" sz="2400" dirty="0"/>
              <a:t>The important property of </a:t>
            </a:r>
            <a:r>
              <a:rPr lang="en-US" sz="2400" dirty="0" err="1"/>
              <a:t>rvalue</a:t>
            </a:r>
            <a:r>
              <a:rPr lang="en-US" sz="2400" dirty="0"/>
              <a:t> references is that they can be bound only to an object that is about to be destroyed.</a:t>
            </a:r>
          </a:p>
          <a:p>
            <a:r>
              <a:rPr lang="en-US" sz="2400" dirty="0"/>
              <a:t>As a result, we are free to “move” resources from an </a:t>
            </a:r>
            <a:r>
              <a:rPr lang="en-US" sz="2400" dirty="0" err="1"/>
              <a:t>rvalue</a:t>
            </a:r>
            <a:r>
              <a:rPr lang="en-US" sz="2400" dirty="0"/>
              <a:t> reference to an other object.</a:t>
            </a:r>
          </a:p>
          <a:p>
            <a:endParaRPr lang="en-US" sz="2400" dirty="0"/>
          </a:p>
        </p:txBody>
      </p:sp>
    </p:spTree>
    <p:extLst>
      <p:ext uri="{BB962C8B-B14F-4D97-AF65-F5344CB8AC3E}">
        <p14:creationId xmlns:p14="http://schemas.microsoft.com/office/powerpoint/2010/main" val="2597075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28650" y="718457"/>
            <a:ext cx="11175111" cy="5693866"/>
          </a:xfrm>
          <a:prstGeom prst="rect">
            <a:avLst/>
          </a:prstGeom>
          <a:noFill/>
        </p:spPr>
        <p:txBody>
          <a:bodyPr wrap="none" rtlCol="0">
            <a:spAutoFit/>
          </a:bodyPr>
          <a:lstStyle/>
          <a:p>
            <a:r>
              <a:rPr lang="en-US" sz="2800" dirty="0"/>
              <a:t>Like any reference, an </a:t>
            </a:r>
            <a:r>
              <a:rPr lang="en-US" sz="2800" dirty="0" err="1"/>
              <a:t>rvalue</a:t>
            </a:r>
            <a:r>
              <a:rPr lang="en-US" sz="2800" dirty="0"/>
              <a:t> reference is just another name for an object.</a:t>
            </a:r>
          </a:p>
          <a:p>
            <a:endParaRPr lang="en-US" sz="2800" dirty="0"/>
          </a:p>
          <a:p>
            <a:r>
              <a:rPr lang="en-US" sz="2800" dirty="0"/>
              <a:t>We cannot bind “regular” references (</a:t>
            </a:r>
            <a:r>
              <a:rPr lang="en-US" sz="2800" dirty="0" err="1"/>
              <a:t>lvalue</a:t>
            </a:r>
            <a:r>
              <a:rPr lang="en-US" sz="2800" dirty="0"/>
              <a:t> references) to expressions that</a:t>
            </a:r>
          </a:p>
          <a:p>
            <a:r>
              <a:rPr lang="en-US" sz="2800" dirty="0"/>
              <a:t>require a conversion, to literals or to expressions that return an </a:t>
            </a:r>
            <a:r>
              <a:rPr lang="en-US" sz="2800" dirty="0" err="1"/>
              <a:t>rvalue</a:t>
            </a:r>
            <a:r>
              <a:rPr lang="en-US" sz="2800" dirty="0"/>
              <a:t>.</a:t>
            </a:r>
          </a:p>
          <a:p>
            <a:endParaRPr lang="en-US" sz="2800" dirty="0"/>
          </a:p>
          <a:p>
            <a:r>
              <a:rPr lang="en-US" sz="2800" dirty="0" err="1"/>
              <a:t>rvalue</a:t>
            </a:r>
            <a:r>
              <a:rPr lang="en-US" sz="2800" dirty="0"/>
              <a:t> references have the opposite binding properties:  We can bind an</a:t>
            </a:r>
          </a:p>
          <a:p>
            <a:r>
              <a:rPr lang="en-US" sz="2800" dirty="0" err="1"/>
              <a:t>rvalue</a:t>
            </a:r>
            <a:r>
              <a:rPr lang="en-US" sz="2800" dirty="0"/>
              <a:t> reference to these kinds of expressions, but we cannot directly bind</a:t>
            </a:r>
          </a:p>
          <a:p>
            <a:r>
              <a:rPr lang="en-US" sz="2800" dirty="0"/>
              <a:t>an </a:t>
            </a:r>
            <a:r>
              <a:rPr lang="en-US" sz="2800" dirty="0" err="1"/>
              <a:t>rvalue</a:t>
            </a:r>
            <a:r>
              <a:rPr lang="en-US" sz="2800" dirty="0"/>
              <a:t> to an </a:t>
            </a:r>
            <a:r>
              <a:rPr lang="en-US" sz="2800" dirty="0" err="1"/>
              <a:t>lvalue</a:t>
            </a:r>
            <a:r>
              <a:rPr lang="en-US" sz="2800" dirty="0"/>
              <a:t>.</a:t>
            </a:r>
          </a:p>
          <a:p>
            <a:endParaRPr lang="en-US" sz="2800" dirty="0"/>
          </a:p>
          <a:p>
            <a:r>
              <a:rPr lang="en-US" sz="2800" dirty="0"/>
              <a:t>Note: binding an </a:t>
            </a:r>
            <a:r>
              <a:rPr lang="en-US" sz="2800" dirty="0" err="1"/>
              <a:t>rvalue</a:t>
            </a:r>
            <a:r>
              <a:rPr lang="en-US" sz="2800" dirty="0"/>
              <a:t> to an </a:t>
            </a:r>
            <a:r>
              <a:rPr lang="en-US" sz="2800" dirty="0" err="1"/>
              <a:t>rvalue</a:t>
            </a:r>
            <a:r>
              <a:rPr lang="en-US" sz="2800" dirty="0"/>
              <a:t> reference results in the value being </a:t>
            </a:r>
          </a:p>
          <a:p>
            <a:r>
              <a:rPr lang="en-US" sz="2800" dirty="0"/>
              <a:t>stored in a location whose address can be taken.  Although you can’t apply </a:t>
            </a:r>
          </a:p>
          <a:p>
            <a:r>
              <a:rPr lang="en-US" sz="2800" dirty="0"/>
              <a:t>the &amp; operator  to a number, you can apply it to the </a:t>
            </a:r>
            <a:r>
              <a:rPr lang="en-US" sz="2800" dirty="0" err="1"/>
              <a:t>rvalue</a:t>
            </a:r>
            <a:r>
              <a:rPr lang="en-US" sz="2800" dirty="0"/>
              <a:t> reference.</a:t>
            </a:r>
          </a:p>
          <a:p>
            <a:endParaRPr lang="en-US" sz="2800" dirty="0"/>
          </a:p>
        </p:txBody>
      </p:sp>
    </p:spTree>
    <p:extLst>
      <p:ext uri="{BB962C8B-B14F-4D97-AF65-F5344CB8AC3E}">
        <p14:creationId xmlns:p14="http://schemas.microsoft.com/office/powerpoint/2010/main" val="3081323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COPy</a:t>
            </a:r>
            <a:r>
              <a:rPr lang="en-US" dirty="0"/>
              <a:t> or move?</a:t>
            </a:r>
          </a:p>
        </p:txBody>
      </p:sp>
      <p:sp>
        <p:nvSpPr>
          <p:cNvPr id="3" name="Content Placeholder 2"/>
          <p:cNvSpPr>
            <a:spLocks noGrp="1"/>
          </p:cNvSpPr>
          <p:nvPr>
            <p:ph idx="1"/>
          </p:nvPr>
        </p:nvSpPr>
        <p:spPr/>
        <p:txBody>
          <a:bodyPr>
            <a:normAutofit/>
          </a:bodyPr>
          <a:lstStyle/>
          <a:p>
            <a:r>
              <a:rPr lang="en-US" sz="2800" dirty="0"/>
              <a:t>Not every resource transfer is a copy operation. </a:t>
            </a:r>
          </a:p>
          <a:p>
            <a:r>
              <a:rPr lang="en-US" sz="2800" dirty="0"/>
              <a:t>In many programming tasks, the resource only moves from one object to another, emptying the source object in the process. </a:t>
            </a:r>
          </a:p>
          <a:p>
            <a:r>
              <a:rPr lang="en-US" sz="2800" dirty="0"/>
              <a:t>The semantics and formal properties of these 'move semantics' are a new C++11 paradigm to make code more efficient and simulate real-world situations more accurately</a:t>
            </a:r>
          </a:p>
        </p:txBody>
      </p:sp>
    </p:spTree>
    <p:extLst>
      <p:ext uri="{BB962C8B-B14F-4D97-AF65-F5344CB8AC3E}">
        <p14:creationId xmlns:p14="http://schemas.microsoft.com/office/powerpoint/2010/main" val="1483277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4108" y="840921"/>
            <a:ext cx="12186952" cy="4401205"/>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Examples:</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int </a:t>
            </a:r>
            <a:r>
              <a:rPr lang="en-US" sz="2800" dirty="0" err="1">
                <a:latin typeface="Arial" panose="020B0604020202020204" pitchFamily="34" charset="0"/>
                <a:cs typeface="Arial" panose="020B0604020202020204" pitchFamily="34" charset="0"/>
              </a:rPr>
              <a:t>i</a:t>
            </a:r>
            <a:r>
              <a:rPr lang="en-US" sz="2800" dirty="0">
                <a:latin typeface="Arial" panose="020B0604020202020204" pitchFamily="34" charset="0"/>
                <a:cs typeface="Arial" panose="020B0604020202020204" pitchFamily="34" charset="0"/>
              </a:rPr>
              <a:t> = 42;		</a:t>
            </a:r>
            <a:r>
              <a:rPr lang="en-US" sz="2800" dirty="0">
                <a:solidFill>
                  <a:srgbClr val="00B050"/>
                </a:solidFill>
                <a:latin typeface="Arial" panose="020B0604020202020204" pitchFamily="34" charset="0"/>
                <a:cs typeface="Arial" panose="020B0604020202020204" pitchFamily="34" charset="0"/>
              </a:rPr>
              <a:t>//</a:t>
            </a:r>
            <a:r>
              <a:rPr lang="en-US" sz="2800" dirty="0" err="1">
                <a:solidFill>
                  <a:srgbClr val="00B050"/>
                </a:solidFill>
                <a:latin typeface="Arial" panose="020B0604020202020204" pitchFamily="34" charset="0"/>
                <a:cs typeface="Arial" panose="020B0604020202020204" pitchFamily="34" charset="0"/>
              </a:rPr>
              <a:t>i</a:t>
            </a:r>
            <a:r>
              <a:rPr lang="en-US" sz="2800" dirty="0">
                <a:solidFill>
                  <a:srgbClr val="00B050"/>
                </a:solidFill>
                <a:latin typeface="Arial" panose="020B0604020202020204" pitchFamily="34" charset="0"/>
                <a:cs typeface="Arial" panose="020B0604020202020204" pitchFamily="34" charset="0"/>
              </a:rPr>
              <a:t> is an </a:t>
            </a:r>
            <a:r>
              <a:rPr lang="en-US" sz="2800" dirty="0" err="1">
                <a:solidFill>
                  <a:srgbClr val="00B050"/>
                </a:solidFill>
                <a:latin typeface="Arial" panose="020B0604020202020204" pitchFamily="34" charset="0"/>
                <a:cs typeface="Arial" panose="020B0604020202020204" pitchFamily="34" charset="0"/>
              </a:rPr>
              <a:t>lvalue</a:t>
            </a:r>
            <a:endParaRPr lang="en-US" sz="2800" dirty="0">
              <a:solidFill>
                <a:srgbClr val="00B050"/>
              </a:solidFill>
              <a:latin typeface="Arial" panose="020B0604020202020204" pitchFamily="34" charset="0"/>
              <a:cs typeface="Arial" panose="020B0604020202020204" pitchFamily="34" charset="0"/>
            </a:endParaRPr>
          </a:p>
          <a:p>
            <a:r>
              <a:rPr lang="en-US" sz="2800" dirty="0" err="1">
                <a:latin typeface="Arial" panose="020B0604020202020204" pitchFamily="34" charset="0"/>
                <a:cs typeface="Arial" panose="020B0604020202020204" pitchFamily="34" charset="0"/>
              </a:rPr>
              <a:t>int</a:t>
            </a:r>
            <a:r>
              <a:rPr lang="en-US" sz="2800" dirty="0">
                <a:latin typeface="Arial" panose="020B0604020202020204" pitchFamily="34" charset="0"/>
                <a:cs typeface="Arial" panose="020B0604020202020204" pitchFamily="34" charset="0"/>
              </a:rPr>
              <a:t> &amp;r = </a:t>
            </a:r>
            <a:r>
              <a:rPr lang="en-US" sz="2800" dirty="0" err="1">
                <a:latin typeface="Arial" panose="020B0604020202020204" pitchFamily="34" charset="0"/>
                <a:cs typeface="Arial" panose="020B0604020202020204" pitchFamily="34" charset="0"/>
              </a:rPr>
              <a:t>i</a:t>
            </a:r>
            <a:r>
              <a:rPr lang="en-US" sz="2800" dirty="0">
                <a:latin typeface="Arial" panose="020B0604020202020204" pitchFamily="34" charset="0"/>
                <a:cs typeface="Arial" panose="020B0604020202020204" pitchFamily="34" charset="0"/>
              </a:rPr>
              <a:t>;		</a:t>
            </a:r>
            <a:r>
              <a:rPr lang="en-US" sz="2800" dirty="0">
                <a:solidFill>
                  <a:srgbClr val="00B050"/>
                </a:solidFill>
                <a:latin typeface="Arial" panose="020B0604020202020204" pitchFamily="34" charset="0"/>
                <a:cs typeface="Arial" panose="020B0604020202020204" pitchFamily="34" charset="0"/>
              </a:rPr>
              <a:t>// ok, r refers to </a:t>
            </a:r>
            <a:r>
              <a:rPr lang="en-US" sz="2800" dirty="0" err="1">
                <a:solidFill>
                  <a:srgbClr val="00B050"/>
                </a:solidFill>
                <a:latin typeface="Arial" panose="020B0604020202020204" pitchFamily="34" charset="0"/>
                <a:cs typeface="Arial" panose="020B0604020202020204" pitchFamily="34" charset="0"/>
              </a:rPr>
              <a:t>i</a:t>
            </a:r>
            <a:endParaRPr lang="en-US" sz="2800" dirty="0">
              <a:solidFill>
                <a:srgbClr val="00B050"/>
              </a:solidFill>
              <a:latin typeface="Arial" panose="020B0604020202020204" pitchFamily="34" charset="0"/>
              <a:cs typeface="Arial" panose="020B0604020202020204" pitchFamily="34" charset="0"/>
            </a:endParaRPr>
          </a:p>
          <a:p>
            <a:r>
              <a:rPr lang="en-US" sz="2800" dirty="0" err="1">
                <a:latin typeface="Arial" panose="020B0604020202020204" pitchFamily="34" charset="0"/>
                <a:cs typeface="Arial" panose="020B0604020202020204" pitchFamily="34" charset="0"/>
              </a:rPr>
              <a:t>int</a:t>
            </a:r>
            <a:r>
              <a:rPr lang="en-US" sz="2800" dirty="0">
                <a:latin typeface="Arial" panose="020B0604020202020204" pitchFamily="34" charset="0"/>
                <a:cs typeface="Arial" panose="020B0604020202020204" pitchFamily="34" charset="0"/>
              </a:rPr>
              <a:t> &amp;&amp;r = </a:t>
            </a:r>
            <a:r>
              <a:rPr lang="en-US" sz="2800" dirty="0" err="1">
                <a:latin typeface="Arial" panose="020B0604020202020204" pitchFamily="34" charset="0"/>
                <a:cs typeface="Arial" panose="020B0604020202020204" pitchFamily="34" charset="0"/>
              </a:rPr>
              <a:t>i</a:t>
            </a:r>
            <a:r>
              <a:rPr lang="en-US" sz="2800" dirty="0">
                <a:latin typeface="Arial" panose="020B0604020202020204" pitchFamily="34" charset="0"/>
                <a:cs typeface="Arial" panose="020B0604020202020204" pitchFamily="34" charset="0"/>
              </a:rPr>
              <a:t>;     </a:t>
            </a:r>
            <a:r>
              <a:rPr lang="en-US" sz="2800" dirty="0">
                <a:solidFill>
                  <a:srgbClr val="00B050"/>
                </a:solidFill>
                <a:latin typeface="Arial" panose="020B0604020202020204" pitchFamily="34" charset="0"/>
                <a:cs typeface="Arial" panose="020B0604020202020204" pitchFamily="34" charset="0"/>
              </a:rPr>
              <a:t>//error: cannot bind an </a:t>
            </a:r>
            <a:r>
              <a:rPr lang="en-US" sz="2800" dirty="0" err="1">
                <a:solidFill>
                  <a:srgbClr val="00B050"/>
                </a:solidFill>
                <a:latin typeface="Arial" panose="020B0604020202020204" pitchFamily="34" charset="0"/>
                <a:cs typeface="Arial" panose="020B0604020202020204" pitchFamily="34" charset="0"/>
              </a:rPr>
              <a:t>rvalue</a:t>
            </a:r>
            <a:r>
              <a:rPr lang="en-US" sz="2800" dirty="0">
                <a:solidFill>
                  <a:srgbClr val="00B050"/>
                </a:solidFill>
                <a:latin typeface="Arial" panose="020B0604020202020204" pitchFamily="34" charset="0"/>
                <a:cs typeface="Arial" panose="020B0604020202020204" pitchFamily="34" charset="0"/>
              </a:rPr>
              <a:t> reference to an </a:t>
            </a:r>
            <a:r>
              <a:rPr lang="en-US" sz="2800" dirty="0" err="1">
                <a:solidFill>
                  <a:srgbClr val="00B050"/>
                </a:solidFill>
                <a:latin typeface="Arial" panose="020B0604020202020204" pitchFamily="34" charset="0"/>
                <a:cs typeface="Arial" panose="020B0604020202020204" pitchFamily="34" charset="0"/>
              </a:rPr>
              <a:t>lvalue</a:t>
            </a:r>
            <a:endParaRPr lang="en-US" sz="2800" dirty="0">
              <a:solidFill>
                <a:srgbClr val="00B050"/>
              </a:solidFill>
              <a:latin typeface="Arial" panose="020B0604020202020204" pitchFamily="34" charset="0"/>
              <a:cs typeface="Arial" panose="020B0604020202020204" pitchFamily="34" charset="0"/>
            </a:endParaRPr>
          </a:p>
          <a:p>
            <a:r>
              <a:rPr lang="en-US" sz="2800" dirty="0" err="1">
                <a:latin typeface="Arial" panose="020B0604020202020204" pitchFamily="34" charset="0"/>
                <a:cs typeface="Arial" panose="020B0604020202020204" pitchFamily="34" charset="0"/>
              </a:rPr>
              <a:t>int</a:t>
            </a:r>
            <a:r>
              <a:rPr lang="en-US" sz="2800" dirty="0">
                <a:latin typeface="Arial" panose="020B0604020202020204" pitchFamily="34" charset="0"/>
                <a:cs typeface="Arial" panose="020B0604020202020204" pitchFamily="34" charset="0"/>
              </a:rPr>
              <a:t> &amp;r2 = </a:t>
            </a:r>
            <a:r>
              <a:rPr lang="en-US" sz="2800" dirty="0" err="1">
                <a:latin typeface="Arial" panose="020B0604020202020204" pitchFamily="34" charset="0"/>
                <a:cs typeface="Arial" panose="020B0604020202020204" pitchFamily="34" charset="0"/>
              </a:rPr>
              <a:t>i</a:t>
            </a:r>
            <a:r>
              <a:rPr lang="en-US" sz="2800" dirty="0">
                <a:latin typeface="Arial" panose="020B0604020202020204" pitchFamily="34" charset="0"/>
                <a:cs typeface="Arial" panose="020B0604020202020204" pitchFamily="34" charset="0"/>
              </a:rPr>
              <a:t> * 42;	</a:t>
            </a:r>
            <a:r>
              <a:rPr lang="en-US" sz="2800" dirty="0">
                <a:solidFill>
                  <a:srgbClr val="00B050"/>
                </a:solidFill>
                <a:latin typeface="Arial" panose="020B0604020202020204" pitchFamily="34" charset="0"/>
                <a:cs typeface="Arial" panose="020B0604020202020204" pitchFamily="34" charset="0"/>
              </a:rPr>
              <a:t>//error: </a:t>
            </a:r>
            <a:r>
              <a:rPr lang="en-US" sz="2800" dirty="0" err="1">
                <a:solidFill>
                  <a:srgbClr val="00B050"/>
                </a:solidFill>
                <a:latin typeface="Arial" panose="020B0604020202020204" pitchFamily="34" charset="0"/>
                <a:cs typeface="Arial" panose="020B0604020202020204" pitchFamily="34" charset="0"/>
              </a:rPr>
              <a:t>i</a:t>
            </a:r>
            <a:r>
              <a:rPr lang="en-US" sz="2800" dirty="0">
                <a:solidFill>
                  <a:srgbClr val="00B050"/>
                </a:solidFill>
                <a:latin typeface="Arial" panose="020B0604020202020204" pitchFamily="34" charset="0"/>
                <a:cs typeface="Arial" panose="020B0604020202020204" pitchFamily="34" charset="0"/>
              </a:rPr>
              <a:t>*42 is an </a:t>
            </a:r>
            <a:r>
              <a:rPr lang="en-US" sz="2800" dirty="0" err="1">
                <a:solidFill>
                  <a:srgbClr val="00B050"/>
                </a:solidFill>
                <a:latin typeface="Arial" panose="020B0604020202020204" pitchFamily="34" charset="0"/>
                <a:cs typeface="Arial" panose="020B0604020202020204" pitchFamily="34" charset="0"/>
              </a:rPr>
              <a:t>rvalue</a:t>
            </a:r>
            <a:endParaRPr lang="en-US" sz="2800" dirty="0">
              <a:solidFill>
                <a:srgbClr val="00B050"/>
              </a:solidFill>
              <a:latin typeface="Arial" panose="020B0604020202020204" pitchFamily="34" charset="0"/>
              <a:cs typeface="Arial" panose="020B0604020202020204" pitchFamily="34" charset="0"/>
            </a:endParaRPr>
          </a:p>
          <a:p>
            <a:r>
              <a:rPr lang="en-US" sz="2800" dirty="0" err="1">
                <a:latin typeface="Arial" panose="020B0604020202020204" pitchFamily="34" charset="0"/>
                <a:cs typeface="Arial" panose="020B0604020202020204" pitchFamily="34" charset="0"/>
              </a:rPr>
              <a:t>const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int</a:t>
            </a:r>
            <a:r>
              <a:rPr lang="en-US" sz="2800" dirty="0">
                <a:latin typeface="Arial" panose="020B0604020202020204" pitchFamily="34" charset="0"/>
                <a:cs typeface="Arial" panose="020B0604020202020204" pitchFamily="34" charset="0"/>
              </a:rPr>
              <a:t> &amp;r3 = r * 42;   </a:t>
            </a:r>
            <a:r>
              <a:rPr lang="en-US" sz="2800" dirty="0">
                <a:solidFill>
                  <a:srgbClr val="00B050"/>
                </a:solidFill>
                <a:latin typeface="Arial" panose="020B0604020202020204" pitchFamily="34" charset="0"/>
                <a:cs typeface="Arial" panose="020B0604020202020204" pitchFamily="34" charset="0"/>
              </a:rPr>
              <a:t>//ok: we can bind a reference to </a:t>
            </a:r>
            <a:r>
              <a:rPr lang="en-US" sz="2800" dirty="0" err="1">
                <a:solidFill>
                  <a:srgbClr val="00B050"/>
                </a:solidFill>
                <a:latin typeface="Arial" panose="020B0604020202020204" pitchFamily="34" charset="0"/>
                <a:cs typeface="Arial" panose="020B0604020202020204" pitchFamily="34" charset="0"/>
              </a:rPr>
              <a:t>const</a:t>
            </a:r>
            <a:r>
              <a:rPr lang="en-US" sz="2800" dirty="0">
                <a:solidFill>
                  <a:srgbClr val="00B050"/>
                </a:solidFill>
                <a:latin typeface="Arial" panose="020B0604020202020204" pitchFamily="34" charset="0"/>
                <a:cs typeface="Arial" panose="020B0604020202020204" pitchFamily="34" charset="0"/>
              </a:rPr>
              <a:t> to an </a:t>
            </a:r>
            <a:r>
              <a:rPr lang="en-US" sz="2800" dirty="0" err="1">
                <a:solidFill>
                  <a:srgbClr val="00B050"/>
                </a:solidFill>
                <a:latin typeface="Arial" panose="020B0604020202020204" pitchFamily="34" charset="0"/>
                <a:cs typeface="Arial" panose="020B0604020202020204" pitchFamily="34" charset="0"/>
              </a:rPr>
              <a:t>rvalue</a:t>
            </a:r>
            <a:endParaRPr lang="en-US" sz="2800" dirty="0">
              <a:solidFill>
                <a:srgbClr val="00B050"/>
              </a:solidFill>
              <a:latin typeface="Arial" panose="020B0604020202020204" pitchFamily="34" charset="0"/>
              <a:cs typeface="Arial" panose="020B0604020202020204" pitchFamily="34" charset="0"/>
            </a:endParaRPr>
          </a:p>
          <a:p>
            <a:r>
              <a:rPr lang="en-US" sz="2800" dirty="0" err="1">
                <a:latin typeface="Arial" panose="020B0604020202020204" pitchFamily="34" charset="0"/>
                <a:cs typeface="Arial" panose="020B0604020202020204" pitchFamily="34" charset="0"/>
              </a:rPr>
              <a:t>int</a:t>
            </a:r>
            <a:r>
              <a:rPr lang="en-US" sz="2800" dirty="0">
                <a:latin typeface="Arial" panose="020B0604020202020204" pitchFamily="34" charset="0"/>
                <a:cs typeface="Arial" panose="020B0604020202020204" pitchFamily="34" charset="0"/>
              </a:rPr>
              <a:t> &amp;&amp;rr2 = </a:t>
            </a:r>
            <a:r>
              <a:rPr lang="en-US" sz="2800" dirty="0" err="1">
                <a:latin typeface="Arial" panose="020B0604020202020204" pitchFamily="34" charset="0"/>
                <a:cs typeface="Arial" panose="020B0604020202020204" pitchFamily="34" charset="0"/>
              </a:rPr>
              <a:t>i</a:t>
            </a:r>
            <a:r>
              <a:rPr lang="en-US" sz="2800" dirty="0">
                <a:latin typeface="Arial" panose="020B0604020202020204" pitchFamily="34" charset="0"/>
                <a:cs typeface="Arial" panose="020B0604020202020204" pitchFamily="34" charset="0"/>
              </a:rPr>
              <a:t> * 42;  	</a:t>
            </a:r>
            <a:r>
              <a:rPr lang="en-US" sz="2800" dirty="0">
                <a:solidFill>
                  <a:srgbClr val="00B050"/>
                </a:solidFill>
                <a:latin typeface="Arial" panose="020B0604020202020204" pitchFamily="34" charset="0"/>
                <a:cs typeface="Arial" panose="020B0604020202020204" pitchFamily="34" charset="0"/>
              </a:rPr>
              <a:t>//ok: bind rr2 to the result of the multiplication to an 									//</a:t>
            </a:r>
            <a:r>
              <a:rPr lang="en-US" sz="2800" dirty="0" err="1">
                <a:solidFill>
                  <a:srgbClr val="00B050"/>
                </a:solidFill>
                <a:latin typeface="Arial" panose="020B0604020202020204" pitchFamily="34" charset="0"/>
                <a:cs typeface="Arial" panose="020B0604020202020204" pitchFamily="34" charset="0"/>
              </a:rPr>
              <a:t>rvalue</a:t>
            </a:r>
            <a:r>
              <a:rPr lang="en-US" sz="2800" dirty="0">
                <a:solidFill>
                  <a:srgbClr val="00B050"/>
                </a:solidFill>
                <a:latin typeface="Arial" panose="020B0604020202020204" pitchFamily="34" charset="0"/>
                <a:cs typeface="Arial" panose="020B0604020202020204" pitchFamily="34" charset="0"/>
              </a:rPr>
              <a:t> reference ( a number )</a:t>
            </a:r>
          </a:p>
          <a:p>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6412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universal references vs </a:t>
            </a:r>
            <a:r>
              <a:rPr lang="en-US" dirty="0" err="1"/>
              <a:t>rvalue</a:t>
            </a:r>
            <a:r>
              <a:rPr lang="en-US" dirty="0"/>
              <a:t> references</a:t>
            </a:r>
          </a:p>
        </p:txBody>
      </p:sp>
      <p:sp>
        <p:nvSpPr>
          <p:cNvPr id="3" name="Content Placeholder 2"/>
          <p:cNvSpPr>
            <a:spLocks noGrp="1"/>
          </p:cNvSpPr>
          <p:nvPr>
            <p:ph idx="1"/>
          </p:nvPr>
        </p:nvSpPr>
        <p:spPr>
          <a:xfrm>
            <a:off x="1334013" y="1853754"/>
            <a:ext cx="9720841" cy="3450613"/>
          </a:xfrm>
        </p:spPr>
        <p:txBody>
          <a:bodyPr>
            <a:noAutofit/>
          </a:bodyPr>
          <a:lstStyle/>
          <a:p>
            <a:r>
              <a:rPr lang="en-US" sz="2400" dirty="0"/>
              <a:t>To create an </a:t>
            </a:r>
            <a:r>
              <a:rPr lang="en-US" sz="2400" dirty="0" err="1"/>
              <a:t>rvalue</a:t>
            </a:r>
            <a:r>
              <a:rPr lang="en-US" sz="2400" dirty="0"/>
              <a:t> reference to T, write  T&amp;&amp;.   It seems reasonable that if you see T&amp;&amp; in some code, it must be an </a:t>
            </a:r>
            <a:r>
              <a:rPr lang="en-US" sz="2400" dirty="0" err="1"/>
              <a:t>rvalue</a:t>
            </a:r>
            <a:r>
              <a:rPr lang="en-US" sz="2400" dirty="0"/>
              <a:t> reference.  </a:t>
            </a:r>
          </a:p>
          <a:p>
            <a:r>
              <a:rPr lang="en-US" sz="2400" dirty="0"/>
              <a:t>Not true.  T&amp;&amp; has two meanings: </a:t>
            </a:r>
          </a:p>
          <a:p>
            <a:pPr marL="457200" indent="-457200">
              <a:buFont typeface="+mj-lt"/>
              <a:buAutoNum type="arabicPeriod"/>
            </a:pPr>
            <a:r>
              <a:rPr lang="en-US" sz="2400" dirty="0" err="1"/>
              <a:t>rvalue</a:t>
            </a:r>
            <a:r>
              <a:rPr lang="en-US" sz="2400" dirty="0"/>
              <a:t> reference, and they behave the way your would expect.  They bond only to </a:t>
            </a:r>
            <a:r>
              <a:rPr lang="en-US" sz="2400" dirty="0" err="1"/>
              <a:t>rvalues</a:t>
            </a:r>
            <a:r>
              <a:rPr lang="en-US" sz="2400" dirty="0"/>
              <a:t> and they identify objects that many be moved-from.</a:t>
            </a:r>
          </a:p>
          <a:p>
            <a:pPr marL="457200" indent="-457200">
              <a:buFont typeface="+mj-lt"/>
              <a:buAutoNum type="arabicPeriod"/>
            </a:pPr>
            <a:r>
              <a:rPr lang="en-US" sz="2400" dirty="0"/>
              <a:t>either an </a:t>
            </a:r>
            <a:r>
              <a:rPr lang="en-US" sz="2400" dirty="0" err="1"/>
              <a:t>rvalue</a:t>
            </a:r>
            <a:r>
              <a:rPr lang="en-US" sz="2400" dirty="0"/>
              <a:t> or an </a:t>
            </a:r>
            <a:r>
              <a:rPr lang="en-US" sz="2400" dirty="0" err="1"/>
              <a:t>lvalue</a:t>
            </a:r>
            <a:r>
              <a:rPr lang="en-US" sz="2400" dirty="0"/>
              <a:t> reference.  They look like </a:t>
            </a:r>
            <a:r>
              <a:rPr lang="en-US" sz="2400" dirty="0" err="1"/>
              <a:t>rvalue</a:t>
            </a:r>
            <a:r>
              <a:rPr lang="en-US" sz="2400" dirty="0"/>
              <a:t> references, but they behave like </a:t>
            </a:r>
            <a:r>
              <a:rPr lang="en-US" sz="2400" dirty="0" err="1"/>
              <a:t>lvalue</a:t>
            </a:r>
            <a:r>
              <a:rPr lang="en-US" sz="2400" dirty="0"/>
              <a:t> references.  They can bind to almost anything.  Call them universal references.</a:t>
            </a:r>
          </a:p>
        </p:txBody>
      </p:sp>
    </p:spTree>
    <p:extLst>
      <p:ext uri="{BB962C8B-B14F-4D97-AF65-F5344CB8AC3E}">
        <p14:creationId xmlns:p14="http://schemas.microsoft.com/office/powerpoint/2010/main" val="1901888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Universal references</a:t>
            </a:r>
          </a:p>
        </p:txBody>
      </p:sp>
      <p:sp>
        <p:nvSpPr>
          <p:cNvPr id="3" name="Content Placeholder 2"/>
          <p:cNvSpPr>
            <a:spLocks noGrp="1"/>
          </p:cNvSpPr>
          <p:nvPr>
            <p:ph idx="1"/>
          </p:nvPr>
        </p:nvSpPr>
        <p:spPr>
          <a:xfrm>
            <a:off x="1151133" y="1976544"/>
            <a:ext cx="9603275" cy="3450613"/>
          </a:xfrm>
        </p:spPr>
        <p:txBody>
          <a:bodyPr>
            <a:noAutofit/>
          </a:bodyPr>
          <a:lstStyle/>
          <a:p>
            <a:pPr marL="0" indent="0">
              <a:buNone/>
            </a:pPr>
            <a:r>
              <a:rPr lang="en-US" sz="2400" dirty="0"/>
              <a:t>Universal references occur in two contexts:</a:t>
            </a:r>
          </a:p>
          <a:p>
            <a:pPr marL="800100" lvl="1" indent="-342900">
              <a:buFont typeface="+mj-lt"/>
              <a:buAutoNum type="arabicPeriod"/>
            </a:pPr>
            <a:r>
              <a:rPr lang="en-US" sz="2400" dirty="0"/>
              <a:t>function template parameters:</a:t>
            </a:r>
          </a:p>
          <a:p>
            <a:pPr marL="457200" lvl="1" indent="0">
              <a:buNone/>
            </a:pPr>
            <a:r>
              <a:rPr lang="en-US" sz="2400" dirty="0"/>
              <a:t>template&lt;</a:t>
            </a:r>
            <a:r>
              <a:rPr lang="en-US" sz="2400" dirty="0" err="1"/>
              <a:t>typename</a:t>
            </a:r>
            <a:r>
              <a:rPr lang="en-US" sz="2400" dirty="0"/>
              <a:t> T&gt;</a:t>
            </a:r>
          </a:p>
          <a:p>
            <a:pPr marL="457200" lvl="1" indent="0">
              <a:buNone/>
            </a:pPr>
            <a:r>
              <a:rPr lang="en-US" sz="2400" dirty="0"/>
              <a:t>void f(T&amp;&amp; </a:t>
            </a:r>
            <a:r>
              <a:rPr lang="en-US" sz="2400" dirty="0" err="1"/>
              <a:t>param</a:t>
            </a:r>
            <a:r>
              <a:rPr lang="en-US" sz="2400" dirty="0"/>
              <a:t>);	</a:t>
            </a:r>
            <a:r>
              <a:rPr lang="en-US" sz="2400" dirty="0">
                <a:solidFill>
                  <a:srgbClr val="00B050"/>
                </a:solidFill>
              </a:rPr>
              <a:t>//</a:t>
            </a:r>
            <a:r>
              <a:rPr lang="en-US" sz="2400" dirty="0" err="1">
                <a:solidFill>
                  <a:srgbClr val="00B050"/>
                </a:solidFill>
              </a:rPr>
              <a:t>param</a:t>
            </a:r>
            <a:r>
              <a:rPr lang="en-US" sz="2400" dirty="0">
                <a:solidFill>
                  <a:srgbClr val="00B050"/>
                </a:solidFill>
              </a:rPr>
              <a:t> is a universal reference</a:t>
            </a:r>
          </a:p>
          <a:p>
            <a:pPr marL="800100" lvl="1" indent="-342900">
              <a:buFont typeface="+mj-lt"/>
              <a:buAutoNum type="arabicPeriod" startAt="2"/>
            </a:pPr>
            <a:r>
              <a:rPr lang="en-US" sz="2400" dirty="0"/>
              <a:t>auto declarations</a:t>
            </a:r>
          </a:p>
          <a:p>
            <a:pPr marL="457200" lvl="1" indent="0">
              <a:buNone/>
            </a:pPr>
            <a:r>
              <a:rPr lang="en-US" sz="2400" dirty="0"/>
              <a:t>auto&amp;&amp; var2 = var1;	</a:t>
            </a:r>
            <a:r>
              <a:rPr lang="en-US" sz="2400" dirty="0">
                <a:solidFill>
                  <a:srgbClr val="00B050"/>
                </a:solidFill>
              </a:rPr>
              <a:t>//var2 is a universal reference</a:t>
            </a:r>
          </a:p>
          <a:p>
            <a:pPr marL="457200" lvl="1" indent="0">
              <a:buNone/>
            </a:pPr>
            <a:endParaRPr lang="en-US" sz="2400" dirty="0">
              <a:solidFill>
                <a:srgbClr val="00B050"/>
              </a:solidFill>
            </a:endParaRPr>
          </a:p>
          <a:p>
            <a:pPr marL="457200" lvl="1" indent="0">
              <a:buNone/>
            </a:pPr>
            <a:r>
              <a:rPr lang="en-US" sz="2400" dirty="0"/>
              <a:t>Universal references deduce their type from their usage.</a:t>
            </a:r>
          </a:p>
        </p:txBody>
      </p:sp>
    </p:spTree>
    <p:extLst>
      <p:ext uri="{BB962C8B-B14F-4D97-AF65-F5344CB8AC3E}">
        <p14:creationId xmlns:p14="http://schemas.microsoft.com/office/powerpoint/2010/main" val="2384621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rvalues</a:t>
            </a:r>
            <a:r>
              <a:rPr lang="en-US" dirty="0"/>
              <a:t> are ephemeral (short-lived)</a:t>
            </a:r>
          </a:p>
        </p:txBody>
      </p:sp>
      <p:sp>
        <p:nvSpPr>
          <p:cNvPr id="3" name="Content Placeholder 2"/>
          <p:cNvSpPr>
            <a:spLocks noGrp="1"/>
          </p:cNvSpPr>
          <p:nvPr>
            <p:ph idx="1"/>
          </p:nvPr>
        </p:nvSpPr>
        <p:spPr/>
        <p:txBody>
          <a:bodyPr>
            <a:noAutofit/>
          </a:bodyPr>
          <a:lstStyle/>
          <a:p>
            <a:r>
              <a:rPr lang="en-US" sz="2400" dirty="0" err="1"/>
              <a:t>rvalues</a:t>
            </a:r>
            <a:r>
              <a:rPr lang="en-US" sz="2400" dirty="0"/>
              <a:t> are either literals or temporary objects created in the course of evaluating expressions.</a:t>
            </a:r>
          </a:p>
          <a:p>
            <a:r>
              <a:rPr lang="en-US" sz="2400" dirty="0"/>
              <a:t>So </a:t>
            </a:r>
            <a:r>
              <a:rPr lang="en-US" sz="2400" dirty="0" err="1"/>
              <a:t>rvalue</a:t>
            </a:r>
            <a:r>
              <a:rPr lang="en-US" sz="2400" dirty="0"/>
              <a:t> references can only be bound to temporaries, meaning that </a:t>
            </a:r>
          </a:p>
          <a:p>
            <a:pPr lvl="1"/>
            <a:r>
              <a:rPr lang="en-US" sz="2400" dirty="0"/>
              <a:t>the referred-to object is about to be destroyed</a:t>
            </a:r>
          </a:p>
          <a:p>
            <a:pPr lvl="1"/>
            <a:r>
              <a:rPr lang="en-US" sz="2400" dirty="0"/>
              <a:t>there can be no other users of that object.</a:t>
            </a:r>
          </a:p>
          <a:p>
            <a:r>
              <a:rPr lang="en-US" sz="2400" dirty="0"/>
              <a:t>As a result, code that uses an </a:t>
            </a:r>
            <a:r>
              <a:rPr lang="en-US" sz="2400" dirty="0" err="1"/>
              <a:t>rvalue</a:t>
            </a:r>
            <a:r>
              <a:rPr lang="en-US" sz="2400" dirty="0"/>
              <a:t> reference is free to take over resources from the object to which the reference refers.</a:t>
            </a:r>
          </a:p>
        </p:txBody>
      </p:sp>
    </p:spTree>
    <p:extLst>
      <p:ext uri="{BB962C8B-B14F-4D97-AF65-F5344CB8AC3E}">
        <p14:creationId xmlns:p14="http://schemas.microsoft.com/office/powerpoint/2010/main" val="40086977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Lvalues</a:t>
            </a:r>
            <a:r>
              <a:rPr lang="en-US" dirty="0"/>
              <a:t> persist</a:t>
            </a:r>
          </a:p>
        </p:txBody>
      </p:sp>
      <p:sp>
        <p:nvSpPr>
          <p:cNvPr id="3" name="Content Placeholder 2"/>
          <p:cNvSpPr>
            <a:spLocks noGrp="1"/>
          </p:cNvSpPr>
          <p:nvPr>
            <p:ph idx="1"/>
          </p:nvPr>
        </p:nvSpPr>
        <p:spPr/>
        <p:txBody>
          <a:bodyPr>
            <a:noAutofit/>
          </a:bodyPr>
          <a:lstStyle/>
          <a:p>
            <a:r>
              <a:rPr lang="en-US" sz="2400" dirty="0"/>
              <a:t>variables are </a:t>
            </a:r>
            <a:r>
              <a:rPr lang="en-US" sz="2400" dirty="0" err="1"/>
              <a:t>lvalues</a:t>
            </a:r>
            <a:r>
              <a:rPr lang="en-US" sz="2400" dirty="0"/>
              <a:t>.  </a:t>
            </a:r>
          </a:p>
          <a:p>
            <a:r>
              <a:rPr lang="en-US" sz="2400" dirty="0"/>
              <a:t>One way to look at it is that a variable is an expression with one operand and no operator.  A variable expression has the </a:t>
            </a:r>
            <a:r>
              <a:rPr lang="en-US" sz="2400" dirty="0" err="1"/>
              <a:t>lvalue</a:t>
            </a:r>
            <a:r>
              <a:rPr lang="en-US" sz="2400" dirty="0"/>
              <a:t>/</a:t>
            </a:r>
            <a:r>
              <a:rPr lang="en-US" sz="2400" dirty="0" err="1"/>
              <a:t>rvalue</a:t>
            </a:r>
            <a:r>
              <a:rPr lang="en-US" sz="2400" dirty="0"/>
              <a:t> property.</a:t>
            </a:r>
          </a:p>
          <a:p>
            <a:r>
              <a:rPr lang="en-US" sz="2400" dirty="0"/>
              <a:t>Consequently,  we cannot bind an </a:t>
            </a:r>
            <a:r>
              <a:rPr lang="en-US" sz="2400" dirty="0" err="1"/>
              <a:t>rvalue</a:t>
            </a:r>
            <a:r>
              <a:rPr lang="en-US" sz="2400" dirty="0"/>
              <a:t> reference to a variable defined as an </a:t>
            </a:r>
            <a:r>
              <a:rPr lang="en-US" sz="2400" dirty="0" err="1"/>
              <a:t>rvalue</a:t>
            </a:r>
            <a:r>
              <a:rPr lang="en-US" sz="2400" dirty="0"/>
              <a:t> reference type;</a:t>
            </a:r>
          </a:p>
          <a:p>
            <a:r>
              <a:rPr lang="en-US" sz="2400" dirty="0" err="1"/>
              <a:t>int</a:t>
            </a:r>
            <a:r>
              <a:rPr lang="en-US" sz="2400" dirty="0"/>
              <a:t> &amp;&amp;rr</a:t>
            </a:r>
            <a:r>
              <a:rPr lang="en-US" sz="2400" dirty="0">
                <a:latin typeface="Arial" panose="020B0604020202020204" pitchFamily="34" charset="0"/>
                <a:cs typeface="Arial" panose="020B0604020202020204" pitchFamily="34" charset="0"/>
              </a:rPr>
              <a:t>1</a:t>
            </a:r>
            <a:r>
              <a:rPr lang="en-US" sz="2400" dirty="0"/>
              <a:t> = 42;		//ok, literals are </a:t>
            </a:r>
            <a:r>
              <a:rPr lang="en-US" sz="2400" dirty="0" err="1"/>
              <a:t>rvalues</a:t>
            </a:r>
            <a:endParaRPr lang="en-US" sz="2400" dirty="0"/>
          </a:p>
          <a:p>
            <a:r>
              <a:rPr lang="en-US" sz="2400" dirty="0" err="1"/>
              <a:t>int</a:t>
            </a:r>
            <a:r>
              <a:rPr lang="en-US" sz="2400" dirty="0"/>
              <a:t> &amp;&amp;rr</a:t>
            </a:r>
            <a:r>
              <a:rPr lang="en-US" sz="2400" dirty="0">
                <a:latin typeface="Arial" panose="020B0604020202020204" pitchFamily="34" charset="0"/>
                <a:cs typeface="Arial" panose="020B0604020202020204" pitchFamily="34" charset="0"/>
              </a:rPr>
              <a:t>2</a:t>
            </a:r>
            <a:r>
              <a:rPr lang="en-US" sz="2400" dirty="0"/>
              <a:t> = rr</a:t>
            </a:r>
            <a:r>
              <a:rPr lang="en-US" sz="2400" dirty="0">
                <a:latin typeface="Arial" panose="020B0604020202020204" pitchFamily="34" charset="0"/>
                <a:cs typeface="Arial" panose="020B0604020202020204" pitchFamily="34" charset="0"/>
              </a:rPr>
              <a:t>1</a:t>
            </a:r>
            <a:r>
              <a:rPr lang="en-US" sz="2400" dirty="0"/>
              <a:t>;  	//error: the expressions rr</a:t>
            </a:r>
            <a:r>
              <a:rPr lang="en-US" sz="2400" dirty="0">
                <a:latin typeface="Arial" panose="020B0604020202020204" pitchFamily="34" charset="0"/>
                <a:cs typeface="Arial" panose="020B0604020202020204" pitchFamily="34" charset="0"/>
              </a:rPr>
              <a:t>1</a:t>
            </a:r>
            <a:r>
              <a:rPr lang="en-US" sz="2400" dirty="0"/>
              <a:t> is an </a:t>
            </a:r>
            <a:r>
              <a:rPr lang="en-US" sz="2400" dirty="0" err="1"/>
              <a:t>lvalue</a:t>
            </a:r>
            <a:r>
              <a:rPr lang="en-US" sz="2400" dirty="0"/>
              <a:t>!</a:t>
            </a:r>
          </a:p>
        </p:txBody>
      </p:sp>
    </p:spTree>
    <p:extLst>
      <p:ext uri="{BB962C8B-B14F-4D97-AF65-F5344CB8AC3E}">
        <p14:creationId xmlns:p14="http://schemas.microsoft.com/office/powerpoint/2010/main" val="34815255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Move  semantics</a:t>
            </a:r>
          </a:p>
        </p:txBody>
      </p:sp>
      <p:sp>
        <p:nvSpPr>
          <p:cNvPr id="3" name="Content Placeholder 2"/>
          <p:cNvSpPr>
            <a:spLocks noGrp="1"/>
          </p:cNvSpPr>
          <p:nvPr>
            <p:ph idx="1"/>
          </p:nvPr>
        </p:nvSpPr>
        <p:spPr/>
        <p:txBody>
          <a:bodyPr>
            <a:normAutofit/>
          </a:bodyPr>
          <a:lstStyle/>
          <a:p>
            <a:r>
              <a:rPr lang="en-US" sz="2400" dirty="0"/>
              <a:t>Although we cannot directly bind an </a:t>
            </a:r>
            <a:r>
              <a:rPr lang="en-US" sz="2400" dirty="0" err="1"/>
              <a:t>rvalue</a:t>
            </a:r>
            <a:r>
              <a:rPr lang="en-US" sz="2400" dirty="0"/>
              <a:t> reference to an </a:t>
            </a:r>
            <a:r>
              <a:rPr lang="en-US" sz="2400" dirty="0" err="1"/>
              <a:t>lvalue</a:t>
            </a:r>
            <a:r>
              <a:rPr lang="en-US" sz="2400" dirty="0"/>
              <a:t>, we can explicitly cast an </a:t>
            </a:r>
            <a:r>
              <a:rPr lang="en-US" sz="2400" dirty="0" err="1"/>
              <a:t>lvalue</a:t>
            </a:r>
            <a:r>
              <a:rPr lang="en-US" sz="2400" dirty="0"/>
              <a:t> to its corresponding </a:t>
            </a:r>
            <a:r>
              <a:rPr lang="en-US" sz="2400" dirty="0" err="1"/>
              <a:t>rvalue</a:t>
            </a:r>
            <a:r>
              <a:rPr lang="en-US" sz="2400" dirty="0"/>
              <a:t> reference type. We obtain an </a:t>
            </a:r>
            <a:r>
              <a:rPr lang="en-US" sz="2400" dirty="0" err="1"/>
              <a:t>rvalue</a:t>
            </a:r>
            <a:r>
              <a:rPr lang="en-US" sz="2400" dirty="0"/>
              <a:t> reference bound to an </a:t>
            </a:r>
            <a:r>
              <a:rPr lang="en-US" sz="2400" dirty="0" err="1"/>
              <a:t>lvalue</a:t>
            </a:r>
            <a:r>
              <a:rPr lang="en-US" sz="2400" dirty="0"/>
              <a:t> by calling a new library function named </a:t>
            </a:r>
            <a:r>
              <a:rPr lang="en-US" sz="2400" b="1" i="1" dirty="0"/>
              <a:t>move</a:t>
            </a:r>
            <a:r>
              <a:rPr lang="en-US" sz="2400" dirty="0"/>
              <a:t>, defined in the utility header:</a:t>
            </a:r>
          </a:p>
          <a:p>
            <a:r>
              <a:rPr lang="en-US" sz="2400" dirty="0" err="1"/>
              <a:t>int</a:t>
            </a:r>
            <a:r>
              <a:rPr lang="en-US" sz="2400" dirty="0"/>
              <a:t> &amp;&amp;rr3 = </a:t>
            </a:r>
            <a:r>
              <a:rPr lang="en-US" sz="2400" dirty="0" err="1"/>
              <a:t>std</a:t>
            </a:r>
            <a:r>
              <a:rPr lang="en-US" sz="2400" dirty="0"/>
              <a:t>::move(rr</a:t>
            </a:r>
            <a:r>
              <a:rPr lang="en-US" sz="2400" dirty="0">
                <a:latin typeface="Arial" panose="020B0604020202020204" pitchFamily="34" charset="0"/>
                <a:cs typeface="Arial" panose="020B0604020202020204" pitchFamily="34" charset="0"/>
              </a:rPr>
              <a:t>1</a:t>
            </a:r>
            <a:r>
              <a:rPr lang="en-US" sz="2400" dirty="0"/>
              <a:t>);</a:t>
            </a:r>
          </a:p>
          <a:p>
            <a:r>
              <a:rPr lang="en-US" sz="2400" dirty="0"/>
              <a:t>Calling move tells the compiler that we have an </a:t>
            </a:r>
            <a:r>
              <a:rPr lang="en-US" sz="2400" dirty="0" err="1"/>
              <a:t>lvalue</a:t>
            </a:r>
            <a:r>
              <a:rPr lang="en-US" sz="2400" dirty="0"/>
              <a:t> that we want to treat as if it were an </a:t>
            </a:r>
            <a:r>
              <a:rPr lang="en-US" sz="2400" dirty="0" err="1"/>
              <a:t>rvalue</a:t>
            </a:r>
            <a:r>
              <a:rPr lang="en-US" sz="2400" dirty="0"/>
              <a:t>.</a:t>
            </a:r>
          </a:p>
        </p:txBody>
      </p:sp>
    </p:spTree>
    <p:extLst>
      <p:ext uri="{BB962C8B-B14F-4D97-AF65-F5344CB8AC3E}">
        <p14:creationId xmlns:p14="http://schemas.microsoft.com/office/powerpoint/2010/main" val="12840805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happens to rr</a:t>
            </a:r>
            <a:r>
              <a:rPr lang="en-US" dirty="0">
                <a:latin typeface="Arial" panose="020B0604020202020204" pitchFamily="34" charset="0"/>
                <a:cs typeface="Arial" panose="020B0604020202020204" pitchFamily="34" charset="0"/>
              </a:rPr>
              <a:t>1</a:t>
            </a:r>
            <a:r>
              <a:rPr lang="en-US" dirty="0"/>
              <a:t>?</a:t>
            </a:r>
          </a:p>
        </p:txBody>
      </p:sp>
      <p:sp>
        <p:nvSpPr>
          <p:cNvPr id="3" name="Content Placeholder 2"/>
          <p:cNvSpPr>
            <a:spLocks noGrp="1"/>
          </p:cNvSpPr>
          <p:nvPr>
            <p:ph idx="1"/>
          </p:nvPr>
        </p:nvSpPr>
        <p:spPr/>
        <p:txBody>
          <a:bodyPr>
            <a:normAutofit/>
          </a:bodyPr>
          <a:lstStyle/>
          <a:p>
            <a:r>
              <a:rPr lang="en-US" sz="2800" dirty="0"/>
              <a:t>The call to move promises that we do not intend to use rr</a:t>
            </a:r>
            <a:r>
              <a:rPr lang="en-US" sz="2800" dirty="0">
                <a:latin typeface="Arial" panose="020B0604020202020204" pitchFamily="34" charset="0"/>
                <a:cs typeface="Arial" panose="020B0604020202020204" pitchFamily="34" charset="0"/>
              </a:rPr>
              <a:t>1</a:t>
            </a:r>
            <a:r>
              <a:rPr lang="en-US" sz="2800" dirty="0"/>
              <a:t> again except to assign to it or to destroy it.</a:t>
            </a:r>
          </a:p>
          <a:p>
            <a:r>
              <a:rPr lang="en-US" sz="2800" dirty="0"/>
              <a:t>After a call to move, we cannot make any assumptions about the value of the moved-from object.  We can destroy a moved-from object and can assign a new value to it, but we cannot use the value of a moved-from object.</a:t>
            </a:r>
          </a:p>
        </p:txBody>
      </p:sp>
    </p:spTree>
    <p:extLst>
      <p:ext uri="{BB962C8B-B14F-4D97-AF65-F5344CB8AC3E}">
        <p14:creationId xmlns:p14="http://schemas.microsoft.com/office/powerpoint/2010/main" val="16727899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the move function do?</a:t>
            </a:r>
          </a:p>
        </p:txBody>
      </p:sp>
      <p:sp>
        <p:nvSpPr>
          <p:cNvPr id="3" name="Content Placeholder 2"/>
          <p:cNvSpPr>
            <a:spLocks noGrp="1"/>
          </p:cNvSpPr>
          <p:nvPr>
            <p:ph idx="1"/>
          </p:nvPr>
        </p:nvSpPr>
        <p:spPr/>
        <p:txBody>
          <a:bodyPr>
            <a:noAutofit/>
          </a:bodyPr>
          <a:lstStyle/>
          <a:p>
            <a:r>
              <a:rPr lang="en-US" sz="2400" dirty="0"/>
              <a:t>It casts its argument to an </a:t>
            </a:r>
            <a:r>
              <a:rPr lang="en-US" sz="2400" dirty="0" err="1"/>
              <a:t>rvalue</a:t>
            </a:r>
            <a:r>
              <a:rPr lang="en-US" sz="2400" dirty="0"/>
              <a:t>.</a:t>
            </a:r>
          </a:p>
          <a:p>
            <a:r>
              <a:rPr lang="en-US" sz="2400" dirty="0"/>
              <a:t>Remember, </a:t>
            </a:r>
            <a:r>
              <a:rPr lang="en-US" sz="2400" dirty="0" err="1"/>
              <a:t>rvalues</a:t>
            </a:r>
            <a:r>
              <a:rPr lang="en-US" sz="2400" dirty="0"/>
              <a:t> are candidates for moving, so applying move to an object tells the compiler that the object is eligible to be moved-from.</a:t>
            </a:r>
          </a:p>
          <a:p>
            <a:r>
              <a:rPr lang="en-US" sz="2400" dirty="0"/>
              <a:t>Be careful when trying to move when the object in a parameter list is declared const.  Move requests on </a:t>
            </a:r>
            <a:r>
              <a:rPr lang="en-US" sz="2400" dirty="0" err="1"/>
              <a:t>const</a:t>
            </a:r>
            <a:r>
              <a:rPr lang="en-US" sz="2400" dirty="0"/>
              <a:t> objects are silently transformed into copy operations.  </a:t>
            </a:r>
          </a:p>
          <a:p>
            <a:r>
              <a:rPr lang="en-US" sz="2400" dirty="0"/>
              <a:t>When you are using the C++ </a:t>
            </a:r>
            <a:r>
              <a:rPr lang="en-US" sz="2400" dirty="0">
                <a:latin typeface="Arial" panose="020B0604020202020204" pitchFamily="34" charset="0"/>
                <a:cs typeface="Arial" panose="020B0604020202020204" pitchFamily="34" charset="0"/>
              </a:rPr>
              <a:t>11</a:t>
            </a:r>
            <a:r>
              <a:rPr lang="en-US" sz="2400" dirty="0"/>
              <a:t> move function in conjunction with </a:t>
            </a:r>
            <a:r>
              <a:rPr lang="en-US" sz="2400" dirty="0" err="1"/>
              <a:t>unique_ptr</a:t>
            </a:r>
            <a:r>
              <a:rPr lang="en-US" sz="2400" dirty="0"/>
              <a:t>, just go ahead and use it.</a:t>
            </a:r>
          </a:p>
        </p:txBody>
      </p:sp>
    </p:spTree>
    <p:extLst>
      <p:ext uri="{BB962C8B-B14F-4D97-AF65-F5344CB8AC3E}">
        <p14:creationId xmlns:p14="http://schemas.microsoft.com/office/powerpoint/2010/main" val="23682914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Move constructor</a:t>
            </a:r>
          </a:p>
        </p:txBody>
      </p:sp>
      <p:sp>
        <p:nvSpPr>
          <p:cNvPr id="3" name="Content Placeholder 2"/>
          <p:cNvSpPr>
            <a:spLocks noGrp="1"/>
          </p:cNvSpPr>
          <p:nvPr>
            <p:ph idx="1"/>
          </p:nvPr>
        </p:nvSpPr>
        <p:spPr>
          <a:xfrm>
            <a:off x="1281762" y="1702223"/>
            <a:ext cx="9603275" cy="3450613"/>
          </a:xfrm>
        </p:spPr>
        <p:txBody>
          <a:bodyPr>
            <a:noAutofit/>
          </a:bodyPr>
          <a:lstStyle/>
          <a:p>
            <a:r>
              <a:rPr lang="en-US" sz="2400" dirty="0"/>
              <a:t>Although using an </a:t>
            </a:r>
            <a:r>
              <a:rPr lang="en-US" sz="2400" dirty="0" err="1"/>
              <a:t>rvalue</a:t>
            </a:r>
            <a:r>
              <a:rPr lang="en-US" sz="2400" dirty="0"/>
              <a:t> reference enables move semantics, it doesn’t magically make it happen.  There are two steps to enablement.  The first step is that the </a:t>
            </a:r>
            <a:r>
              <a:rPr lang="en-US" sz="2400" dirty="0" err="1"/>
              <a:t>rvalue</a:t>
            </a:r>
            <a:r>
              <a:rPr lang="en-US" sz="2400" dirty="0"/>
              <a:t> reference allows the computer to identify when move semantics can be used.  Some Constructor Examples:</a:t>
            </a:r>
          </a:p>
          <a:p>
            <a:r>
              <a:rPr lang="en-US" sz="2400" dirty="0"/>
              <a:t>Useless one;</a:t>
            </a:r>
          </a:p>
          <a:p>
            <a:r>
              <a:rPr lang="en-US" sz="2400" dirty="0"/>
              <a:t>Useless two = one;  </a:t>
            </a:r>
            <a:r>
              <a:rPr lang="en-US" sz="2400" dirty="0">
                <a:solidFill>
                  <a:srgbClr val="00B050"/>
                </a:solidFill>
              </a:rPr>
              <a:t>//matches </a:t>
            </a:r>
            <a:r>
              <a:rPr lang="en-US" sz="2400" dirty="0"/>
              <a:t>Useless ::Useless(</a:t>
            </a:r>
            <a:r>
              <a:rPr lang="en-US" sz="2400" dirty="0" err="1"/>
              <a:t>const</a:t>
            </a:r>
            <a:r>
              <a:rPr lang="en-US" sz="2400" dirty="0"/>
              <a:t> Useless &amp;);</a:t>
            </a:r>
          </a:p>
          <a:p>
            <a:r>
              <a:rPr lang="en-US" sz="2400" dirty="0"/>
              <a:t>Useless four (one + three);  </a:t>
            </a:r>
            <a:r>
              <a:rPr lang="en-US" sz="2400" dirty="0">
                <a:solidFill>
                  <a:srgbClr val="00B050"/>
                </a:solidFill>
              </a:rPr>
              <a:t>//matches </a:t>
            </a:r>
            <a:r>
              <a:rPr lang="en-US" sz="2400" dirty="0"/>
              <a:t>Useless::useless(Useless &amp;&amp;);</a:t>
            </a:r>
          </a:p>
          <a:p>
            <a:r>
              <a:rPr lang="en-US" sz="2400" dirty="0"/>
              <a:t>The object one is an </a:t>
            </a:r>
            <a:r>
              <a:rPr lang="en-US" sz="2400" dirty="0" err="1"/>
              <a:t>lvalue</a:t>
            </a:r>
            <a:r>
              <a:rPr lang="en-US" sz="2400" dirty="0"/>
              <a:t>, so it matches the </a:t>
            </a:r>
            <a:r>
              <a:rPr lang="en-US" sz="2400" dirty="0" err="1"/>
              <a:t>lvalue</a:t>
            </a:r>
            <a:r>
              <a:rPr lang="en-US" sz="2400" dirty="0"/>
              <a:t> reference, and the expression one + three is an </a:t>
            </a:r>
            <a:r>
              <a:rPr lang="en-US" sz="2400" dirty="0" err="1"/>
              <a:t>rvalue</a:t>
            </a:r>
            <a:r>
              <a:rPr lang="en-US" sz="2400" dirty="0"/>
              <a:t>, so it matches the </a:t>
            </a:r>
            <a:r>
              <a:rPr lang="en-US" sz="2400" dirty="0" err="1"/>
              <a:t>rvalue</a:t>
            </a:r>
            <a:r>
              <a:rPr lang="en-US" sz="2400" dirty="0"/>
              <a:t> reference.</a:t>
            </a:r>
          </a:p>
          <a:p>
            <a:endParaRPr lang="en-US" sz="2400" dirty="0"/>
          </a:p>
        </p:txBody>
      </p:sp>
    </p:spTree>
    <p:extLst>
      <p:ext uri="{BB962C8B-B14F-4D97-AF65-F5344CB8AC3E}">
        <p14:creationId xmlns:p14="http://schemas.microsoft.com/office/powerpoint/2010/main" val="33672493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Move constructor, </a:t>
            </a:r>
            <a:r>
              <a:rPr lang="en-US" dirty="0" err="1"/>
              <a:t>cont</a:t>
            </a:r>
            <a:endParaRPr lang="en-US" dirty="0"/>
          </a:p>
        </p:txBody>
      </p:sp>
      <p:sp>
        <p:nvSpPr>
          <p:cNvPr id="3" name="Content Placeholder 2"/>
          <p:cNvSpPr>
            <a:spLocks noGrp="1"/>
          </p:cNvSpPr>
          <p:nvPr>
            <p:ph idx="1"/>
          </p:nvPr>
        </p:nvSpPr>
        <p:spPr/>
        <p:txBody>
          <a:bodyPr>
            <a:normAutofit fontScale="92500" lnSpcReduction="20000"/>
          </a:bodyPr>
          <a:lstStyle/>
          <a:p>
            <a:r>
              <a:rPr lang="en-US" sz="2400" dirty="0"/>
              <a:t>The second step in enabling move semantics is to code the move constructor so that it provides the behavior we want.</a:t>
            </a:r>
          </a:p>
          <a:p>
            <a:r>
              <a:rPr lang="en-US" sz="2400" dirty="0"/>
              <a:t>In short, the presence of two constructors,  one with an </a:t>
            </a:r>
            <a:r>
              <a:rPr lang="en-US" sz="2400" dirty="0" err="1"/>
              <a:t>lvalue</a:t>
            </a:r>
            <a:r>
              <a:rPr lang="en-US" sz="2400" dirty="0"/>
              <a:t> reference, and one with an </a:t>
            </a:r>
            <a:r>
              <a:rPr lang="en-US" sz="2400" dirty="0" err="1"/>
              <a:t>rvalue</a:t>
            </a:r>
            <a:r>
              <a:rPr lang="en-US" sz="2400" dirty="0"/>
              <a:t> reference, the objects are routed:</a:t>
            </a:r>
          </a:p>
          <a:p>
            <a:r>
              <a:rPr lang="en-US" sz="2400" dirty="0"/>
              <a:t>Objects initialized with the </a:t>
            </a:r>
            <a:r>
              <a:rPr lang="en-US" sz="2400" dirty="0" err="1"/>
              <a:t>lvalue</a:t>
            </a:r>
            <a:r>
              <a:rPr lang="en-US" sz="2400" dirty="0"/>
              <a:t> reference use the copy constructor.</a:t>
            </a:r>
          </a:p>
          <a:p>
            <a:r>
              <a:rPr lang="en-US" sz="2400" dirty="0"/>
              <a:t>Objects initialized with the </a:t>
            </a:r>
            <a:r>
              <a:rPr lang="en-US" sz="2400" dirty="0" err="1"/>
              <a:t>rvalue</a:t>
            </a:r>
            <a:r>
              <a:rPr lang="en-US" sz="2400" dirty="0"/>
              <a:t> reference use the move constructor.</a:t>
            </a:r>
          </a:p>
          <a:p>
            <a:r>
              <a:rPr lang="en-US" sz="2400" dirty="0"/>
              <a:t>It is the programmer’s job to write the code to direct the behavior of the constructors.</a:t>
            </a:r>
          </a:p>
        </p:txBody>
      </p:sp>
    </p:spTree>
    <p:extLst>
      <p:ext uri="{BB962C8B-B14F-4D97-AF65-F5344CB8AC3E}">
        <p14:creationId xmlns:p14="http://schemas.microsoft.com/office/powerpoint/2010/main" val="2041025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Copying</a:t>
            </a:r>
          </a:p>
        </p:txBody>
      </p:sp>
      <p:sp>
        <p:nvSpPr>
          <p:cNvPr id="3" name="Content Placeholder 2"/>
          <p:cNvSpPr>
            <a:spLocks noGrp="1"/>
          </p:cNvSpPr>
          <p:nvPr>
            <p:ph idx="1"/>
          </p:nvPr>
        </p:nvSpPr>
        <p:spPr/>
        <p:txBody>
          <a:bodyPr>
            <a:noAutofit/>
          </a:bodyPr>
          <a:lstStyle/>
          <a:p>
            <a:r>
              <a:rPr lang="en-US" sz="2400" dirty="0"/>
              <a:t>Copying objects is an operation that takes a source and a target, yielding two independent objects with identical states. However, many real-life entities don't behave like that—you can move them, but not copy them. </a:t>
            </a:r>
          </a:p>
          <a:p>
            <a:r>
              <a:rPr lang="en-US" sz="2400" dirty="0"/>
              <a:t>Graphical user interface (GUI) operating systems let you select objects and cut or copy them to a new destination. </a:t>
            </a:r>
            <a:r>
              <a:rPr lang="en-US" sz="2400" i="1" dirty="0"/>
              <a:t>Cutting</a:t>
            </a:r>
            <a:r>
              <a:rPr lang="en-US" sz="2400" dirty="0"/>
              <a:t> moves the original object to a new destination, whereas </a:t>
            </a:r>
            <a:r>
              <a:rPr lang="en-US" sz="2400" i="1" dirty="0"/>
              <a:t>copying</a:t>
            </a:r>
            <a:r>
              <a:rPr lang="en-US" sz="2400" dirty="0"/>
              <a:t> creates a new object, leaving the source object in its original place. This is the classic difference between moving and copying operations. </a:t>
            </a:r>
          </a:p>
        </p:txBody>
      </p:sp>
    </p:spTree>
    <p:extLst>
      <p:ext uri="{BB962C8B-B14F-4D97-AF65-F5344CB8AC3E}">
        <p14:creationId xmlns:p14="http://schemas.microsoft.com/office/powerpoint/2010/main" val="623879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move constructor, </a:t>
            </a:r>
            <a:r>
              <a:rPr lang="en-US" dirty="0" err="1"/>
              <a:t>cont</a:t>
            </a:r>
            <a:r>
              <a:rPr lang="en-US" dirty="0"/>
              <a:t> 2</a:t>
            </a:r>
          </a:p>
        </p:txBody>
      </p:sp>
      <p:sp>
        <p:nvSpPr>
          <p:cNvPr id="3" name="Content Placeholder 2"/>
          <p:cNvSpPr>
            <a:spLocks noGrp="1"/>
          </p:cNvSpPr>
          <p:nvPr>
            <p:ph idx="1"/>
          </p:nvPr>
        </p:nvSpPr>
        <p:spPr>
          <a:xfrm>
            <a:off x="299258" y="2015732"/>
            <a:ext cx="11579629" cy="3450613"/>
          </a:xfrm>
        </p:spPr>
        <p:txBody>
          <a:bodyPr>
            <a:noAutofit/>
          </a:bodyPr>
          <a:lstStyle/>
          <a:p>
            <a:r>
              <a:rPr lang="en-US" sz="2400" dirty="0"/>
              <a:t>The move constructor “steals” resources from the given object rather than copying them.</a:t>
            </a:r>
          </a:p>
          <a:p>
            <a:r>
              <a:rPr lang="en-US" sz="2400" dirty="0"/>
              <a:t>In a copy constructor, the reference variable is a reference to the class type.</a:t>
            </a:r>
          </a:p>
          <a:p>
            <a:r>
              <a:rPr lang="en-US" sz="2400" dirty="0"/>
              <a:t>In a move constructor, the reference parameter is an </a:t>
            </a:r>
            <a:r>
              <a:rPr lang="en-US" sz="2400" dirty="0" err="1"/>
              <a:t>rvalue</a:t>
            </a:r>
            <a:r>
              <a:rPr lang="en-US" sz="2400" dirty="0"/>
              <a:t> reference.</a:t>
            </a:r>
          </a:p>
          <a:p>
            <a:r>
              <a:rPr lang="en-US" sz="2400" dirty="0"/>
              <a:t>In addition to moving resources, the move constructor must ensure that the moved-from object is left in a state such that destroying the object will be harmless.  In other words, once the resources are moved,  the original object must no longer point to those  moved resources.  The responsibility for those resources has been assumed by the newly created object.</a:t>
            </a:r>
          </a:p>
        </p:txBody>
      </p:sp>
    </p:spTree>
    <p:extLst>
      <p:ext uri="{BB962C8B-B14F-4D97-AF65-F5344CB8AC3E}">
        <p14:creationId xmlns:p14="http://schemas.microsoft.com/office/powerpoint/2010/main" val="14047506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894" y="315883"/>
            <a:ext cx="10253513" cy="5170646"/>
          </a:xfrm>
          <a:prstGeom prst="rect">
            <a:avLst/>
          </a:prstGeom>
          <a:noFill/>
        </p:spPr>
        <p:txBody>
          <a:bodyPr wrap="none" rtlCol="0">
            <a:spAutoFit/>
          </a:bodyPr>
          <a:lstStyle/>
          <a:p>
            <a:r>
              <a:rPr lang="en-US" dirty="0"/>
              <a:t>class Useless</a:t>
            </a:r>
          </a:p>
          <a:p>
            <a:r>
              <a:rPr lang="en-US" dirty="0"/>
              <a:t>{</a:t>
            </a:r>
          </a:p>
          <a:p>
            <a:r>
              <a:rPr lang="en-US" dirty="0"/>
              <a:t>	private:</a:t>
            </a:r>
          </a:p>
          <a:p>
            <a:r>
              <a:rPr lang="en-US" dirty="0"/>
              <a:t>		</a:t>
            </a:r>
            <a:r>
              <a:rPr lang="en-US" dirty="0" err="1"/>
              <a:t>int</a:t>
            </a:r>
            <a:r>
              <a:rPr lang="en-US" dirty="0"/>
              <a:t> n;		//number of elements</a:t>
            </a:r>
          </a:p>
          <a:p>
            <a:r>
              <a:rPr lang="en-US" dirty="0"/>
              <a:t>		char *pc;		//pointer to data</a:t>
            </a:r>
          </a:p>
          <a:p>
            <a:r>
              <a:rPr lang="en-US" dirty="0"/>
              <a:t>  		static </a:t>
            </a:r>
            <a:r>
              <a:rPr lang="en-US" dirty="0" err="1"/>
              <a:t>int</a:t>
            </a:r>
            <a:r>
              <a:rPr lang="en-US" dirty="0"/>
              <a:t> </a:t>
            </a:r>
            <a:r>
              <a:rPr lang="en-US" dirty="0" err="1"/>
              <a:t>ct</a:t>
            </a:r>
            <a:r>
              <a:rPr lang="en-US" dirty="0"/>
              <a:t>;	//number of objects</a:t>
            </a:r>
          </a:p>
          <a:p>
            <a:r>
              <a:rPr lang="en-US" dirty="0">
                <a:solidFill>
                  <a:srgbClr val="00B050"/>
                </a:solidFill>
              </a:rPr>
              <a:t>//</a:t>
            </a:r>
            <a:r>
              <a:rPr lang="en-US" dirty="0" err="1">
                <a:solidFill>
                  <a:srgbClr val="00B050"/>
                </a:solidFill>
              </a:rPr>
              <a:t>etc</a:t>
            </a:r>
            <a:endParaRPr lang="en-US" dirty="0">
              <a:solidFill>
                <a:srgbClr val="00B050"/>
              </a:solidFill>
            </a:endParaRPr>
          </a:p>
          <a:p>
            <a:r>
              <a:rPr lang="en-US" dirty="0"/>
              <a:t>}</a:t>
            </a:r>
          </a:p>
          <a:p>
            <a:r>
              <a:rPr lang="en-US" dirty="0"/>
              <a:t>Useless one;</a:t>
            </a:r>
          </a:p>
          <a:p>
            <a:r>
              <a:rPr lang="en-US" dirty="0"/>
              <a:t>Useless two = one;								 Useless four (one + three); </a:t>
            </a:r>
          </a:p>
          <a:p>
            <a:r>
              <a:rPr lang="en-US" dirty="0">
                <a:solidFill>
                  <a:srgbClr val="00B050"/>
                </a:solidFill>
              </a:rPr>
              <a:t>//Copy constructor	(</a:t>
            </a:r>
            <a:r>
              <a:rPr lang="en-US" dirty="0" err="1">
                <a:solidFill>
                  <a:srgbClr val="00B050"/>
                </a:solidFill>
              </a:rPr>
              <a:t>lvalue</a:t>
            </a:r>
            <a:r>
              <a:rPr lang="en-US" dirty="0">
                <a:solidFill>
                  <a:srgbClr val="00B050"/>
                </a:solidFill>
              </a:rPr>
              <a:t>)						//Move constructor (</a:t>
            </a:r>
            <a:r>
              <a:rPr lang="en-US" dirty="0" err="1">
                <a:solidFill>
                  <a:srgbClr val="00B050"/>
                </a:solidFill>
              </a:rPr>
              <a:t>rvalue</a:t>
            </a:r>
            <a:r>
              <a:rPr lang="en-US" dirty="0">
                <a:solidFill>
                  <a:srgbClr val="00B050"/>
                </a:solidFill>
              </a:rPr>
              <a:t>)</a:t>
            </a:r>
          </a:p>
          <a:p>
            <a:r>
              <a:rPr lang="en-US" dirty="0"/>
              <a:t>Useless ::Useless(</a:t>
            </a:r>
            <a:r>
              <a:rPr lang="en-US" dirty="0" err="1"/>
              <a:t>const</a:t>
            </a:r>
            <a:r>
              <a:rPr lang="en-US" dirty="0"/>
              <a:t> Useless &amp;one):n(</a:t>
            </a:r>
            <a:r>
              <a:rPr lang="en-US" dirty="0" err="1"/>
              <a:t>f.n</a:t>
            </a:r>
            <a:r>
              <a:rPr lang="en-US" dirty="0"/>
              <a:t>)			 Useless::useless(Useless &amp;&amp;(one + three)):n(</a:t>
            </a:r>
            <a:r>
              <a:rPr lang="en-US" dirty="0" err="1"/>
              <a:t>f.n</a:t>
            </a:r>
            <a:r>
              <a:rPr lang="en-US" dirty="0"/>
              <a:t>)</a:t>
            </a:r>
          </a:p>
          <a:p>
            <a:r>
              <a:rPr lang="en-US" dirty="0"/>
              <a:t>{											{</a:t>
            </a:r>
          </a:p>
          <a:p>
            <a:r>
              <a:rPr lang="en-US" dirty="0"/>
              <a:t>	++</a:t>
            </a:r>
            <a:r>
              <a:rPr lang="en-US" dirty="0" err="1"/>
              <a:t>ct</a:t>
            </a:r>
            <a:r>
              <a:rPr lang="en-US" dirty="0"/>
              <a:t>;										++</a:t>
            </a:r>
            <a:r>
              <a:rPr lang="en-US" dirty="0" err="1"/>
              <a:t>ct</a:t>
            </a:r>
            <a:r>
              <a:rPr lang="en-US" dirty="0"/>
              <a:t>;</a:t>
            </a:r>
          </a:p>
          <a:p>
            <a:r>
              <a:rPr lang="en-US" dirty="0"/>
              <a:t>	pc = new char[n];								pc = </a:t>
            </a:r>
            <a:r>
              <a:rPr lang="en-US" dirty="0" err="1"/>
              <a:t>f.pc</a:t>
            </a:r>
            <a:r>
              <a:rPr lang="en-US" dirty="0"/>
              <a:t>;		</a:t>
            </a:r>
            <a:r>
              <a:rPr lang="en-US" dirty="0">
                <a:solidFill>
                  <a:srgbClr val="00B050"/>
                </a:solidFill>
              </a:rPr>
              <a:t>//steal address</a:t>
            </a:r>
          </a:p>
          <a:p>
            <a:r>
              <a:rPr lang="en-US" dirty="0"/>
              <a:t>	for(</a:t>
            </a:r>
            <a:r>
              <a:rPr lang="en-US" dirty="0" err="1"/>
              <a:t>int</a:t>
            </a:r>
            <a:r>
              <a:rPr lang="en-US" dirty="0"/>
              <a:t> </a:t>
            </a:r>
            <a:r>
              <a:rPr lang="en-US" dirty="0" err="1"/>
              <a:t>i</a:t>
            </a:r>
            <a:r>
              <a:rPr lang="en-US" dirty="0"/>
              <a:t> = 0; </a:t>
            </a:r>
            <a:r>
              <a:rPr lang="en-US" dirty="0" err="1"/>
              <a:t>i</a:t>
            </a:r>
            <a:r>
              <a:rPr lang="en-US" dirty="0"/>
              <a:t> &lt; n;  </a:t>
            </a:r>
            <a:r>
              <a:rPr lang="en-US" dirty="0" err="1"/>
              <a:t>i</a:t>
            </a:r>
            <a:r>
              <a:rPr lang="en-US" dirty="0"/>
              <a:t>++)							</a:t>
            </a:r>
            <a:r>
              <a:rPr lang="en-US" dirty="0" err="1"/>
              <a:t>f.pc</a:t>
            </a:r>
            <a:r>
              <a:rPr lang="en-US" dirty="0"/>
              <a:t> = </a:t>
            </a:r>
            <a:r>
              <a:rPr lang="en-US" dirty="0" err="1"/>
              <a:t>nullptr</a:t>
            </a:r>
            <a:r>
              <a:rPr lang="en-US" dirty="0"/>
              <a:t>;	</a:t>
            </a:r>
            <a:r>
              <a:rPr lang="en-US" dirty="0">
                <a:solidFill>
                  <a:srgbClr val="00B050"/>
                </a:solidFill>
              </a:rPr>
              <a:t>//give old object nothing in return</a:t>
            </a:r>
          </a:p>
          <a:p>
            <a:r>
              <a:rPr lang="en-US" dirty="0"/>
              <a:t>		pc[</a:t>
            </a:r>
            <a:r>
              <a:rPr lang="en-US" dirty="0" err="1"/>
              <a:t>i</a:t>
            </a:r>
            <a:r>
              <a:rPr lang="en-US" dirty="0"/>
              <a:t>] = </a:t>
            </a:r>
            <a:r>
              <a:rPr lang="en-US" dirty="0" err="1"/>
              <a:t>f.pc</a:t>
            </a:r>
            <a:r>
              <a:rPr lang="en-US" dirty="0"/>
              <a:t>[</a:t>
            </a:r>
            <a:r>
              <a:rPr lang="en-US" dirty="0" err="1"/>
              <a:t>i</a:t>
            </a:r>
            <a:r>
              <a:rPr lang="en-US" dirty="0"/>
              <a:t>];								</a:t>
            </a:r>
            <a:r>
              <a:rPr lang="en-US" dirty="0" err="1"/>
              <a:t>f.n</a:t>
            </a:r>
            <a:r>
              <a:rPr lang="en-US" dirty="0"/>
              <a:t> = 0;</a:t>
            </a:r>
          </a:p>
          <a:p>
            <a:r>
              <a:rPr lang="en-US" dirty="0"/>
              <a:t>}											}</a:t>
            </a:r>
          </a:p>
        </p:txBody>
      </p:sp>
    </p:spTree>
    <p:extLst>
      <p:ext uri="{BB962C8B-B14F-4D97-AF65-F5344CB8AC3E}">
        <p14:creationId xmlns:p14="http://schemas.microsoft.com/office/powerpoint/2010/main" val="13192658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9549" y="141316"/>
            <a:ext cx="11794511" cy="5693866"/>
          </a:xfrm>
          <a:prstGeom prst="rect">
            <a:avLst/>
          </a:prstGeom>
          <a:noFill/>
        </p:spPr>
        <p:txBody>
          <a:bodyPr wrap="none" rtlCol="0">
            <a:spAutoFit/>
          </a:bodyPr>
          <a:lstStyle/>
          <a:p>
            <a:r>
              <a:rPr lang="en-US" sz="2800" dirty="0"/>
              <a:t>Explanation:  </a:t>
            </a:r>
          </a:p>
          <a:p>
            <a:r>
              <a:rPr lang="en-US" sz="2800" dirty="0"/>
              <a:t>The move constructor takes ownership of the existing data by setting pc to </a:t>
            </a:r>
          </a:p>
          <a:p>
            <a:r>
              <a:rPr lang="en-US" sz="2800" dirty="0"/>
              <a:t>point to the data.  Now, both pc and </a:t>
            </a:r>
            <a:r>
              <a:rPr lang="en-US" sz="2800" dirty="0" err="1"/>
              <a:t>f.pc</a:t>
            </a:r>
            <a:r>
              <a:rPr lang="en-US" sz="2800" dirty="0"/>
              <a:t> point to the same data.  That’s </a:t>
            </a:r>
          </a:p>
          <a:p>
            <a:r>
              <a:rPr lang="en-US" sz="2800" dirty="0"/>
              <a:t>awkward when destructors are called, shouldn’t call the delete[ ] twice for </a:t>
            </a:r>
          </a:p>
          <a:p>
            <a:r>
              <a:rPr lang="en-US" sz="2800" dirty="0"/>
              <a:t>the same address.  To avoid this problem, the constructor then sets the </a:t>
            </a:r>
          </a:p>
          <a:p>
            <a:r>
              <a:rPr lang="en-US" sz="2800" dirty="0"/>
              <a:t>original pointer to </a:t>
            </a:r>
            <a:r>
              <a:rPr lang="en-US" sz="2800" dirty="0" err="1"/>
              <a:t>nullptr</a:t>
            </a:r>
            <a:r>
              <a:rPr lang="en-US" sz="2800" dirty="0"/>
              <a:t>.  </a:t>
            </a:r>
          </a:p>
          <a:p>
            <a:endParaRPr lang="en-US" sz="2800" dirty="0"/>
          </a:p>
          <a:p>
            <a:r>
              <a:rPr lang="en-US" sz="2800" dirty="0"/>
              <a:t>The appropriation of ownership often is called pilfering. The code also sets the </a:t>
            </a:r>
          </a:p>
          <a:p>
            <a:r>
              <a:rPr lang="en-US" sz="2800" dirty="0"/>
              <a:t>element count in the original object to 0.  Note that the changes in the f object </a:t>
            </a:r>
          </a:p>
          <a:p>
            <a:r>
              <a:rPr lang="en-US" sz="2800" dirty="0"/>
              <a:t>require not using </a:t>
            </a:r>
            <a:r>
              <a:rPr lang="en-US" sz="2800" dirty="0" err="1"/>
              <a:t>const</a:t>
            </a:r>
            <a:r>
              <a:rPr lang="en-US" sz="2800" dirty="0"/>
              <a:t> in the parameter declaration.</a:t>
            </a:r>
          </a:p>
          <a:p>
            <a:endParaRPr lang="en-US" sz="2800" dirty="0"/>
          </a:p>
          <a:p>
            <a:r>
              <a:rPr lang="en-US" sz="2800" dirty="0"/>
              <a:t>The expression one + three invokes the Useless::operator +( ), and the </a:t>
            </a:r>
            <a:r>
              <a:rPr lang="en-US" sz="2800" dirty="0" err="1"/>
              <a:t>rvalue</a:t>
            </a:r>
            <a:r>
              <a:rPr lang="en-US" sz="2800" dirty="0"/>
              <a:t> </a:t>
            </a:r>
          </a:p>
          <a:p>
            <a:r>
              <a:rPr lang="en-US" sz="2800" dirty="0"/>
              <a:t>reference f binds to the </a:t>
            </a:r>
            <a:r>
              <a:rPr lang="en-US" sz="2800" dirty="0" err="1"/>
              <a:t>rvalue</a:t>
            </a:r>
            <a:r>
              <a:rPr lang="en-US" sz="2800" dirty="0"/>
              <a:t> temporary object returned by the method.</a:t>
            </a:r>
          </a:p>
        </p:txBody>
      </p:sp>
    </p:spTree>
    <p:extLst>
      <p:ext uri="{BB962C8B-B14F-4D97-AF65-F5344CB8AC3E}">
        <p14:creationId xmlns:p14="http://schemas.microsoft.com/office/powerpoint/2010/main" val="2735436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6828" y="216131"/>
            <a:ext cx="11737571" cy="6642844"/>
          </a:xfrm>
          <a:prstGeom prst="rect">
            <a:avLst/>
          </a:prstGeom>
          <a:noFill/>
        </p:spPr>
        <p:txBody>
          <a:bodyPr wrap="square" rtlCol="0">
            <a:spAutoFit/>
          </a:bodyPr>
          <a:lstStyle/>
          <a:p>
            <a:r>
              <a:rPr lang="en-US" sz="3200" cap="all" dirty="0">
                <a:solidFill>
                  <a:prstClr val="black"/>
                </a:solidFill>
                <a:ea typeface="+mj-ea"/>
                <a:cs typeface="+mj-cs"/>
              </a:rPr>
              <a:t>				The Assignment operators</a:t>
            </a:r>
          </a:p>
          <a:p>
            <a:r>
              <a:rPr lang="en-US" sz="3200" cap="all" dirty="0">
                <a:solidFill>
                  <a:prstClr val="black"/>
                </a:solidFill>
                <a:ea typeface="+mj-ea"/>
                <a:cs typeface="+mj-cs"/>
              </a:rPr>
              <a:t>COPY											move</a:t>
            </a:r>
          </a:p>
          <a:p>
            <a:pPr lvl="0" defTabSz="914400">
              <a:spcBef>
                <a:spcPts val="1000"/>
              </a:spcBef>
              <a:buClr>
                <a:srgbClr val="B71E42"/>
              </a:buClr>
              <a:buSzPct val="100000"/>
            </a:pPr>
            <a:r>
              <a:rPr lang="en-US" sz="2000" dirty="0">
                <a:solidFill>
                  <a:prstClr val="black"/>
                </a:solidFill>
              </a:rPr>
              <a:t>Useless&amp; Useless::operator = (</a:t>
            </a:r>
            <a:r>
              <a:rPr lang="en-US" sz="2000" dirty="0" err="1">
                <a:solidFill>
                  <a:prstClr val="black"/>
                </a:solidFill>
              </a:rPr>
              <a:t>const</a:t>
            </a:r>
            <a:r>
              <a:rPr lang="en-US" sz="2000" dirty="0">
                <a:solidFill>
                  <a:prstClr val="black"/>
                </a:solidFill>
              </a:rPr>
              <a:t> Useless &amp;f)	 Useless&amp; Useless::operator = (Useless &amp;&amp;f)</a:t>
            </a:r>
          </a:p>
          <a:p>
            <a:pPr lvl="0" defTabSz="914400">
              <a:spcBef>
                <a:spcPts val="1000"/>
              </a:spcBef>
              <a:buClr>
                <a:srgbClr val="B71E42"/>
              </a:buClr>
              <a:buSzPct val="100000"/>
            </a:pPr>
            <a:r>
              <a:rPr lang="en-US" sz="2000" dirty="0">
                <a:solidFill>
                  <a:prstClr val="black"/>
                </a:solidFill>
              </a:rPr>
              <a:t>{						 {</a:t>
            </a:r>
          </a:p>
          <a:p>
            <a:pPr defTabSz="914400">
              <a:spcBef>
                <a:spcPts val="1000"/>
              </a:spcBef>
              <a:buClr>
                <a:srgbClr val="B71E42"/>
              </a:buClr>
              <a:buSzPct val="100000"/>
            </a:pPr>
            <a:r>
              <a:rPr lang="en-US" sz="2000" dirty="0">
                <a:solidFill>
                  <a:prstClr val="black"/>
                </a:solidFill>
              </a:rPr>
              <a:t>	if(this == &amp;f)					 if(this == &amp;f)</a:t>
            </a:r>
          </a:p>
          <a:p>
            <a:pPr defTabSz="914400">
              <a:spcBef>
                <a:spcPts val="1000"/>
              </a:spcBef>
              <a:buClr>
                <a:srgbClr val="B71E42"/>
              </a:buClr>
              <a:buSzPct val="100000"/>
            </a:pPr>
            <a:r>
              <a:rPr lang="en-US" sz="2000" dirty="0">
                <a:solidFill>
                  <a:prstClr val="black"/>
                </a:solidFill>
              </a:rPr>
              <a:t>	    return *this;					     return *this;	</a:t>
            </a:r>
          </a:p>
          <a:p>
            <a:pPr defTabSz="914400">
              <a:spcBef>
                <a:spcPts val="1000"/>
              </a:spcBef>
              <a:buClr>
                <a:srgbClr val="B71E42"/>
              </a:buClr>
              <a:buSzPct val="100000"/>
            </a:pPr>
            <a:r>
              <a:rPr lang="en-US" sz="2000" dirty="0">
                <a:solidFill>
                  <a:prstClr val="black"/>
                </a:solidFill>
              </a:rPr>
              <a:t>	delete [ ] pc;					 delete [ ] pc;  </a:t>
            </a:r>
            <a:r>
              <a:rPr lang="en-US" sz="2000" dirty="0">
                <a:solidFill>
                  <a:srgbClr val="00B050"/>
                </a:solidFill>
              </a:rPr>
              <a:t>//deletes original data in target</a:t>
            </a:r>
          </a:p>
          <a:p>
            <a:pPr defTabSz="914400">
              <a:spcBef>
                <a:spcPts val="1000"/>
              </a:spcBef>
              <a:buClr>
                <a:srgbClr val="B71E42"/>
              </a:buClr>
              <a:buSzPct val="100000"/>
            </a:pPr>
            <a:r>
              <a:rPr lang="en-US" sz="2000" dirty="0">
                <a:solidFill>
                  <a:prstClr val="black"/>
                </a:solidFill>
              </a:rPr>
              <a:t>	n = </a:t>
            </a:r>
            <a:r>
              <a:rPr lang="en-US" sz="2000" dirty="0" err="1">
                <a:solidFill>
                  <a:prstClr val="black"/>
                </a:solidFill>
              </a:rPr>
              <a:t>f.n</a:t>
            </a:r>
            <a:r>
              <a:rPr lang="en-US" sz="2000" dirty="0">
                <a:solidFill>
                  <a:prstClr val="black"/>
                </a:solidFill>
              </a:rPr>
              <a:t>;						 n = </a:t>
            </a:r>
            <a:r>
              <a:rPr lang="en-US" sz="2000" dirty="0" err="1">
                <a:solidFill>
                  <a:prstClr val="black"/>
                </a:solidFill>
              </a:rPr>
              <a:t>f.n</a:t>
            </a:r>
            <a:r>
              <a:rPr lang="en-US" sz="2000" dirty="0">
                <a:solidFill>
                  <a:prstClr val="black"/>
                </a:solidFill>
              </a:rPr>
              <a:t>;		</a:t>
            </a:r>
            <a:r>
              <a:rPr lang="en-US" sz="2000" dirty="0">
                <a:solidFill>
                  <a:srgbClr val="00B050"/>
                </a:solidFill>
              </a:rPr>
              <a:t>//pilfers the source object</a:t>
            </a:r>
          </a:p>
          <a:p>
            <a:pPr lvl="0" defTabSz="914400">
              <a:spcBef>
                <a:spcPts val="1000"/>
              </a:spcBef>
              <a:buClr>
                <a:srgbClr val="B71E42"/>
              </a:buClr>
              <a:buSzPct val="100000"/>
            </a:pPr>
            <a:r>
              <a:rPr lang="en-US" sz="2000" dirty="0">
                <a:solidFill>
                  <a:prstClr val="black"/>
                </a:solidFill>
              </a:rPr>
              <a:t>	pc = new char[n];					 pc = </a:t>
            </a:r>
            <a:r>
              <a:rPr lang="en-US" sz="2000" dirty="0" err="1">
                <a:solidFill>
                  <a:prstClr val="black"/>
                </a:solidFill>
              </a:rPr>
              <a:t>f.pc</a:t>
            </a:r>
            <a:r>
              <a:rPr lang="en-US" sz="2000" dirty="0">
                <a:solidFill>
                  <a:prstClr val="black"/>
                </a:solidFill>
              </a:rPr>
              <a:t>;</a:t>
            </a:r>
          </a:p>
          <a:p>
            <a:pPr lvl="0" defTabSz="914400">
              <a:spcBef>
                <a:spcPts val="1000"/>
              </a:spcBef>
              <a:buClr>
                <a:srgbClr val="B71E42"/>
              </a:buClr>
              <a:buSzPct val="100000"/>
            </a:pPr>
            <a:r>
              <a:rPr lang="en-US" sz="2000" dirty="0">
                <a:solidFill>
                  <a:prstClr val="black"/>
                </a:solidFill>
              </a:rPr>
              <a:t>	for(int </a:t>
            </a:r>
            <a:r>
              <a:rPr lang="en-US" sz="2000" dirty="0" err="1">
                <a:solidFill>
                  <a:prstClr val="black"/>
                </a:solidFill>
              </a:rPr>
              <a:t>i</a:t>
            </a:r>
            <a:r>
              <a:rPr lang="en-US" sz="2000" dirty="0">
                <a:solidFill>
                  <a:prstClr val="black"/>
                </a:solidFill>
              </a:rPr>
              <a:t> = 0; </a:t>
            </a:r>
            <a:r>
              <a:rPr lang="en-US" sz="2000" dirty="0" err="1">
                <a:solidFill>
                  <a:prstClr val="black"/>
                </a:solidFill>
              </a:rPr>
              <a:t>i</a:t>
            </a:r>
            <a:r>
              <a:rPr lang="en-US" sz="2000" dirty="0">
                <a:solidFill>
                  <a:prstClr val="black"/>
                </a:solidFill>
              </a:rPr>
              <a:t> &lt; n;  </a:t>
            </a:r>
            <a:r>
              <a:rPr lang="en-US" sz="2000" dirty="0" err="1">
                <a:solidFill>
                  <a:prstClr val="black"/>
                </a:solidFill>
              </a:rPr>
              <a:t>i</a:t>
            </a:r>
            <a:r>
              <a:rPr lang="en-US" sz="2000" dirty="0">
                <a:solidFill>
                  <a:prstClr val="black"/>
                </a:solidFill>
              </a:rPr>
              <a:t>++)				 </a:t>
            </a:r>
            <a:r>
              <a:rPr lang="en-US" sz="2000" dirty="0" err="1">
                <a:solidFill>
                  <a:prstClr val="black"/>
                </a:solidFill>
              </a:rPr>
              <a:t>f.n</a:t>
            </a:r>
            <a:r>
              <a:rPr lang="en-US" sz="2000" dirty="0">
                <a:solidFill>
                  <a:prstClr val="black"/>
                </a:solidFill>
              </a:rPr>
              <a:t> = 0;		    </a:t>
            </a:r>
            <a:r>
              <a:rPr lang="en-US" sz="2000" dirty="0">
                <a:solidFill>
                  <a:srgbClr val="00B050"/>
                </a:solidFill>
              </a:rPr>
              <a:t>//resets pointer in source</a:t>
            </a:r>
          </a:p>
          <a:p>
            <a:pPr lvl="0" defTabSz="914400">
              <a:spcBef>
                <a:spcPts val="1000"/>
              </a:spcBef>
              <a:buClr>
                <a:srgbClr val="B71E42"/>
              </a:buClr>
              <a:buSzPct val="100000"/>
            </a:pPr>
            <a:r>
              <a:rPr lang="en-US" sz="2000" dirty="0">
                <a:solidFill>
                  <a:prstClr val="black"/>
                </a:solidFill>
              </a:rPr>
              <a:t>	   pc[</a:t>
            </a:r>
            <a:r>
              <a:rPr lang="en-US" sz="2000" dirty="0" err="1">
                <a:solidFill>
                  <a:prstClr val="black"/>
                </a:solidFill>
              </a:rPr>
              <a:t>i</a:t>
            </a:r>
            <a:r>
              <a:rPr lang="en-US" sz="2000" dirty="0">
                <a:solidFill>
                  <a:prstClr val="black"/>
                </a:solidFill>
              </a:rPr>
              <a:t>] = </a:t>
            </a:r>
            <a:r>
              <a:rPr lang="en-US" sz="2000" dirty="0" err="1">
                <a:solidFill>
                  <a:prstClr val="black"/>
                </a:solidFill>
              </a:rPr>
              <a:t>f.pc</a:t>
            </a:r>
            <a:r>
              <a:rPr lang="en-US" sz="2000" dirty="0">
                <a:solidFill>
                  <a:prstClr val="black"/>
                </a:solidFill>
              </a:rPr>
              <a:t>[</a:t>
            </a:r>
            <a:r>
              <a:rPr lang="en-US" sz="2000" dirty="0" err="1">
                <a:solidFill>
                  <a:prstClr val="black"/>
                </a:solidFill>
              </a:rPr>
              <a:t>i</a:t>
            </a:r>
            <a:r>
              <a:rPr lang="en-US" sz="2000" dirty="0">
                <a:solidFill>
                  <a:prstClr val="black"/>
                </a:solidFill>
              </a:rPr>
              <a:t>];					 </a:t>
            </a:r>
            <a:r>
              <a:rPr lang="en-US" sz="2000" dirty="0" err="1">
                <a:solidFill>
                  <a:prstClr val="black"/>
                </a:solidFill>
              </a:rPr>
              <a:t>f.pc</a:t>
            </a:r>
            <a:r>
              <a:rPr lang="en-US" sz="2000" dirty="0">
                <a:solidFill>
                  <a:prstClr val="black"/>
                </a:solidFill>
              </a:rPr>
              <a:t> = </a:t>
            </a:r>
            <a:r>
              <a:rPr lang="en-US" sz="2000" dirty="0" err="1">
                <a:solidFill>
                  <a:prstClr val="black"/>
                </a:solidFill>
              </a:rPr>
              <a:t>nullptr</a:t>
            </a:r>
            <a:r>
              <a:rPr lang="en-US" sz="2000" dirty="0">
                <a:solidFill>
                  <a:prstClr val="black"/>
                </a:solidFill>
              </a:rPr>
              <a:t>;	    </a:t>
            </a:r>
            <a:r>
              <a:rPr lang="en-US" sz="2000" dirty="0">
                <a:solidFill>
                  <a:srgbClr val="00B050"/>
                </a:solidFill>
              </a:rPr>
              <a:t>//object to </a:t>
            </a:r>
            <a:r>
              <a:rPr lang="en-US" sz="2000" dirty="0" err="1">
                <a:solidFill>
                  <a:srgbClr val="00B050"/>
                </a:solidFill>
              </a:rPr>
              <a:t>nullptr</a:t>
            </a:r>
            <a:endParaRPr lang="en-US" sz="2000" dirty="0">
              <a:solidFill>
                <a:srgbClr val="00B050"/>
              </a:solidFill>
            </a:endParaRPr>
          </a:p>
          <a:p>
            <a:pPr lvl="0" defTabSz="914400">
              <a:spcBef>
                <a:spcPts val="1000"/>
              </a:spcBef>
              <a:buClr>
                <a:srgbClr val="B71E42"/>
              </a:buClr>
              <a:buSzPct val="100000"/>
            </a:pPr>
            <a:r>
              <a:rPr lang="en-US" sz="2000" dirty="0">
                <a:solidFill>
                  <a:prstClr val="black"/>
                </a:solidFill>
              </a:rPr>
              <a:t>	return *this;					 return *this;</a:t>
            </a:r>
          </a:p>
          <a:p>
            <a:pPr lvl="0" defTabSz="914400">
              <a:spcBef>
                <a:spcPts val="1000"/>
              </a:spcBef>
              <a:buClr>
                <a:srgbClr val="B71E42"/>
              </a:buClr>
              <a:buSzPct val="100000"/>
            </a:pPr>
            <a:r>
              <a:rPr lang="en-US" sz="2000" dirty="0">
                <a:solidFill>
                  <a:prstClr val="black"/>
                </a:solidFill>
              </a:rPr>
              <a:t>}						}</a:t>
            </a:r>
          </a:p>
          <a:p>
            <a:endParaRPr lang="en-US" sz="3200" cap="all" dirty="0">
              <a:solidFill>
                <a:prstClr val="black"/>
              </a:solidFill>
              <a:ea typeface="+mj-ea"/>
              <a:cs typeface="+mj-cs"/>
            </a:endParaRPr>
          </a:p>
          <a:p>
            <a:endParaRPr lang="en-US" dirty="0"/>
          </a:p>
        </p:txBody>
      </p:sp>
      <p:sp>
        <p:nvSpPr>
          <p:cNvPr id="4" name="Right Brace 3"/>
          <p:cNvSpPr/>
          <p:nvPr/>
        </p:nvSpPr>
        <p:spPr>
          <a:xfrm>
            <a:off x="8088284" y="3599411"/>
            <a:ext cx="681643" cy="756458"/>
          </a:xfrm>
          <a:prstGeom prst="rightBrace">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ight Brace 4"/>
          <p:cNvSpPr/>
          <p:nvPr/>
        </p:nvSpPr>
        <p:spPr>
          <a:xfrm>
            <a:off x="8420792" y="4472735"/>
            <a:ext cx="681643" cy="756458"/>
          </a:xfrm>
          <a:prstGeom prst="rightBrace">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138112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move constructor, </a:t>
            </a:r>
            <a:r>
              <a:rPr lang="en-US" dirty="0" err="1"/>
              <a:t>cont</a:t>
            </a:r>
            <a:r>
              <a:rPr lang="en-US" dirty="0"/>
              <a:t> 2</a:t>
            </a:r>
          </a:p>
        </p:txBody>
      </p:sp>
      <p:sp>
        <p:nvSpPr>
          <p:cNvPr id="3" name="Content Placeholder 2"/>
          <p:cNvSpPr>
            <a:spLocks noGrp="1"/>
          </p:cNvSpPr>
          <p:nvPr>
            <p:ph idx="1"/>
          </p:nvPr>
        </p:nvSpPr>
        <p:spPr/>
        <p:txBody>
          <a:bodyPr>
            <a:normAutofit/>
          </a:bodyPr>
          <a:lstStyle/>
          <a:p>
            <a:r>
              <a:rPr lang="en-US" sz="2400" dirty="0"/>
              <a:t>Unlike the copy constructor, the move constructor does not allocate any new memory.  It takes over the memory of the moved-over object.</a:t>
            </a:r>
          </a:p>
          <a:p>
            <a:r>
              <a:rPr lang="en-US" sz="2400" dirty="0"/>
              <a:t>Having taken over the memory from its argument, the constructor body sets the pointers in the given object to </a:t>
            </a:r>
            <a:r>
              <a:rPr lang="en-US" sz="2400" dirty="0" err="1"/>
              <a:t>nullptr</a:t>
            </a:r>
            <a:r>
              <a:rPr lang="en-US" sz="2400" dirty="0"/>
              <a:t>.  </a:t>
            </a:r>
          </a:p>
          <a:p>
            <a:r>
              <a:rPr lang="en-US" sz="2400" dirty="0"/>
              <a:t>After an object is moved from, that object continues to exist. Eventually, the moved-from object will be destroyed, meaning that a destructor will be run on that object.</a:t>
            </a:r>
          </a:p>
          <a:p>
            <a:endParaRPr lang="en-US" sz="2400" dirty="0"/>
          </a:p>
        </p:txBody>
      </p:sp>
    </p:spTree>
    <p:extLst>
      <p:ext uri="{BB962C8B-B14F-4D97-AF65-F5344CB8AC3E}">
        <p14:creationId xmlns:p14="http://schemas.microsoft.com/office/powerpoint/2010/main" val="3609437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6235" y="714704"/>
            <a:ext cx="11221662" cy="5693866"/>
          </a:xfrm>
          <a:prstGeom prst="rect">
            <a:avLst/>
          </a:prstGeom>
          <a:noFill/>
        </p:spPr>
        <p:txBody>
          <a:bodyPr wrap="none" rtlCol="0">
            <a:spAutoFit/>
          </a:bodyPr>
          <a:lstStyle/>
          <a:p>
            <a:r>
              <a:rPr lang="en-US" sz="2800" dirty="0"/>
              <a:t>Suppose you're downloading an MP3 clip from iTunes. </a:t>
            </a:r>
          </a:p>
          <a:p>
            <a:r>
              <a:rPr lang="en-US" sz="2800" dirty="0"/>
              <a:t>At the end of the process you have a local copy of the clip, while the iTunes </a:t>
            </a:r>
          </a:p>
          <a:p>
            <a:r>
              <a:rPr lang="en-US" sz="2800" dirty="0"/>
              <a:t>server still retains its original file. </a:t>
            </a:r>
          </a:p>
          <a:p>
            <a:r>
              <a:rPr lang="en-US" sz="2800" dirty="0"/>
              <a:t>These two files have </a:t>
            </a:r>
            <a:r>
              <a:rPr lang="en-US" sz="2800" b="1" i="1" dirty="0"/>
              <a:t>identical</a:t>
            </a:r>
            <a:r>
              <a:rPr lang="en-US" sz="2800" b="1" dirty="0"/>
              <a:t> and </a:t>
            </a:r>
            <a:r>
              <a:rPr lang="en-US" sz="2800" b="1" i="1" dirty="0"/>
              <a:t>independent</a:t>
            </a:r>
            <a:r>
              <a:rPr lang="en-US" sz="2800" b="1" dirty="0"/>
              <a:t> </a:t>
            </a:r>
            <a:r>
              <a:rPr lang="en-US" sz="2800" dirty="0"/>
              <a:t>states. </a:t>
            </a:r>
          </a:p>
          <a:p>
            <a:r>
              <a:rPr lang="en-US" sz="2800" dirty="0"/>
              <a:t>Therefore, downloading a file from iTunes is a </a:t>
            </a:r>
            <a:r>
              <a:rPr lang="en-US" sz="2800" b="1" dirty="0"/>
              <a:t>copy</a:t>
            </a:r>
            <a:r>
              <a:rPr lang="en-US" sz="2800" dirty="0"/>
              <a:t> operation. </a:t>
            </a:r>
          </a:p>
          <a:p>
            <a:r>
              <a:rPr lang="en-US" sz="2800" dirty="0"/>
              <a:t>The state of an object is defined as the set of its non-static data members' </a:t>
            </a:r>
          </a:p>
          <a:p>
            <a:r>
              <a:rPr lang="en-US" sz="2800" dirty="0"/>
              <a:t>values. </a:t>
            </a:r>
          </a:p>
          <a:p>
            <a:r>
              <a:rPr lang="en-US" sz="2800" dirty="0"/>
              <a:t>In other words, an object's </a:t>
            </a:r>
            <a:r>
              <a:rPr lang="en-US" sz="2800" b="1" i="1" dirty="0"/>
              <a:t>state</a:t>
            </a:r>
            <a:r>
              <a:rPr lang="en-US" sz="2800" dirty="0"/>
              <a:t> is its </a:t>
            </a:r>
            <a:r>
              <a:rPr lang="en-US" sz="2800" b="1" i="1" dirty="0"/>
              <a:t>value</a:t>
            </a:r>
            <a:r>
              <a:rPr lang="en-US" sz="2800" b="1" dirty="0"/>
              <a:t>. </a:t>
            </a:r>
          </a:p>
          <a:p>
            <a:r>
              <a:rPr lang="en-US" sz="2800" dirty="0"/>
              <a:t>Among other things, an object's state indicates which resources it owns. </a:t>
            </a:r>
          </a:p>
          <a:p>
            <a:r>
              <a:rPr lang="en-US" sz="2800" dirty="0"/>
              <a:t>For example, a string object that allocates memory has a non-null pointer </a:t>
            </a:r>
          </a:p>
          <a:p>
            <a:r>
              <a:rPr lang="en-US" sz="2800" dirty="0"/>
              <a:t>member and a counter that keeps track of the buffer's size. </a:t>
            </a:r>
          </a:p>
          <a:p>
            <a:r>
              <a:rPr lang="en-US" sz="2800" dirty="0"/>
              <a:t>Similarly, an MP3 file's state is the set of values of its data bytes.</a:t>
            </a:r>
          </a:p>
          <a:p>
            <a:endParaRPr lang="en-US" sz="2800" dirty="0"/>
          </a:p>
        </p:txBody>
      </p:sp>
    </p:spTree>
    <p:extLst>
      <p:ext uri="{BB962C8B-B14F-4D97-AF65-F5344CB8AC3E}">
        <p14:creationId xmlns:p14="http://schemas.microsoft.com/office/powerpoint/2010/main" val="335883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Identical and independent states</a:t>
            </a:r>
          </a:p>
        </p:txBody>
      </p:sp>
      <p:sp>
        <p:nvSpPr>
          <p:cNvPr id="3" name="Content Placeholder 2"/>
          <p:cNvSpPr>
            <a:spLocks noGrp="1"/>
          </p:cNvSpPr>
          <p:nvPr>
            <p:ph idx="1"/>
          </p:nvPr>
        </p:nvSpPr>
        <p:spPr>
          <a:xfrm>
            <a:off x="778917" y="1853754"/>
            <a:ext cx="10813993" cy="3450613"/>
          </a:xfrm>
        </p:spPr>
        <p:txBody>
          <a:bodyPr>
            <a:noAutofit/>
          </a:bodyPr>
          <a:lstStyle/>
          <a:p>
            <a:pPr lvl="0"/>
            <a:r>
              <a:rPr lang="en-US" sz="2800" b="1" dirty="0"/>
              <a:t>Identical states.</a:t>
            </a:r>
            <a:r>
              <a:rPr lang="en-US" sz="2800" dirty="0"/>
              <a:t> Two objects o</a:t>
            </a:r>
            <a:r>
              <a:rPr lang="en-US" sz="2800" dirty="0">
                <a:latin typeface="Arial" panose="020B0604020202020204" pitchFamily="34" charset="0"/>
                <a:cs typeface="Arial" panose="020B0604020202020204" pitchFamily="34" charset="0"/>
              </a:rPr>
              <a:t>1</a:t>
            </a:r>
            <a:r>
              <a:rPr lang="en-US" sz="2800" dirty="0"/>
              <a:t> and o</a:t>
            </a:r>
            <a:r>
              <a:rPr lang="en-US" sz="2800" dirty="0">
                <a:latin typeface="Arial" panose="020B0604020202020204" pitchFamily="34" charset="0"/>
                <a:cs typeface="Arial" panose="020B0604020202020204" pitchFamily="34" charset="0"/>
              </a:rPr>
              <a:t>2</a:t>
            </a:r>
            <a:r>
              <a:rPr lang="en-US" sz="2800" dirty="0"/>
              <a:t> have identical states if each non-static data member in o</a:t>
            </a:r>
            <a:r>
              <a:rPr lang="en-US" sz="2800" dirty="0">
                <a:latin typeface="Arial" panose="020B0604020202020204" pitchFamily="34" charset="0"/>
                <a:cs typeface="Arial" panose="020B0604020202020204" pitchFamily="34" charset="0"/>
              </a:rPr>
              <a:t>1</a:t>
            </a:r>
            <a:r>
              <a:rPr lang="en-US" sz="2800" dirty="0"/>
              <a:t> has the same value as does its corresponding data member in o</a:t>
            </a:r>
            <a:r>
              <a:rPr lang="en-US" sz="2800" dirty="0">
                <a:latin typeface="Arial" panose="020B0604020202020204" pitchFamily="34" charset="0"/>
                <a:cs typeface="Arial" panose="020B0604020202020204" pitchFamily="34" charset="0"/>
              </a:rPr>
              <a:t>2</a:t>
            </a:r>
            <a:r>
              <a:rPr lang="en-US" sz="2800" dirty="0"/>
              <a:t>.</a:t>
            </a:r>
          </a:p>
          <a:p>
            <a:pPr lvl="0"/>
            <a:r>
              <a:rPr lang="en-US" sz="2800" b="1" dirty="0"/>
              <a:t>Independent states.</a:t>
            </a:r>
            <a:r>
              <a:rPr lang="en-US" sz="2800" dirty="0"/>
              <a:t> Two identical objects have independent states if changing the state of one object doesn't affect the state of the other object. For example, if iTunes deleted or altered its file after you downloaded it, your private copy would remain intact, and vice versa.</a:t>
            </a:r>
          </a:p>
          <a:p>
            <a:endParaRPr lang="en-US" sz="2800" dirty="0"/>
          </a:p>
        </p:txBody>
      </p:sp>
    </p:spTree>
    <p:extLst>
      <p:ext uri="{BB962C8B-B14F-4D97-AF65-F5344CB8AC3E}">
        <p14:creationId xmlns:p14="http://schemas.microsoft.com/office/powerpoint/2010/main" val="3548903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Moving</a:t>
            </a:r>
          </a:p>
        </p:txBody>
      </p:sp>
      <p:sp>
        <p:nvSpPr>
          <p:cNvPr id="3" name="Content Placeholder 2"/>
          <p:cNvSpPr>
            <a:spLocks noGrp="1"/>
          </p:cNvSpPr>
          <p:nvPr>
            <p:ph idx="1"/>
          </p:nvPr>
        </p:nvSpPr>
        <p:spPr>
          <a:xfrm>
            <a:off x="642283" y="1853754"/>
            <a:ext cx="11045220" cy="3450613"/>
          </a:xfrm>
        </p:spPr>
        <p:txBody>
          <a:bodyPr>
            <a:noAutofit/>
          </a:bodyPr>
          <a:lstStyle/>
          <a:p>
            <a:r>
              <a:rPr lang="en-US" sz="2800" dirty="0"/>
              <a:t>Suppose you're visiting a gallery of paintings, and you're so impressed that you decide to purchase one of the paintings for your living room. Is purchasing an original painting a copy operation? No.   After your purchase, that object is in the same state as before the purchase, although it has moved from the gallery to your home. </a:t>
            </a:r>
          </a:p>
          <a:p>
            <a:r>
              <a:rPr lang="en-US" sz="2800" dirty="0"/>
              <a:t>Another move operations was involved in that transaction—money moved from your bank account to the artist's.</a:t>
            </a:r>
          </a:p>
          <a:p>
            <a:endParaRPr lang="en-US" sz="2800" dirty="0"/>
          </a:p>
        </p:txBody>
      </p:sp>
    </p:spTree>
    <p:extLst>
      <p:ext uri="{BB962C8B-B14F-4D97-AF65-F5344CB8AC3E}">
        <p14:creationId xmlns:p14="http://schemas.microsoft.com/office/powerpoint/2010/main" val="3895502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move instead of copy?</a:t>
            </a:r>
          </a:p>
        </p:txBody>
      </p:sp>
      <p:sp>
        <p:nvSpPr>
          <p:cNvPr id="3" name="Content Placeholder 2"/>
          <p:cNvSpPr>
            <a:spLocks noGrp="1"/>
          </p:cNvSpPr>
          <p:nvPr>
            <p:ph idx="1"/>
          </p:nvPr>
        </p:nvSpPr>
        <p:spPr/>
        <p:txBody>
          <a:bodyPr>
            <a:normAutofit/>
          </a:bodyPr>
          <a:lstStyle/>
          <a:p>
            <a:r>
              <a:rPr lang="en-US" sz="2800" dirty="0"/>
              <a:t>Because copying objects is an expensive operation. It requires a lot of memory and a large number of CPU cycles, especially when large objects such images, video clips, or census data files are involved. You may be surprised to learn that C++ copies objects silently in many cases. For example, take a function that returns an object by value:</a:t>
            </a:r>
          </a:p>
          <a:p>
            <a:endParaRPr lang="en-US" sz="2800" dirty="0"/>
          </a:p>
        </p:txBody>
      </p:sp>
    </p:spTree>
    <p:extLst>
      <p:ext uri="{BB962C8B-B14F-4D97-AF65-F5344CB8AC3E}">
        <p14:creationId xmlns:p14="http://schemas.microsoft.com/office/powerpoint/2010/main" val="2270714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1338" y="567559"/>
            <a:ext cx="10026206" cy="5262979"/>
          </a:xfrm>
          <a:prstGeom prst="rect">
            <a:avLst/>
          </a:prstGeom>
          <a:noFill/>
        </p:spPr>
        <p:txBody>
          <a:bodyPr wrap="none" rtlCol="0">
            <a:spAutoFit/>
          </a:bodyPr>
          <a:lstStyle/>
          <a:p>
            <a:r>
              <a:rPr lang="en-US" sz="2800" dirty="0"/>
              <a:t>string </a:t>
            </a:r>
            <a:r>
              <a:rPr lang="en-US" sz="2800" dirty="0" err="1"/>
              <a:t>concat</a:t>
            </a:r>
            <a:r>
              <a:rPr lang="en-US" sz="2800" dirty="0"/>
              <a:t> (</a:t>
            </a:r>
            <a:r>
              <a:rPr lang="en-US" sz="2800" dirty="0" err="1"/>
              <a:t>const</a:t>
            </a:r>
            <a:r>
              <a:rPr lang="en-US" sz="2800" dirty="0"/>
              <a:t> string &amp; s</a:t>
            </a:r>
            <a:r>
              <a:rPr lang="en-US" sz="2800" dirty="0">
                <a:latin typeface="Arial" panose="020B0604020202020204" pitchFamily="34" charset="0"/>
                <a:cs typeface="Arial" panose="020B0604020202020204" pitchFamily="34" charset="0"/>
              </a:rPr>
              <a:t>1</a:t>
            </a:r>
            <a:r>
              <a:rPr lang="en-US" sz="2800" dirty="0"/>
              <a:t>, </a:t>
            </a:r>
            <a:r>
              <a:rPr lang="en-US" sz="2800" dirty="0" err="1"/>
              <a:t>const</a:t>
            </a:r>
            <a:r>
              <a:rPr lang="en-US" sz="2800" dirty="0"/>
              <a:t> string &amp; s2)</a:t>
            </a:r>
          </a:p>
          <a:p>
            <a:r>
              <a:rPr lang="en-US" sz="2800" dirty="0"/>
              <a:t>{</a:t>
            </a:r>
          </a:p>
          <a:p>
            <a:r>
              <a:rPr lang="en-US" sz="2800" dirty="0"/>
              <a:t>	string res=s</a:t>
            </a:r>
            <a:r>
              <a:rPr lang="en-US" sz="2800" dirty="0">
                <a:latin typeface="Arial" panose="020B0604020202020204" pitchFamily="34" charset="0"/>
                <a:cs typeface="Arial" panose="020B0604020202020204" pitchFamily="34" charset="0"/>
              </a:rPr>
              <a:t>1</a:t>
            </a:r>
            <a:r>
              <a:rPr lang="en-US" sz="2800" dirty="0"/>
              <a:t>;</a:t>
            </a:r>
          </a:p>
          <a:p>
            <a:r>
              <a:rPr lang="en-US" sz="2800" dirty="0"/>
              <a:t>	return res+s2;</a:t>
            </a:r>
          </a:p>
          <a:p>
            <a:r>
              <a:rPr lang="en-US" sz="2800" dirty="0"/>
              <a:t>}</a:t>
            </a:r>
          </a:p>
          <a:p>
            <a:endParaRPr lang="en-US" sz="2800" dirty="0"/>
          </a:p>
          <a:p>
            <a:r>
              <a:rPr lang="en-US" sz="2800" dirty="0"/>
              <a:t>Call the function:</a:t>
            </a:r>
          </a:p>
          <a:p>
            <a:r>
              <a:rPr lang="en-US" sz="2800" dirty="0"/>
              <a:t>string s=</a:t>
            </a:r>
            <a:r>
              <a:rPr lang="en-US" sz="2800" dirty="0" err="1"/>
              <a:t>concat</a:t>
            </a:r>
            <a:r>
              <a:rPr lang="en-US" sz="2800" dirty="0"/>
              <a:t> (one, two);</a:t>
            </a:r>
          </a:p>
          <a:p>
            <a:endParaRPr lang="en-US" sz="2800" dirty="0"/>
          </a:p>
          <a:p>
            <a:r>
              <a:rPr lang="en-US" sz="2800" dirty="0"/>
              <a:t>Question: How many copies of the local object res are created and </a:t>
            </a:r>
          </a:p>
          <a:p>
            <a:r>
              <a:rPr lang="en-US" sz="2800" dirty="0"/>
              <a:t>destroyed when the function call is executed?</a:t>
            </a:r>
          </a:p>
          <a:p>
            <a:endParaRPr lang="en-US" sz="2800" dirty="0"/>
          </a:p>
        </p:txBody>
      </p:sp>
    </p:spTree>
    <p:extLst>
      <p:ext uri="{BB962C8B-B14F-4D97-AF65-F5344CB8AC3E}">
        <p14:creationId xmlns:p14="http://schemas.microsoft.com/office/powerpoint/2010/main" val="176102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6745" y="775701"/>
            <a:ext cx="10288266" cy="3970318"/>
          </a:xfrm>
          <a:prstGeom prst="rect">
            <a:avLst/>
          </a:prstGeom>
          <a:noFill/>
        </p:spPr>
        <p:txBody>
          <a:bodyPr wrap="none" rtlCol="0">
            <a:spAutoFit/>
          </a:bodyPr>
          <a:lstStyle/>
          <a:p>
            <a:r>
              <a:rPr lang="en-US" sz="2800" dirty="0"/>
              <a:t>When </a:t>
            </a:r>
            <a:r>
              <a:rPr lang="en-US" sz="2800" dirty="0" err="1"/>
              <a:t>concat</a:t>
            </a:r>
            <a:r>
              <a:rPr lang="en-US" sz="2800" dirty="0"/>
              <a:t>() returns, it copy-constructs a temporary string object </a:t>
            </a:r>
          </a:p>
          <a:p>
            <a:r>
              <a:rPr lang="en-US" sz="2800" dirty="0"/>
              <a:t>on the caller's stack, and the local string res is destroyed. </a:t>
            </a:r>
          </a:p>
          <a:p>
            <a:r>
              <a:rPr lang="en-US" sz="2800" dirty="0"/>
              <a:t>Next, the implementation copy-constructs s using the temporary </a:t>
            </a:r>
          </a:p>
          <a:p>
            <a:r>
              <a:rPr lang="en-US" sz="2800" dirty="0"/>
              <a:t>string as its argument. </a:t>
            </a:r>
          </a:p>
          <a:p>
            <a:r>
              <a:rPr lang="en-US" sz="2800" dirty="0"/>
              <a:t>Finally, the temporary is destroyed. </a:t>
            </a:r>
          </a:p>
          <a:p>
            <a:r>
              <a:rPr lang="en-US" sz="2800" dirty="0"/>
              <a:t>You need two copy constructions and two destructor calls to copy </a:t>
            </a:r>
          </a:p>
          <a:p>
            <a:r>
              <a:rPr lang="en-US" sz="2800" dirty="0"/>
              <a:t>the content of res to s! </a:t>
            </a:r>
          </a:p>
          <a:p>
            <a:r>
              <a:rPr lang="en-US" sz="2800" dirty="0"/>
              <a:t>This overhead is certainly unnecessary, because its sole purpose is to </a:t>
            </a:r>
          </a:p>
          <a:p>
            <a:r>
              <a:rPr lang="en-US" sz="2800" dirty="0"/>
              <a:t>move the content of res to s.</a:t>
            </a:r>
          </a:p>
        </p:txBody>
      </p:sp>
    </p:spTree>
    <p:extLst>
      <p:ext uri="{BB962C8B-B14F-4D97-AF65-F5344CB8AC3E}">
        <p14:creationId xmlns:p14="http://schemas.microsoft.com/office/powerpoint/2010/main" val="160523350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840</TotalTime>
  <Words>2095</Words>
  <Application>Microsoft Office PowerPoint</Application>
  <PresentationFormat>Widescreen</PresentationFormat>
  <Paragraphs>228</Paragraphs>
  <Slides>34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Gill Sans MT</vt:lpstr>
      <vt:lpstr>Gallery</vt:lpstr>
      <vt:lpstr>Move Semantics</vt:lpstr>
      <vt:lpstr>COPy or move?</vt:lpstr>
      <vt:lpstr>Copying</vt:lpstr>
      <vt:lpstr>PowerPoint Presentation</vt:lpstr>
      <vt:lpstr>Identical and independent states</vt:lpstr>
      <vt:lpstr>Moving</vt:lpstr>
      <vt:lpstr>Why move instead of copy?</vt:lpstr>
      <vt:lpstr>PowerPoint Presentation</vt:lpstr>
      <vt:lpstr>PowerPoint Presentation</vt:lpstr>
      <vt:lpstr>Enter Move Semantics, but first: Rvalues</vt:lpstr>
      <vt:lpstr>More on rvalues and lvalues</vt:lpstr>
      <vt:lpstr>Guidelines for lvalues and rvalues</vt:lpstr>
      <vt:lpstr>Definintion of a reference</vt:lpstr>
      <vt:lpstr>PowerPoint Presentation</vt:lpstr>
      <vt:lpstr>A reference is an alias</vt:lpstr>
      <vt:lpstr>reference definitions</vt:lpstr>
      <vt:lpstr>More on reference definitions</vt:lpstr>
      <vt:lpstr>Rvalue references, a new kind of reference</vt:lpstr>
      <vt:lpstr>PowerPoint Presentation</vt:lpstr>
      <vt:lpstr>PowerPoint Presentation</vt:lpstr>
      <vt:lpstr>universal references vs rvalue references</vt:lpstr>
      <vt:lpstr>Universal references</vt:lpstr>
      <vt:lpstr>rvalues are ephemeral (short-lived)</vt:lpstr>
      <vt:lpstr>Lvalues persist</vt:lpstr>
      <vt:lpstr>Move  semantics</vt:lpstr>
      <vt:lpstr>What happens to rr1?</vt:lpstr>
      <vt:lpstr>What does the move function do?</vt:lpstr>
      <vt:lpstr>The Move constructor</vt:lpstr>
      <vt:lpstr>The Move constructor, cont</vt:lpstr>
      <vt:lpstr>The move constructor, cont 2</vt:lpstr>
      <vt:lpstr>PowerPoint Presentation</vt:lpstr>
      <vt:lpstr>PowerPoint Presentation</vt:lpstr>
      <vt:lpstr>PowerPoint Presentation</vt:lpstr>
      <vt:lpstr>The move constructor, cont 2</vt:lpstr>
    </vt:vector>
  </TitlesOfParts>
  <Company>Central New Mexico Community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Move Semantics</dc:title>
  <dc:creator>NELSON, IVONNE</dc:creator>
  <cp:lastModifiedBy>NELSON, IVONNE</cp:lastModifiedBy>
  <cp:revision>33</cp:revision>
  <dcterms:created xsi:type="dcterms:W3CDTF">2017-04-06T16:41:53Z</dcterms:created>
  <dcterms:modified xsi:type="dcterms:W3CDTF">2020-04-09T17:04:27Z</dcterms:modified>
</cp:coreProperties>
</file>