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571cf8fec3_3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71cf8fec3_3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571cf8fec3_3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571cf8fec3_3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71cf8fec3_3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g571cf8fec3_3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571cf8fec3_3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71cf8fec3_3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571cf8fec3_3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571cf8fec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71cf8fec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571cf8fec3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571cf8fec3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71cf8fec3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571cf8fec3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571cf8fec3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571cf8fec3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571cf8fec3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571cf8fec3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571cf8fec3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g571cf8fec3_0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571cf8fec3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571cf8fec3_0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g571cf8fec3_0_4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571cf8fec3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571cf8fec3_0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g571cf8fec3_0_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2" name="Google Shape;72;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32" name="Shape 32"/>
        <p:cNvGrpSpPr/>
        <p:nvPr/>
      </p:nvGrpSpPr>
      <p:grpSpPr>
        <a:xfrm>
          <a:off x="0" y="0"/>
          <a:ext cx="0" cy="0"/>
          <a:chOff x="0" y="0"/>
          <a:chExt cx="0" cy="0"/>
        </a:xfrm>
      </p:grpSpPr>
      <p:sp>
        <p:nvSpPr>
          <p:cNvPr id="33" name="Google Shape;33;p5"/>
          <p:cNvSpPr txBox="1"/>
          <p:nvPr>
            <p:ph type="title"/>
          </p:nvPr>
        </p:nvSpPr>
        <p:spPr>
          <a:xfrm>
            <a:off x="1092200" y="1127467"/>
            <a:ext cx="10007600" cy="12728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chemeClr val="dk1"/>
              </a:buClr>
              <a:buSzPts val="3000"/>
              <a:buFont typeface="Calibri"/>
              <a:buNone/>
              <a:defRPr sz="4000"/>
            </a:lvl1pPr>
            <a:lvl2pPr lvl="1">
              <a:spcBef>
                <a:spcPts val="0"/>
              </a:spcBef>
              <a:spcAft>
                <a:spcPts val="0"/>
              </a:spcAft>
              <a:buSzPts val="3000"/>
              <a:buNone/>
              <a:defRPr sz="4000"/>
            </a:lvl2pPr>
            <a:lvl3pPr lvl="2">
              <a:spcBef>
                <a:spcPts val="0"/>
              </a:spcBef>
              <a:spcAft>
                <a:spcPts val="0"/>
              </a:spcAft>
              <a:buSzPts val="3000"/>
              <a:buNone/>
              <a:defRPr sz="4000"/>
            </a:lvl3pPr>
            <a:lvl4pPr lvl="3">
              <a:spcBef>
                <a:spcPts val="0"/>
              </a:spcBef>
              <a:spcAft>
                <a:spcPts val="0"/>
              </a:spcAft>
              <a:buSzPts val="3000"/>
              <a:buNone/>
              <a:defRPr sz="4000"/>
            </a:lvl4pPr>
            <a:lvl5pPr lvl="4">
              <a:spcBef>
                <a:spcPts val="0"/>
              </a:spcBef>
              <a:spcAft>
                <a:spcPts val="0"/>
              </a:spcAft>
              <a:buSzPts val="3000"/>
              <a:buNone/>
              <a:defRPr sz="4000"/>
            </a:lvl5pPr>
            <a:lvl6pPr lvl="5">
              <a:spcBef>
                <a:spcPts val="0"/>
              </a:spcBef>
              <a:spcAft>
                <a:spcPts val="0"/>
              </a:spcAft>
              <a:buSzPts val="3000"/>
              <a:buNone/>
              <a:defRPr sz="4000"/>
            </a:lvl6pPr>
            <a:lvl7pPr lvl="6">
              <a:spcBef>
                <a:spcPts val="0"/>
              </a:spcBef>
              <a:spcAft>
                <a:spcPts val="0"/>
              </a:spcAft>
              <a:buSzPts val="3000"/>
              <a:buNone/>
              <a:defRPr sz="4000"/>
            </a:lvl7pPr>
            <a:lvl8pPr lvl="7">
              <a:spcBef>
                <a:spcPts val="0"/>
              </a:spcBef>
              <a:spcAft>
                <a:spcPts val="0"/>
              </a:spcAft>
              <a:buSzPts val="3000"/>
              <a:buNone/>
              <a:defRPr sz="4000"/>
            </a:lvl8pPr>
            <a:lvl9pPr lvl="8">
              <a:spcBef>
                <a:spcPts val="0"/>
              </a:spcBef>
              <a:spcAft>
                <a:spcPts val="0"/>
              </a:spcAft>
              <a:buSzPts val="3000"/>
              <a:buNone/>
              <a:defRPr sz="4000"/>
            </a:lvl9pPr>
          </a:lstStyle>
          <a:p/>
        </p:txBody>
      </p:sp>
      <p:sp>
        <p:nvSpPr>
          <p:cNvPr id="34" name="Google Shape;34;p5"/>
          <p:cNvSpPr txBox="1"/>
          <p:nvPr>
            <p:ph idx="1" type="body"/>
          </p:nvPr>
        </p:nvSpPr>
        <p:spPr>
          <a:xfrm>
            <a:off x="1092200" y="2654300"/>
            <a:ext cx="10007600" cy="3264000"/>
          </a:xfrm>
          <a:prstGeom prst="rect">
            <a:avLst/>
          </a:prstGeom>
          <a:noFill/>
          <a:ln>
            <a:noFill/>
          </a:ln>
        </p:spPr>
        <p:txBody>
          <a:bodyPr anchorCtr="0" anchor="t" bIns="91425" lIns="91425" spcFirstLastPara="1" rIns="91425" wrap="square" tIns="91425">
            <a:noAutofit/>
          </a:bodyPr>
          <a:lstStyle>
            <a:lvl1pPr indent="-311150" lvl="0" marL="457200" algn="l">
              <a:lnSpc>
                <a:spcPct val="90000"/>
              </a:lnSpc>
              <a:spcBef>
                <a:spcPts val="0"/>
              </a:spcBef>
              <a:spcAft>
                <a:spcPts val="0"/>
              </a:spcAft>
              <a:buClr>
                <a:schemeClr val="dk1"/>
              </a:buClr>
              <a:buSzPts val="1300"/>
              <a:buChar char="●"/>
              <a:defRPr/>
            </a:lvl1pPr>
            <a:lvl2pPr indent="-298450" lvl="1" marL="914400" algn="l">
              <a:lnSpc>
                <a:spcPct val="90000"/>
              </a:lnSpc>
              <a:spcBef>
                <a:spcPts val="2133"/>
              </a:spcBef>
              <a:spcAft>
                <a:spcPts val="0"/>
              </a:spcAft>
              <a:buClr>
                <a:schemeClr val="dk1"/>
              </a:buClr>
              <a:buSzPts val="1100"/>
              <a:buChar char="○"/>
              <a:defRPr/>
            </a:lvl2pPr>
            <a:lvl3pPr indent="-298450" lvl="2" marL="1371600" algn="l">
              <a:lnSpc>
                <a:spcPct val="90000"/>
              </a:lnSpc>
              <a:spcBef>
                <a:spcPts val="2133"/>
              </a:spcBef>
              <a:spcAft>
                <a:spcPts val="0"/>
              </a:spcAft>
              <a:buClr>
                <a:schemeClr val="dk1"/>
              </a:buClr>
              <a:buSzPts val="1100"/>
              <a:buChar char="■"/>
              <a:defRPr/>
            </a:lvl3pPr>
            <a:lvl4pPr indent="-298450" lvl="3" marL="1828800" algn="l">
              <a:lnSpc>
                <a:spcPct val="90000"/>
              </a:lnSpc>
              <a:spcBef>
                <a:spcPts val="2133"/>
              </a:spcBef>
              <a:spcAft>
                <a:spcPts val="0"/>
              </a:spcAft>
              <a:buClr>
                <a:schemeClr val="dk1"/>
              </a:buClr>
              <a:buSzPts val="1100"/>
              <a:buChar char="●"/>
              <a:defRPr/>
            </a:lvl4pPr>
            <a:lvl5pPr indent="-298450" lvl="4" marL="2286000" algn="l">
              <a:lnSpc>
                <a:spcPct val="90000"/>
              </a:lnSpc>
              <a:spcBef>
                <a:spcPts val="2133"/>
              </a:spcBef>
              <a:spcAft>
                <a:spcPts val="0"/>
              </a:spcAft>
              <a:buClr>
                <a:schemeClr val="dk1"/>
              </a:buClr>
              <a:buSzPts val="1100"/>
              <a:buChar char="○"/>
              <a:defRPr/>
            </a:lvl5pPr>
            <a:lvl6pPr indent="-298450" lvl="5" marL="2743200" algn="l">
              <a:lnSpc>
                <a:spcPct val="90000"/>
              </a:lnSpc>
              <a:spcBef>
                <a:spcPts val="2133"/>
              </a:spcBef>
              <a:spcAft>
                <a:spcPts val="0"/>
              </a:spcAft>
              <a:buClr>
                <a:schemeClr val="dk1"/>
              </a:buClr>
              <a:buSzPts val="1100"/>
              <a:buChar char="■"/>
              <a:defRPr/>
            </a:lvl6pPr>
            <a:lvl7pPr indent="-298450" lvl="6" marL="3200400" algn="l">
              <a:lnSpc>
                <a:spcPct val="90000"/>
              </a:lnSpc>
              <a:spcBef>
                <a:spcPts val="2133"/>
              </a:spcBef>
              <a:spcAft>
                <a:spcPts val="0"/>
              </a:spcAft>
              <a:buClr>
                <a:schemeClr val="dk1"/>
              </a:buClr>
              <a:buSzPts val="1100"/>
              <a:buChar char="●"/>
              <a:defRPr/>
            </a:lvl7pPr>
            <a:lvl8pPr indent="-298450" lvl="7" marL="3657600" algn="l">
              <a:lnSpc>
                <a:spcPct val="90000"/>
              </a:lnSpc>
              <a:spcBef>
                <a:spcPts val="2133"/>
              </a:spcBef>
              <a:spcAft>
                <a:spcPts val="0"/>
              </a:spcAft>
              <a:buClr>
                <a:schemeClr val="dk1"/>
              </a:buClr>
              <a:buSzPts val="1100"/>
              <a:buChar char="○"/>
              <a:defRPr/>
            </a:lvl8pPr>
            <a:lvl9pPr indent="-298450" lvl="8" marL="4114800" algn="l">
              <a:lnSpc>
                <a:spcPct val="90000"/>
              </a:lnSpc>
              <a:spcBef>
                <a:spcPts val="2133"/>
              </a:spcBef>
              <a:spcAft>
                <a:spcPts val="2133"/>
              </a:spcAft>
              <a:buClr>
                <a:schemeClr val="dk1"/>
              </a:buClr>
              <a:buSzPts val="1100"/>
              <a:buChar char="■"/>
              <a:defRPr/>
            </a:lvl9pPr>
          </a:lstStyle>
          <a:p/>
        </p:txBody>
      </p:sp>
      <p:sp>
        <p:nvSpPr>
          <p:cNvPr id="35" name="Google Shape;35;p5"/>
          <p:cNvSpPr txBox="1"/>
          <p:nvPr>
            <p:ph idx="12" type="sldNum"/>
          </p:nvPr>
        </p:nvSpPr>
        <p:spPr>
          <a:xfrm>
            <a:off x="11187645" y="6058224"/>
            <a:ext cx="731600" cy="524800"/>
          </a:xfrm>
          <a:prstGeom prst="rect">
            <a:avLst/>
          </a:prstGeom>
          <a:noFill/>
          <a:ln>
            <a:noFill/>
          </a:ln>
        </p:spPr>
        <p:txBody>
          <a:bodyPr anchorCtr="0" anchor="ctr" bIns="91425" lIns="91425" spcFirstLastPara="1" rIns="91425" wrap="square" tIns="91425">
            <a:noAutofit/>
          </a:bodyPr>
          <a:lstStyle>
            <a:lvl1pPr indent="0" lvl="0" marL="0" algn="r">
              <a:buClr>
                <a:srgbClr val="888888"/>
              </a:buClr>
              <a:buSzPts val="1200"/>
              <a:buFont typeface="Calibri"/>
              <a:buNone/>
              <a:defRPr sz="1200">
                <a:solidFill>
                  <a:srgbClr val="888888"/>
                </a:solidFill>
                <a:latin typeface="Calibri"/>
                <a:ea typeface="Calibri"/>
                <a:cs typeface="Calibri"/>
                <a:sym typeface="Calibri"/>
              </a:defRPr>
            </a:lvl1pPr>
            <a:lvl2pPr indent="0" lvl="1" marL="0" algn="r">
              <a:buClr>
                <a:srgbClr val="888888"/>
              </a:buClr>
              <a:buSzPts val="1200"/>
              <a:buFont typeface="Calibri"/>
              <a:buNone/>
              <a:defRPr sz="1200">
                <a:solidFill>
                  <a:srgbClr val="888888"/>
                </a:solidFill>
                <a:latin typeface="Calibri"/>
                <a:ea typeface="Calibri"/>
                <a:cs typeface="Calibri"/>
                <a:sym typeface="Calibri"/>
              </a:defRPr>
            </a:lvl2pPr>
            <a:lvl3pPr indent="0" lvl="2" marL="0" algn="r">
              <a:buClr>
                <a:srgbClr val="888888"/>
              </a:buClr>
              <a:buSzPts val="1200"/>
              <a:buFont typeface="Calibri"/>
              <a:buNone/>
              <a:defRPr sz="1200">
                <a:solidFill>
                  <a:srgbClr val="888888"/>
                </a:solidFill>
                <a:latin typeface="Calibri"/>
                <a:ea typeface="Calibri"/>
                <a:cs typeface="Calibri"/>
                <a:sym typeface="Calibri"/>
              </a:defRPr>
            </a:lvl3pPr>
            <a:lvl4pPr indent="0" lvl="3" marL="0" algn="r">
              <a:buClr>
                <a:srgbClr val="888888"/>
              </a:buClr>
              <a:buSzPts val="1200"/>
              <a:buFont typeface="Calibri"/>
              <a:buNone/>
              <a:defRPr sz="1200">
                <a:solidFill>
                  <a:srgbClr val="888888"/>
                </a:solidFill>
                <a:latin typeface="Calibri"/>
                <a:ea typeface="Calibri"/>
                <a:cs typeface="Calibri"/>
                <a:sym typeface="Calibri"/>
              </a:defRPr>
            </a:lvl4pPr>
            <a:lvl5pPr indent="0" lvl="4" marL="0" algn="r">
              <a:buClr>
                <a:srgbClr val="888888"/>
              </a:buClr>
              <a:buSzPts val="1200"/>
              <a:buFont typeface="Calibri"/>
              <a:buNone/>
              <a:defRPr sz="1200">
                <a:solidFill>
                  <a:srgbClr val="888888"/>
                </a:solidFill>
                <a:latin typeface="Calibri"/>
                <a:ea typeface="Calibri"/>
                <a:cs typeface="Calibri"/>
                <a:sym typeface="Calibri"/>
              </a:defRPr>
            </a:lvl5pPr>
            <a:lvl6pPr indent="0" lvl="5" marL="0" algn="r">
              <a:buClr>
                <a:srgbClr val="888888"/>
              </a:buClr>
              <a:buSzPts val="1200"/>
              <a:buFont typeface="Calibri"/>
              <a:buNone/>
              <a:defRPr sz="1200">
                <a:solidFill>
                  <a:srgbClr val="888888"/>
                </a:solidFill>
                <a:latin typeface="Calibri"/>
                <a:ea typeface="Calibri"/>
                <a:cs typeface="Calibri"/>
                <a:sym typeface="Calibri"/>
              </a:defRPr>
            </a:lvl6pPr>
            <a:lvl7pPr indent="0" lvl="6" marL="0" algn="r">
              <a:buClr>
                <a:srgbClr val="888888"/>
              </a:buClr>
              <a:buSzPts val="1200"/>
              <a:buFont typeface="Calibri"/>
              <a:buNone/>
              <a:defRPr sz="1200">
                <a:solidFill>
                  <a:srgbClr val="888888"/>
                </a:solidFill>
                <a:latin typeface="Calibri"/>
                <a:ea typeface="Calibri"/>
                <a:cs typeface="Calibri"/>
                <a:sym typeface="Calibri"/>
              </a:defRPr>
            </a:lvl7pPr>
            <a:lvl8pPr indent="0" lvl="7" marL="0" algn="r">
              <a:buClr>
                <a:srgbClr val="888888"/>
              </a:buClr>
              <a:buSzPts val="1200"/>
              <a:buFont typeface="Calibri"/>
              <a:buNone/>
              <a:defRPr sz="1200">
                <a:solidFill>
                  <a:srgbClr val="888888"/>
                </a:solidFill>
                <a:latin typeface="Calibri"/>
                <a:ea typeface="Calibri"/>
                <a:cs typeface="Calibri"/>
                <a:sym typeface="Calibri"/>
              </a:defRPr>
            </a:lvl8pPr>
            <a:lvl9pPr indent="0" lvl="8" marL="0" algn="r">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9" name="Google Shape;39;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 name="Google Shape;65;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6.png"/><Relationship Id="rId5"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n-US"/>
              <a:t>Analyzing Workers’ Voices</a:t>
            </a:r>
            <a:endParaRPr/>
          </a:p>
        </p:txBody>
      </p:sp>
      <p:sp>
        <p:nvSpPr>
          <p:cNvPr id="93" name="Google Shape;93;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US"/>
              <a:t>Emely</a:t>
            </a:r>
            <a:endParaRPr/>
          </a:p>
          <a:p>
            <a:pPr indent="0" lvl="0" marL="0" rtl="0" algn="ctr">
              <a:lnSpc>
                <a:spcPct val="90000"/>
              </a:lnSpc>
              <a:spcBef>
                <a:spcPts val="1000"/>
              </a:spcBef>
              <a:spcAft>
                <a:spcPts val="0"/>
              </a:spcAft>
              <a:buClr>
                <a:schemeClr val="dk1"/>
              </a:buClr>
              <a:buSzPts val="2400"/>
              <a:buNone/>
            </a:pPr>
            <a:r>
              <a:rPr lang="en-US"/>
              <a:t>Michael</a:t>
            </a:r>
            <a:endParaRPr/>
          </a:p>
        </p:txBody>
      </p:sp>
      <p:sp>
        <p:nvSpPr>
          <p:cNvPr id="94" name="Google Shape;94;p14"/>
          <p:cNvSpPr txBox="1"/>
          <p:nvPr/>
        </p:nvSpPr>
        <p:spPr>
          <a:xfrm>
            <a:off x="3915178" y="106958"/>
            <a:ext cx="3973652"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5400" u="none" cap="none" strike="noStrike">
                <a:solidFill>
                  <a:srgbClr val="0070C0"/>
                </a:solidFill>
                <a:latin typeface="Calibri"/>
                <a:ea typeface="Calibri"/>
                <a:cs typeface="Calibri"/>
                <a:sym typeface="Calibri"/>
              </a:rPr>
              <a:t>WORKERSHIP</a:t>
            </a:r>
            <a:endParaRPr sz="5400">
              <a:solidFill>
                <a:srgbClr val="0070C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Our Steps</a:t>
            </a:r>
            <a:endParaRPr/>
          </a:p>
        </p:txBody>
      </p:sp>
      <p:sp>
        <p:nvSpPr>
          <p:cNvPr id="160" name="Google Shape;160;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Data Cleaning</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Negation Detection</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Predicting Sentiment</a:t>
            </a:r>
            <a:endParaRPr/>
          </a:p>
        </p:txBody>
      </p:sp>
      <p:sp>
        <p:nvSpPr>
          <p:cNvPr id="161" name="Google Shape;161;p23"/>
          <p:cNvSpPr txBox="1"/>
          <p:nvPr/>
        </p:nvSpPr>
        <p:spPr>
          <a:xfrm>
            <a:off x="9144365" y="87322"/>
            <a:ext cx="2693814"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Proposed Approach</a:t>
            </a:r>
            <a:endParaRPr b="1" sz="24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Data Cleaning</a:t>
            </a:r>
            <a:endParaRPr/>
          </a:p>
        </p:txBody>
      </p:sp>
      <p:sp>
        <p:nvSpPr>
          <p:cNvPr id="168" name="Google Shape;168;p24"/>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User generated data from social media type platforms tend to be very “dirty”</a:t>
            </a:r>
            <a:endParaRPr/>
          </a:p>
          <a:p>
            <a:pPr indent="-342900" lvl="0" marL="457200" rtl="0" algn="l">
              <a:spcBef>
                <a:spcPts val="0"/>
              </a:spcBef>
              <a:spcAft>
                <a:spcPts val="0"/>
              </a:spcAft>
              <a:buSzPts val="1800"/>
              <a:buChar char="●"/>
            </a:pPr>
            <a:r>
              <a:rPr lang="en-US"/>
              <a:t>There needed to be custom functions </a:t>
            </a:r>
            <a:r>
              <a:rPr lang="en-US"/>
              <a:t>specific</a:t>
            </a:r>
            <a:r>
              <a:rPr lang="en-US"/>
              <a:t> to our dataset that must be applied to extract the relevant key words</a:t>
            </a:r>
            <a:endParaRPr/>
          </a:p>
          <a:p>
            <a:pPr indent="-342900" lvl="0" marL="457200" rtl="0" algn="l">
              <a:spcBef>
                <a:spcPts val="0"/>
              </a:spcBef>
              <a:spcAft>
                <a:spcPts val="0"/>
              </a:spcAft>
              <a:buSzPts val="1800"/>
              <a:buChar char="●"/>
            </a:pPr>
            <a:r>
              <a:rPr lang="en-US"/>
              <a:t>These key words are used by algorithms to assign a sentiment score, and unclean data reduces the accuracy.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0" y="0"/>
            <a:ext cx="7862700" cy="678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Data Cleaning</a:t>
            </a:r>
            <a:endParaRPr/>
          </a:p>
        </p:txBody>
      </p:sp>
      <p:sp>
        <p:nvSpPr>
          <p:cNvPr id="174" name="Google Shape;174;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175" name="Google Shape;175;p25"/>
          <p:cNvSpPr txBox="1"/>
          <p:nvPr/>
        </p:nvSpPr>
        <p:spPr>
          <a:xfrm>
            <a:off x="9144365" y="87322"/>
            <a:ext cx="2693814"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Proposed Approach</a:t>
            </a:r>
            <a:endParaRPr b="1" sz="2400">
              <a:solidFill>
                <a:schemeClr val="dk1"/>
              </a:solidFill>
              <a:latin typeface="Calibri"/>
              <a:ea typeface="Calibri"/>
              <a:cs typeface="Calibri"/>
              <a:sym typeface="Calibri"/>
            </a:endParaRPr>
          </a:p>
        </p:txBody>
      </p:sp>
      <p:pic>
        <p:nvPicPr>
          <p:cNvPr id="176" name="Google Shape;176;p25"/>
          <p:cNvPicPr preferRelativeResize="0"/>
          <p:nvPr/>
        </p:nvPicPr>
        <p:blipFill>
          <a:blip r:embed="rId3">
            <a:alphaModFix/>
          </a:blip>
          <a:stretch>
            <a:fillRect/>
          </a:stretch>
        </p:blipFill>
        <p:spPr>
          <a:xfrm>
            <a:off x="0" y="678300"/>
            <a:ext cx="12191999" cy="61797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2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184" name="Google Shape;184;p26"/>
          <p:cNvPicPr preferRelativeResize="0"/>
          <p:nvPr/>
        </p:nvPicPr>
        <p:blipFill>
          <a:blip r:embed="rId3">
            <a:alphaModFix/>
          </a:blip>
          <a:stretch>
            <a:fillRect/>
          </a:stretch>
        </p:blipFill>
        <p:spPr>
          <a:xfrm>
            <a:off x="649137" y="0"/>
            <a:ext cx="10893724" cy="685799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27"/>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192" name="Google Shape;192;p27"/>
          <p:cNvPicPr preferRelativeResize="0"/>
          <p:nvPr/>
        </p:nvPicPr>
        <p:blipFill>
          <a:blip r:embed="rId3">
            <a:alphaModFix/>
          </a:blip>
          <a:stretch>
            <a:fillRect/>
          </a:stretch>
        </p:blipFill>
        <p:spPr>
          <a:xfrm>
            <a:off x="0" y="0"/>
            <a:ext cx="12191999" cy="68580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Negation Detection</a:t>
            </a:r>
            <a:endParaRPr/>
          </a:p>
        </p:txBody>
      </p:sp>
      <p:sp>
        <p:nvSpPr>
          <p:cNvPr id="198" name="Google Shape;198;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b="1" lang="en-US"/>
              <a:t>In lexicon approach: </a:t>
            </a:r>
            <a:r>
              <a:rPr lang="en-US"/>
              <a:t>Negation Detection was done by adding negation words to our own unique lexicon.</a:t>
            </a:r>
            <a:endParaRPr/>
          </a:p>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0"/>
              </a:spcBef>
              <a:spcAft>
                <a:spcPts val="0"/>
              </a:spcAft>
              <a:buClr>
                <a:schemeClr val="dk1"/>
              </a:buClr>
              <a:buSzPts val="2800"/>
              <a:buNone/>
            </a:pPr>
            <a:r>
              <a:rPr lang="en-US"/>
              <a:t>Negation was given </a:t>
            </a:r>
            <a:r>
              <a:rPr lang="en-US"/>
              <a:t>its</a:t>
            </a:r>
            <a:r>
              <a:rPr lang="en-US"/>
              <a:t> own score of -5. These words included words such as: don’t, no, not, won’t, doesn’t etc.</a:t>
            </a:r>
            <a:endParaRPr/>
          </a:p>
        </p:txBody>
      </p:sp>
      <p:sp>
        <p:nvSpPr>
          <p:cNvPr id="199" name="Google Shape;199;p28"/>
          <p:cNvSpPr txBox="1"/>
          <p:nvPr/>
        </p:nvSpPr>
        <p:spPr>
          <a:xfrm>
            <a:off x="9144365" y="87322"/>
            <a:ext cx="2693814"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Proposed Approach</a:t>
            </a:r>
            <a:endParaRPr b="1" sz="2400">
              <a:solidFill>
                <a:schemeClr val="dk1"/>
              </a:solidFill>
              <a:latin typeface="Calibri"/>
              <a:ea typeface="Calibri"/>
              <a:cs typeface="Calibri"/>
              <a:sym typeface="Calibri"/>
            </a:endParaRPr>
          </a:p>
        </p:txBody>
      </p:sp>
      <p:pic>
        <p:nvPicPr>
          <p:cNvPr id="200" name="Google Shape;200;p28"/>
          <p:cNvPicPr preferRelativeResize="0"/>
          <p:nvPr/>
        </p:nvPicPr>
        <p:blipFill>
          <a:blip r:embed="rId3">
            <a:alphaModFix/>
          </a:blip>
          <a:stretch>
            <a:fillRect/>
          </a:stretch>
        </p:blipFill>
        <p:spPr>
          <a:xfrm>
            <a:off x="218978" y="4347750"/>
            <a:ext cx="11901700" cy="1829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Sentiment Prediction</a:t>
            </a:r>
            <a:endParaRPr/>
          </a:p>
        </p:txBody>
      </p:sp>
      <p:sp>
        <p:nvSpPr>
          <p:cNvPr id="206" name="Google Shape;206;p29"/>
          <p:cNvSpPr txBox="1"/>
          <p:nvPr>
            <p:ph idx="1" type="body"/>
          </p:nvPr>
        </p:nvSpPr>
        <p:spPr>
          <a:xfrm>
            <a:off x="727525" y="1493625"/>
            <a:ext cx="10515600" cy="43512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Lexicon: This approach required the formation of one massive lexicon made up of two other lexicons. One lexicon was our uniquely created negation words lexicon, another was an R package Lexicon, and the final one was a lexicon that we acquired from an author on GitHub.</a:t>
            </a:r>
            <a:endParaRPr/>
          </a:p>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0"/>
              </a:spcBef>
              <a:spcAft>
                <a:spcPts val="0"/>
              </a:spcAft>
              <a:buClr>
                <a:schemeClr val="dk1"/>
              </a:buClr>
              <a:buSzPts val="2800"/>
              <a:buNone/>
            </a:pPr>
            <a:r>
              <a:rPr lang="en-US"/>
              <a:t>Machine Learning: We used Logistic Regression, using a corpus made up of </a:t>
            </a:r>
            <a:r>
              <a:rPr lang="en-US"/>
              <a:t>clean data</a:t>
            </a:r>
            <a:r>
              <a:rPr lang="en-US"/>
              <a:t> and a set of comments we created a document term matrix. From this matrix  we acquired features and used the </a:t>
            </a:r>
            <a:r>
              <a:rPr lang="en-US"/>
              <a:t>occurrences</a:t>
            </a:r>
            <a:r>
              <a:rPr lang="en-US"/>
              <a:t> of those features within a document(or comment) to find a pattern or relationship to the classification of a negative, positive, or neutral comment.</a:t>
            </a:r>
            <a:endParaRPr/>
          </a:p>
        </p:txBody>
      </p:sp>
      <p:sp>
        <p:nvSpPr>
          <p:cNvPr id="207" name="Google Shape;207;p29"/>
          <p:cNvSpPr txBox="1"/>
          <p:nvPr/>
        </p:nvSpPr>
        <p:spPr>
          <a:xfrm>
            <a:off x="9144365" y="87322"/>
            <a:ext cx="2693814"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Proposed Approach</a:t>
            </a:r>
            <a:endParaRPr b="1" sz="24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30"/>
          <p:cNvPicPr preferRelativeResize="0"/>
          <p:nvPr/>
        </p:nvPicPr>
        <p:blipFill>
          <a:blip r:embed="rId3">
            <a:alphaModFix/>
          </a:blip>
          <a:stretch>
            <a:fillRect/>
          </a:stretch>
        </p:blipFill>
        <p:spPr>
          <a:xfrm>
            <a:off x="392175" y="407788"/>
            <a:ext cx="3767850" cy="6283575"/>
          </a:xfrm>
          <a:prstGeom prst="rect">
            <a:avLst/>
          </a:prstGeom>
          <a:noFill/>
          <a:ln>
            <a:noFill/>
          </a:ln>
        </p:spPr>
      </p:pic>
      <p:sp>
        <p:nvSpPr>
          <p:cNvPr id="214" name="Google Shape;214;p30"/>
          <p:cNvSpPr txBox="1"/>
          <p:nvPr/>
        </p:nvSpPr>
        <p:spPr>
          <a:xfrm>
            <a:off x="4752175" y="165975"/>
            <a:ext cx="4175700" cy="11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latin typeface="Calibri"/>
                <a:ea typeface="Calibri"/>
                <a:cs typeface="Calibri"/>
                <a:sym typeface="Calibri"/>
              </a:rPr>
              <a:t>Lexicon</a:t>
            </a:r>
            <a:endParaRPr sz="3000">
              <a:latin typeface="Calibri"/>
              <a:ea typeface="Calibri"/>
              <a:cs typeface="Calibri"/>
              <a:sym typeface="Calibri"/>
            </a:endParaRPr>
          </a:p>
        </p:txBody>
      </p:sp>
      <p:pic>
        <p:nvPicPr>
          <p:cNvPr id="215" name="Google Shape;215;p30"/>
          <p:cNvPicPr preferRelativeResize="0"/>
          <p:nvPr/>
        </p:nvPicPr>
        <p:blipFill>
          <a:blip r:embed="rId4">
            <a:alphaModFix/>
          </a:blip>
          <a:stretch>
            <a:fillRect/>
          </a:stretch>
        </p:blipFill>
        <p:spPr>
          <a:xfrm>
            <a:off x="4689425" y="1656188"/>
            <a:ext cx="2813153" cy="4284400"/>
          </a:xfrm>
          <a:prstGeom prst="rect">
            <a:avLst/>
          </a:prstGeom>
          <a:noFill/>
          <a:ln>
            <a:noFill/>
          </a:ln>
        </p:spPr>
      </p:pic>
      <p:pic>
        <p:nvPicPr>
          <p:cNvPr id="216" name="Google Shape;216;p30"/>
          <p:cNvPicPr preferRelativeResize="0"/>
          <p:nvPr/>
        </p:nvPicPr>
        <p:blipFill>
          <a:blip r:embed="rId5">
            <a:alphaModFix/>
          </a:blip>
          <a:stretch>
            <a:fillRect/>
          </a:stretch>
        </p:blipFill>
        <p:spPr>
          <a:xfrm>
            <a:off x="8269800" y="846065"/>
            <a:ext cx="3124200" cy="577903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31"/>
          <p:cNvPicPr preferRelativeResize="0"/>
          <p:nvPr/>
        </p:nvPicPr>
        <p:blipFill>
          <a:blip r:embed="rId3">
            <a:alphaModFix/>
          </a:blip>
          <a:stretch>
            <a:fillRect/>
          </a:stretch>
        </p:blipFill>
        <p:spPr>
          <a:xfrm>
            <a:off x="346675" y="0"/>
            <a:ext cx="10354825" cy="6858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32"/>
          <p:cNvPicPr preferRelativeResize="0"/>
          <p:nvPr/>
        </p:nvPicPr>
        <p:blipFill>
          <a:blip r:embed="rId3">
            <a:alphaModFix/>
          </a:blip>
          <a:stretch>
            <a:fillRect/>
          </a:stretch>
        </p:blipFill>
        <p:spPr>
          <a:xfrm>
            <a:off x="152400" y="-135650"/>
            <a:ext cx="11887202" cy="6662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Table of Contents</a:t>
            </a:r>
            <a:endParaRPr/>
          </a:p>
        </p:txBody>
      </p:sp>
      <p:sp>
        <p:nvSpPr>
          <p:cNvPr id="100" name="Google Shape;100;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Background</a:t>
            </a:r>
            <a:endParaRPr/>
          </a:p>
          <a:p>
            <a:pPr indent="-228600" lvl="0" marL="228600" rtl="0" algn="l">
              <a:lnSpc>
                <a:spcPct val="90000"/>
              </a:lnSpc>
              <a:spcBef>
                <a:spcPts val="1000"/>
              </a:spcBef>
              <a:spcAft>
                <a:spcPts val="0"/>
              </a:spcAft>
              <a:buClr>
                <a:schemeClr val="dk1"/>
              </a:buClr>
              <a:buSzPts val="2800"/>
              <a:buChar char="•"/>
            </a:pPr>
            <a:r>
              <a:rPr lang="en-US"/>
              <a:t>Problem</a:t>
            </a:r>
            <a:endParaRPr/>
          </a:p>
          <a:p>
            <a:pPr indent="-228600" lvl="0" marL="228600" rtl="0" algn="l">
              <a:lnSpc>
                <a:spcPct val="90000"/>
              </a:lnSpc>
              <a:spcBef>
                <a:spcPts val="1000"/>
              </a:spcBef>
              <a:spcAft>
                <a:spcPts val="0"/>
              </a:spcAft>
              <a:buClr>
                <a:schemeClr val="dk1"/>
              </a:buClr>
              <a:buSzPts val="2800"/>
              <a:buChar char="•"/>
            </a:pPr>
            <a:r>
              <a:rPr lang="en-US"/>
              <a:t>Previous Approaches</a:t>
            </a:r>
            <a:endParaRPr/>
          </a:p>
          <a:p>
            <a:pPr indent="-228600" lvl="0" marL="228600" rtl="0" algn="l">
              <a:lnSpc>
                <a:spcPct val="90000"/>
              </a:lnSpc>
              <a:spcBef>
                <a:spcPts val="1000"/>
              </a:spcBef>
              <a:spcAft>
                <a:spcPts val="0"/>
              </a:spcAft>
              <a:buClr>
                <a:schemeClr val="dk1"/>
              </a:buClr>
              <a:buSzPts val="2800"/>
              <a:buChar char="•"/>
            </a:pPr>
            <a:r>
              <a:rPr lang="en-US"/>
              <a:t>Proposed Approach</a:t>
            </a:r>
            <a:endParaRPr/>
          </a:p>
          <a:p>
            <a:pPr indent="-228600" lvl="0" marL="228600" rtl="0" algn="l">
              <a:lnSpc>
                <a:spcPct val="90000"/>
              </a:lnSpc>
              <a:spcBef>
                <a:spcPts val="1000"/>
              </a:spcBef>
              <a:spcAft>
                <a:spcPts val="0"/>
              </a:spcAft>
              <a:buClr>
                <a:schemeClr val="dk1"/>
              </a:buClr>
              <a:buSzPts val="2800"/>
              <a:buChar char="•"/>
            </a:pPr>
            <a:r>
              <a:rPr lang="en-US"/>
              <a:t>Limitations</a:t>
            </a:r>
            <a:endParaRPr/>
          </a:p>
          <a:p>
            <a:pPr indent="-228600" lvl="0" marL="228600" rtl="0" algn="l">
              <a:lnSpc>
                <a:spcPct val="90000"/>
              </a:lnSpc>
              <a:spcBef>
                <a:spcPts val="1000"/>
              </a:spcBef>
              <a:spcAft>
                <a:spcPts val="0"/>
              </a:spcAft>
              <a:buClr>
                <a:schemeClr val="dk1"/>
              </a:buClr>
              <a:buSzPts val="2800"/>
              <a:buChar char="•"/>
            </a:pPr>
            <a:r>
              <a:rPr lang="en-US"/>
              <a:t>Future Directions</a:t>
            </a:r>
            <a:endParaRPr/>
          </a:p>
          <a:p>
            <a:pPr indent="-228600" lvl="0" marL="228600" rtl="0" algn="l">
              <a:lnSpc>
                <a:spcPct val="90000"/>
              </a:lnSpc>
              <a:spcBef>
                <a:spcPts val="1000"/>
              </a:spcBef>
              <a:spcAft>
                <a:spcPts val="0"/>
              </a:spcAft>
              <a:buClr>
                <a:schemeClr val="dk1"/>
              </a:buClr>
              <a:buSzPts val="2800"/>
              <a:buChar char="•"/>
            </a:pPr>
            <a:r>
              <a:rPr lang="en-US"/>
              <a:t>Lessons Learned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33"/>
          <p:cNvPicPr preferRelativeResize="0"/>
          <p:nvPr/>
        </p:nvPicPr>
        <p:blipFill>
          <a:blip r:embed="rId3">
            <a:alphaModFix/>
          </a:blip>
          <a:stretch>
            <a:fillRect/>
          </a:stretch>
        </p:blipFill>
        <p:spPr>
          <a:xfrm>
            <a:off x="152400" y="152400"/>
            <a:ext cx="2647950" cy="323850"/>
          </a:xfrm>
          <a:prstGeom prst="rect">
            <a:avLst/>
          </a:prstGeom>
          <a:noFill/>
          <a:ln>
            <a:noFill/>
          </a:ln>
        </p:spPr>
      </p:pic>
      <p:pic>
        <p:nvPicPr>
          <p:cNvPr id="235" name="Google Shape;235;p33"/>
          <p:cNvPicPr preferRelativeResize="0"/>
          <p:nvPr/>
        </p:nvPicPr>
        <p:blipFill>
          <a:blip r:embed="rId4">
            <a:alphaModFix/>
          </a:blip>
          <a:stretch>
            <a:fillRect/>
          </a:stretch>
        </p:blipFill>
        <p:spPr>
          <a:xfrm>
            <a:off x="244625" y="476250"/>
            <a:ext cx="6922633" cy="1762125"/>
          </a:xfrm>
          <a:prstGeom prst="rect">
            <a:avLst/>
          </a:prstGeom>
          <a:noFill/>
          <a:ln>
            <a:noFill/>
          </a:ln>
        </p:spPr>
      </p:pic>
      <p:pic>
        <p:nvPicPr>
          <p:cNvPr id="236" name="Google Shape;236;p33"/>
          <p:cNvPicPr preferRelativeResize="0"/>
          <p:nvPr/>
        </p:nvPicPr>
        <p:blipFill>
          <a:blip r:embed="rId5">
            <a:alphaModFix/>
          </a:blip>
          <a:stretch>
            <a:fillRect/>
          </a:stretch>
        </p:blipFill>
        <p:spPr>
          <a:xfrm>
            <a:off x="336850" y="2390775"/>
            <a:ext cx="7315200" cy="4114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34"/>
          <p:cNvPicPr preferRelativeResize="0"/>
          <p:nvPr/>
        </p:nvPicPr>
        <p:blipFill>
          <a:blip r:embed="rId3">
            <a:alphaModFix/>
          </a:blip>
          <a:stretch>
            <a:fillRect/>
          </a:stretch>
        </p:blipFill>
        <p:spPr>
          <a:xfrm>
            <a:off x="816400" y="1223963"/>
            <a:ext cx="10163175" cy="4410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35"/>
          <p:cNvPicPr preferRelativeResize="0"/>
          <p:nvPr/>
        </p:nvPicPr>
        <p:blipFill>
          <a:blip r:embed="rId3">
            <a:alphaModFix/>
          </a:blip>
          <a:stretch>
            <a:fillRect/>
          </a:stretch>
        </p:blipFill>
        <p:spPr>
          <a:xfrm>
            <a:off x="152400" y="3476625"/>
            <a:ext cx="6086475" cy="3228975"/>
          </a:xfrm>
          <a:prstGeom prst="rect">
            <a:avLst/>
          </a:prstGeom>
          <a:noFill/>
          <a:ln>
            <a:noFill/>
          </a:ln>
        </p:spPr>
      </p:pic>
      <p:pic>
        <p:nvPicPr>
          <p:cNvPr id="249" name="Google Shape;249;p35"/>
          <p:cNvPicPr preferRelativeResize="0"/>
          <p:nvPr/>
        </p:nvPicPr>
        <p:blipFill>
          <a:blip r:embed="rId4">
            <a:alphaModFix/>
          </a:blip>
          <a:stretch>
            <a:fillRect/>
          </a:stretch>
        </p:blipFill>
        <p:spPr>
          <a:xfrm>
            <a:off x="152400" y="152400"/>
            <a:ext cx="6404553" cy="33242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6"/>
          <p:cNvSpPr txBox="1"/>
          <p:nvPr>
            <p:ph type="title"/>
          </p:nvPr>
        </p:nvSpPr>
        <p:spPr>
          <a:xfrm>
            <a:off x="838200" y="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Tools and Techniques Used</a:t>
            </a:r>
            <a:endParaRPr/>
          </a:p>
        </p:txBody>
      </p:sp>
      <p:sp>
        <p:nvSpPr>
          <p:cNvPr id="255" name="Google Shape;255;p36"/>
          <p:cNvSpPr txBox="1"/>
          <p:nvPr>
            <p:ph idx="1" type="body"/>
          </p:nvPr>
        </p:nvSpPr>
        <p:spPr>
          <a:xfrm>
            <a:off x="838200" y="1124725"/>
            <a:ext cx="10515600" cy="43512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Machine Learning: Stackoverflow, Data Pre-Processing, R functions/packages (RWeka, nnet, readr, etc). </a:t>
            </a:r>
            <a:endParaRPr/>
          </a:p>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0"/>
              </a:spcBef>
              <a:spcAft>
                <a:spcPts val="0"/>
              </a:spcAft>
              <a:buClr>
                <a:schemeClr val="dk1"/>
              </a:buClr>
              <a:buSzPts val="2800"/>
              <a:buNone/>
            </a:pPr>
            <a:r>
              <a:rPr lang="en-US"/>
              <a:t>Techniques included using commands and our tools within R for simple calculations such as mean and range. A large portion of classifications were calculated by appropriate R packages.</a:t>
            </a:r>
            <a:endParaRPr/>
          </a:p>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0"/>
              </a:spcBef>
              <a:spcAft>
                <a:spcPts val="0"/>
              </a:spcAft>
              <a:buClr>
                <a:schemeClr val="dk1"/>
              </a:buClr>
              <a:buSzPts val="2800"/>
              <a:buNone/>
            </a:pPr>
            <a:r>
              <a:rPr lang="en-US"/>
              <a:t>Lexicon: R Packages, Data Pre-processing, R functions. TidyText Lexicon, Manual Matrixes for accuracy.</a:t>
            </a:r>
            <a:endParaRPr/>
          </a:p>
          <a:p>
            <a:pPr indent="-50800" lvl="0" marL="228600" rtl="0" algn="l">
              <a:lnSpc>
                <a:spcPct val="90000"/>
              </a:lnSpc>
              <a:spcBef>
                <a:spcPts val="0"/>
              </a:spcBef>
              <a:spcAft>
                <a:spcPts val="0"/>
              </a:spcAft>
              <a:buClr>
                <a:schemeClr val="dk1"/>
              </a:buClr>
              <a:buSzPts val="2800"/>
              <a:buNone/>
            </a:pPr>
            <a:r>
              <a:t/>
            </a:r>
            <a:endParaRPr/>
          </a:p>
          <a:p>
            <a:pPr indent="0" lvl="0" marL="177800" rtl="0" algn="l">
              <a:lnSpc>
                <a:spcPct val="90000"/>
              </a:lnSpc>
              <a:spcBef>
                <a:spcPts val="0"/>
              </a:spcBef>
              <a:spcAft>
                <a:spcPts val="0"/>
              </a:spcAft>
              <a:buClr>
                <a:schemeClr val="dk1"/>
              </a:buClr>
              <a:buSzPts val="2800"/>
              <a:buNone/>
            </a:pPr>
            <a:r>
              <a:rPr lang="en-US"/>
              <a:t>A majority of work within the lexicon was reading and comparing labels manually within excel and using negative-</a:t>
            </a:r>
            <a:r>
              <a:rPr lang="en-US"/>
              <a:t>positive</a:t>
            </a:r>
            <a:r>
              <a:rPr lang="en-US"/>
              <a:t>-neutral matrix to acquire accuracy.</a:t>
            </a:r>
            <a:endParaRPr/>
          </a:p>
        </p:txBody>
      </p:sp>
      <p:sp>
        <p:nvSpPr>
          <p:cNvPr id="256" name="Google Shape;256;p36"/>
          <p:cNvSpPr txBox="1"/>
          <p:nvPr/>
        </p:nvSpPr>
        <p:spPr>
          <a:xfrm>
            <a:off x="9144365" y="87322"/>
            <a:ext cx="2693814"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Proposed Approach</a:t>
            </a:r>
            <a:endParaRPr b="1" sz="24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Limitations</a:t>
            </a:r>
            <a:endParaRPr/>
          </a:p>
        </p:txBody>
      </p:sp>
      <p:sp>
        <p:nvSpPr>
          <p:cNvPr id="262" name="Google Shape;262;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0"/>
              </a:spcBef>
              <a:spcAft>
                <a:spcPts val="0"/>
              </a:spcAft>
              <a:buSzPts val="1800"/>
              <a:buChar char="●"/>
            </a:pPr>
            <a:r>
              <a:rPr lang="en-US"/>
              <a:t>The Lexicon based approach provides a limited capability to properly assign accurate sentiment scores because they </a:t>
            </a:r>
            <a:r>
              <a:rPr lang="en-US"/>
              <a:t>don't</a:t>
            </a:r>
            <a:r>
              <a:rPr lang="en-US"/>
              <a:t> capture the different forms of text users generate. It is not practical to add so many rules to the lexicon or stop words list to improve accuracy</a:t>
            </a:r>
            <a:endParaRPr/>
          </a:p>
          <a:p>
            <a:pPr indent="-342900" lvl="0" marL="457200" rtl="0" algn="l">
              <a:lnSpc>
                <a:spcPct val="90000"/>
              </a:lnSpc>
              <a:spcBef>
                <a:spcPts val="0"/>
              </a:spcBef>
              <a:spcAft>
                <a:spcPts val="0"/>
              </a:spcAft>
              <a:buSzPts val="1800"/>
              <a:buChar char="●"/>
            </a:pPr>
            <a:r>
              <a:rPr lang="en-US"/>
              <a:t>Words that are usually positive or negative are automatically accounted for in the sentiment algorithm. The use of ngrams does not capture enough context around key words to determine sentiment.</a:t>
            </a:r>
            <a:endParaRPr/>
          </a:p>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Future Directions</a:t>
            </a:r>
            <a:endParaRPr/>
          </a:p>
        </p:txBody>
      </p:sp>
      <p:sp>
        <p:nvSpPr>
          <p:cNvPr id="268" name="Google Shape;268;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0"/>
              </a:spcBef>
              <a:spcAft>
                <a:spcPts val="0"/>
              </a:spcAft>
              <a:buSzPts val="1800"/>
              <a:buChar char="●"/>
            </a:pPr>
            <a:r>
              <a:rPr lang="en-US"/>
              <a:t>Using a machine learning model that “learns” the pattern of language used in a particular platform to determine sentiment may be more practical and accurate.</a:t>
            </a:r>
            <a:endParaRPr/>
          </a:p>
          <a:p>
            <a:pPr indent="0" lvl="0" marL="0" rtl="0" algn="l">
              <a:lnSpc>
                <a:spcPct val="90000"/>
              </a:lnSpc>
              <a:spcBef>
                <a:spcPts val="0"/>
              </a:spcBef>
              <a:spcAft>
                <a:spcPts val="0"/>
              </a:spcAft>
              <a:buNone/>
            </a:pPr>
            <a:r>
              <a:t/>
            </a:r>
            <a:endParaRPr/>
          </a:p>
          <a:p>
            <a:pPr indent="-342900" lvl="0" marL="457200" rtl="0" algn="l">
              <a:lnSpc>
                <a:spcPct val="90000"/>
              </a:lnSpc>
              <a:spcBef>
                <a:spcPts val="0"/>
              </a:spcBef>
              <a:spcAft>
                <a:spcPts val="0"/>
              </a:spcAft>
              <a:buSzPts val="1800"/>
              <a:buChar char="●"/>
            </a:pPr>
            <a:r>
              <a:rPr lang="en-US"/>
              <a:t>Developing a custom made lexicon and stop words list specific to Workership if machine learning approach does not work as planned.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9"/>
          <p:cNvSpPr txBox="1"/>
          <p:nvPr>
            <p:ph type="title"/>
          </p:nvPr>
        </p:nvSpPr>
        <p:spPr>
          <a:xfrm>
            <a:off x="727525" y="2729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Lessons Learned</a:t>
            </a:r>
            <a:endParaRPr/>
          </a:p>
        </p:txBody>
      </p:sp>
      <p:sp>
        <p:nvSpPr>
          <p:cNvPr id="274" name="Google Shape;274;p39"/>
          <p:cNvSpPr txBox="1"/>
          <p:nvPr>
            <p:ph idx="1" type="body"/>
          </p:nvPr>
        </p:nvSpPr>
        <p:spPr>
          <a:xfrm>
            <a:off x="727525" y="1327625"/>
            <a:ext cx="10515600" cy="43512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This project taught us various amount of techniques to approach difficult tasks such as patience, </a:t>
            </a:r>
            <a:r>
              <a:rPr lang="en-US"/>
              <a:t>perseverance</a:t>
            </a:r>
            <a:r>
              <a:rPr lang="en-US"/>
              <a:t>, and </a:t>
            </a:r>
            <a:r>
              <a:rPr lang="en-US"/>
              <a:t>diligence</a:t>
            </a:r>
            <a:r>
              <a:rPr lang="en-US"/>
              <a:t>. </a:t>
            </a:r>
            <a:endParaRPr/>
          </a:p>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0"/>
              </a:spcBef>
              <a:spcAft>
                <a:spcPts val="0"/>
              </a:spcAft>
              <a:buClr>
                <a:schemeClr val="dk1"/>
              </a:buClr>
              <a:buSzPts val="2800"/>
              <a:buNone/>
            </a:pPr>
            <a:r>
              <a:rPr lang="en-US"/>
              <a:t>This project required us to learn a new language that was once unfamiliar to us, we learned many </a:t>
            </a:r>
            <a:r>
              <a:rPr lang="en-US"/>
              <a:t>preprocessing</a:t>
            </a:r>
            <a:r>
              <a:rPr lang="en-US"/>
              <a:t> techniques to clean </a:t>
            </a:r>
            <a:r>
              <a:rPr lang="en-US"/>
              <a:t>several</a:t>
            </a:r>
            <a:r>
              <a:rPr lang="en-US"/>
              <a:t> thousands  inputs of data and erase human error as much as possible. </a:t>
            </a:r>
            <a:endParaRPr/>
          </a:p>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0"/>
              </a:spcBef>
              <a:spcAft>
                <a:spcPts val="0"/>
              </a:spcAft>
              <a:buClr>
                <a:schemeClr val="dk1"/>
              </a:buClr>
              <a:buSzPts val="2800"/>
              <a:buNone/>
            </a:pPr>
            <a:r>
              <a:rPr lang="en-US"/>
              <a:t>Classification methods are very important for sentiment analysis because different variations take different attributes into consideration.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en-US"/>
              <a:t>What is Workership?</a:t>
            </a:r>
            <a:endParaRPr b="1"/>
          </a:p>
        </p:txBody>
      </p:sp>
      <p:sp>
        <p:nvSpPr>
          <p:cNvPr id="106" name="Google Shape;106;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3200"/>
              <a:buChar char="•"/>
            </a:pPr>
            <a:r>
              <a:rPr lang="en-US" sz="3200"/>
              <a:t>Workership is solving an important need of bringing worker voice to the forefront that is essential for the success of any workplace.</a:t>
            </a:r>
            <a:endParaRPr/>
          </a:p>
          <a:p>
            <a:pPr indent="0" lvl="0" marL="0" rtl="0" algn="l">
              <a:lnSpc>
                <a:spcPct val="90000"/>
              </a:lnSpc>
              <a:spcBef>
                <a:spcPts val="1000"/>
              </a:spcBef>
              <a:spcAft>
                <a:spcPts val="0"/>
              </a:spcAft>
              <a:buClr>
                <a:schemeClr val="dk1"/>
              </a:buClr>
              <a:buSzPts val="3200"/>
              <a:buNone/>
            </a:pPr>
            <a:r>
              <a:t/>
            </a:r>
            <a:endParaRPr sz="3200"/>
          </a:p>
          <a:p>
            <a:pPr indent="-228600" lvl="0" marL="228600" rtl="0" algn="l">
              <a:lnSpc>
                <a:spcPct val="90000"/>
              </a:lnSpc>
              <a:spcBef>
                <a:spcPts val="1000"/>
              </a:spcBef>
              <a:spcAft>
                <a:spcPts val="0"/>
              </a:spcAft>
              <a:buClr>
                <a:schemeClr val="dk1"/>
              </a:buClr>
              <a:buSzPts val="3200"/>
              <a:buChar char="•"/>
            </a:pPr>
            <a:r>
              <a:rPr lang="en-US" sz="3200"/>
              <a:t>Workership’s data-driven approach can empower a vast number of workers by helping address their needs and also make labor-management relationships much more constructive that it is now. </a:t>
            </a:r>
            <a:endParaRPr/>
          </a:p>
        </p:txBody>
      </p:sp>
      <p:sp>
        <p:nvSpPr>
          <p:cNvPr id="107" name="Google Shape;107;p16"/>
          <p:cNvSpPr txBox="1"/>
          <p:nvPr/>
        </p:nvSpPr>
        <p:spPr>
          <a:xfrm>
            <a:off x="10058765" y="112991"/>
            <a:ext cx="1697324"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Background</a:t>
            </a:r>
            <a:endParaRPr b="1" sz="2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670774" y="166800"/>
            <a:ext cx="10515600" cy="1000036"/>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70C0"/>
              </a:buClr>
              <a:buSzPts val="5400"/>
              <a:buFont typeface="Calibri"/>
              <a:buNone/>
            </a:pPr>
            <a:br>
              <a:rPr b="1" lang="en-US" sz="5400">
                <a:solidFill>
                  <a:srgbClr val="0070C0"/>
                </a:solidFill>
              </a:rPr>
            </a:br>
            <a:r>
              <a:rPr b="1" lang="en-US" sz="5400">
                <a:solidFill>
                  <a:srgbClr val="0070C0"/>
                </a:solidFill>
              </a:rPr>
              <a:t>Motivation</a:t>
            </a:r>
            <a:br>
              <a:rPr b="1" lang="en-US" sz="5400">
                <a:solidFill>
                  <a:srgbClr val="0070C0"/>
                </a:solidFill>
              </a:rPr>
            </a:br>
            <a:endParaRPr b="1" sz="5400"/>
          </a:p>
        </p:txBody>
      </p:sp>
      <p:pic>
        <p:nvPicPr>
          <p:cNvPr id="113" name="Google Shape;113;p17"/>
          <p:cNvPicPr preferRelativeResize="0"/>
          <p:nvPr/>
        </p:nvPicPr>
        <p:blipFill rotWithShape="1">
          <a:blip r:embed="rId3">
            <a:alphaModFix/>
          </a:blip>
          <a:srcRect b="0" l="0" r="0" t="0"/>
          <a:stretch/>
        </p:blipFill>
        <p:spPr>
          <a:xfrm>
            <a:off x="-16770" y="1766184"/>
            <a:ext cx="4929187" cy="3992449"/>
          </a:xfrm>
          <a:prstGeom prst="rect">
            <a:avLst/>
          </a:prstGeom>
          <a:noFill/>
          <a:ln>
            <a:noFill/>
          </a:ln>
        </p:spPr>
      </p:pic>
      <p:pic>
        <p:nvPicPr>
          <p:cNvPr id="114" name="Google Shape;114;p17"/>
          <p:cNvPicPr preferRelativeResize="0"/>
          <p:nvPr/>
        </p:nvPicPr>
        <p:blipFill rotWithShape="1">
          <a:blip r:embed="rId4">
            <a:alphaModFix/>
          </a:blip>
          <a:srcRect b="0" l="0" r="0" t="0"/>
          <a:stretch/>
        </p:blipFill>
        <p:spPr>
          <a:xfrm>
            <a:off x="4929187" y="1690688"/>
            <a:ext cx="2333625" cy="1952625"/>
          </a:xfrm>
          <a:prstGeom prst="rect">
            <a:avLst/>
          </a:prstGeom>
          <a:noFill/>
          <a:ln>
            <a:noFill/>
          </a:ln>
        </p:spPr>
      </p:pic>
      <p:pic>
        <p:nvPicPr>
          <p:cNvPr id="115" name="Google Shape;115;p17"/>
          <p:cNvPicPr preferRelativeResize="0"/>
          <p:nvPr/>
        </p:nvPicPr>
        <p:blipFill rotWithShape="1">
          <a:blip r:embed="rId5">
            <a:alphaModFix/>
          </a:blip>
          <a:srcRect b="0" l="0" r="0" t="0"/>
          <a:stretch/>
        </p:blipFill>
        <p:spPr>
          <a:xfrm>
            <a:off x="4912417" y="3674034"/>
            <a:ext cx="6034625" cy="3183965"/>
          </a:xfrm>
          <a:prstGeom prst="rect">
            <a:avLst/>
          </a:prstGeom>
          <a:noFill/>
          <a:ln>
            <a:noFill/>
          </a:ln>
        </p:spPr>
      </p:pic>
      <p:sp>
        <p:nvSpPr>
          <p:cNvPr id="116" name="Google Shape;116;p17"/>
          <p:cNvSpPr/>
          <p:nvPr/>
        </p:nvSpPr>
        <p:spPr>
          <a:xfrm>
            <a:off x="7279582" y="1766184"/>
            <a:ext cx="4752304"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70C0"/>
                </a:solidFill>
                <a:latin typeface="Calibri"/>
                <a:ea typeface="Calibri"/>
                <a:cs typeface="Calibri"/>
                <a:sym typeface="Calibri"/>
              </a:rPr>
              <a:t>Currently, 60% of US workers feel that they don’t have enough say in their working conditions.</a:t>
            </a:r>
            <a:endParaRPr sz="1800">
              <a:solidFill>
                <a:srgbClr val="0070C0"/>
              </a:solidFill>
              <a:latin typeface="Calibri"/>
              <a:ea typeface="Calibri"/>
              <a:cs typeface="Calibri"/>
              <a:sym typeface="Calibri"/>
            </a:endParaRPr>
          </a:p>
        </p:txBody>
      </p:sp>
      <p:sp>
        <p:nvSpPr>
          <p:cNvPr id="117" name="Google Shape;117;p17"/>
          <p:cNvSpPr/>
          <p:nvPr/>
        </p:nvSpPr>
        <p:spPr>
          <a:xfrm>
            <a:off x="7279582" y="2488011"/>
            <a:ext cx="4912418"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70C0"/>
                </a:solidFill>
                <a:latin typeface="Calibri"/>
                <a:ea typeface="Calibri"/>
                <a:cs typeface="Calibri"/>
                <a:sym typeface="Calibri"/>
              </a:rPr>
              <a:t>43% of US workers who made a complaint faced retaliation, and worldwide.</a:t>
            </a:r>
            <a:endParaRPr sz="1800">
              <a:solidFill>
                <a:srgbClr val="0070C0"/>
              </a:solidFill>
              <a:latin typeface="Calibri"/>
              <a:ea typeface="Calibri"/>
              <a:cs typeface="Calibri"/>
              <a:sym typeface="Calibri"/>
            </a:endParaRPr>
          </a:p>
        </p:txBody>
      </p:sp>
      <p:sp>
        <p:nvSpPr>
          <p:cNvPr id="118" name="Google Shape;118;p17"/>
          <p:cNvSpPr/>
          <p:nvPr/>
        </p:nvSpPr>
        <p:spPr>
          <a:xfrm>
            <a:off x="7262812" y="3229206"/>
            <a:ext cx="451476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70C0"/>
                </a:solidFill>
                <a:latin typeface="Calibri"/>
                <a:ea typeface="Calibri"/>
                <a:cs typeface="Calibri"/>
                <a:sym typeface="Calibri"/>
              </a:rPr>
              <a:t>25 million people are exploited in forced labor</a:t>
            </a:r>
            <a:endParaRPr sz="1800">
              <a:solidFill>
                <a:srgbClr val="0070C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en-US"/>
              <a:t>Understanding the Problem</a:t>
            </a:r>
            <a:endParaRPr b="1"/>
          </a:p>
        </p:txBody>
      </p:sp>
      <p:sp>
        <p:nvSpPr>
          <p:cNvPr id="124" name="Google Shape;124;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Using the Workership Platform has generated a lot of data which is captured in the form of comments from various groups of workers.</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The data requires additional analysis to generate meaningful reports that can be useful to management in organizations.</a:t>
            </a:r>
            <a:endParaRPr/>
          </a:p>
        </p:txBody>
      </p:sp>
      <p:sp>
        <p:nvSpPr>
          <p:cNvPr id="125" name="Google Shape;125;p18"/>
          <p:cNvSpPr txBox="1"/>
          <p:nvPr/>
        </p:nvSpPr>
        <p:spPr>
          <a:xfrm>
            <a:off x="9260275" y="66824"/>
            <a:ext cx="2607189"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Problem Definition</a:t>
            </a:r>
            <a:endParaRPr b="1" sz="24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941231" y="12795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en-US"/>
              <a:t>What has been Done Before?</a:t>
            </a:r>
            <a:endParaRPr b="1"/>
          </a:p>
        </p:txBody>
      </p:sp>
      <p:sp>
        <p:nvSpPr>
          <p:cNvPr id="131" name="Google Shape;131;p19"/>
          <p:cNvSpPr txBox="1"/>
          <p:nvPr>
            <p:ph idx="1" type="body"/>
          </p:nvPr>
        </p:nvSpPr>
        <p:spPr>
          <a:xfrm>
            <a:off x="838200" y="2833351"/>
            <a:ext cx="10515600" cy="3343611"/>
          </a:xfrm>
          <a:prstGeom prst="rect">
            <a:avLst/>
          </a:prstGeom>
          <a:noFill/>
          <a:ln>
            <a:noFill/>
          </a:ln>
        </p:spPr>
        <p:txBody>
          <a:bodyPr anchorCtr="0" anchor="t" bIns="45700" lIns="91425" spcFirstLastPara="1" rIns="91425" wrap="square" tIns="45700">
            <a:noAutofit/>
          </a:bodyPr>
          <a:lstStyle/>
          <a:p>
            <a:pPr indent="-508000" lvl="0" marL="228600" rtl="0" algn="l">
              <a:lnSpc>
                <a:spcPct val="90000"/>
              </a:lnSpc>
              <a:spcBef>
                <a:spcPts val="0"/>
              </a:spcBef>
              <a:spcAft>
                <a:spcPts val="0"/>
              </a:spcAft>
              <a:buClr>
                <a:srgbClr val="C00000"/>
              </a:buClr>
              <a:buSzPts val="8000"/>
              <a:buChar char="•"/>
            </a:pPr>
            <a:r>
              <a:rPr lang="en-US" sz="8000">
                <a:solidFill>
                  <a:srgbClr val="C00000"/>
                </a:solidFill>
              </a:rPr>
              <a:t>Report Generation</a:t>
            </a:r>
            <a:endParaRPr sz="8000">
              <a:solidFill>
                <a:srgbClr val="C00000"/>
              </a:solidFill>
            </a:endParaRPr>
          </a:p>
        </p:txBody>
      </p:sp>
      <p:sp>
        <p:nvSpPr>
          <p:cNvPr id="132" name="Google Shape;132;p19"/>
          <p:cNvSpPr txBox="1"/>
          <p:nvPr/>
        </p:nvSpPr>
        <p:spPr>
          <a:xfrm>
            <a:off x="9260275" y="66824"/>
            <a:ext cx="2862579"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Previous Approaches</a:t>
            </a:r>
            <a:endParaRPr b="1"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1092200" y="1127467"/>
            <a:ext cx="10007600" cy="1272800"/>
          </a:xfrm>
          <a:prstGeom prst="rect">
            <a:avLst/>
          </a:prstGeom>
          <a:noFill/>
          <a:ln>
            <a:noFill/>
          </a:ln>
        </p:spPr>
        <p:txBody>
          <a:bodyPr anchorCtr="0" anchor="t" bIns="121900" lIns="121900" spcFirstLastPara="1" rIns="121900" wrap="square" tIns="121900">
            <a:noAutofit/>
          </a:bodyPr>
          <a:lstStyle/>
          <a:p>
            <a:pPr indent="0" lvl="0" marL="0" rtl="0" algn="ctr">
              <a:lnSpc>
                <a:spcPct val="90000"/>
              </a:lnSpc>
              <a:spcBef>
                <a:spcPts val="0"/>
              </a:spcBef>
              <a:spcAft>
                <a:spcPts val="0"/>
              </a:spcAft>
              <a:buClr>
                <a:schemeClr val="dk1"/>
              </a:buClr>
              <a:buSzPts val="3000"/>
              <a:buFont typeface="Calibri"/>
              <a:buNone/>
            </a:pPr>
            <a:r>
              <a:rPr lang="en-US"/>
              <a:t>Report | Top Picks</a:t>
            </a:r>
            <a:endParaRPr/>
          </a:p>
        </p:txBody>
      </p:sp>
      <p:pic>
        <p:nvPicPr>
          <p:cNvPr id="138" name="Google Shape;138;p20"/>
          <p:cNvPicPr preferRelativeResize="0"/>
          <p:nvPr/>
        </p:nvPicPr>
        <p:blipFill rotWithShape="1">
          <a:blip r:embed="rId3">
            <a:alphaModFix/>
          </a:blip>
          <a:srcRect b="0" l="0" r="0" t="0"/>
          <a:stretch/>
        </p:blipFill>
        <p:spPr>
          <a:xfrm>
            <a:off x="1092200" y="1917805"/>
            <a:ext cx="9883101" cy="3766867"/>
          </a:xfrm>
          <a:prstGeom prst="rect">
            <a:avLst/>
          </a:prstGeom>
          <a:noFill/>
          <a:ln>
            <a:noFill/>
          </a:ln>
        </p:spPr>
      </p:pic>
      <p:sp>
        <p:nvSpPr>
          <p:cNvPr id="139" name="Google Shape;139;p20"/>
          <p:cNvSpPr txBox="1"/>
          <p:nvPr/>
        </p:nvSpPr>
        <p:spPr>
          <a:xfrm>
            <a:off x="1198709" y="5747659"/>
            <a:ext cx="9684384" cy="954107"/>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600">
                <a:solidFill>
                  <a:schemeClr val="dk1"/>
                </a:solidFill>
                <a:latin typeface="Calibri"/>
                <a:ea typeface="Calibri"/>
                <a:cs typeface="Calibri"/>
                <a:sym typeface="Calibri"/>
              </a:rPr>
              <a:t>This list report consists of the most favorable and unfavorable topics based on the sentiments we analyzed form the comments. It could be helpful the union leaders to determine what they need to shift their focus on.</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40" name="Google Shape;140;p20"/>
          <p:cNvSpPr txBox="1"/>
          <p:nvPr/>
        </p:nvSpPr>
        <p:spPr>
          <a:xfrm>
            <a:off x="9260275" y="66824"/>
            <a:ext cx="2862579"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Previous Approaches</a:t>
            </a:r>
            <a:endParaRPr b="1" sz="24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1092200" y="790459"/>
            <a:ext cx="10007600" cy="1272800"/>
          </a:xfrm>
          <a:prstGeom prst="rect">
            <a:avLst/>
          </a:prstGeom>
          <a:noFill/>
          <a:ln>
            <a:noFill/>
          </a:ln>
        </p:spPr>
        <p:txBody>
          <a:bodyPr anchorCtr="0" anchor="t" bIns="121900" lIns="121900" spcFirstLastPara="1" rIns="121900" wrap="square" tIns="121900">
            <a:noAutofit/>
          </a:bodyPr>
          <a:lstStyle/>
          <a:p>
            <a:pPr indent="0" lvl="0" marL="0" rtl="0" algn="ctr">
              <a:lnSpc>
                <a:spcPct val="90000"/>
              </a:lnSpc>
              <a:spcBef>
                <a:spcPts val="0"/>
              </a:spcBef>
              <a:spcAft>
                <a:spcPts val="0"/>
              </a:spcAft>
              <a:buClr>
                <a:srgbClr val="000000"/>
              </a:buClr>
              <a:buSzPts val="1100"/>
              <a:buFont typeface="Calibri"/>
              <a:buNone/>
            </a:pPr>
            <a:r>
              <a:rPr lang="en-US"/>
              <a:t>Report | Sentiment Analysis</a:t>
            </a:r>
            <a:endParaRPr/>
          </a:p>
          <a:p>
            <a:pPr indent="0" lvl="0" marL="0" rtl="0" algn="l">
              <a:lnSpc>
                <a:spcPct val="90000"/>
              </a:lnSpc>
              <a:spcBef>
                <a:spcPts val="0"/>
              </a:spcBef>
              <a:spcAft>
                <a:spcPts val="0"/>
              </a:spcAft>
              <a:buClr>
                <a:schemeClr val="dk1"/>
              </a:buClr>
              <a:buSzPts val="3000"/>
              <a:buFont typeface="Calibri"/>
              <a:buNone/>
            </a:pPr>
            <a:r>
              <a:t/>
            </a:r>
            <a:endParaRPr/>
          </a:p>
        </p:txBody>
      </p:sp>
      <p:pic>
        <p:nvPicPr>
          <p:cNvPr id="146" name="Google Shape;146;p21"/>
          <p:cNvPicPr preferRelativeResize="0"/>
          <p:nvPr/>
        </p:nvPicPr>
        <p:blipFill rotWithShape="1">
          <a:blip r:embed="rId3">
            <a:alphaModFix/>
          </a:blip>
          <a:srcRect b="0" l="0" r="0" t="0"/>
          <a:stretch/>
        </p:blipFill>
        <p:spPr>
          <a:xfrm>
            <a:off x="1250793" y="1900939"/>
            <a:ext cx="9738415" cy="4051332"/>
          </a:xfrm>
          <a:prstGeom prst="rect">
            <a:avLst/>
          </a:prstGeom>
          <a:noFill/>
          <a:ln>
            <a:noFill/>
          </a:ln>
        </p:spPr>
      </p:pic>
      <p:sp>
        <p:nvSpPr>
          <p:cNvPr id="147" name="Google Shape;147;p21"/>
          <p:cNvSpPr txBox="1"/>
          <p:nvPr/>
        </p:nvSpPr>
        <p:spPr>
          <a:xfrm>
            <a:off x="9260275" y="66824"/>
            <a:ext cx="2862579"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Previous Approaches</a:t>
            </a:r>
            <a:endParaRPr b="1" sz="2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838200" y="790128"/>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C00000"/>
              </a:buClr>
              <a:buSzPts val="4400"/>
              <a:buFont typeface="Calibri"/>
              <a:buNone/>
            </a:pPr>
            <a:r>
              <a:rPr lang="en-US">
                <a:solidFill>
                  <a:srgbClr val="C00000"/>
                </a:solidFill>
              </a:rPr>
              <a:t>Predicting Worker’s Feelings</a:t>
            </a:r>
            <a:endParaRPr>
              <a:solidFill>
                <a:srgbClr val="C00000"/>
              </a:solidFill>
            </a:endParaRPr>
          </a:p>
        </p:txBody>
      </p:sp>
      <p:sp>
        <p:nvSpPr>
          <p:cNvPr id="153" name="Google Shape;153;p22"/>
          <p:cNvSpPr txBox="1"/>
          <p:nvPr>
            <p:ph idx="1" type="body"/>
          </p:nvPr>
        </p:nvSpPr>
        <p:spPr>
          <a:xfrm>
            <a:off x="838200" y="2305317"/>
            <a:ext cx="10515600" cy="387164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3200"/>
              <a:buChar char="•"/>
            </a:pPr>
            <a:r>
              <a:rPr lang="en-US" sz="3200"/>
              <a:t>Extending previous approach in Sentiment Analysis</a:t>
            </a:r>
            <a:endParaRPr/>
          </a:p>
          <a:p>
            <a:pPr indent="0" lvl="0" marL="0" rtl="0" algn="l">
              <a:lnSpc>
                <a:spcPct val="90000"/>
              </a:lnSpc>
              <a:spcBef>
                <a:spcPts val="1000"/>
              </a:spcBef>
              <a:spcAft>
                <a:spcPts val="0"/>
              </a:spcAft>
              <a:buClr>
                <a:schemeClr val="dk1"/>
              </a:buClr>
              <a:buSzPts val="3200"/>
              <a:buNone/>
            </a:pPr>
            <a:r>
              <a:t/>
            </a:r>
            <a:endParaRPr sz="3200"/>
          </a:p>
          <a:p>
            <a:pPr indent="-228600" lvl="0" marL="228600" rtl="0" algn="l">
              <a:lnSpc>
                <a:spcPct val="90000"/>
              </a:lnSpc>
              <a:spcBef>
                <a:spcPts val="1000"/>
              </a:spcBef>
              <a:spcAft>
                <a:spcPts val="0"/>
              </a:spcAft>
              <a:buClr>
                <a:schemeClr val="dk1"/>
              </a:buClr>
              <a:buSzPts val="3200"/>
              <a:buChar char="•"/>
            </a:pPr>
            <a:r>
              <a:rPr lang="en-US" sz="3200"/>
              <a:t>To analyze comments made on the platform by workers. </a:t>
            </a:r>
            <a:endParaRPr/>
          </a:p>
          <a:p>
            <a:pPr indent="0" lvl="0" marL="0" rtl="0" algn="l">
              <a:lnSpc>
                <a:spcPct val="90000"/>
              </a:lnSpc>
              <a:spcBef>
                <a:spcPts val="1000"/>
              </a:spcBef>
              <a:spcAft>
                <a:spcPts val="0"/>
              </a:spcAft>
              <a:buClr>
                <a:schemeClr val="dk1"/>
              </a:buClr>
              <a:buSzPts val="3200"/>
              <a:buNone/>
            </a:pPr>
            <a:r>
              <a:t/>
            </a:r>
            <a:endParaRPr sz="3200"/>
          </a:p>
          <a:p>
            <a:pPr indent="-228600" lvl="0" marL="228600" rtl="0" algn="l">
              <a:lnSpc>
                <a:spcPct val="90000"/>
              </a:lnSpc>
              <a:spcBef>
                <a:spcPts val="1000"/>
              </a:spcBef>
              <a:spcAft>
                <a:spcPts val="0"/>
              </a:spcAft>
              <a:buClr>
                <a:schemeClr val="dk1"/>
              </a:buClr>
              <a:buSzPts val="3200"/>
              <a:buChar char="•"/>
            </a:pPr>
            <a:r>
              <a:rPr lang="en-US" sz="3200"/>
              <a:t>To use appropriate algorithms to predict workers’ feelings</a:t>
            </a:r>
            <a:endParaRPr/>
          </a:p>
          <a:p>
            <a:pPr indent="-25400" lvl="0" marL="228600" rtl="0" algn="l">
              <a:lnSpc>
                <a:spcPct val="90000"/>
              </a:lnSpc>
              <a:spcBef>
                <a:spcPts val="1000"/>
              </a:spcBef>
              <a:spcAft>
                <a:spcPts val="0"/>
              </a:spcAft>
              <a:buClr>
                <a:schemeClr val="dk1"/>
              </a:buClr>
              <a:buSzPts val="3200"/>
              <a:buNone/>
            </a:pPr>
            <a:r>
              <a:t/>
            </a:r>
            <a:endParaRPr sz="3200"/>
          </a:p>
        </p:txBody>
      </p:sp>
      <p:sp>
        <p:nvSpPr>
          <p:cNvPr id="154" name="Google Shape;154;p22"/>
          <p:cNvSpPr txBox="1"/>
          <p:nvPr/>
        </p:nvSpPr>
        <p:spPr>
          <a:xfrm>
            <a:off x="9144365" y="87322"/>
            <a:ext cx="2693814"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Proposed Approach</a:t>
            </a:r>
            <a:endParaRPr b="1"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