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6" r:id="rId5"/>
    <p:sldId id="257" r:id="rId6"/>
    <p:sldId id="262" r:id="rId7"/>
    <p:sldId id="268" r:id="rId8"/>
    <p:sldId id="258" r:id="rId9"/>
    <p:sldId id="269" r:id="rId10"/>
    <p:sldId id="270" r:id="rId11"/>
    <p:sldId id="271" r:id="rId12"/>
    <p:sldId id="260" r:id="rId13"/>
    <p:sldId id="263" r:id="rId14"/>
    <p:sldId id="267" r:id="rId15"/>
    <p:sldId id="26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ΣdWДяÐ ™" initials="Σ™" lastIdx="2" clrIdx="0">
    <p:extLst>
      <p:ext uri="{19B8F6BF-5375-455C-9EA6-DF929625EA0E}">
        <p15:presenceInfo xmlns:p15="http://schemas.microsoft.com/office/powerpoint/2012/main" userId="b2b259d211f84d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DA00A-0B50-403B-BD59-A5F731E2EDA6}" v="118" dt="2021-01-19T01:32:40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660"/>
  </p:normalViewPr>
  <p:slideViewPr>
    <p:cSldViewPr snapToGrid="0">
      <p:cViewPr>
        <p:scale>
          <a:sx n="75" d="100"/>
          <a:sy n="75" d="100"/>
        </p:scale>
        <p:origin x="63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10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36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67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30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158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38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87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39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31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73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872D90B-7403-4DE5-A993-8245E8500D91}" type="datetimeFigureOut">
              <a:rPr lang="es-MX" smtClean="0"/>
              <a:t>03/02/2021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B1C14CC-6FB4-463F-87BF-BB60C6F603D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34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mena16/Topicos/archive/main.zi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290B-12A6-4C9E-9C11-371179FA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4070"/>
            <a:ext cx="10782300" cy="3090253"/>
          </a:xfrm>
        </p:spPr>
        <p:txBody>
          <a:bodyPr/>
          <a:lstStyle/>
          <a:p>
            <a:r>
              <a:rPr lang="es-MX" sz="9600" dirty="0"/>
              <a:t>Capítulo 2.1</a:t>
            </a:r>
            <a:br>
              <a:rPr lang="es-MX" sz="9600" dirty="0"/>
            </a:br>
            <a:r>
              <a:rPr lang="es-MX" sz="9600" dirty="0"/>
              <a:t>Variables y 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B5E10-8091-4398-A446-FA685DCD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673" y="3428999"/>
            <a:ext cx="9228201" cy="2932043"/>
          </a:xfrm>
        </p:spPr>
        <p:txBody>
          <a:bodyPr>
            <a:normAutofit/>
          </a:bodyPr>
          <a:lstStyle/>
          <a:p>
            <a:r>
              <a:rPr lang="es-MX" dirty="0"/>
              <a:t>Variables simbólicas</a:t>
            </a:r>
          </a:p>
          <a:p>
            <a:r>
              <a:rPr lang="es-MX" dirty="0"/>
              <a:t>Operaciones con funciones</a:t>
            </a:r>
          </a:p>
          <a:p>
            <a:r>
              <a:rPr lang="es-MX" dirty="0"/>
              <a:t>Gráficas de funciones</a:t>
            </a:r>
          </a:p>
          <a:p>
            <a:r>
              <a:rPr lang="es-MX" dirty="0"/>
              <a:t>Git clone https://github.com/emena16/Topicos.git</a:t>
            </a:r>
          </a:p>
          <a:p>
            <a:r>
              <a:rPr lang="es-MX" dirty="0">
                <a:hlinkClick r:id="rId2"/>
              </a:rPr>
              <a:t>Link de descarga del contenido</a:t>
            </a:r>
            <a:endParaRPr lang="es-MX" dirty="0"/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40EF8-2105-4153-AEC0-52DBEF4F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3" y="-4730"/>
            <a:ext cx="2454149" cy="24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16F0B95-80C1-4039-8535-297D49301182}"/>
              </a:ext>
            </a:extLst>
          </p:cNvPr>
          <p:cNvSpPr txBox="1">
            <a:spLocks/>
          </p:cNvSpPr>
          <p:nvPr/>
        </p:nvSpPr>
        <p:spPr>
          <a:xfrm>
            <a:off x="667512" y="123935"/>
            <a:ext cx="10782300" cy="88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Tópicos De Computación Matemática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83F86E-7D0F-4A75-BA06-11CE85A394B5}"/>
              </a:ext>
            </a:extLst>
          </p:cNvPr>
          <p:cNvSpPr txBox="1"/>
          <p:nvPr/>
        </p:nvSpPr>
        <p:spPr>
          <a:xfrm>
            <a:off x="7659757" y="6361043"/>
            <a:ext cx="45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chemeClr val="bg1"/>
                </a:solidFill>
              </a:rPr>
              <a:t>Escrito por: </a:t>
            </a:r>
            <a:r>
              <a:rPr lang="es-MX" b="1" dirty="0">
                <a:solidFill>
                  <a:schemeClr val="bg1"/>
                </a:solidFill>
              </a:rPr>
              <a:t>Jose Eduardo Mena Delgado</a:t>
            </a:r>
          </a:p>
        </p:txBody>
      </p:sp>
    </p:spTree>
    <p:extLst>
      <p:ext uri="{BB962C8B-B14F-4D97-AF65-F5344CB8AC3E}">
        <p14:creationId xmlns:p14="http://schemas.microsoft.com/office/powerpoint/2010/main" val="12365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Ajuste de curvas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pPr algn="just"/>
            <a:r>
              <a:rPr lang="es-MX" dirty="0"/>
              <a:t>En muchas aplicaciones científicas y de ingeniería es necesario describir datos de</a:t>
            </a:r>
          </a:p>
          <a:p>
            <a:pPr algn="just"/>
            <a:r>
              <a:rPr lang="es-MX" dirty="0"/>
              <a:t>mediciones en forma analítica por medio de un polinomio usando: </a:t>
            </a:r>
          </a:p>
          <a:p>
            <a:pPr algn="ctr"/>
            <a:r>
              <a:rPr lang="es-MX" b="1" i="1" dirty="0" err="1"/>
              <a:t>polyfit</a:t>
            </a:r>
            <a:r>
              <a:rPr lang="es-MX" b="1" i="1" dirty="0"/>
              <a:t>(</a:t>
            </a:r>
            <a:r>
              <a:rPr lang="es-MX" b="1" i="1" dirty="0" err="1"/>
              <a:t>x,y,n</a:t>
            </a:r>
            <a:r>
              <a:rPr lang="es-MX" b="1" i="1" dirty="0"/>
              <a:t>)</a:t>
            </a:r>
          </a:p>
          <a:p>
            <a:pPr algn="just"/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Graficas_Ejemplo6.m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2CE007-41AE-4EC2-BDC0-0B30306C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0" y="2867413"/>
            <a:ext cx="4350389" cy="34910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9B9A23-6689-4753-A89D-BB20A6117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330" y="3086175"/>
            <a:ext cx="4073669" cy="32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Interfase para ajuste de curvas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pPr algn="just"/>
            <a:r>
              <a:rPr lang="es-MX" dirty="0"/>
              <a:t>Otra forma de realizar el ajuste de curvas consiste en usar la interfase de ajuste</a:t>
            </a:r>
          </a:p>
          <a:p>
            <a:pPr algn="just"/>
            <a:r>
              <a:rPr lang="es-MX" dirty="0"/>
              <a:t>(Basic </a:t>
            </a:r>
            <a:r>
              <a:rPr lang="es-MX" dirty="0" err="1"/>
              <a:t>Fitting</a:t>
            </a:r>
            <a:r>
              <a:rPr lang="es-MX" dirty="0"/>
              <a:t>) disponible en el menú de la figura</a:t>
            </a:r>
            <a:endParaRPr lang="es-MX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Graficas_Ejemplo7.m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46F2D9-3996-4C72-8B80-7D3DBE37F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2"/>
          <a:stretch/>
        </p:blipFill>
        <p:spPr>
          <a:xfrm>
            <a:off x="676656" y="3042072"/>
            <a:ext cx="3691291" cy="16581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B6766B-9CF2-4549-92ED-CE846625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296" y="2611110"/>
            <a:ext cx="4448796" cy="37152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78F0E8-D5C7-4077-8C58-9C4C2AA7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779" y="2735763"/>
            <a:ext cx="1743734" cy="392901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89469EC-337B-4F8A-ABEE-ABC35CE6C725}"/>
              </a:ext>
            </a:extLst>
          </p:cNvPr>
          <p:cNvSpPr txBox="1"/>
          <p:nvPr/>
        </p:nvSpPr>
        <p:spPr>
          <a:xfrm>
            <a:off x="676656" y="4837043"/>
            <a:ext cx="251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Aproximación por </a:t>
            </a:r>
            <a:r>
              <a:rPr lang="es-MX" dirty="0" err="1"/>
              <a:t>splines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B87F01-ECA2-443E-8CD8-92A8F5B83B3B}"/>
              </a:ext>
            </a:extLst>
          </p:cNvPr>
          <p:cNvSpPr txBox="1"/>
          <p:nvPr/>
        </p:nvSpPr>
        <p:spPr>
          <a:xfrm>
            <a:off x="676655" y="5119470"/>
            <a:ext cx="406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Mostrar las ecuaciones de los polinomios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4F6BC7A8-FCBA-4863-A77C-B98287CF573A}"/>
              </a:ext>
            </a:extLst>
          </p:cNvPr>
          <p:cNvCxnSpPr>
            <a:cxnSpLocks/>
          </p:cNvCxnSpPr>
          <p:nvPr/>
        </p:nvCxnSpPr>
        <p:spPr>
          <a:xfrm flipV="1">
            <a:off x="4612123" y="5206376"/>
            <a:ext cx="601530" cy="94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078D4FB-440A-45E3-A4BA-3F6608963313}"/>
              </a:ext>
            </a:extLst>
          </p:cNvPr>
          <p:cNvCxnSpPr>
            <a:cxnSpLocks/>
          </p:cNvCxnSpPr>
          <p:nvPr/>
        </p:nvCxnSpPr>
        <p:spPr>
          <a:xfrm flipV="1">
            <a:off x="3193774" y="3790122"/>
            <a:ext cx="2019879" cy="1232452"/>
          </a:xfrm>
          <a:prstGeom prst="bentConnector3">
            <a:avLst>
              <a:gd name="adj1" fmla="val 60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76C6D63-0F75-4ACE-A005-5CC357DB776B}"/>
              </a:ext>
            </a:extLst>
          </p:cNvPr>
          <p:cNvSpPr txBox="1"/>
          <p:nvPr/>
        </p:nvSpPr>
        <p:spPr>
          <a:xfrm>
            <a:off x="657224" y="5434935"/>
            <a:ext cx="323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Grafica el polinomio de 5º grado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AC61A63-A7B7-416E-94B6-8BD0BBD6185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896139" y="4558748"/>
            <a:ext cx="1317514" cy="1060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4FE8A9-E64B-4EA9-B7D5-0739584D3EEE}"/>
              </a:ext>
            </a:extLst>
          </p:cNvPr>
          <p:cNvSpPr txBox="1"/>
          <p:nvPr/>
        </p:nvSpPr>
        <p:spPr>
          <a:xfrm>
            <a:off x="278296" y="5772857"/>
            <a:ext cx="446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Mostrar errores representarlos con una grafica de barras (bar </a:t>
            </a:r>
            <a:r>
              <a:rPr lang="es-MX" dirty="0" err="1"/>
              <a:t>plot</a:t>
            </a:r>
            <a:r>
              <a:rPr lang="es-MX" dirty="0"/>
              <a:t>), con puntos (</a:t>
            </a:r>
            <a:r>
              <a:rPr lang="es-MX" dirty="0" err="1"/>
              <a:t>scatter</a:t>
            </a:r>
            <a:r>
              <a:rPr lang="es-MX" dirty="0"/>
              <a:t> </a:t>
            </a:r>
            <a:r>
              <a:rPr lang="es-MX" dirty="0" err="1"/>
              <a:t>plot</a:t>
            </a:r>
            <a:r>
              <a:rPr lang="es-MX" dirty="0"/>
              <a:t>), o con líneas (line </a:t>
            </a:r>
            <a:r>
              <a:rPr lang="es-MX" dirty="0" err="1"/>
              <a:t>plot</a:t>
            </a:r>
            <a:r>
              <a:rPr lang="es-MX" dirty="0"/>
              <a:t>)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E88D248F-BE3F-41BE-80AF-7818C7A3E682}"/>
              </a:ext>
            </a:extLst>
          </p:cNvPr>
          <p:cNvCxnSpPr/>
          <p:nvPr/>
        </p:nvCxnSpPr>
        <p:spPr>
          <a:xfrm flipV="1">
            <a:off x="4139340" y="5619601"/>
            <a:ext cx="1074313" cy="675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3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Grafica Polar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4182229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Se puede graficar una función expresada en coordenadas polares por medio del</a:t>
                </a:r>
              </a:p>
              <a:p>
                <a:r>
                  <a:rPr lang="es-MX" dirty="0"/>
                  <a:t>comando polar que tiene la sintaxis:</a:t>
                </a:r>
              </a:p>
              <a:p>
                <a:pPr algn="ctr"/>
                <a:r>
                  <a:rPr lang="es-MX" dirty="0"/>
                  <a:t>polar (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MX" dirty="0"/>
                  <a:t> ,r,s)</a:t>
                </a:r>
              </a:p>
              <a:p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MX" dirty="0"/>
                  <a:t> y r son las coordenadas polares y s es una cadena que especifica las mismas</a:t>
                </a:r>
              </a:p>
              <a:p>
                <a:r>
                  <a:rPr lang="es-MX" dirty="0"/>
                  <a:t>opciones del comando plot y es opcional. Por ejemplo, si deseamos graficar la función</a:t>
                </a:r>
              </a:p>
              <a:p>
                <a:r>
                  <a:rPr lang="es-MX" dirty="0"/>
                  <a:t>de la espiral:				 =</a:t>
                </a:r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:r>
                  <a:rPr lang="es-MX" dirty="0"/>
                  <a:t>2</a:t>
                </a:r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4182229"/>
              </a:xfrm>
              <a:blipFill>
                <a:blip r:embed="rId3"/>
                <a:stretch>
                  <a:fillRect t="-2478" r="-6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C13F20B6-E241-4B12-A662-C4E2FE084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558" y="4209506"/>
            <a:ext cx="5091162" cy="21489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C15A1A5-EE23-4D0B-81A2-2CD50545BCF4}"/>
              </a:ext>
            </a:extLst>
          </p:cNvPr>
          <p:cNvSpPr txBox="1"/>
          <p:nvPr/>
        </p:nvSpPr>
        <p:spPr>
          <a:xfrm>
            <a:off x="5234609" y="6586330"/>
            <a:ext cx="691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Graficas_Ejemplo3.m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419176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1A5298-D767-40DE-BF16-A1F9591D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24" y="3610215"/>
            <a:ext cx="5798484" cy="324778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 de superficie (surf)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/>
              <a:t>La grafica de superficie surf es similar a la de malla, excepto que los rectángulos de la</a:t>
            </a:r>
          </a:p>
          <a:p>
            <a:pPr algn="just"/>
            <a:r>
              <a:rPr lang="es-MX" dirty="0"/>
              <a:t>superficie están coloreados. Los colores de los rectángulos están determinados por los</a:t>
            </a:r>
          </a:p>
          <a:p>
            <a:pPr algn="just"/>
            <a:r>
              <a:rPr lang="es-MX" dirty="0"/>
              <a:t>valores de Z y por el mapa de colores. Por ejemplo la figura sphere esta definida en</a:t>
            </a:r>
          </a:p>
          <a:p>
            <a:pPr algn="just"/>
            <a:r>
              <a:rPr lang="es-MX" dirty="0"/>
              <a:t>MATLAB. Si deseamos obtener una grafica superficial de ella, la podemos graficar con:</a:t>
            </a:r>
          </a:p>
        </p:txBody>
      </p:sp>
    </p:spTree>
    <p:extLst>
      <p:ext uri="{BB962C8B-B14F-4D97-AF65-F5344CB8AC3E}">
        <p14:creationId xmlns:p14="http://schemas.microsoft.com/office/powerpoint/2010/main" val="10292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1078022" cy="4142472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s-MX" sz="2800" dirty="0"/>
              <a:t>Uno de los atributos mas poderosos de MATLAB es la manera en que puede manejar variables y funciones. Mientras que en otros lenguajes se deben definir desde un principio las variables a usarse, en MATLAB estas se definen conforme se plantean por primera vez, no importa si se trata de variables de una dimensión o multidimensionales, matrices o cualquier otro elemento numérico o simbólico.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23180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95AAF2F-1916-4F60-9196-DFD341B32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EF8881-9D74-4FE7-A446-CD8A816B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2657567"/>
            <a:ext cx="10782300" cy="1561916"/>
          </a:xfrm>
        </p:spPr>
        <p:txBody>
          <a:bodyPr/>
          <a:lstStyle/>
          <a:p>
            <a:r>
              <a:rPr lang="es-MX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91327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de ecuaciones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</p:spPr>
            <p:txBody>
              <a:bodyPr/>
              <a:lstStyle/>
              <a:p>
                <a:r>
                  <a:rPr lang="es-MX" dirty="0"/>
                  <a:t>Para resolver ecuaciones MATLAB usa el comando </a:t>
                </a:r>
                <a:r>
                  <a:rPr lang="es-MX" dirty="0" err="1"/>
                  <a:t>solve</a:t>
                </a:r>
                <a:r>
                  <a:rPr lang="es-MX" dirty="0"/>
                  <a:t>. El argumento de este</a:t>
                </a:r>
              </a:p>
              <a:p>
                <a:r>
                  <a:rPr lang="es-MX" dirty="0"/>
                  <a:t>comando puede ser una </a:t>
                </a:r>
                <a:r>
                  <a:rPr lang="es-MX" dirty="0" err="1"/>
                  <a:t>ecuacion</a:t>
                </a:r>
                <a:r>
                  <a:rPr lang="es-MX" dirty="0"/>
                  <a:t> como:</a:t>
                </a:r>
              </a:p>
              <a:p>
                <a:pPr marL="4572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  <a:blipFill>
                <a:blip r:embed="rId3"/>
                <a:stretch>
                  <a:fillRect t="-576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Ecuaciones_ejemplo1.m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2CE007-41AE-4EC2-BDC0-0B30306C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50" y="2867413"/>
            <a:ext cx="4350389" cy="34910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9B9A23-6689-4753-A89D-BB20A6117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330" y="3086175"/>
            <a:ext cx="4073669" cy="32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3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y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En MATLAB se pueden definir variables de igual manera que en el lenguaje Python o PHP, estas no es necesario definirlas como “tipo de dato”.</a:t>
            </a:r>
          </a:p>
          <a:p>
            <a:r>
              <a:rPr lang="es-MX" dirty="0"/>
              <a:t>Ej.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54527D-149C-487C-BE98-BC07C681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834" y="2650104"/>
            <a:ext cx="2505425" cy="362953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45D83DE-4CD5-40D1-A5CE-04C8D943ECCC}"/>
              </a:ext>
            </a:extLst>
          </p:cNvPr>
          <p:cNvSpPr/>
          <p:nvPr/>
        </p:nvSpPr>
        <p:spPr>
          <a:xfrm>
            <a:off x="5115340" y="36303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Berkeley-Book"/>
              </a:rPr>
              <a:t>Nota: </a:t>
            </a:r>
            <a:r>
              <a:rPr lang="es-MX" i="1" dirty="0">
                <a:latin typeface="Berkeley-Book"/>
              </a:rPr>
              <a:t>Los nombres de las variables no son iguales si se escriben con letras mayúsculas</a:t>
            </a:r>
          </a:p>
          <a:p>
            <a:r>
              <a:rPr lang="es-MX" i="1" dirty="0">
                <a:latin typeface="Berkeley-Book"/>
              </a:rPr>
              <a:t>o minúsculas. De esta manera, la variable “</a:t>
            </a:r>
            <a:r>
              <a:rPr lang="es-MX" i="1" dirty="0">
                <a:latin typeface="Swiss721BT-Light"/>
              </a:rPr>
              <a:t>A” </a:t>
            </a:r>
            <a:r>
              <a:rPr lang="es-MX" i="1" dirty="0">
                <a:latin typeface="Berkeley-Book"/>
              </a:rPr>
              <a:t>es distinta de la variable “</a:t>
            </a:r>
            <a:r>
              <a:rPr lang="es-MX" i="1" dirty="0">
                <a:latin typeface="Swiss721BT-Light"/>
              </a:rPr>
              <a:t>a”</a:t>
            </a:r>
            <a:r>
              <a:rPr lang="es-MX" i="1" dirty="0">
                <a:latin typeface="Berkeley-Book"/>
              </a:rPr>
              <a:t>.</a:t>
            </a:r>
            <a:endParaRPr lang="es-MX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3E6C32-0328-479E-BFDD-3199BF904C53}"/>
              </a:ext>
            </a:extLst>
          </p:cNvPr>
          <p:cNvSpPr txBox="1"/>
          <p:nvPr/>
        </p:nvSpPr>
        <p:spPr>
          <a:xfrm>
            <a:off x="0" y="656211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372567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AA6EA414-8D08-4EBE-9707-1361F2E4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151" y="3644936"/>
            <a:ext cx="4944369" cy="4260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3C3B80-E3ED-43A1-8F64-2993EDED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34" y="4078358"/>
            <a:ext cx="6626131" cy="13790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y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>
            <a:normAutofit fontScale="92500"/>
          </a:bodyPr>
          <a:lstStyle/>
          <a:p>
            <a:r>
              <a:rPr lang="es-MX" dirty="0"/>
              <a:t>Podemos definir funciones por medio de la palabra reservada “function” seguido de el identificador de la misma Ej. “</a:t>
            </a:r>
            <a:r>
              <a:rPr lang="es-MX" b="1" i="1" dirty="0"/>
              <a:t>miFuncion</a:t>
            </a:r>
            <a:r>
              <a:rPr lang="es-MX" dirty="0"/>
              <a:t>” que acepta entradas </a:t>
            </a:r>
            <a:r>
              <a:rPr lang="es-MX" sz="1600" b="1" dirty="0">
                <a:latin typeface="Consolas" panose="020B0609020204030204" pitchFamily="49" charset="0"/>
              </a:rPr>
              <a:t>x1,...,xM</a:t>
            </a:r>
            <a:r>
              <a:rPr lang="es-MX" b="1" dirty="0"/>
              <a:t> </a:t>
            </a:r>
            <a:r>
              <a:rPr lang="es-MX" dirty="0"/>
              <a:t>y devuelve salidas </a:t>
            </a:r>
            <a:r>
              <a:rPr lang="es-MX" sz="1600" b="1" dirty="0">
                <a:latin typeface="Consolas" panose="020B0609020204030204" pitchFamily="49" charset="0"/>
              </a:rPr>
              <a:t>y1,...,yN</a:t>
            </a:r>
            <a:r>
              <a:rPr lang="es-MX" dirty="0"/>
              <a:t>. Esta instrucción de declaración debe ser la primera línea ejecutable de la función.</a:t>
            </a:r>
          </a:p>
          <a:p>
            <a:r>
              <a:rPr lang="es-MX" dirty="0"/>
              <a:t>Los nombres de función válidos empiezan por un carácter alfabético y pueden contener letras, números o guiones bajos.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C86827A-212D-4600-9CBD-439D5ED70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" y="3644936"/>
            <a:ext cx="4707875" cy="11717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633B6A-3E95-4A46-B66E-D0C5C80A6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05" y="4634375"/>
            <a:ext cx="4488173" cy="13495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CCB2C7-3CC7-4896-A9FE-8103F6916C1E}"/>
              </a:ext>
            </a:extLst>
          </p:cNvPr>
          <p:cNvSpPr txBox="1"/>
          <p:nvPr/>
        </p:nvSpPr>
        <p:spPr>
          <a:xfrm>
            <a:off x="0" y="656211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</p:spTree>
    <p:extLst>
      <p:ext uri="{BB962C8B-B14F-4D97-AF65-F5344CB8AC3E}">
        <p14:creationId xmlns:p14="http://schemas.microsoft.com/office/powerpoint/2010/main" val="28871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290B-12A6-4C9E-9C11-371179FA9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4070"/>
            <a:ext cx="10782300" cy="3699197"/>
          </a:xfrm>
        </p:spPr>
        <p:txBody>
          <a:bodyPr/>
          <a:lstStyle/>
          <a:p>
            <a:r>
              <a:rPr lang="es-MX" sz="9600" dirty="0"/>
              <a:t>Capítulo 2.2</a:t>
            </a:r>
            <a:br>
              <a:rPr lang="es-MX" sz="9600" dirty="0"/>
            </a:br>
            <a:r>
              <a:rPr lang="es-MX" sz="9600" dirty="0"/>
              <a:t>Graficas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0B5E10-8091-4398-A446-FA685DCD6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Gráficas de funciones</a:t>
            </a:r>
          </a:p>
          <a:p>
            <a:r>
              <a:rPr lang="es-MX" dirty="0"/>
              <a:t>Graficas 2D</a:t>
            </a:r>
          </a:p>
          <a:p>
            <a:r>
              <a:rPr lang="es-MX" dirty="0"/>
              <a:t>Polinomios</a:t>
            </a:r>
          </a:p>
          <a:p>
            <a:r>
              <a:rPr lang="es-MX" dirty="0"/>
              <a:t>Grafica polar</a:t>
            </a:r>
          </a:p>
          <a:p>
            <a:r>
              <a:rPr lang="es-MX" dirty="0"/>
              <a:t>Graficas de Surf</a:t>
            </a:r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A40EF8-2105-4153-AEC0-52DBEF4F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39" y="-4730"/>
            <a:ext cx="3090253" cy="30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16F0B95-80C1-4039-8535-297D49301182}"/>
              </a:ext>
            </a:extLst>
          </p:cNvPr>
          <p:cNvSpPr txBox="1">
            <a:spLocks/>
          </p:cNvSpPr>
          <p:nvPr/>
        </p:nvSpPr>
        <p:spPr>
          <a:xfrm>
            <a:off x="667512" y="123935"/>
            <a:ext cx="10782300" cy="881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Tópicos De Computación Matemática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83F86E-7D0F-4A75-BA06-11CE85A394B5}"/>
              </a:ext>
            </a:extLst>
          </p:cNvPr>
          <p:cNvSpPr txBox="1"/>
          <p:nvPr/>
        </p:nvSpPr>
        <p:spPr>
          <a:xfrm>
            <a:off x="7659757" y="6361043"/>
            <a:ext cx="45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chemeClr val="bg1"/>
                </a:solidFill>
              </a:rPr>
              <a:t>Escrito por: </a:t>
            </a:r>
            <a:r>
              <a:rPr lang="es-MX" b="1" dirty="0">
                <a:solidFill>
                  <a:schemeClr val="bg1"/>
                </a:solidFill>
              </a:rPr>
              <a:t>Jose Eduardo Mena Delgado</a:t>
            </a:r>
          </a:p>
        </p:txBody>
      </p:sp>
    </p:spTree>
    <p:extLst>
      <p:ext uri="{BB962C8B-B14F-4D97-AF65-F5344CB8AC3E}">
        <p14:creationId xmlns:p14="http://schemas.microsoft.com/office/powerpoint/2010/main" val="271912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7ADD4CC-7378-49FF-8B4D-FB61BA52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" y="3031020"/>
            <a:ext cx="6854716" cy="24541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Graficar una función en MATLAB es muy simple. Por ejemplo, para graficar sen(x)</a:t>
            </a:r>
          </a:p>
          <a:p>
            <a:r>
              <a:rPr lang="es-MX" dirty="0"/>
              <a:t>en el rango de 0 a 2(</a:t>
            </a:r>
            <a:r>
              <a:rPr lang="el-GR" b="1" dirty="0"/>
              <a:t>π</a:t>
            </a:r>
            <a:r>
              <a:rPr lang="es-MX" dirty="0"/>
              <a:t>), se usa la instrucción: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061BCF-9D98-4382-A4A8-8508525322B7}"/>
              </a:ext>
            </a:extLst>
          </p:cNvPr>
          <p:cNvSpPr txBox="1"/>
          <p:nvPr/>
        </p:nvSpPr>
        <p:spPr>
          <a:xfrm>
            <a:off x="0" y="6334780"/>
            <a:ext cx="776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s-MX" sz="1400" dirty="0">
                <a:latin typeface="Times New Roman" panose="02020603050405020304" pitchFamily="18" charset="0"/>
              </a:rPr>
              <a:t>The MathWorks, Inc. (2021, 1 enero). </a:t>
            </a:r>
            <a:r>
              <a:rPr lang="es-MX" sz="1400" i="1" dirty="0">
                <a:latin typeface="Times New Roman" panose="02020603050405020304" pitchFamily="18" charset="0"/>
              </a:rPr>
              <a:t>Graficas: Etiquetas y anotaciones</a:t>
            </a:r>
            <a:r>
              <a:rPr lang="es-MX" sz="1400" dirty="0">
                <a:latin typeface="Times New Roman" panose="02020603050405020304" pitchFamily="18" charset="0"/>
              </a:rPr>
              <a:t>. https://la.mathworks.com/help/matlab/titles-and-labels.html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9D6E47-3474-4757-B677-0CEE1DCBEA81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Graficas_Ejemplo1.m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4A5F34-07F9-4A54-BE0A-B969F506A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2" y="2236068"/>
            <a:ext cx="4916882" cy="40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 2D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C992C-2881-4DC3-AFC7-14D12602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34258"/>
            <a:ext cx="10753725" cy="1796045"/>
          </a:xfrm>
        </p:spPr>
        <p:txBody>
          <a:bodyPr/>
          <a:lstStyle/>
          <a:p>
            <a:r>
              <a:rPr lang="es-MX" dirty="0"/>
              <a:t>Es posible graficar en dos dimensiones. En este caso hablamos de superficies. Por</a:t>
            </a:r>
          </a:p>
          <a:p>
            <a:r>
              <a:rPr lang="es-MX" dirty="0"/>
              <a:t>Ejemplo: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061BCF-9D98-4382-A4A8-8508525322B7}"/>
              </a:ext>
            </a:extLst>
          </p:cNvPr>
          <p:cNvSpPr txBox="1"/>
          <p:nvPr/>
        </p:nvSpPr>
        <p:spPr>
          <a:xfrm>
            <a:off x="0" y="6334780"/>
            <a:ext cx="776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s-MX" sz="1400" dirty="0">
                <a:latin typeface="Times New Roman" panose="02020603050405020304" pitchFamily="18" charset="0"/>
              </a:rPr>
              <a:t>The MathWorks, Inc. (2021, 1 enero). </a:t>
            </a:r>
            <a:r>
              <a:rPr lang="es-MX" sz="1400" i="1" dirty="0">
                <a:latin typeface="Times New Roman" panose="02020603050405020304" pitchFamily="18" charset="0"/>
              </a:rPr>
              <a:t>Graficas: Etiquetas y anotaciones</a:t>
            </a:r>
            <a:r>
              <a:rPr lang="es-MX" sz="1400" dirty="0">
                <a:latin typeface="Times New Roman" panose="02020603050405020304" pitchFamily="18" charset="0"/>
              </a:rPr>
              <a:t>. https://la.mathworks.com/help/matlab/titles-and-labels.html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A1BC39-7883-4950-928B-64C9A7F97F4E}"/>
              </a:ext>
            </a:extLst>
          </p:cNvPr>
          <p:cNvSpPr txBox="1"/>
          <p:nvPr/>
        </p:nvSpPr>
        <p:spPr>
          <a:xfrm>
            <a:off x="6306109" y="6214878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Graficas_Ejemplo2.m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8830CC-D3F3-4220-859A-251264D8C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0"/>
          <a:stretch/>
        </p:blipFill>
        <p:spPr>
          <a:xfrm>
            <a:off x="676656" y="2715628"/>
            <a:ext cx="4964906" cy="34992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F10B53-2596-45EF-B018-B890ADC05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09" y="2235094"/>
            <a:ext cx="5244179" cy="40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 de funciones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9"/>
                <a:ext cx="10753725" cy="1081220"/>
              </a:xfrm>
            </p:spPr>
            <p:txBody>
              <a:bodyPr/>
              <a:lstStyle/>
              <a:p>
                <a:r>
                  <a:rPr lang="es-MX" dirty="0"/>
                  <a:t>Para graficar una función podemos usar el comando “</a:t>
                </a:r>
                <a:r>
                  <a:rPr lang="es-MX" b="1" i="1" dirty="0"/>
                  <a:t>ezplot</a:t>
                </a:r>
                <a:r>
                  <a:rPr lang="es-MX" dirty="0"/>
                  <a:t>”. Ejemplo, para graficar la</a:t>
                </a:r>
              </a:p>
              <a:p>
                <a:r>
                  <a:rPr lang="es-MX" dirty="0"/>
                  <a:t>función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MX" dirty="0"/>
                  <a:t>, obtenemos que produce la grafica de f(x) definida: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9"/>
                <a:ext cx="10753725" cy="1081220"/>
              </a:xfrm>
              <a:blipFill>
                <a:blip r:embed="rId3"/>
                <a:stretch>
                  <a:fillRect t="-9605" r="-4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E8A1BC39-7883-4950-928B-64C9A7F97F4E}"/>
              </a:ext>
            </a:extLst>
          </p:cNvPr>
          <p:cNvSpPr txBox="1"/>
          <p:nvPr/>
        </p:nvSpPr>
        <p:spPr>
          <a:xfrm>
            <a:off x="6306109" y="6214878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Graficas_Ejemplo3.m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905453-204D-44F8-8319-47DD63E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675" y="2627373"/>
            <a:ext cx="4301476" cy="35672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F0A33A-DDFD-4E75-B58A-3A16784B0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89" y="2982523"/>
            <a:ext cx="5696556" cy="2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Polinomios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</p:spPr>
            <p:txBody>
              <a:bodyPr/>
              <a:lstStyle/>
              <a:p>
                <a:r>
                  <a:rPr lang="es-MX" dirty="0"/>
                  <a:t>Una clase muy especial de funciones son los polinomios. Un polinomio es de la forma:</a:t>
                </a:r>
              </a:p>
              <a:p>
                <a:pPr algn="ctr"/>
                <a:r>
                  <a:rPr lang="es-MX" b="1" dirty="0"/>
                  <a:t>p(x) =6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MX" b="1" dirty="0"/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b="1" dirty="0"/>
                  <a:t>-7x+0.4</a:t>
                </a:r>
              </a:p>
              <a:p>
                <a:r>
                  <a:rPr lang="es-MX" dirty="0"/>
                  <a:t>Para graficar un polinomio solo definimos los vectores “x”, “y” como:</a:t>
                </a:r>
              </a:p>
              <a:p>
                <a:endParaRPr lang="es-MX" b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8"/>
                <a:ext cx="10753725" cy="1796045"/>
              </a:xfrm>
              <a:blipFill>
                <a:blip r:embed="rId3"/>
                <a:stretch>
                  <a:fillRect t="-5763" r="-79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06A3DD63-6925-4B06-A1F3-8B7325C05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19" y="3325589"/>
            <a:ext cx="4770953" cy="27493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Graficas_Ejemplo4.m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9931A6-4E24-4CE1-BFCE-E620219EB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706" y="3186651"/>
            <a:ext cx="3790120" cy="31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7D1505-7B9B-40B3-B03C-B180841D7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6"/>
          <a:stretch/>
        </p:blipFill>
        <p:spPr bwMode="auto">
          <a:xfrm>
            <a:off x="8295862" y="7160"/>
            <a:ext cx="3896138" cy="68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4F44-4A2C-4187-9E9D-6AC36EC1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Polinomios raíces (root)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834259"/>
                <a:ext cx="10753725" cy="1054716"/>
              </a:xfrm>
            </p:spPr>
            <p:txBody>
              <a:bodyPr/>
              <a:lstStyle/>
              <a:p>
                <a:r>
                  <a:rPr lang="es-MX" dirty="0"/>
                  <a:t>Para calcular las </a:t>
                </a:r>
                <a:r>
                  <a:rPr lang="es-MX" dirty="0" err="1"/>
                  <a:t>raices</a:t>
                </a:r>
                <a:r>
                  <a:rPr lang="es-MX" dirty="0"/>
                  <a:t> de un polinomio usamos el comando </a:t>
                </a:r>
                <a:r>
                  <a:rPr lang="es-MX" dirty="0" err="1"/>
                  <a:t>roots</a:t>
                </a:r>
                <a:r>
                  <a:rPr lang="es-MX" dirty="0"/>
                  <a:t>. Por ejemplo:</a:t>
                </a:r>
              </a:p>
              <a:p>
                <a:pPr algn="ctr"/>
                <a:r>
                  <a:rPr lang="es-MX" b="1" dirty="0"/>
                  <a:t>p(x) =6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s-MX" b="1" dirty="0"/>
                  <a:t>+3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MX" b="1" dirty="0"/>
                  <a:t>-7x+0.4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18C992C-2881-4DC3-AFC7-14D12602C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834259"/>
                <a:ext cx="10753725" cy="1054716"/>
              </a:xfrm>
              <a:blipFill>
                <a:blip r:embed="rId3"/>
                <a:stretch>
                  <a:fillRect t="-982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7CB329E4-DCCB-42E6-B980-4D543085059C}"/>
              </a:ext>
            </a:extLst>
          </p:cNvPr>
          <p:cNvSpPr txBox="1"/>
          <p:nvPr/>
        </p:nvSpPr>
        <p:spPr>
          <a:xfrm>
            <a:off x="6957390" y="6358467"/>
            <a:ext cx="523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Véase el ejemplo “</a:t>
            </a:r>
            <a:r>
              <a:rPr lang="es-MX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Graficas_Ejemplo5.m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para ver los ejemplos relacionados con el tema.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0C50B0-E7D9-464D-ADE7-D009C56E4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25" y="2719500"/>
            <a:ext cx="5642547" cy="37512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3AE6661-9F33-426A-B212-4BD268AB7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591" y="2719500"/>
            <a:ext cx="4338023" cy="36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194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741</TotalTime>
  <Words>1012</Words>
  <Application>Microsoft Office PowerPoint</Application>
  <PresentationFormat>Panorámica</PresentationFormat>
  <Paragraphs>83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Berkeley-Book</vt:lpstr>
      <vt:lpstr>Calibri Light</vt:lpstr>
      <vt:lpstr>Cambria Math</vt:lpstr>
      <vt:lpstr>Consolas</vt:lpstr>
      <vt:lpstr>Swiss721BT-Light</vt:lpstr>
      <vt:lpstr>Times New Roman</vt:lpstr>
      <vt:lpstr>Metropolitano</vt:lpstr>
      <vt:lpstr>Capítulo 2.1 Variables y Funciones</vt:lpstr>
      <vt:lpstr>Variables y funciones</vt:lpstr>
      <vt:lpstr>Variables y funciones</vt:lpstr>
      <vt:lpstr>Capítulo 2.2 Graficas</vt:lpstr>
      <vt:lpstr>Gráficas</vt:lpstr>
      <vt:lpstr>Gráficas 2D</vt:lpstr>
      <vt:lpstr>Gráficas de funciones</vt:lpstr>
      <vt:lpstr>Polinomios</vt:lpstr>
      <vt:lpstr>Polinomios raíces (root)</vt:lpstr>
      <vt:lpstr>Ajuste de curvas</vt:lpstr>
      <vt:lpstr>Interfase para ajuste de curvas</vt:lpstr>
      <vt:lpstr>Grafica Polar</vt:lpstr>
      <vt:lpstr>Gráfica de superficie (surf)</vt:lpstr>
      <vt:lpstr>Conclusión </vt:lpstr>
      <vt:lpstr>Gracias por su atención</vt:lpstr>
      <vt:lpstr>Solución de ecuaciones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Servicios Web y servidores de aplicaciones</dc:title>
  <dc:creator>Jose Eduardo Mena Delgado</dc:creator>
  <cp:lastModifiedBy>ΣdWДяÐ ™</cp:lastModifiedBy>
  <cp:revision>32</cp:revision>
  <dcterms:created xsi:type="dcterms:W3CDTF">2020-04-23T23:54:27Z</dcterms:created>
  <dcterms:modified xsi:type="dcterms:W3CDTF">2021-02-03T21:56:14Z</dcterms:modified>
</cp:coreProperties>
</file>