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2F5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EC71B-0140-4788-BCD3-6D0AD763EE5B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556D0-A2B3-49CA-B106-0453450C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8B08F-8962-470E-B911-3BB0AA7D96C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556D0-A2B3-49CA-B106-0453450C7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559" y="1468939"/>
            <a:ext cx="8371184" cy="204102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559" y="3602038"/>
            <a:ext cx="83711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8F54-BE74-4045-8AE2-8B91BB62184C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A74-4E04-4842-AB44-EF5469B93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9EFE-844B-49BF-AC13-69EFE2DD7F31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A74-4E04-4842-AB44-EF5469B932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21454"/>
            <a:ext cx="9144000" cy="58994"/>
          </a:xfrm>
          <a:prstGeom prst="rect">
            <a:avLst/>
          </a:prstGeom>
          <a:solidFill>
            <a:srgbClr val="2F5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59" y="1709739"/>
            <a:ext cx="8371184" cy="1871169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559" y="3687096"/>
            <a:ext cx="8371184" cy="10103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456E-0922-4AAE-B01C-C316BF42528F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A74-4E04-4842-AB44-EF5469B93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559" y="1415845"/>
            <a:ext cx="4137291" cy="47611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415845"/>
            <a:ext cx="4119593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9C99-27CC-4AF4-91CD-A62D1DBA06C6}" type="datetime1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A74-4E04-4842-AB44-EF5469B932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21454"/>
            <a:ext cx="9144000" cy="58994"/>
          </a:xfrm>
          <a:prstGeom prst="rect">
            <a:avLst/>
          </a:prstGeom>
          <a:solidFill>
            <a:srgbClr val="2F5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2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559" y="1440949"/>
            <a:ext cx="4120623" cy="476341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559" y="1977792"/>
            <a:ext cx="4120623" cy="42118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40949"/>
            <a:ext cx="4119593" cy="476341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77792"/>
            <a:ext cx="4119593" cy="42118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5E0-FFDB-4ADA-B59C-55A6EC51E749}" type="datetime1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A74-4E04-4842-AB44-EF5469B932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321454"/>
            <a:ext cx="9144000" cy="58994"/>
          </a:xfrm>
          <a:prstGeom prst="rect">
            <a:avLst/>
          </a:prstGeom>
          <a:solidFill>
            <a:srgbClr val="2F5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Placeholder 1"/>
          <p:cNvSpPr txBox="1">
            <a:spLocks/>
          </p:cNvSpPr>
          <p:nvPr userDrawn="1"/>
        </p:nvSpPr>
        <p:spPr>
          <a:xfrm>
            <a:off x="377559" y="320674"/>
            <a:ext cx="8371184" cy="965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F5FA5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5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BB4-5749-404E-BB03-5D5B4A3ABED6}" type="datetime1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A74-4E04-4842-AB44-EF5469B93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D05-4F97-42B0-B0F2-4017DA35A37B}" type="datetime1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A74-4E04-4842-AB44-EF5469B93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33700"/>
            <a:ext cx="81534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E525D54-C8C9-4877-AA18-8FEF1FE8C907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idx="1"/>
          </p:nvPr>
        </p:nvSpPr>
        <p:spPr>
          <a:xfrm>
            <a:off x="495300" y="1295400"/>
            <a:ext cx="8153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05300" y="6416674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9A47128-599C-4758-9297-4807513BA3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488" y="6356350"/>
            <a:ext cx="1091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F99B122-78E6-4711-8CEC-7768DC5D0E8E}" type="datetime1">
              <a:rPr lang="en-US" smtClean="0"/>
              <a:t>3/20/2016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2200" y="6356350"/>
            <a:ext cx="2476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- SUBJECT TO NDA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7680" y="1260232"/>
            <a:ext cx="8191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27" y="3504909"/>
            <a:ext cx="3383573" cy="335309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559" y="320674"/>
            <a:ext cx="8371184" cy="965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559" y="1415846"/>
            <a:ext cx="8371184" cy="476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5550" y="6356351"/>
            <a:ext cx="804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1DC5-F7B2-426E-B619-244BB8C8D916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446" y="6356351"/>
            <a:ext cx="2598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- SUBJECT TO 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14088" y="6356351"/>
            <a:ext cx="515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0A74-4E04-4842-AB44-EF5469B932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" y="6334883"/>
            <a:ext cx="1847850" cy="4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F5FA5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B9B9B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B9B9B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B9B9B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B9B9B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153400" cy="43434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2F5FA5"/>
                </a:solidFill>
                <a:latin typeface="Trebuchet MS" panose="020B0603020202020204" pitchFamily="34" charset="0"/>
              </a:rPr>
              <a:t>Design Feedback</a:t>
            </a:r>
            <a:br>
              <a:rPr lang="en-US" sz="6000" dirty="0">
                <a:solidFill>
                  <a:srgbClr val="2F5FA5"/>
                </a:solidFill>
                <a:latin typeface="Trebuchet MS" panose="020B0603020202020204" pitchFamily="34" charset="0"/>
              </a:rPr>
            </a:br>
            <a:r>
              <a:rPr lang="en-US" sz="4500" dirty="0">
                <a:solidFill>
                  <a:schemeClr val="bg1">
                    <a:lumMod val="75000"/>
                  </a:schemeClr>
                </a:solidFill>
              </a:rPr>
              <a:t>March 20</a:t>
            </a:r>
            <a:r>
              <a:rPr lang="en-US" sz="450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4500" dirty="0">
                <a:solidFill>
                  <a:schemeClr val="bg1">
                    <a:lumMod val="75000"/>
                  </a:schemeClr>
                </a:solidFill>
              </a:rPr>
              <a:t> 2016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5973231" y="1965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®</a:t>
            </a:r>
          </a:p>
        </p:txBody>
      </p:sp>
      <p:sp>
        <p:nvSpPr>
          <p:cNvPr id="4" name="TextBox 3"/>
          <p:cNvSpPr txBox="1"/>
          <p:nvPr/>
        </p:nvSpPr>
        <p:spPr>
          <a:xfrm rot="19515728">
            <a:off x="-319667" y="2439639"/>
            <a:ext cx="95547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75000"/>
                    <a:alpha val="20000"/>
                  </a:schemeClr>
                </a:solidFill>
              </a:rPr>
              <a:t>Prepared for LG</a:t>
            </a:r>
          </a:p>
        </p:txBody>
      </p:sp>
    </p:spTree>
    <p:extLst>
      <p:ext uri="{BB962C8B-B14F-4D97-AF65-F5344CB8AC3E}">
        <p14:creationId xmlns:p14="http://schemas.microsoft.com/office/powerpoint/2010/main" val="421816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27674"/>
            <a:ext cx="8153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NextInput</a:t>
            </a:r>
            <a:r>
              <a:rPr lang="en-US" sz="3600" dirty="0"/>
              <a:t> makes the following recommendations: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sensors as far away from the bond area as possible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Minimize bond area in the upper/lower regions of the phone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“Bottoming Out” of Display and Glass on any other component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72200" y="6356350"/>
            <a:ext cx="26670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CONFIDENTIAL - SUBJECT TO 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9A47128-599C-4758-9297-4807513BA391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515728">
            <a:off x="-319667" y="2439639"/>
            <a:ext cx="95547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75000"/>
                    <a:alpha val="20000"/>
                  </a:schemeClr>
                </a:solidFill>
              </a:rPr>
              <a:t>Prepared for LG</a:t>
            </a:r>
          </a:p>
        </p:txBody>
      </p:sp>
    </p:spTree>
    <p:extLst>
      <p:ext uri="{BB962C8B-B14F-4D97-AF65-F5344CB8AC3E}">
        <p14:creationId xmlns:p14="http://schemas.microsoft.com/office/powerpoint/2010/main" val="199366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 Sensors Far Away From Bond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1352235"/>
            <a:ext cx="7795260" cy="25431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9A47128-599C-4758-9297-4807513BA391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4" y="3951357"/>
            <a:ext cx="3173625" cy="2349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75" y="3951357"/>
            <a:ext cx="3173625" cy="23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040" y="3951357"/>
            <a:ext cx="17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2675" y="3951357"/>
            <a:ext cx="17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4296" t="45560" r="40338" b="33030"/>
          <a:stretch/>
        </p:blipFill>
        <p:spPr>
          <a:xfrm>
            <a:off x="7366000" y="5024120"/>
            <a:ext cx="487680" cy="5029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71640" y="5024120"/>
            <a:ext cx="472440" cy="472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01846" y="4768942"/>
            <a:ext cx="993648" cy="77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4459" y="2487295"/>
            <a:ext cx="731520" cy="7315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01040" y="2853055"/>
            <a:ext cx="2443419" cy="1098302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endCxn id="14" idx="5"/>
          </p:cNvCxnSpPr>
          <p:nvPr/>
        </p:nvCxnSpPr>
        <p:spPr>
          <a:xfrm flipH="1" flipV="1">
            <a:off x="3768850" y="3111686"/>
            <a:ext cx="107129" cy="839671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3824309" y="2938875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Area of Detail</a:t>
            </a:r>
          </a:p>
        </p:txBody>
      </p:sp>
      <p:sp>
        <p:nvSpPr>
          <p:cNvPr id="21" name="TextBox 20"/>
          <p:cNvSpPr txBox="1"/>
          <p:nvPr/>
        </p:nvSpPr>
        <p:spPr>
          <a:xfrm rot="19515728">
            <a:off x="-319667" y="2439639"/>
            <a:ext cx="95547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75000"/>
                    <a:alpha val="20000"/>
                  </a:schemeClr>
                </a:solidFill>
              </a:rPr>
              <a:t>Prepared for LG</a:t>
            </a:r>
          </a:p>
        </p:txBody>
      </p:sp>
    </p:spTree>
    <p:extLst>
      <p:ext uri="{BB962C8B-B14F-4D97-AF65-F5344CB8AC3E}">
        <p14:creationId xmlns:p14="http://schemas.microsoft.com/office/powerpoint/2010/main" val="295283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4930" r="6680"/>
          <a:stretch/>
        </p:blipFill>
        <p:spPr>
          <a:xfrm>
            <a:off x="5490315" y="3951357"/>
            <a:ext cx="3005985" cy="2295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30" r="6680"/>
          <a:stretch/>
        </p:blipFill>
        <p:spPr>
          <a:xfrm>
            <a:off x="700107" y="3951357"/>
            <a:ext cx="3005985" cy="2295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 Sensors Far Away From Bond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040" y="1352235"/>
            <a:ext cx="7795260" cy="25431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9A47128-599C-4758-9297-4807513BA391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" y="3951357"/>
            <a:ext cx="17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6035" y="3951357"/>
            <a:ext cx="17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4296" t="45560" r="40338" b="33030"/>
          <a:stretch/>
        </p:blipFill>
        <p:spPr>
          <a:xfrm>
            <a:off x="5928360" y="5063359"/>
            <a:ext cx="487680" cy="5029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17865" y="5063359"/>
            <a:ext cx="472440" cy="472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01846" y="4768942"/>
            <a:ext cx="993648" cy="77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4134" y="2432873"/>
            <a:ext cx="731520" cy="7315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01040" y="2438400"/>
            <a:ext cx="6634480" cy="1512957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endCxn id="15" idx="4"/>
          </p:cNvCxnSpPr>
          <p:nvPr/>
        </p:nvCxnSpPr>
        <p:spPr>
          <a:xfrm flipV="1">
            <a:off x="3706092" y="3164393"/>
            <a:ext cx="3733802" cy="786965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22936" y="3203853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Area of Detail</a:t>
            </a:r>
          </a:p>
        </p:txBody>
      </p:sp>
      <p:sp>
        <p:nvSpPr>
          <p:cNvPr id="25" name="TextBox 24"/>
          <p:cNvSpPr txBox="1"/>
          <p:nvPr/>
        </p:nvSpPr>
        <p:spPr>
          <a:xfrm rot="19515728">
            <a:off x="-319667" y="2439639"/>
            <a:ext cx="95547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75000"/>
                    <a:alpha val="20000"/>
                  </a:schemeClr>
                </a:solidFill>
              </a:rPr>
              <a:t>Prepared for LG</a:t>
            </a:r>
          </a:p>
        </p:txBody>
      </p:sp>
    </p:spTree>
    <p:extLst>
      <p:ext uri="{BB962C8B-B14F-4D97-AF65-F5344CB8AC3E}">
        <p14:creationId xmlns:p14="http://schemas.microsoft.com/office/powerpoint/2010/main" val="18872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Bond Area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942" y="1341437"/>
            <a:ext cx="2464916" cy="495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9A47128-599C-4758-9297-4807513BA391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940" y="1577340"/>
            <a:ext cx="1760220" cy="1234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7270" y="5783580"/>
            <a:ext cx="1844040" cy="163449"/>
          </a:xfrm>
          <a:custGeom>
            <a:avLst/>
            <a:gdLst>
              <a:gd name="connsiteX0" fmla="*/ 0 w 1733550"/>
              <a:gd name="connsiteY0" fmla="*/ 0 h 123444"/>
              <a:gd name="connsiteX1" fmla="*/ 1733550 w 1733550"/>
              <a:gd name="connsiteY1" fmla="*/ 0 h 123444"/>
              <a:gd name="connsiteX2" fmla="*/ 1733550 w 1733550"/>
              <a:gd name="connsiteY2" fmla="*/ 123444 h 123444"/>
              <a:gd name="connsiteX3" fmla="*/ 0 w 1733550"/>
              <a:gd name="connsiteY3" fmla="*/ 123444 h 123444"/>
              <a:gd name="connsiteX4" fmla="*/ 0 w 1733550"/>
              <a:gd name="connsiteY4" fmla="*/ 0 h 123444"/>
              <a:gd name="connsiteX0" fmla="*/ 0 w 1733550"/>
              <a:gd name="connsiteY0" fmla="*/ 0 h 123444"/>
              <a:gd name="connsiteX1" fmla="*/ 1733550 w 1733550"/>
              <a:gd name="connsiteY1" fmla="*/ 0 h 123444"/>
              <a:gd name="connsiteX2" fmla="*/ 1733550 w 1733550"/>
              <a:gd name="connsiteY2" fmla="*/ 123444 h 123444"/>
              <a:gd name="connsiteX3" fmla="*/ 0 w 1733550"/>
              <a:gd name="connsiteY3" fmla="*/ 123444 h 123444"/>
              <a:gd name="connsiteX4" fmla="*/ 0 w 1733550"/>
              <a:gd name="connsiteY4" fmla="*/ 74295 h 123444"/>
              <a:gd name="connsiteX5" fmla="*/ 0 w 1733550"/>
              <a:gd name="connsiteY5" fmla="*/ 0 h 123444"/>
              <a:gd name="connsiteX0" fmla="*/ 0 w 1733550"/>
              <a:gd name="connsiteY0" fmla="*/ 0 h 123444"/>
              <a:gd name="connsiteX1" fmla="*/ 1733550 w 1733550"/>
              <a:gd name="connsiteY1" fmla="*/ 0 h 123444"/>
              <a:gd name="connsiteX2" fmla="*/ 1733550 w 1733550"/>
              <a:gd name="connsiteY2" fmla="*/ 62865 h 123444"/>
              <a:gd name="connsiteX3" fmla="*/ 1733550 w 1733550"/>
              <a:gd name="connsiteY3" fmla="*/ 123444 h 123444"/>
              <a:gd name="connsiteX4" fmla="*/ 0 w 1733550"/>
              <a:gd name="connsiteY4" fmla="*/ 123444 h 123444"/>
              <a:gd name="connsiteX5" fmla="*/ 0 w 1733550"/>
              <a:gd name="connsiteY5" fmla="*/ 74295 h 123444"/>
              <a:gd name="connsiteX6" fmla="*/ 0 w 1733550"/>
              <a:gd name="connsiteY6" fmla="*/ 0 h 123444"/>
              <a:gd name="connsiteX0" fmla="*/ 0 w 1790700"/>
              <a:gd name="connsiteY0" fmla="*/ 0 h 163449"/>
              <a:gd name="connsiteX1" fmla="*/ 1733550 w 1790700"/>
              <a:gd name="connsiteY1" fmla="*/ 0 h 163449"/>
              <a:gd name="connsiteX2" fmla="*/ 1733550 w 1790700"/>
              <a:gd name="connsiteY2" fmla="*/ 62865 h 163449"/>
              <a:gd name="connsiteX3" fmla="*/ 1790700 w 1790700"/>
              <a:gd name="connsiteY3" fmla="*/ 163449 h 163449"/>
              <a:gd name="connsiteX4" fmla="*/ 0 w 1790700"/>
              <a:gd name="connsiteY4" fmla="*/ 123444 h 163449"/>
              <a:gd name="connsiteX5" fmla="*/ 0 w 1790700"/>
              <a:gd name="connsiteY5" fmla="*/ 74295 h 163449"/>
              <a:gd name="connsiteX6" fmla="*/ 0 w 1790700"/>
              <a:gd name="connsiteY6" fmla="*/ 0 h 163449"/>
              <a:gd name="connsiteX0" fmla="*/ 53340 w 1844040"/>
              <a:gd name="connsiteY0" fmla="*/ 0 h 163449"/>
              <a:gd name="connsiteX1" fmla="*/ 1786890 w 1844040"/>
              <a:gd name="connsiteY1" fmla="*/ 0 h 163449"/>
              <a:gd name="connsiteX2" fmla="*/ 1786890 w 1844040"/>
              <a:gd name="connsiteY2" fmla="*/ 62865 h 163449"/>
              <a:gd name="connsiteX3" fmla="*/ 1844040 w 1844040"/>
              <a:gd name="connsiteY3" fmla="*/ 163449 h 163449"/>
              <a:gd name="connsiteX4" fmla="*/ 0 w 1844040"/>
              <a:gd name="connsiteY4" fmla="*/ 159639 h 163449"/>
              <a:gd name="connsiteX5" fmla="*/ 53340 w 1844040"/>
              <a:gd name="connsiteY5" fmla="*/ 74295 h 163449"/>
              <a:gd name="connsiteX6" fmla="*/ 53340 w 1844040"/>
              <a:gd name="connsiteY6" fmla="*/ 0 h 1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040" h="163449">
                <a:moveTo>
                  <a:pt x="53340" y="0"/>
                </a:moveTo>
                <a:lnTo>
                  <a:pt x="1786890" y="0"/>
                </a:lnTo>
                <a:lnTo>
                  <a:pt x="1786890" y="62865"/>
                </a:lnTo>
                <a:lnTo>
                  <a:pt x="1844040" y="163449"/>
                </a:lnTo>
                <a:lnTo>
                  <a:pt x="0" y="159639"/>
                </a:lnTo>
                <a:lnTo>
                  <a:pt x="53340" y="74295"/>
                </a:lnTo>
                <a:lnTo>
                  <a:pt x="5334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491740" y="1700784"/>
            <a:ext cx="1341120" cy="11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06040" y="4709160"/>
            <a:ext cx="1226820" cy="107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3832860" y="2694552"/>
            <a:ext cx="4869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Remove this bond area and the plastic material underneath it to minimize shunt forces and ensure glass does not “bottom out” on plastic</a:t>
            </a:r>
          </a:p>
        </p:txBody>
      </p:sp>
      <p:sp>
        <p:nvSpPr>
          <p:cNvPr id="22" name="TextBox 21"/>
          <p:cNvSpPr txBox="1"/>
          <p:nvPr/>
        </p:nvSpPr>
        <p:spPr>
          <a:xfrm rot="19515728">
            <a:off x="-320962" y="2439638"/>
            <a:ext cx="95547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75000"/>
                    <a:alpha val="20000"/>
                  </a:schemeClr>
                </a:solidFill>
              </a:rPr>
              <a:t>Prepared for LG</a:t>
            </a:r>
          </a:p>
        </p:txBody>
      </p:sp>
    </p:spTree>
    <p:extLst>
      <p:ext uri="{BB962C8B-B14F-4D97-AF65-F5344CB8AC3E}">
        <p14:creationId xmlns:p14="http://schemas.microsoft.com/office/powerpoint/2010/main" val="108805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>
          <a:xfrm>
            <a:off x="2746662" y="3893937"/>
            <a:ext cx="3667074" cy="560791"/>
          </a:xfrm>
          <a:custGeom>
            <a:avLst/>
            <a:gdLst>
              <a:gd name="connsiteX0" fmla="*/ 0 w 7436646"/>
              <a:gd name="connsiteY0" fmla="*/ 576810 h 617999"/>
              <a:gd name="connsiteX1" fmla="*/ 2100649 w 7436646"/>
              <a:gd name="connsiteY1" fmla="*/ 66064 h 617999"/>
              <a:gd name="connsiteX2" fmla="*/ 3690552 w 7436646"/>
              <a:gd name="connsiteY2" fmla="*/ 552096 h 617999"/>
              <a:gd name="connsiteX3" fmla="*/ 5782963 w 7436646"/>
              <a:gd name="connsiteY3" fmla="*/ 161 h 617999"/>
              <a:gd name="connsiteX4" fmla="*/ 7430530 w 7436646"/>
              <a:gd name="connsiteY4" fmla="*/ 617999 h 617999"/>
              <a:gd name="connsiteX0" fmla="*/ 0 w 7436579"/>
              <a:gd name="connsiteY0" fmla="*/ 581175 h 976696"/>
              <a:gd name="connsiteX1" fmla="*/ 2100649 w 7436579"/>
              <a:gd name="connsiteY1" fmla="*/ 70429 h 976696"/>
              <a:gd name="connsiteX2" fmla="*/ 3772930 w 7436579"/>
              <a:gd name="connsiteY2" fmla="*/ 976591 h 976696"/>
              <a:gd name="connsiteX3" fmla="*/ 5782963 w 7436579"/>
              <a:gd name="connsiteY3" fmla="*/ 4526 h 976696"/>
              <a:gd name="connsiteX4" fmla="*/ 7430530 w 7436579"/>
              <a:gd name="connsiteY4" fmla="*/ 622364 h 976696"/>
              <a:gd name="connsiteX0" fmla="*/ 0 w 7436633"/>
              <a:gd name="connsiteY0" fmla="*/ 586925 h 1188374"/>
              <a:gd name="connsiteX1" fmla="*/ 2100649 w 7436633"/>
              <a:gd name="connsiteY1" fmla="*/ 76179 h 1188374"/>
              <a:gd name="connsiteX2" fmla="*/ 3707027 w 7436633"/>
              <a:gd name="connsiteY2" fmla="*/ 1188287 h 1188374"/>
              <a:gd name="connsiteX3" fmla="*/ 5782963 w 7436633"/>
              <a:gd name="connsiteY3" fmla="*/ 10276 h 1188374"/>
              <a:gd name="connsiteX4" fmla="*/ 7430530 w 7436633"/>
              <a:gd name="connsiteY4" fmla="*/ 628114 h 1188374"/>
              <a:gd name="connsiteX0" fmla="*/ 0 w 7436697"/>
              <a:gd name="connsiteY0" fmla="*/ 596043 h 1448937"/>
              <a:gd name="connsiteX1" fmla="*/ 2100649 w 7436697"/>
              <a:gd name="connsiteY1" fmla="*/ 85297 h 1448937"/>
              <a:gd name="connsiteX2" fmla="*/ 3630827 w 7436697"/>
              <a:gd name="connsiteY2" fmla="*/ 1448865 h 1448937"/>
              <a:gd name="connsiteX3" fmla="*/ 5782963 w 7436697"/>
              <a:gd name="connsiteY3" fmla="*/ 19394 h 1448937"/>
              <a:gd name="connsiteX4" fmla="*/ 7430530 w 7436697"/>
              <a:gd name="connsiteY4" fmla="*/ 637232 h 1448937"/>
              <a:gd name="connsiteX0" fmla="*/ 0 w 7436521"/>
              <a:gd name="connsiteY0" fmla="*/ 588949 h 1251354"/>
              <a:gd name="connsiteX1" fmla="*/ 2100649 w 7436521"/>
              <a:gd name="connsiteY1" fmla="*/ 78203 h 1251354"/>
              <a:gd name="connsiteX2" fmla="*/ 3844187 w 7436521"/>
              <a:gd name="connsiteY2" fmla="*/ 1251271 h 1251354"/>
              <a:gd name="connsiteX3" fmla="*/ 5782963 w 7436521"/>
              <a:gd name="connsiteY3" fmla="*/ 12300 h 1251354"/>
              <a:gd name="connsiteX4" fmla="*/ 7430530 w 7436521"/>
              <a:gd name="connsiteY4" fmla="*/ 630138 h 1251354"/>
              <a:gd name="connsiteX0" fmla="*/ 0 w 7436521"/>
              <a:gd name="connsiteY0" fmla="*/ 588949 h 1281880"/>
              <a:gd name="connsiteX1" fmla="*/ 2001589 w 7436521"/>
              <a:gd name="connsiteY1" fmla="*/ 878303 h 1281880"/>
              <a:gd name="connsiteX2" fmla="*/ 3844187 w 7436521"/>
              <a:gd name="connsiteY2" fmla="*/ 1251271 h 1281880"/>
              <a:gd name="connsiteX3" fmla="*/ 5782963 w 7436521"/>
              <a:gd name="connsiteY3" fmla="*/ 12300 h 1281880"/>
              <a:gd name="connsiteX4" fmla="*/ 7430530 w 7436521"/>
              <a:gd name="connsiteY4" fmla="*/ 630138 h 1281880"/>
              <a:gd name="connsiteX0" fmla="*/ 0 w 7246021"/>
              <a:gd name="connsiteY0" fmla="*/ 1236649 h 1276791"/>
              <a:gd name="connsiteX1" fmla="*/ 1811089 w 7246021"/>
              <a:gd name="connsiteY1" fmla="*/ 878303 h 1276791"/>
              <a:gd name="connsiteX2" fmla="*/ 3653687 w 7246021"/>
              <a:gd name="connsiteY2" fmla="*/ 1251271 h 1276791"/>
              <a:gd name="connsiteX3" fmla="*/ 5592463 w 7246021"/>
              <a:gd name="connsiteY3" fmla="*/ 12300 h 1276791"/>
              <a:gd name="connsiteX4" fmla="*/ 7240030 w 7246021"/>
              <a:gd name="connsiteY4" fmla="*/ 630138 h 1276791"/>
              <a:gd name="connsiteX0" fmla="*/ 0 w 7246021"/>
              <a:gd name="connsiteY0" fmla="*/ 1236649 h 1251271"/>
              <a:gd name="connsiteX1" fmla="*/ 1811089 w 7246021"/>
              <a:gd name="connsiteY1" fmla="*/ 878303 h 1251271"/>
              <a:gd name="connsiteX2" fmla="*/ 3653687 w 7246021"/>
              <a:gd name="connsiteY2" fmla="*/ 1251271 h 1251271"/>
              <a:gd name="connsiteX3" fmla="*/ 5592463 w 7246021"/>
              <a:gd name="connsiteY3" fmla="*/ 12300 h 1251271"/>
              <a:gd name="connsiteX4" fmla="*/ 7240030 w 7246021"/>
              <a:gd name="connsiteY4" fmla="*/ 630138 h 1251271"/>
              <a:gd name="connsiteX0" fmla="*/ 0 w 7261261"/>
              <a:gd name="connsiteY0" fmla="*/ 1251889 h 1251889"/>
              <a:gd name="connsiteX1" fmla="*/ 1826329 w 7261261"/>
              <a:gd name="connsiteY1" fmla="*/ 878303 h 1251889"/>
              <a:gd name="connsiteX2" fmla="*/ 3668927 w 7261261"/>
              <a:gd name="connsiteY2" fmla="*/ 1251271 h 1251889"/>
              <a:gd name="connsiteX3" fmla="*/ 5607703 w 7261261"/>
              <a:gd name="connsiteY3" fmla="*/ 12300 h 1251889"/>
              <a:gd name="connsiteX4" fmla="*/ 7255270 w 7261261"/>
              <a:gd name="connsiteY4" fmla="*/ 630138 h 1251889"/>
              <a:gd name="connsiteX0" fmla="*/ 0 w 7261261"/>
              <a:gd name="connsiteY0" fmla="*/ 1251889 h 1251889"/>
              <a:gd name="connsiteX1" fmla="*/ 1826329 w 7261261"/>
              <a:gd name="connsiteY1" fmla="*/ 878303 h 1251889"/>
              <a:gd name="connsiteX2" fmla="*/ 3668927 w 7261261"/>
              <a:gd name="connsiteY2" fmla="*/ 1251271 h 1251889"/>
              <a:gd name="connsiteX3" fmla="*/ 5607703 w 7261261"/>
              <a:gd name="connsiteY3" fmla="*/ 12300 h 1251889"/>
              <a:gd name="connsiteX4" fmla="*/ 7255270 w 7261261"/>
              <a:gd name="connsiteY4" fmla="*/ 630138 h 1251889"/>
              <a:gd name="connsiteX0" fmla="*/ 0 w 7337167"/>
              <a:gd name="connsiteY0" fmla="*/ 1239609 h 1273178"/>
              <a:gd name="connsiteX1" fmla="*/ 1826329 w 7337167"/>
              <a:gd name="connsiteY1" fmla="*/ 866023 h 1273178"/>
              <a:gd name="connsiteX2" fmla="*/ 3668927 w 7337167"/>
              <a:gd name="connsiteY2" fmla="*/ 1238991 h 1273178"/>
              <a:gd name="connsiteX3" fmla="*/ 5607703 w 7337167"/>
              <a:gd name="connsiteY3" fmla="*/ 20 h 1273178"/>
              <a:gd name="connsiteX4" fmla="*/ 7331470 w 7337167"/>
              <a:gd name="connsiteY4" fmla="*/ 1273178 h 1273178"/>
              <a:gd name="connsiteX0" fmla="*/ 0 w 7336704"/>
              <a:gd name="connsiteY0" fmla="*/ 378592 h 412161"/>
              <a:gd name="connsiteX1" fmla="*/ 1826329 w 7336704"/>
              <a:gd name="connsiteY1" fmla="*/ 5006 h 412161"/>
              <a:gd name="connsiteX2" fmla="*/ 3668927 w 7336704"/>
              <a:gd name="connsiteY2" fmla="*/ 377974 h 412161"/>
              <a:gd name="connsiteX3" fmla="*/ 5493403 w 7336704"/>
              <a:gd name="connsiteY3" fmla="*/ 63 h 412161"/>
              <a:gd name="connsiteX4" fmla="*/ 7331470 w 7336704"/>
              <a:gd name="connsiteY4" fmla="*/ 412161 h 412161"/>
              <a:gd name="connsiteX0" fmla="*/ 0 w 7331470"/>
              <a:gd name="connsiteY0" fmla="*/ 378592 h 412161"/>
              <a:gd name="connsiteX1" fmla="*/ 1826329 w 7331470"/>
              <a:gd name="connsiteY1" fmla="*/ 5006 h 412161"/>
              <a:gd name="connsiteX2" fmla="*/ 3668927 w 7331470"/>
              <a:gd name="connsiteY2" fmla="*/ 377974 h 412161"/>
              <a:gd name="connsiteX3" fmla="*/ 5493403 w 7331470"/>
              <a:gd name="connsiteY3" fmla="*/ 63 h 412161"/>
              <a:gd name="connsiteX4" fmla="*/ 7331470 w 7331470"/>
              <a:gd name="connsiteY4" fmla="*/ 412161 h 412161"/>
              <a:gd name="connsiteX0" fmla="*/ 0 w 7339090"/>
              <a:gd name="connsiteY0" fmla="*/ 378537 h 389246"/>
              <a:gd name="connsiteX1" fmla="*/ 1826329 w 7339090"/>
              <a:gd name="connsiteY1" fmla="*/ 4951 h 389246"/>
              <a:gd name="connsiteX2" fmla="*/ 3668927 w 7339090"/>
              <a:gd name="connsiteY2" fmla="*/ 377919 h 389246"/>
              <a:gd name="connsiteX3" fmla="*/ 5493403 w 7339090"/>
              <a:gd name="connsiteY3" fmla="*/ 8 h 389246"/>
              <a:gd name="connsiteX4" fmla="*/ 7339090 w 7339090"/>
              <a:gd name="connsiteY4" fmla="*/ 389246 h 389246"/>
              <a:gd name="connsiteX0" fmla="*/ 0 w 7324802"/>
              <a:gd name="connsiteY0" fmla="*/ 378530 h 379714"/>
              <a:gd name="connsiteX1" fmla="*/ 1826329 w 7324802"/>
              <a:gd name="connsiteY1" fmla="*/ 4944 h 379714"/>
              <a:gd name="connsiteX2" fmla="*/ 3668927 w 7324802"/>
              <a:gd name="connsiteY2" fmla="*/ 377912 h 379714"/>
              <a:gd name="connsiteX3" fmla="*/ 5493403 w 7324802"/>
              <a:gd name="connsiteY3" fmla="*/ 1 h 379714"/>
              <a:gd name="connsiteX4" fmla="*/ 7324802 w 7324802"/>
              <a:gd name="connsiteY4" fmla="*/ 379714 h 379714"/>
              <a:gd name="connsiteX0" fmla="*/ 0 w 7324802"/>
              <a:gd name="connsiteY0" fmla="*/ 378530 h 379718"/>
              <a:gd name="connsiteX1" fmla="*/ 1826329 w 7324802"/>
              <a:gd name="connsiteY1" fmla="*/ 4944 h 379718"/>
              <a:gd name="connsiteX2" fmla="*/ 3668927 w 7324802"/>
              <a:gd name="connsiteY2" fmla="*/ 377912 h 379718"/>
              <a:gd name="connsiteX3" fmla="*/ 5493403 w 7324802"/>
              <a:gd name="connsiteY3" fmla="*/ 1 h 379718"/>
              <a:gd name="connsiteX4" fmla="*/ 7324802 w 7324802"/>
              <a:gd name="connsiteY4" fmla="*/ 379714 h 379718"/>
              <a:gd name="connsiteX0" fmla="*/ 0 w 7324802"/>
              <a:gd name="connsiteY0" fmla="*/ 378530 h 551166"/>
              <a:gd name="connsiteX1" fmla="*/ 1826329 w 7324802"/>
              <a:gd name="connsiteY1" fmla="*/ 4944 h 551166"/>
              <a:gd name="connsiteX2" fmla="*/ 3668927 w 7324802"/>
              <a:gd name="connsiteY2" fmla="*/ 551166 h 551166"/>
              <a:gd name="connsiteX3" fmla="*/ 5493403 w 7324802"/>
              <a:gd name="connsiteY3" fmla="*/ 1 h 551166"/>
              <a:gd name="connsiteX4" fmla="*/ 7324802 w 7324802"/>
              <a:gd name="connsiteY4" fmla="*/ 379714 h 551166"/>
              <a:gd name="connsiteX0" fmla="*/ 0 w 7324802"/>
              <a:gd name="connsiteY0" fmla="*/ 378530 h 551166"/>
              <a:gd name="connsiteX1" fmla="*/ 1826329 w 7324802"/>
              <a:gd name="connsiteY1" fmla="*/ 4944 h 551166"/>
              <a:gd name="connsiteX2" fmla="*/ 3668927 w 7324802"/>
              <a:gd name="connsiteY2" fmla="*/ 551166 h 551166"/>
              <a:gd name="connsiteX3" fmla="*/ 5493403 w 7324802"/>
              <a:gd name="connsiteY3" fmla="*/ 1 h 551166"/>
              <a:gd name="connsiteX4" fmla="*/ 7324802 w 7324802"/>
              <a:gd name="connsiteY4" fmla="*/ 379714 h 551166"/>
              <a:gd name="connsiteX0" fmla="*/ 0 w 7324802"/>
              <a:gd name="connsiteY0" fmla="*/ 378530 h 560791"/>
              <a:gd name="connsiteX1" fmla="*/ 1826329 w 7324802"/>
              <a:gd name="connsiteY1" fmla="*/ 4944 h 560791"/>
              <a:gd name="connsiteX2" fmla="*/ 3688177 w 7324802"/>
              <a:gd name="connsiteY2" fmla="*/ 560791 h 560791"/>
              <a:gd name="connsiteX3" fmla="*/ 5493403 w 7324802"/>
              <a:gd name="connsiteY3" fmla="*/ 1 h 560791"/>
              <a:gd name="connsiteX4" fmla="*/ 7324802 w 7324802"/>
              <a:gd name="connsiteY4" fmla="*/ 379714 h 560791"/>
              <a:gd name="connsiteX0" fmla="*/ 0 w 5498473"/>
              <a:gd name="connsiteY0" fmla="*/ 4944 h 560791"/>
              <a:gd name="connsiteX1" fmla="*/ 1861848 w 5498473"/>
              <a:gd name="connsiteY1" fmla="*/ 560791 h 560791"/>
              <a:gd name="connsiteX2" fmla="*/ 3667074 w 5498473"/>
              <a:gd name="connsiteY2" fmla="*/ 1 h 560791"/>
              <a:gd name="connsiteX3" fmla="*/ 5498473 w 5498473"/>
              <a:gd name="connsiteY3" fmla="*/ 379714 h 560791"/>
              <a:gd name="connsiteX0" fmla="*/ 0 w 3667074"/>
              <a:gd name="connsiteY0" fmla="*/ 4944 h 560791"/>
              <a:gd name="connsiteX1" fmla="*/ 1861848 w 3667074"/>
              <a:gd name="connsiteY1" fmla="*/ 560791 h 560791"/>
              <a:gd name="connsiteX2" fmla="*/ 3667074 w 3667074"/>
              <a:gd name="connsiteY2" fmla="*/ 1 h 56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074" h="560791">
                <a:moveTo>
                  <a:pt x="0" y="4944"/>
                </a:moveTo>
                <a:cubicBezTo>
                  <a:pt x="614696" y="35321"/>
                  <a:pt x="451772" y="561615"/>
                  <a:pt x="1861848" y="560791"/>
                </a:cubicBezTo>
                <a:cubicBezTo>
                  <a:pt x="3271924" y="559967"/>
                  <a:pt x="3057762" y="-299"/>
                  <a:pt x="3667074" y="1"/>
                </a:cubicBezTo>
              </a:path>
            </a:pathLst>
          </a:custGeom>
          <a:noFill/>
          <a:ln w="155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“Bottoming Out</a:t>
            </a:r>
            <a:r>
              <a:rPr lang="en-US"/>
              <a:t>”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59" y="1514700"/>
            <a:ext cx="8371184" cy="660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Min Gap must be engineered so that at </a:t>
            </a:r>
            <a:r>
              <a:rPr lang="en-US" sz="2400" dirty="0" err="1"/>
              <a:t>F</a:t>
            </a:r>
            <a:r>
              <a:rPr lang="en-US" sz="2400" baseline="-25000" dirty="0" err="1"/>
              <a:t>TouchMax</a:t>
            </a:r>
            <a:r>
              <a:rPr lang="en-US" sz="2400" dirty="0"/>
              <a:t> in the center of the glass, display does not touch any other part: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9630" y="5383854"/>
            <a:ext cx="6931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Note: Cross Section Not to Scale. Deformation is exaggerated for clarity.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 components omitted for clarity.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900907" y="2730057"/>
            <a:ext cx="7421022" cy="2487549"/>
            <a:chOff x="900907" y="2425255"/>
            <a:chExt cx="7421022" cy="2487549"/>
          </a:xfrm>
        </p:grpSpPr>
        <p:sp>
          <p:nvSpPr>
            <p:cNvPr id="7" name="Down Arrow 6"/>
            <p:cNvSpPr/>
            <p:nvPr/>
          </p:nvSpPr>
          <p:spPr>
            <a:xfrm>
              <a:off x="4403618" y="2870349"/>
              <a:ext cx="321644" cy="1119886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5200" y="3820922"/>
              <a:ext cx="381000" cy="14478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89002" y="3821176"/>
              <a:ext cx="381000" cy="14452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76521" y="4185638"/>
              <a:ext cx="5989160" cy="1805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Mid-Frame, PCB, etc.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97639" y="2425255"/>
              <a:ext cx="931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baseline="-25000" dirty="0" err="1"/>
                <a:t>TouchMax</a:t>
              </a:r>
              <a:endParaRPr lang="en-US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45200" y="3480967"/>
              <a:ext cx="7324802" cy="560791"/>
            </a:xfrm>
            <a:custGeom>
              <a:avLst/>
              <a:gdLst>
                <a:gd name="connsiteX0" fmla="*/ 0 w 7436646"/>
                <a:gd name="connsiteY0" fmla="*/ 576810 h 617999"/>
                <a:gd name="connsiteX1" fmla="*/ 2100649 w 7436646"/>
                <a:gd name="connsiteY1" fmla="*/ 66064 h 617999"/>
                <a:gd name="connsiteX2" fmla="*/ 3690552 w 7436646"/>
                <a:gd name="connsiteY2" fmla="*/ 552096 h 617999"/>
                <a:gd name="connsiteX3" fmla="*/ 5782963 w 7436646"/>
                <a:gd name="connsiteY3" fmla="*/ 161 h 617999"/>
                <a:gd name="connsiteX4" fmla="*/ 7430530 w 7436646"/>
                <a:gd name="connsiteY4" fmla="*/ 617999 h 617999"/>
                <a:gd name="connsiteX0" fmla="*/ 0 w 7436579"/>
                <a:gd name="connsiteY0" fmla="*/ 581175 h 976696"/>
                <a:gd name="connsiteX1" fmla="*/ 2100649 w 7436579"/>
                <a:gd name="connsiteY1" fmla="*/ 70429 h 976696"/>
                <a:gd name="connsiteX2" fmla="*/ 3772930 w 7436579"/>
                <a:gd name="connsiteY2" fmla="*/ 976591 h 976696"/>
                <a:gd name="connsiteX3" fmla="*/ 5782963 w 7436579"/>
                <a:gd name="connsiteY3" fmla="*/ 4526 h 976696"/>
                <a:gd name="connsiteX4" fmla="*/ 7430530 w 7436579"/>
                <a:gd name="connsiteY4" fmla="*/ 622364 h 976696"/>
                <a:gd name="connsiteX0" fmla="*/ 0 w 7436633"/>
                <a:gd name="connsiteY0" fmla="*/ 586925 h 1188374"/>
                <a:gd name="connsiteX1" fmla="*/ 2100649 w 7436633"/>
                <a:gd name="connsiteY1" fmla="*/ 76179 h 1188374"/>
                <a:gd name="connsiteX2" fmla="*/ 3707027 w 7436633"/>
                <a:gd name="connsiteY2" fmla="*/ 1188287 h 1188374"/>
                <a:gd name="connsiteX3" fmla="*/ 5782963 w 7436633"/>
                <a:gd name="connsiteY3" fmla="*/ 10276 h 1188374"/>
                <a:gd name="connsiteX4" fmla="*/ 7430530 w 7436633"/>
                <a:gd name="connsiteY4" fmla="*/ 628114 h 1188374"/>
                <a:gd name="connsiteX0" fmla="*/ 0 w 7436697"/>
                <a:gd name="connsiteY0" fmla="*/ 596043 h 1448937"/>
                <a:gd name="connsiteX1" fmla="*/ 2100649 w 7436697"/>
                <a:gd name="connsiteY1" fmla="*/ 85297 h 1448937"/>
                <a:gd name="connsiteX2" fmla="*/ 3630827 w 7436697"/>
                <a:gd name="connsiteY2" fmla="*/ 1448865 h 1448937"/>
                <a:gd name="connsiteX3" fmla="*/ 5782963 w 7436697"/>
                <a:gd name="connsiteY3" fmla="*/ 19394 h 1448937"/>
                <a:gd name="connsiteX4" fmla="*/ 7430530 w 7436697"/>
                <a:gd name="connsiteY4" fmla="*/ 637232 h 1448937"/>
                <a:gd name="connsiteX0" fmla="*/ 0 w 7436521"/>
                <a:gd name="connsiteY0" fmla="*/ 588949 h 1251354"/>
                <a:gd name="connsiteX1" fmla="*/ 2100649 w 7436521"/>
                <a:gd name="connsiteY1" fmla="*/ 78203 h 1251354"/>
                <a:gd name="connsiteX2" fmla="*/ 3844187 w 7436521"/>
                <a:gd name="connsiteY2" fmla="*/ 1251271 h 1251354"/>
                <a:gd name="connsiteX3" fmla="*/ 5782963 w 7436521"/>
                <a:gd name="connsiteY3" fmla="*/ 12300 h 1251354"/>
                <a:gd name="connsiteX4" fmla="*/ 7430530 w 7436521"/>
                <a:gd name="connsiteY4" fmla="*/ 630138 h 1251354"/>
                <a:gd name="connsiteX0" fmla="*/ 0 w 7436521"/>
                <a:gd name="connsiteY0" fmla="*/ 588949 h 1281880"/>
                <a:gd name="connsiteX1" fmla="*/ 2001589 w 7436521"/>
                <a:gd name="connsiteY1" fmla="*/ 878303 h 1281880"/>
                <a:gd name="connsiteX2" fmla="*/ 3844187 w 7436521"/>
                <a:gd name="connsiteY2" fmla="*/ 1251271 h 1281880"/>
                <a:gd name="connsiteX3" fmla="*/ 5782963 w 7436521"/>
                <a:gd name="connsiteY3" fmla="*/ 12300 h 1281880"/>
                <a:gd name="connsiteX4" fmla="*/ 7430530 w 7436521"/>
                <a:gd name="connsiteY4" fmla="*/ 630138 h 1281880"/>
                <a:gd name="connsiteX0" fmla="*/ 0 w 7246021"/>
                <a:gd name="connsiteY0" fmla="*/ 1236649 h 1276791"/>
                <a:gd name="connsiteX1" fmla="*/ 1811089 w 7246021"/>
                <a:gd name="connsiteY1" fmla="*/ 878303 h 1276791"/>
                <a:gd name="connsiteX2" fmla="*/ 3653687 w 7246021"/>
                <a:gd name="connsiteY2" fmla="*/ 1251271 h 1276791"/>
                <a:gd name="connsiteX3" fmla="*/ 5592463 w 7246021"/>
                <a:gd name="connsiteY3" fmla="*/ 12300 h 1276791"/>
                <a:gd name="connsiteX4" fmla="*/ 7240030 w 7246021"/>
                <a:gd name="connsiteY4" fmla="*/ 630138 h 1276791"/>
                <a:gd name="connsiteX0" fmla="*/ 0 w 7246021"/>
                <a:gd name="connsiteY0" fmla="*/ 1236649 h 1251271"/>
                <a:gd name="connsiteX1" fmla="*/ 1811089 w 7246021"/>
                <a:gd name="connsiteY1" fmla="*/ 878303 h 1251271"/>
                <a:gd name="connsiteX2" fmla="*/ 3653687 w 7246021"/>
                <a:gd name="connsiteY2" fmla="*/ 1251271 h 1251271"/>
                <a:gd name="connsiteX3" fmla="*/ 5592463 w 7246021"/>
                <a:gd name="connsiteY3" fmla="*/ 12300 h 1251271"/>
                <a:gd name="connsiteX4" fmla="*/ 7240030 w 7246021"/>
                <a:gd name="connsiteY4" fmla="*/ 630138 h 1251271"/>
                <a:gd name="connsiteX0" fmla="*/ 0 w 7261261"/>
                <a:gd name="connsiteY0" fmla="*/ 1251889 h 1251889"/>
                <a:gd name="connsiteX1" fmla="*/ 1826329 w 7261261"/>
                <a:gd name="connsiteY1" fmla="*/ 878303 h 1251889"/>
                <a:gd name="connsiteX2" fmla="*/ 3668927 w 7261261"/>
                <a:gd name="connsiteY2" fmla="*/ 1251271 h 1251889"/>
                <a:gd name="connsiteX3" fmla="*/ 5607703 w 7261261"/>
                <a:gd name="connsiteY3" fmla="*/ 12300 h 1251889"/>
                <a:gd name="connsiteX4" fmla="*/ 7255270 w 7261261"/>
                <a:gd name="connsiteY4" fmla="*/ 630138 h 1251889"/>
                <a:gd name="connsiteX0" fmla="*/ 0 w 7261261"/>
                <a:gd name="connsiteY0" fmla="*/ 1251889 h 1251889"/>
                <a:gd name="connsiteX1" fmla="*/ 1826329 w 7261261"/>
                <a:gd name="connsiteY1" fmla="*/ 878303 h 1251889"/>
                <a:gd name="connsiteX2" fmla="*/ 3668927 w 7261261"/>
                <a:gd name="connsiteY2" fmla="*/ 1251271 h 1251889"/>
                <a:gd name="connsiteX3" fmla="*/ 5607703 w 7261261"/>
                <a:gd name="connsiteY3" fmla="*/ 12300 h 1251889"/>
                <a:gd name="connsiteX4" fmla="*/ 7255270 w 7261261"/>
                <a:gd name="connsiteY4" fmla="*/ 630138 h 1251889"/>
                <a:gd name="connsiteX0" fmla="*/ 0 w 7337167"/>
                <a:gd name="connsiteY0" fmla="*/ 1239609 h 1273178"/>
                <a:gd name="connsiteX1" fmla="*/ 1826329 w 7337167"/>
                <a:gd name="connsiteY1" fmla="*/ 866023 h 1273178"/>
                <a:gd name="connsiteX2" fmla="*/ 3668927 w 7337167"/>
                <a:gd name="connsiteY2" fmla="*/ 1238991 h 1273178"/>
                <a:gd name="connsiteX3" fmla="*/ 5607703 w 7337167"/>
                <a:gd name="connsiteY3" fmla="*/ 20 h 1273178"/>
                <a:gd name="connsiteX4" fmla="*/ 7331470 w 7337167"/>
                <a:gd name="connsiteY4" fmla="*/ 1273178 h 1273178"/>
                <a:gd name="connsiteX0" fmla="*/ 0 w 7336704"/>
                <a:gd name="connsiteY0" fmla="*/ 378592 h 412161"/>
                <a:gd name="connsiteX1" fmla="*/ 1826329 w 7336704"/>
                <a:gd name="connsiteY1" fmla="*/ 5006 h 412161"/>
                <a:gd name="connsiteX2" fmla="*/ 3668927 w 7336704"/>
                <a:gd name="connsiteY2" fmla="*/ 377974 h 412161"/>
                <a:gd name="connsiteX3" fmla="*/ 5493403 w 7336704"/>
                <a:gd name="connsiteY3" fmla="*/ 63 h 412161"/>
                <a:gd name="connsiteX4" fmla="*/ 7331470 w 7336704"/>
                <a:gd name="connsiteY4" fmla="*/ 412161 h 412161"/>
                <a:gd name="connsiteX0" fmla="*/ 0 w 7331470"/>
                <a:gd name="connsiteY0" fmla="*/ 378592 h 412161"/>
                <a:gd name="connsiteX1" fmla="*/ 1826329 w 7331470"/>
                <a:gd name="connsiteY1" fmla="*/ 5006 h 412161"/>
                <a:gd name="connsiteX2" fmla="*/ 3668927 w 7331470"/>
                <a:gd name="connsiteY2" fmla="*/ 377974 h 412161"/>
                <a:gd name="connsiteX3" fmla="*/ 5493403 w 7331470"/>
                <a:gd name="connsiteY3" fmla="*/ 63 h 412161"/>
                <a:gd name="connsiteX4" fmla="*/ 7331470 w 7331470"/>
                <a:gd name="connsiteY4" fmla="*/ 412161 h 412161"/>
                <a:gd name="connsiteX0" fmla="*/ 0 w 7339090"/>
                <a:gd name="connsiteY0" fmla="*/ 378537 h 389246"/>
                <a:gd name="connsiteX1" fmla="*/ 1826329 w 7339090"/>
                <a:gd name="connsiteY1" fmla="*/ 4951 h 389246"/>
                <a:gd name="connsiteX2" fmla="*/ 3668927 w 7339090"/>
                <a:gd name="connsiteY2" fmla="*/ 377919 h 389246"/>
                <a:gd name="connsiteX3" fmla="*/ 5493403 w 7339090"/>
                <a:gd name="connsiteY3" fmla="*/ 8 h 389246"/>
                <a:gd name="connsiteX4" fmla="*/ 7339090 w 7339090"/>
                <a:gd name="connsiteY4" fmla="*/ 389246 h 389246"/>
                <a:gd name="connsiteX0" fmla="*/ 0 w 7324802"/>
                <a:gd name="connsiteY0" fmla="*/ 378530 h 379714"/>
                <a:gd name="connsiteX1" fmla="*/ 1826329 w 7324802"/>
                <a:gd name="connsiteY1" fmla="*/ 4944 h 379714"/>
                <a:gd name="connsiteX2" fmla="*/ 3668927 w 7324802"/>
                <a:gd name="connsiteY2" fmla="*/ 377912 h 379714"/>
                <a:gd name="connsiteX3" fmla="*/ 5493403 w 7324802"/>
                <a:gd name="connsiteY3" fmla="*/ 1 h 379714"/>
                <a:gd name="connsiteX4" fmla="*/ 7324802 w 7324802"/>
                <a:gd name="connsiteY4" fmla="*/ 379714 h 379714"/>
                <a:gd name="connsiteX0" fmla="*/ 0 w 7324802"/>
                <a:gd name="connsiteY0" fmla="*/ 378530 h 379718"/>
                <a:gd name="connsiteX1" fmla="*/ 1826329 w 7324802"/>
                <a:gd name="connsiteY1" fmla="*/ 4944 h 379718"/>
                <a:gd name="connsiteX2" fmla="*/ 3668927 w 7324802"/>
                <a:gd name="connsiteY2" fmla="*/ 377912 h 379718"/>
                <a:gd name="connsiteX3" fmla="*/ 5493403 w 7324802"/>
                <a:gd name="connsiteY3" fmla="*/ 1 h 379718"/>
                <a:gd name="connsiteX4" fmla="*/ 7324802 w 7324802"/>
                <a:gd name="connsiteY4" fmla="*/ 379714 h 379718"/>
                <a:gd name="connsiteX0" fmla="*/ 0 w 7324802"/>
                <a:gd name="connsiteY0" fmla="*/ 378530 h 551166"/>
                <a:gd name="connsiteX1" fmla="*/ 1826329 w 7324802"/>
                <a:gd name="connsiteY1" fmla="*/ 4944 h 551166"/>
                <a:gd name="connsiteX2" fmla="*/ 3668927 w 7324802"/>
                <a:gd name="connsiteY2" fmla="*/ 551166 h 551166"/>
                <a:gd name="connsiteX3" fmla="*/ 5493403 w 7324802"/>
                <a:gd name="connsiteY3" fmla="*/ 1 h 551166"/>
                <a:gd name="connsiteX4" fmla="*/ 7324802 w 7324802"/>
                <a:gd name="connsiteY4" fmla="*/ 379714 h 551166"/>
                <a:gd name="connsiteX0" fmla="*/ 0 w 7324802"/>
                <a:gd name="connsiteY0" fmla="*/ 378530 h 551166"/>
                <a:gd name="connsiteX1" fmla="*/ 1826329 w 7324802"/>
                <a:gd name="connsiteY1" fmla="*/ 4944 h 551166"/>
                <a:gd name="connsiteX2" fmla="*/ 3668927 w 7324802"/>
                <a:gd name="connsiteY2" fmla="*/ 551166 h 551166"/>
                <a:gd name="connsiteX3" fmla="*/ 5493403 w 7324802"/>
                <a:gd name="connsiteY3" fmla="*/ 1 h 551166"/>
                <a:gd name="connsiteX4" fmla="*/ 7324802 w 7324802"/>
                <a:gd name="connsiteY4" fmla="*/ 379714 h 551166"/>
                <a:gd name="connsiteX0" fmla="*/ 0 w 7324802"/>
                <a:gd name="connsiteY0" fmla="*/ 378530 h 560791"/>
                <a:gd name="connsiteX1" fmla="*/ 1826329 w 7324802"/>
                <a:gd name="connsiteY1" fmla="*/ 4944 h 560791"/>
                <a:gd name="connsiteX2" fmla="*/ 3688177 w 7324802"/>
                <a:gd name="connsiteY2" fmla="*/ 560791 h 560791"/>
                <a:gd name="connsiteX3" fmla="*/ 5493403 w 7324802"/>
                <a:gd name="connsiteY3" fmla="*/ 1 h 560791"/>
                <a:gd name="connsiteX4" fmla="*/ 7324802 w 7324802"/>
                <a:gd name="connsiteY4" fmla="*/ 379714 h 56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4802" h="560791">
                  <a:moveTo>
                    <a:pt x="0" y="378530"/>
                  </a:moveTo>
                  <a:cubicBezTo>
                    <a:pt x="948518" y="369056"/>
                    <a:pt x="1211633" y="-25433"/>
                    <a:pt x="1826329" y="4944"/>
                  </a:cubicBezTo>
                  <a:cubicBezTo>
                    <a:pt x="2441025" y="35321"/>
                    <a:pt x="2278101" y="561615"/>
                    <a:pt x="3688177" y="560791"/>
                  </a:cubicBezTo>
                  <a:cubicBezTo>
                    <a:pt x="5098253" y="559967"/>
                    <a:pt x="4884091" y="-299"/>
                    <a:pt x="5493403" y="1"/>
                  </a:cubicBezTo>
                  <a:cubicBezTo>
                    <a:pt x="6102715" y="301"/>
                    <a:pt x="6430198" y="381173"/>
                    <a:pt x="7324802" y="379714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52357" y="3945083"/>
              <a:ext cx="9092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Sensor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900907" y="3820295"/>
              <a:ext cx="7421022" cy="1092509"/>
            </a:xfrm>
            <a:custGeom>
              <a:avLst/>
              <a:gdLst>
                <a:gd name="connsiteX0" fmla="*/ 0 w 7421022"/>
                <a:gd name="connsiteY0" fmla="*/ 0 h 1092509"/>
                <a:gd name="connsiteX1" fmla="*/ 45719 w 7421022"/>
                <a:gd name="connsiteY1" fmla="*/ 0 h 1092509"/>
                <a:gd name="connsiteX2" fmla="*/ 45719 w 7421022"/>
                <a:gd name="connsiteY2" fmla="*/ 157981 h 1092509"/>
                <a:gd name="connsiteX3" fmla="*/ 425291 w 7421022"/>
                <a:gd name="connsiteY3" fmla="*/ 157981 h 1092509"/>
                <a:gd name="connsiteX4" fmla="*/ 425291 w 7421022"/>
                <a:gd name="connsiteY4" fmla="*/ 654997 h 1092509"/>
                <a:gd name="connsiteX5" fmla="*/ 433215 w 7421022"/>
                <a:gd name="connsiteY5" fmla="*/ 660339 h 1092509"/>
                <a:gd name="connsiteX6" fmla="*/ 487469 w 7421022"/>
                <a:gd name="connsiteY6" fmla="*/ 740808 h 1092509"/>
                <a:gd name="connsiteX7" fmla="*/ 495821 w 7421022"/>
                <a:gd name="connsiteY7" fmla="*/ 782177 h 1092509"/>
                <a:gd name="connsiteX8" fmla="*/ 3093243 w 7421022"/>
                <a:gd name="connsiteY8" fmla="*/ 782177 h 1092509"/>
                <a:gd name="connsiteX9" fmla="*/ 3093243 w 7421022"/>
                <a:gd name="connsiteY9" fmla="*/ 780559 h 1092509"/>
                <a:gd name="connsiteX10" fmla="*/ 4261643 w 7421022"/>
                <a:gd name="connsiteY10" fmla="*/ 780559 h 1092509"/>
                <a:gd name="connsiteX11" fmla="*/ 4261643 w 7421022"/>
                <a:gd name="connsiteY11" fmla="*/ 782177 h 1092509"/>
                <a:gd name="connsiteX12" fmla="*/ 6925201 w 7421022"/>
                <a:gd name="connsiteY12" fmla="*/ 782177 h 1092509"/>
                <a:gd name="connsiteX13" fmla="*/ 6933553 w 7421022"/>
                <a:gd name="connsiteY13" fmla="*/ 740808 h 1092509"/>
                <a:gd name="connsiteX14" fmla="*/ 6987807 w 7421022"/>
                <a:gd name="connsiteY14" fmla="*/ 660339 h 1092509"/>
                <a:gd name="connsiteX15" fmla="*/ 6995731 w 7421022"/>
                <a:gd name="connsiteY15" fmla="*/ 654997 h 1092509"/>
                <a:gd name="connsiteX16" fmla="*/ 6995731 w 7421022"/>
                <a:gd name="connsiteY16" fmla="*/ 157981 h 1092509"/>
                <a:gd name="connsiteX17" fmla="*/ 7375303 w 7421022"/>
                <a:gd name="connsiteY17" fmla="*/ 157981 h 1092509"/>
                <a:gd name="connsiteX18" fmla="*/ 7375303 w 7421022"/>
                <a:gd name="connsiteY18" fmla="*/ 0 h 1092509"/>
                <a:gd name="connsiteX19" fmla="*/ 7421022 w 7421022"/>
                <a:gd name="connsiteY19" fmla="*/ 0 h 1092509"/>
                <a:gd name="connsiteX20" fmla="*/ 7421022 w 7421022"/>
                <a:gd name="connsiteY20" fmla="*/ 617912 h 1092509"/>
                <a:gd name="connsiteX21" fmla="*/ 7418304 w 7421022"/>
                <a:gd name="connsiteY21" fmla="*/ 617912 h 1092509"/>
                <a:gd name="connsiteX22" fmla="*/ 7418304 w 7421022"/>
                <a:gd name="connsiteY22" fmla="*/ 798816 h 1092509"/>
                <a:gd name="connsiteX23" fmla="*/ 7415891 w 7421022"/>
                <a:gd name="connsiteY23" fmla="*/ 798816 h 1092509"/>
                <a:gd name="connsiteX24" fmla="*/ 7419977 w 7421022"/>
                <a:gd name="connsiteY24" fmla="*/ 839349 h 1092509"/>
                <a:gd name="connsiteX25" fmla="*/ 7217838 w 7421022"/>
                <a:gd name="connsiteY25" fmla="*/ 1087365 h 1092509"/>
                <a:gd name="connsiteX26" fmla="*/ 7185394 w 7421022"/>
                <a:gd name="connsiteY26" fmla="*/ 1090636 h 1092509"/>
                <a:gd name="connsiteX27" fmla="*/ 7185394 w 7421022"/>
                <a:gd name="connsiteY27" fmla="*/ 1092507 h 1092509"/>
                <a:gd name="connsiteX28" fmla="*/ 7166828 w 7421022"/>
                <a:gd name="connsiteY28" fmla="*/ 1092507 h 1092509"/>
                <a:gd name="connsiteX29" fmla="*/ 7166818 w 7421022"/>
                <a:gd name="connsiteY29" fmla="*/ 1092508 h 1092509"/>
                <a:gd name="connsiteX30" fmla="*/ 7166808 w 7421022"/>
                <a:gd name="connsiteY30" fmla="*/ 1092507 h 1092509"/>
                <a:gd name="connsiteX31" fmla="*/ 4261643 w 7421022"/>
                <a:gd name="connsiteY31" fmla="*/ 1092507 h 1092509"/>
                <a:gd name="connsiteX32" fmla="*/ 4261643 w 7421022"/>
                <a:gd name="connsiteY32" fmla="*/ 1092509 h 1092509"/>
                <a:gd name="connsiteX33" fmla="*/ 3093243 w 7421022"/>
                <a:gd name="connsiteY33" fmla="*/ 1092509 h 1092509"/>
                <a:gd name="connsiteX34" fmla="*/ 3093243 w 7421022"/>
                <a:gd name="connsiteY34" fmla="*/ 1092507 h 1092509"/>
                <a:gd name="connsiteX35" fmla="*/ 254214 w 7421022"/>
                <a:gd name="connsiteY35" fmla="*/ 1092507 h 1092509"/>
                <a:gd name="connsiteX36" fmla="*/ 254204 w 7421022"/>
                <a:gd name="connsiteY36" fmla="*/ 1092508 h 1092509"/>
                <a:gd name="connsiteX37" fmla="*/ 254194 w 7421022"/>
                <a:gd name="connsiteY37" fmla="*/ 1092507 h 1092509"/>
                <a:gd name="connsiteX38" fmla="*/ 235628 w 7421022"/>
                <a:gd name="connsiteY38" fmla="*/ 1092507 h 1092509"/>
                <a:gd name="connsiteX39" fmla="*/ 235628 w 7421022"/>
                <a:gd name="connsiteY39" fmla="*/ 1090636 h 1092509"/>
                <a:gd name="connsiteX40" fmla="*/ 203184 w 7421022"/>
                <a:gd name="connsiteY40" fmla="*/ 1087365 h 1092509"/>
                <a:gd name="connsiteX41" fmla="*/ 1045 w 7421022"/>
                <a:gd name="connsiteY41" fmla="*/ 839349 h 1092509"/>
                <a:gd name="connsiteX42" fmla="*/ 5131 w 7421022"/>
                <a:gd name="connsiteY42" fmla="*/ 798816 h 1092509"/>
                <a:gd name="connsiteX43" fmla="*/ 2718 w 7421022"/>
                <a:gd name="connsiteY43" fmla="*/ 798816 h 1092509"/>
                <a:gd name="connsiteX44" fmla="*/ 2718 w 7421022"/>
                <a:gd name="connsiteY44" fmla="*/ 617912 h 1092509"/>
                <a:gd name="connsiteX45" fmla="*/ 0 w 7421022"/>
                <a:gd name="connsiteY45" fmla="*/ 617912 h 109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421022" h="1092509">
                  <a:moveTo>
                    <a:pt x="0" y="0"/>
                  </a:moveTo>
                  <a:lnTo>
                    <a:pt x="45719" y="0"/>
                  </a:lnTo>
                  <a:lnTo>
                    <a:pt x="45719" y="157981"/>
                  </a:lnTo>
                  <a:lnTo>
                    <a:pt x="425291" y="157981"/>
                  </a:lnTo>
                  <a:lnTo>
                    <a:pt x="425291" y="654997"/>
                  </a:lnTo>
                  <a:lnTo>
                    <a:pt x="433215" y="660339"/>
                  </a:lnTo>
                  <a:cubicBezTo>
                    <a:pt x="456121" y="683245"/>
                    <a:pt x="474658" y="710521"/>
                    <a:pt x="487469" y="740808"/>
                  </a:cubicBezTo>
                  <a:lnTo>
                    <a:pt x="495821" y="782177"/>
                  </a:lnTo>
                  <a:lnTo>
                    <a:pt x="3093243" y="782177"/>
                  </a:lnTo>
                  <a:lnTo>
                    <a:pt x="3093243" y="780559"/>
                  </a:lnTo>
                  <a:lnTo>
                    <a:pt x="4261643" y="780559"/>
                  </a:lnTo>
                  <a:lnTo>
                    <a:pt x="4261643" y="782177"/>
                  </a:lnTo>
                  <a:lnTo>
                    <a:pt x="6925201" y="782177"/>
                  </a:lnTo>
                  <a:lnTo>
                    <a:pt x="6933553" y="740808"/>
                  </a:lnTo>
                  <a:cubicBezTo>
                    <a:pt x="6946364" y="710521"/>
                    <a:pt x="6964901" y="683245"/>
                    <a:pt x="6987807" y="660339"/>
                  </a:cubicBezTo>
                  <a:lnTo>
                    <a:pt x="6995731" y="654997"/>
                  </a:lnTo>
                  <a:lnTo>
                    <a:pt x="6995731" y="157981"/>
                  </a:lnTo>
                  <a:lnTo>
                    <a:pt x="7375303" y="157981"/>
                  </a:lnTo>
                  <a:lnTo>
                    <a:pt x="7375303" y="0"/>
                  </a:lnTo>
                  <a:lnTo>
                    <a:pt x="7421022" y="0"/>
                  </a:lnTo>
                  <a:lnTo>
                    <a:pt x="7421022" y="617912"/>
                  </a:lnTo>
                  <a:lnTo>
                    <a:pt x="7418304" y="617912"/>
                  </a:lnTo>
                  <a:lnTo>
                    <a:pt x="7418304" y="798816"/>
                  </a:lnTo>
                  <a:lnTo>
                    <a:pt x="7415891" y="798816"/>
                  </a:lnTo>
                  <a:lnTo>
                    <a:pt x="7419977" y="839349"/>
                  </a:lnTo>
                  <a:cubicBezTo>
                    <a:pt x="7419977" y="961688"/>
                    <a:pt x="7333199" y="1063759"/>
                    <a:pt x="7217838" y="1087365"/>
                  </a:cubicBezTo>
                  <a:lnTo>
                    <a:pt x="7185394" y="1090636"/>
                  </a:lnTo>
                  <a:lnTo>
                    <a:pt x="7185394" y="1092507"/>
                  </a:lnTo>
                  <a:lnTo>
                    <a:pt x="7166828" y="1092507"/>
                  </a:lnTo>
                  <a:lnTo>
                    <a:pt x="7166818" y="1092508"/>
                  </a:lnTo>
                  <a:lnTo>
                    <a:pt x="7166808" y="1092507"/>
                  </a:lnTo>
                  <a:lnTo>
                    <a:pt x="4261643" y="1092507"/>
                  </a:lnTo>
                  <a:lnTo>
                    <a:pt x="4261643" y="1092509"/>
                  </a:lnTo>
                  <a:lnTo>
                    <a:pt x="3093243" y="1092509"/>
                  </a:lnTo>
                  <a:lnTo>
                    <a:pt x="3093243" y="1092507"/>
                  </a:lnTo>
                  <a:lnTo>
                    <a:pt x="254214" y="1092507"/>
                  </a:lnTo>
                  <a:lnTo>
                    <a:pt x="254204" y="1092508"/>
                  </a:lnTo>
                  <a:lnTo>
                    <a:pt x="254194" y="1092507"/>
                  </a:lnTo>
                  <a:lnTo>
                    <a:pt x="235628" y="1092507"/>
                  </a:lnTo>
                  <a:lnTo>
                    <a:pt x="235628" y="1090636"/>
                  </a:lnTo>
                  <a:lnTo>
                    <a:pt x="203184" y="1087365"/>
                  </a:lnTo>
                  <a:cubicBezTo>
                    <a:pt x="87823" y="1063759"/>
                    <a:pt x="1045" y="961688"/>
                    <a:pt x="1045" y="839349"/>
                  </a:cubicBezTo>
                  <a:lnTo>
                    <a:pt x="5131" y="798816"/>
                  </a:lnTo>
                  <a:lnTo>
                    <a:pt x="2718" y="798816"/>
                  </a:lnTo>
                  <a:lnTo>
                    <a:pt x="2718" y="617912"/>
                  </a:lnTo>
                  <a:lnTo>
                    <a:pt x="0" y="61791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39691" y="4405323"/>
              <a:ext cx="5935820" cy="15311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Battery</a:t>
              </a:r>
            </a:p>
          </p:txBody>
        </p:sp>
      </p:grpSp>
      <p:cxnSp>
        <p:nvCxnSpPr>
          <p:cNvPr id="58" name="Straight Arrow Connector 57"/>
          <p:cNvCxnSpPr>
            <a:endCxn id="8" idx="1"/>
          </p:cNvCxnSpPr>
          <p:nvPr/>
        </p:nvCxnSpPr>
        <p:spPr>
          <a:xfrm flipV="1">
            <a:off x="658497" y="4198114"/>
            <a:ext cx="286703" cy="5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75" y="3989587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</a:t>
            </a:r>
          </a:p>
          <a:p>
            <a:r>
              <a:rPr lang="en-US" dirty="0"/>
              <a:t>Bond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8277423" y="4257161"/>
            <a:ext cx="241174" cy="11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79268" y="4023394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</a:t>
            </a:r>
          </a:p>
          <a:p>
            <a:r>
              <a:rPr lang="en-US" dirty="0"/>
              <a:t>Bond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54593" y="3177131"/>
            <a:ext cx="161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Display 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“Bottomed Out”</a:t>
            </a:r>
          </a:p>
        </p:txBody>
      </p:sp>
      <p:cxnSp>
        <p:nvCxnSpPr>
          <p:cNvPr id="69" name="Straight Arrow Connector 68"/>
          <p:cNvCxnSpPr>
            <a:stCxn id="68" idx="2"/>
          </p:cNvCxnSpPr>
          <p:nvPr/>
        </p:nvCxnSpPr>
        <p:spPr>
          <a:xfrm>
            <a:off x="3660249" y="3700351"/>
            <a:ext cx="400107" cy="69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A74-4E04-4842-AB44-EF5469B93288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364806" y="3959364"/>
            <a:ext cx="839430" cy="519790"/>
          </a:xfrm>
          <a:custGeom>
            <a:avLst/>
            <a:gdLst>
              <a:gd name="connsiteX0" fmla="*/ 442621 w 882119"/>
              <a:gd name="connsiteY0" fmla="*/ 0 h 546224"/>
              <a:gd name="connsiteX1" fmla="*/ 654659 w 882119"/>
              <a:gd name="connsiteY1" fmla="*/ 135018 h 546224"/>
              <a:gd name="connsiteX2" fmla="*/ 672560 w 882119"/>
              <a:gd name="connsiteY2" fmla="*/ 220196 h 546224"/>
              <a:gd name="connsiteX3" fmla="*/ 882119 w 882119"/>
              <a:gd name="connsiteY3" fmla="*/ 220196 h 546224"/>
              <a:gd name="connsiteX4" fmla="*/ 882119 w 882119"/>
              <a:gd name="connsiteY4" fmla="*/ 546224 h 546224"/>
              <a:gd name="connsiteX5" fmla="*/ 0 w 882119"/>
              <a:gd name="connsiteY5" fmla="*/ 546224 h 546224"/>
              <a:gd name="connsiteX6" fmla="*/ 0 w 882119"/>
              <a:gd name="connsiteY6" fmla="*/ 220196 h 546224"/>
              <a:gd name="connsiteX7" fmla="*/ 212682 w 882119"/>
              <a:gd name="connsiteY7" fmla="*/ 220196 h 546224"/>
              <a:gd name="connsiteX8" fmla="*/ 230583 w 882119"/>
              <a:gd name="connsiteY8" fmla="*/ 135018 h 546224"/>
              <a:gd name="connsiteX9" fmla="*/ 442621 w 882119"/>
              <a:gd name="connsiteY9" fmla="*/ 0 h 54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2119" h="546224">
                <a:moveTo>
                  <a:pt x="442621" y="0"/>
                </a:moveTo>
                <a:cubicBezTo>
                  <a:pt x="537941" y="0"/>
                  <a:pt x="619725" y="55674"/>
                  <a:pt x="654659" y="135018"/>
                </a:cubicBezTo>
                <a:lnTo>
                  <a:pt x="672560" y="220196"/>
                </a:lnTo>
                <a:lnTo>
                  <a:pt x="882119" y="220196"/>
                </a:lnTo>
                <a:lnTo>
                  <a:pt x="882119" y="546224"/>
                </a:lnTo>
                <a:lnTo>
                  <a:pt x="0" y="546224"/>
                </a:lnTo>
                <a:lnTo>
                  <a:pt x="0" y="220196"/>
                </a:lnTo>
                <a:lnTo>
                  <a:pt x="212682" y="220196"/>
                </a:lnTo>
                <a:lnTo>
                  <a:pt x="230583" y="135018"/>
                </a:lnTo>
                <a:cubicBezTo>
                  <a:pt x="265518" y="55674"/>
                  <a:pt x="347301" y="0"/>
                  <a:pt x="442621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31" name="Freeform 30"/>
          <p:cNvSpPr/>
          <p:nvPr/>
        </p:nvSpPr>
        <p:spPr>
          <a:xfrm>
            <a:off x="6003411" y="3959364"/>
            <a:ext cx="839430" cy="519790"/>
          </a:xfrm>
          <a:custGeom>
            <a:avLst/>
            <a:gdLst>
              <a:gd name="connsiteX0" fmla="*/ 442621 w 882119"/>
              <a:gd name="connsiteY0" fmla="*/ 0 h 546224"/>
              <a:gd name="connsiteX1" fmla="*/ 654659 w 882119"/>
              <a:gd name="connsiteY1" fmla="*/ 135018 h 546224"/>
              <a:gd name="connsiteX2" fmla="*/ 672560 w 882119"/>
              <a:gd name="connsiteY2" fmla="*/ 220196 h 546224"/>
              <a:gd name="connsiteX3" fmla="*/ 882119 w 882119"/>
              <a:gd name="connsiteY3" fmla="*/ 220196 h 546224"/>
              <a:gd name="connsiteX4" fmla="*/ 882119 w 882119"/>
              <a:gd name="connsiteY4" fmla="*/ 546224 h 546224"/>
              <a:gd name="connsiteX5" fmla="*/ 0 w 882119"/>
              <a:gd name="connsiteY5" fmla="*/ 546224 h 546224"/>
              <a:gd name="connsiteX6" fmla="*/ 0 w 882119"/>
              <a:gd name="connsiteY6" fmla="*/ 220196 h 546224"/>
              <a:gd name="connsiteX7" fmla="*/ 212682 w 882119"/>
              <a:gd name="connsiteY7" fmla="*/ 220196 h 546224"/>
              <a:gd name="connsiteX8" fmla="*/ 230583 w 882119"/>
              <a:gd name="connsiteY8" fmla="*/ 135018 h 546224"/>
              <a:gd name="connsiteX9" fmla="*/ 442621 w 882119"/>
              <a:gd name="connsiteY9" fmla="*/ 0 h 54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2119" h="546224">
                <a:moveTo>
                  <a:pt x="442621" y="0"/>
                </a:moveTo>
                <a:cubicBezTo>
                  <a:pt x="537941" y="0"/>
                  <a:pt x="619725" y="55674"/>
                  <a:pt x="654659" y="135018"/>
                </a:cubicBezTo>
                <a:lnTo>
                  <a:pt x="672560" y="220196"/>
                </a:lnTo>
                <a:lnTo>
                  <a:pt x="882119" y="220196"/>
                </a:lnTo>
                <a:lnTo>
                  <a:pt x="882119" y="546224"/>
                </a:lnTo>
                <a:lnTo>
                  <a:pt x="0" y="546224"/>
                </a:lnTo>
                <a:lnTo>
                  <a:pt x="0" y="220196"/>
                </a:lnTo>
                <a:lnTo>
                  <a:pt x="212682" y="220196"/>
                </a:lnTo>
                <a:lnTo>
                  <a:pt x="230583" y="135018"/>
                </a:lnTo>
                <a:cubicBezTo>
                  <a:pt x="265518" y="55674"/>
                  <a:pt x="347301" y="0"/>
                  <a:pt x="442621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26" name="TextBox 25"/>
          <p:cNvSpPr txBox="1"/>
          <p:nvPr/>
        </p:nvSpPr>
        <p:spPr>
          <a:xfrm rot="19515728">
            <a:off x="-319667" y="2439639"/>
            <a:ext cx="95547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75000"/>
                    <a:alpha val="20000"/>
                  </a:schemeClr>
                </a:solidFill>
              </a:rPr>
              <a:t>Prepared for LG</a:t>
            </a:r>
          </a:p>
        </p:txBody>
      </p:sp>
    </p:spTree>
    <p:extLst>
      <p:ext uri="{BB962C8B-B14F-4D97-AF65-F5344CB8AC3E}">
        <p14:creationId xmlns:p14="http://schemas.microsoft.com/office/powerpoint/2010/main" val="119956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330190" y="3959247"/>
            <a:ext cx="1684020" cy="203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“Bottoming Out” Glass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9A47128-599C-4758-9297-4807513BA391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- SUBJECT TO NDA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942" y="1341437"/>
            <a:ext cx="2464916" cy="495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95300" y="5812163"/>
            <a:ext cx="2781300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28645" y="2681613"/>
            <a:ext cx="4931127" cy="1946177"/>
            <a:chOff x="4169887" y="2281275"/>
            <a:chExt cx="7421022" cy="2928868"/>
          </a:xfrm>
        </p:grpSpPr>
        <p:grpSp>
          <p:nvGrpSpPr>
            <p:cNvPr id="12" name="Group 11"/>
            <p:cNvGrpSpPr/>
            <p:nvPr/>
          </p:nvGrpSpPr>
          <p:grpSpPr>
            <a:xfrm>
              <a:off x="4169887" y="2281275"/>
              <a:ext cx="7421022" cy="2928868"/>
              <a:chOff x="900907" y="1983936"/>
              <a:chExt cx="7421022" cy="2928868"/>
            </a:xfrm>
          </p:grpSpPr>
          <p:sp>
            <p:nvSpPr>
              <p:cNvPr id="13" name="Down Arrow 12"/>
              <p:cNvSpPr/>
              <p:nvPr/>
            </p:nvSpPr>
            <p:spPr>
              <a:xfrm>
                <a:off x="4463020" y="2640698"/>
                <a:ext cx="321644" cy="1119886"/>
              </a:xfrm>
              <a:prstGeom prst="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45200" y="3786519"/>
                <a:ext cx="381000" cy="14478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889002" y="3821176"/>
                <a:ext cx="381000" cy="144526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76521" y="4185638"/>
                <a:ext cx="5989160" cy="18055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Mid-Frame, PCB, etc.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7508" y="1983936"/>
                <a:ext cx="931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</a:t>
                </a:r>
                <a:r>
                  <a:rPr lang="en-US" baseline="-25000" dirty="0" err="1"/>
                  <a:t>TouchMax</a:t>
                </a:r>
                <a:endParaRPr lang="en-US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937644" y="3400431"/>
                <a:ext cx="7324803" cy="503455"/>
              </a:xfrm>
              <a:custGeom>
                <a:avLst/>
                <a:gdLst>
                  <a:gd name="connsiteX0" fmla="*/ 0 w 7436646"/>
                  <a:gd name="connsiteY0" fmla="*/ 576810 h 617999"/>
                  <a:gd name="connsiteX1" fmla="*/ 2100649 w 7436646"/>
                  <a:gd name="connsiteY1" fmla="*/ 66064 h 617999"/>
                  <a:gd name="connsiteX2" fmla="*/ 3690552 w 7436646"/>
                  <a:gd name="connsiteY2" fmla="*/ 552096 h 617999"/>
                  <a:gd name="connsiteX3" fmla="*/ 5782963 w 7436646"/>
                  <a:gd name="connsiteY3" fmla="*/ 161 h 617999"/>
                  <a:gd name="connsiteX4" fmla="*/ 7430530 w 7436646"/>
                  <a:gd name="connsiteY4" fmla="*/ 617999 h 617999"/>
                  <a:gd name="connsiteX0" fmla="*/ 0 w 7436579"/>
                  <a:gd name="connsiteY0" fmla="*/ 581175 h 976696"/>
                  <a:gd name="connsiteX1" fmla="*/ 2100649 w 7436579"/>
                  <a:gd name="connsiteY1" fmla="*/ 70429 h 976696"/>
                  <a:gd name="connsiteX2" fmla="*/ 3772930 w 7436579"/>
                  <a:gd name="connsiteY2" fmla="*/ 976591 h 976696"/>
                  <a:gd name="connsiteX3" fmla="*/ 5782963 w 7436579"/>
                  <a:gd name="connsiteY3" fmla="*/ 4526 h 976696"/>
                  <a:gd name="connsiteX4" fmla="*/ 7430530 w 7436579"/>
                  <a:gd name="connsiteY4" fmla="*/ 622364 h 976696"/>
                  <a:gd name="connsiteX0" fmla="*/ 0 w 7436633"/>
                  <a:gd name="connsiteY0" fmla="*/ 586925 h 1188374"/>
                  <a:gd name="connsiteX1" fmla="*/ 2100649 w 7436633"/>
                  <a:gd name="connsiteY1" fmla="*/ 76179 h 1188374"/>
                  <a:gd name="connsiteX2" fmla="*/ 3707027 w 7436633"/>
                  <a:gd name="connsiteY2" fmla="*/ 1188287 h 1188374"/>
                  <a:gd name="connsiteX3" fmla="*/ 5782963 w 7436633"/>
                  <a:gd name="connsiteY3" fmla="*/ 10276 h 1188374"/>
                  <a:gd name="connsiteX4" fmla="*/ 7430530 w 7436633"/>
                  <a:gd name="connsiteY4" fmla="*/ 628114 h 1188374"/>
                  <a:gd name="connsiteX0" fmla="*/ 0 w 7436697"/>
                  <a:gd name="connsiteY0" fmla="*/ 596043 h 1448937"/>
                  <a:gd name="connsiteX1" fmla="*/ 2100649 w 7436697"/>
                  <a:gd name="connsiteY1" fmla="*/ 85297 h 1448937"/>
                  <a:gd name="connsiteX2" fmla="*/ 3630827 w 7436697"/>
                  <a:gd name="connsiteY2" fmla="*/ 1448865 h 1448937"/>
                  <a:gd name="connsiteX3" fmla="*/ 5782963 w 7436697"/>
                  <a:gd name="connsiteY3" fmla="*/ 19394 h 1448937"/>
                  <a:gd name="connsiteX4" fmla="*/ 7430530 w 7436697"/>
                  <a:gd name="connsiteY4" fmla="*/ 637232 h 1448937"/>
                  <a:gd name="connsiteX0" fmla="*/ 0 w 7436521"/>
                  <a:gd name="connsiteY0" fmla="*/ 588949 h 1251354"/>
                  <a:gd name="connsiteX1" fmla="*/ 2100649 w 7436521"/>
                  <a:gd name="connsiteY1" fmla="*/ 78203 h 1251354"/>
                  <a:gd name="connsiteX2" fmla="*/ 3844187 w 7436521"/>
                  <a:gd name="connsiteY2" fmla="*/ 1251271 h 1251354"/>
                  <a:gd name="connsiteX3" fmla="*/ 5782963 w 7436521"/>
                  <a:gd name="connsiteY3" fmla="*/ 12300 h 1251354"/>
                  <a:gd name="connsiteX4" fmla="*/ 7430530 w 7436521"/>
                  <a:gd name="connsiteY4" fmla="*/ 630138 h 1251354"/>
                  <a:gd name="connsiteX0" fmla="*/ 0 w 7436521"/>
                  <a:gd name="connsiteY0" fmla="*/ 588949 h 1281880"/>
                  <a:gd name="connsiteX1" fmla="*/ 2001589 w 7436521"/>
                  <a:gd name="connsiteY1" fmla="*/ 878303 h 1281880"/>
                  <a:gd name="connsiteX2" fmla="*/ 3844187 w 7436521"/>
                  <a:gd name="connsiteY2" fmla="*/ 1251271 h 1281880"/>
                  <a:gd name="connsiteX3" fmla="*/ 5782963 w 7436521"/>
                  <a:gd name="connsiteY3" fmla="*/ 12300 h 1281880"/>
                  <a:gd name="connsiteX4" fmla="*/ 7430530 w 7436521"/>
                  <a:gd name="connsiteY4" fmla="*/ 630138 h 1281880"/>
                  <a:gd name="connsiteX0" fmla="*/ 0 w 7246021"/>
                  <a:gd name="connsiteY0" fmla="*/ 1236649 h 1276791"/>
                  <a:gd name="connsiteX1" fmla="*/ 1811089 w 7246021"/>
                  <a:gd name="connsiteY1" fmla="*/ 878303 h 1276791"/>
                  <a:gd name="connsiteX2" fmla="*/ 3653687 w 7246021"/>
                  <a:gd name="connsiteY2" fmla="*/ 1251271 h 1276791"/>
                  <a:gd name="connsiteX3" fmla="*/ 5592463 w 7246021"/>
                  <a:gd name="connsiteY3" fmla="*/ 12300 h 1276791"/>
                  <a:gd name="connsiteX4" fmla="*/ 7240030 w 7246021"/>
                  <a:gd name="connsiteY4" fmla="*/ 630138 h 1276791"/>
                  <a:gd name="connsiteX0" fmla="*/ 0 w 7246021"/>
                  <a:gd name="connsiteY0" fmla="*/ 1236649 h 1251271"/>
                  <a:gd name="connsiteX1" fmla="*/ 1811089 w 7246021"/>
                  <a:gd name="connsiteY1" fmla="*/ 878303 h 1251271"/>
                  <a:gd name="connsiteX2" fmla="*/ 3653687 w 7246021"/>
                  <a:gd name="connsiteY2" fmla="*/ 1251271 h 1251271"/>
                  <a:gd name="connsiteX3" fmla="*/ 5592463 w 7246021"/>
                  <a:gd name="connsiteY3" fmla="*/ 12300 h 1251271"/>
                  <a:gd name="connsiteX4" fmla="*/ 7240030 w 7246021"/>
                  <a:gd name="connsiteY4" fmla="*/ 630138 h 1251271"/>
                  <a:gd name="connsiteX0" fmla="*/ 0 w 7261261"/>
                  <a:gd name="connsiteY0" fmla="*/ 1251889 h 1251889"/>
                  <a:gd name="connsiteX1" fmla="*/ 1826329 w 7261261"/>
                  <a:gd name="connsiteY1" fmla="*/ 878303 h 1251889"/>
                  <a:gd name="connsiteX2" fmla="*/ 3668927 w 7261261"/>
                  <a:gd name="connsiteY2" fmla="*/ 1251271 h 1251889"/>
                  <a:gd name="connsiteX3" fmla="*/ 5607703 w 7261261"/>
                  <a:gd name="connsiteY3" fmla="*/ 12300 h 1251889"/>
                  <a:gd name="connsiteX4" fmla="*/ 7255270 w 7261261"/>
                  <a:gd name="connsiteY4" fmla="*/ 630138 h 1251889"/>
                  <a:gd name="connsiteX0" fmla="*/ 0 w 7261261"/>
                  <a:gd name="connsiteY0" fmla="*/ 1251889 h 1251889"/>
                  <a:gd name="connsiteX1" fmla="*/ 1826329 w 7261261"/>
                  <a:gd name="connsiteY1" fmla="*/ 878303 h 1251889"/>
                  <a:gd name="connsiteX2" fmla="*/ 3668927 w 7261261"/>
                  <a:gd name="connsiteY2" fmla="*/ 1251271 h 1251889"/>
                  <a:gd name="connsiteX3" fmla="*/ 5607703 w 7261261"/>
                  <a:gd name="connsiteY3" fmla="*/ 12300 h 1251889"/>
                  <a:gd name="connsiteX4" fmla="*/ 7255270 w 7261261"/>
                  <a:gd name="connsiteY4" fmla="*/ 630138 h 1251889"/>
                  <a:gd name="connsiteX0" fmla="*/ 0 w 7337167"/>
                  <a:gd name="connsiteY0" fmla="*/ 1239609 h 1273178"/>
                  <a:gd name="connsiteX1" fmla="*/ 1826329 w 7337167"/>
                  <a:gd name="connsiteY1" fmla="*/ 866023 h 1273178"/>
                  <a:gd name="connsiteX2" fmla="*/ 3668927 w 7337167"/>
                  <a:gd name="connsiteY2" fmla="*/ 1238991 h 1273178"/>
                  <a:gd name="connsiteX3" fmla="*/ 5607703 w 7337167"/>
                  <a:gd name="connsiteY3" fmla="*/ 20 h 1273178"/>
                  <a:gd name="connsiteX4" fmla="*/ 7331470 w 7337167"/>
                  <a:gd name="connsiteY4" fmla="*/ 1273178 h 1273178"/>
                  <a:gd name="connsiteX0" fmla="*/ 0 w 7336704"/>
                  <a:gd name="connsiteY0" fmla="*/ 378592 h 412161"/>
                  <a:gd name="connsiteX1" fmla="*/ 1826329 w 7336704"/>
                  <a:gd name="connsiteY1" fmla="*/ 5006 h 412161"/>
                  <a:gd name="connsiteX2" fmla="*/ 3668927 w 7336704"/>
                  <a:gd name="connsiteY2" fmla="*/ 377974 h 412161"/>
                  <a:gd name="connsiteX3" fmla="*/ 5493403 w 7336704"/>
                  <a:gd name="connsiteY3" fmla="*/ 63 h 412161"/>
                  <a:gd name="connsiteX4" fmla="*/ 7331470 w 7336704"/>
                  <a:gd name="connsiteY4" fmla="*/ 412161 h 412161"/>
                  <a:gd name="connsiteX0" fmla="*/ 0 w 7331470"/>
                  <a:gd name="connsiteY0" fmla="*/ 378592 h 412161"/>
                  <a:gd name="connsiteX1" fmla="*/ 1826329 w 7331470"/>
                  <a:gd name="connsiteY1" fmla="*/ 5006 h 412161"/>
                  <a:gd name="connsiteX2" fmla="*/ 3668927 w 7331470"/>
                  <a:gd name="connsiteY2" fmla="*/ 377974 h 412161"/>
                  <a:gd name="connsiteX3" fmla="*/ 5493403 w 7331470"/>
                  <a:gd name="connsiteY3" fmla="*/ 63 h 412161"/>
                  <a:gd name="connsiteX4" fmla="*/ 7331470 w 7331470"/>
                  <a:gd name="connsiteY4" fmla="*/ 412161 h 412161"/>
                  <a:gd name="connsiteX0" fmla="*/ 0 w 7339090"/>
                  <a:gd name="connsiteY0" fmla="*/ 378537 h 389246"/>
                  <a:gd name="connsiteX1" fmla="*/ 1826329 w 7339090"/>
                  <a:gd name="connsiteY1" fmla="*/ 4951 h 389246"/>
                  <a:gd name="connsiteX2" fmla="*/ 3668927 w 7339090"/>
                  <a:gd name="connsiteY2" fmla="*/ 377919 h 389246"/>
                  <a:gd name="connsiteX3" fmla="*/ 5493403 w 7339090"/>
                  <a:gd name="connsiteY3" fmla="*/ 8 h 389246"/>
                  <a:gd name="connsiteX4" fmla="*/ 7339090 w 7339090"/>
                  <a:gd name="connsiteY4" fmla="*/ 389246 h 389246"/>
                  <a:gd name="connsiteX0" fmla="*/ 0 w 7324802"/>
                  <a:gd name="connsiteY0" fmla="*/ 378530 h 379714"/>
                  <a:gd name="connsiteX1" fmla="*/ 1826329 w 7324802"/>
                  <a:gd name="connsiteY1" fmla="*/ 4944 h 379714"/>
                  <a:gd name="connsiteX2" fmla="*/ 3668927 w 7324802"/>
                  <a:gd name="connsiteY2" fmla="*/ 377912 h 379714"/>
                  <a:gd name="connsiteX3" fmla="*/ 5493403 w 7324802"/>
                  <a:gd name="connsiteY3" fmla="*/ 1 h 379714"/>
                  <a:gd name="connsiteX4" fmla="*/ 7324802 w 7324802"/>
                  <a:gd name="connsiteY4" fmla="*/ 379714 h 379714"/>
                  <a:gd name="connsiteX0" fmla="*/ 0 w 7324802"/>
                  <a:gd name="connsiteY0" fmla="*/ 378530 h 379718"/>
                  <a:gd name="connsiteX1" fmla="*/ 1826329 w 7324802"/>
                  <a:gd name="connsiteY1" fmla="*/ 4944 h 379718"/>
                  <a:gd name="connsiteX2" fmla="*/ 3668927 w 7324802"/>
                  <a:gd name="connsiteY2" fmla="*/ 377912 h 379718"/>
                  <a:gd name="connsiteX3" fmla="*/ 5493403 w 7324802"/>
                  <a:gd name="connsiteY3" fmla="*/ 1 h 379718"/>
                  <a:gd name="connsiteX4" fmla="*/ 7324802 w 7324802"/>
                  <a:gd name="connsiteY4" fmla="*/ 379714 h 379718"/>
                  <a:gd name="connsiteX0" fmla="*/ 0 w 7324802"/>
                  <a:gd name="connsiteY0" fmla="*/ 378530 h 551166"/>
                  <a:gd name="connsiteX1" fmla="*/ 1826329 w 7324802"/>
                  <a:gd name="connsiteY1" fmla="*/ 4944 h 551166"/>
                  <a:gd name="connsiteX2" fmla="*/ 3668927 w 7324802"/>
                  <a:gd name="connsiteY2" fmla="*/ 551166 h 551166"/>
                  <a:gd name="connsiteX3" fmla="*/ 5493403 w 7324802"/>
                  <a:gd name="connsiteY3" fmla="*/ 1 h 551166"/>
                  <a:gd name="connsiteX4" fmla="*/ 7324802 w 7324802"/>
                  <a:gd name="connsiteY4" fmla="*/ 379714 h 551166"/>
                  <a:gd name="connsiteX0" fmla="*/ 0 w 7324802"/>
                  <a:gd name="connsiteY0" fmla="*/ 378530 h 551166"/>
                  <a:gd name="connsiteX1" fmla="*/ 1826329 w 7324802"/>
                  <a:gd name="connsiteY1" fmla="*/ 4944 h 551166"/>
                  <a:gd name="connsiteX2" fmla="*/ 3668927 w 7324802"/>
                  <a:gd name="connsiteY2" fmla="*/ 551166 h 551166"/>
                  <a:gd name="connsiteX3" fmla="*/ 5493403 w 7324802"/>
                  <a:gd name="connsiteY3" fmla="*/ 1 h 551166"/>
                  <a:gd name="connsiteX4" fmla="*/ 7324802 w 7324802"/>
                  <a:gd name="connsiteY4" fmla="*/ 379714 h 551166"/>
                  <a:gd name="connsiteX0" fmla="*/ 0 w 7324802"/>
                  <a:gd name="connsiteY0" fmla="*/ 378530 h 560791"/>
                  <a:gd name="connsiteX1" fmla="*/ 1826329 w 7324802"/>
                  <a:gd name="connsiteY1" fmla="*/ 4944 h 560791"/>
                  <a:gd name="connsiteX2" fmla="*/ 3688177 w 7324802"/>
                  <a:gd name="connsiteY2" fmla="*/ 560791 h 560791"/>
                  <a:gd name="connsiteX3" fmla="*/ 5493403 w 7324802"/>
                  <a:gd name="connsiteY3" fmla="*/ 1 h 560791"/>
                  <a:gd name="connsiteX4" fmla="*/ 7324802 w 7324802"/>
                  <a:gd name="connsiteY4" fmla="*/ 379714 h 560791"/>
                  <a:gd name="connsiteX0" fmla="*/ 0 w 7324802"/>
                  <a:gd name="connsiteY0" fmla="*/ 378530 h 379717"/>
                  <a:gd name="connsiteX1" fmla="*/ 1826329 w 7324802"/>
                  <a:gd name="connsiteY1" fmla="*/ 4944 h 379717"/>
                  <a:gd name="connsiteX2" fmla="*/ 3688177 w 7324802"/>
                  <a:gd name="connsiteY2" fmla="*/ 377309 h 379717"/>
                  <a:gd name="connsiteX3" fmla="*/ 5493403 w 7324802"/>
                  <a:gd name="connsiteY3" fmla="*/ 1 h 379717"/>
                  <a:gd name="connsiteX4" fmla="*/ 7324802 w 7324802"/>
                  <a:gd name="connsiteY4" fmla="*/ 379714 h 379717"/>
                  <a:gd name="connsiteX0" fmla="*/ 0 w 7324802"/>
                  <a:gd name="connsiteY0" fmla="*/ 378530 h 503454"/>
                  <a:gd name="connsiteX1" fmla="*/ 1826329 w 7324802"/>
                  <a:gd name="connsiteY1" fmla="*/ 4944 h 503454"/>
                  <a:gd name="connsiteX2" fmla="*/ 3676709 w 7324802"/>
                  <a:gd name="connsiteY2" fmla="*/ 503453 h 503454"/>
                  <a:gd name="connsiteX3" fmla="*/ 5493403 w 7324802"/>
                  <a:gd name="connsiteY3" fmla="*/ 1 h 503454"/>
                  <a:gd name="connsiteX4" fmla="*/ 7324802 w 7324802"/>
                  <a:gd name="connsiteY4" fmla="*/ 379714 h 50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24802" h="503454">
                    <a:moveTo>
                      <a:pt x="0" y="378530"/>
                    </a:moveTo>
                    <a:cubicBezTo>
                      <a:pt x="948518" y="369056"/>
                      <a:pt x="1213544" y="-15876"/>
                      <a:pt x="1826329" y="4944"/>
                    </a:cubicBezTo>
                    <a:cubicBezTo>
                      <a:pt x="2439114" y="25764"/>
                      <a:pt x="2266633" y="504277"/>
                      <a:pt x="3676709" y="503453"/>
                    </a:cubicBezTo>
                    <a:cubicBezTo>
                      <a:pt x="5086785" y="502629"/>
                      <a:pt x="4884091" y="-299"/>
                      <a:pt x="5493403" y="1"/>
                    </a:cubicBezTo>
                    <a:cubicBezTo>
                      <a:pt x="6102715" y="301"/>
                      <a:pt x="6430198" y="381173"/>
                      <a:pt x="7324802" y="379714"/>
                    </a:cubicBezTo>
                  </a:path>
                </a:pathLst>
              </a:custGeom>
              <a:no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52357" y="3945083"/>
                <a:ext cx="9092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Sensor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900907" y="3820295"/>
                <a:ext cx="7421022" cy="1092509"/>
              </a:xfrm>
              <a:custGeom>
                <a:avLst/>
                <a:gdLst>
                  <a:gd name="connsiteX0" fmla="*/ 0 w 7421022"/>
                  <a:gd name="connsiteY0" fmla="*/ 0 h 1092509"/>
                  <a:gd name="connsiteX1" fmla="*/ 45719 w 7421022"/>
                  <a:gd name="connsiteY1" fmla="*/ 0 h 1092509"/>
                  <a:gd name="connsiteX2" fmla="*/ 45719 w 7421022"/>
                  <a:gd name="connsiteY2" fmla="*/ 157981 h 1092509"/>
                  <a:gd name="connsiteX3" fmla="*/ 425291 w 7421022"/>
                  <a:gd name="connsiteY3" fmla="*/ 157981 h 1092509"/>
                  <a:gd name="connsiteX4" fmla="*/ 425291 w 7421022"/>
                  <a:gd name="connsiteY4" fmla="*/ 654997 h 1092509"/>
                  <a:gd name="connsiteX5" fmla="*/ 433215 w 7421022"/>
                  <a:gd name="connsiteY5" fmla="*/ 660339 h 1092509"/>
                  <a:gd name="connsiteX6" fmla="*/ 487469 w 7421022"/>
                  <a:gd name="connsiteY6" fmla="*/ 740808 h 1092509"/>
                  <a:gd name="connsiteX7" fmla="*/ 495821 w 7421022"/>
                  <a:gd name="connsiteY7" fmla="*/ 782177 h 1092509"/>
                  <a:gd name="connsiteX8" fmla="*/ 3093243 w 7421022"/>
                  <a:gd name="connsiteY8" fmla="*/ 782177 h 1092509"/>
                  <a:gd name="connsiteX9" fmla="*/ 3093243 w 7421022"/>
                  <a:gd name="connsiteY9" fmla="*/ 780559 h 1092509"/>
                  <a:gd name="connsiteX10" fmla="*/ 4261643 w 7421022"/>
                  <a:gd name="connsiteY10" fmla="*/ 780559 h 1092509"/>
                  <a:gd name="connsiteX11" fmla="*/ 4261643 w 7421022"/>
                  <a:gd name="connsiteY11" fmla="*/ 782177 h 1092509"/>
                  <a:gd name="connsiteX12" fmla="*/ 6925201 w 7421022"/>
                  <a:gd name="connsiteY12" fmla="*/ 782177 h 1092509"/>
                  <a:gd name="connsiteX13" fmla="*/ 6933553 w 7421022"/>
                  <a:gd name="connsiteY13" fmla="*/ 740808 h 1092509"/>
                  <a:gd name="connsiteX14" fmla="*/ 6987807 w 7421022"/>
                  <a:gd name="connsiteY14" fmla="*/ 660339 h 1092509"/>
                  <a:gd name="connsiteX15" fmla="*/ 6995731 w 7421022"/>
                  <a:gd name="connsiteY15" fmla="*/ 654997 h 1092509"/>
                  <a:gd name="connsiteX16" fmla="*/ 6995731 w 7421022"/>
                  <a:gd name="connsiteY16" fmla="*/ 157981 h 1092509"/>
                  <a:gd name="connsiteX17" fmla="*/ 7375303 w 7421022"/>
                  <a:gd name="connsiteY17" fmla="*/ 157981 h 1092509"/>
                  <a:gd name="connsiteX18" fmla="*/ 7375303 w 7421022"/>
                  <a:gd name="connsiteY18" fmla="*/ 0 h 1092509"/>
                  <a:gd name="connsiteX19" fmla="*/ 7421022 w 7421022"/>
                  <a:gd name="connsiteY19" fmla="*/ 0 h 1092509"/>
                  <a:gd name="connsiteX20" fmla="*/ 7421022 w 7421022"/>
                  <a:gd name="connsiteY20" fmla="*/ 617912 h 1092509"/>
                  <a:gd name="connsiteX21" fmla="*/ 7418304 w 7421022"/>
                  <a:gd name="connsiteY21" fmla="*/ 617912 h 1092509"/>
                  <a:gd name="connsiteX22" fmla="*/ 7418304 w 7421022"/>
                  <a:gd name="connsiteY22" fmla="*/ 798816 h 1092509"/>
                  <a:gd name="connsiteX23" fmla="*/ 7415891 w 7421022"/>
                  <a:gd name="connsiteY23" fmla="*/ 798816 h 1092509"/>
                  <a:gd name="connsiteX24" fmla="*/ 7419977 w 7421022"/>
                  <a:gd name="connsiteY24" fmla="*/ 839349 h 1092509"/>
                  <a:gd name="connsiteX25" fmla="*/ 7217838 w 7421022"/>
                  <a:gd name="connsiteY25" fmla="*/ 1087365 h 1092509"/>
                  <a:gd name="connsiteX26" fmla="*/ 7185394 w 7421022"/>
                  <a:gd name="connsiteY26" fmla="*/ 1090636 h 1092509"/>
                  <a:gd name="connsiteX27" fmla="*/ 7185394 w 7421022"/>
                  <a:gd name="connsiteY27" fmla="*/ 1092507 h 1092509"/>
                  <a:gd name="connsiteX28" fmla="*/ 7166828 w 7421022"/>
                  <a:gd name="connsiteY28" fmla="*/ 1092507 h 1092509"/>
                  <a:gd name="connsiteX29" fmla="*/ 7166818 w 7421022"/>
                  <a:gd name="connsiteY29" fmla="*/ 1092508 h 1092509"/>
                  <a:gd name="connsiteX30" fmla="*/ 7166808 w 7421022"/>
                  <a:gd name="connsiteY30" fmla="*/ 1092507 h 1092509"/>
                  <a:gd name="connsiteX31" fmla="*/ 4261643 w 7421022"/>
                  <a:gd name="connsiteY31" fmla="*/ 1092507 h 1092509"/>
                  <a:gd name="connsiteX32" fmla="*/ 4261643 w 7421022"/>
                  <a:gd name="connsiteY32" fmla="*/ 1092509 h 1092509"/>
                  <a:gd name="connsiteX33" fmla="*/ 3093243 w 7421022"/>
                  <a:gd name="connsiteY33" fmla="*/ 1092509 h 1092509"/>
                  <a:gd name="connsiteX34" fmla="*/ 3093243 w 7421022"/>
                  <a:gd name="connsiteY34" fmla="*/ 1092507 h 1092509"/>
                  <a:gd name="connsiteX35" fmla="*/ 254214 w 7421022"/>
                  <a:gd name="connsiteY35" fmla="*/ 1092507 h 1092509"/>
                  <a:gd name="connsiteX36" fmla="*/ 254204 w 7421022"/>
                  <a:gd name="connsiteY36" fmla="*/ 1092508 h 1092509"/>
                  <a:gd name="connsiteX37" fmla="*/ 254194 w 7421022"/>
                  <a:gd name="connsiteY37" fmla="*/ 1092507 h 1092509"/>
                  <a:gd name="connsiteX38" fmla="*/ 235628 w 7421022"/>
                  <a:gd name="connsiteY38" fmla="*/ 1092507 h 1092509"/>
                  <a:gd name="connsiteX39" fmla="*/ 235628 w 7421022"/>
                  <a:gd name="connsiteY39" fmla="*/ 1090636 h 1092509"/>
                  <a:gd name="connsiteX40" fmla="*/ 203184 w 7421022"/>
                  <a:gd name="connsiteY40" fmla="*/ 1087365 h 1092509"/>
                  <a:gd name="connsiteX41" fmla="*/ 1045 w 7421022"/>
                  <a:gd name="connsiteY41" fmla="*/ 839349 h 1092509"/>
                  <a:gd name="connsiteX42" fmla="*/ 5131 w 7421022"/>
                  <a:gd name="connsiteY42" fmla="*/ 798816 h 1092509"/>
                  <a:gd name="connsiteX43" fmla="*/ 2718 w 7421022"/>
                  <a:gd name="connsiteY43" fmla="*/ 798816 h 1092509"/>
                  <a:gd name="connsiteX44" fmla="*/ 2718 w 7421022"/>
                  <a:gd name="connsiteY44" fmla="*/ 617912 h 1092509"/>
                  <a:gd name="connsiteX45" fmla="*/ 0 w 7421022"/>
                  <a:gd name="connsiteY45" fmla="*/ 617912 h 109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421022" h="1092509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157981"/>
                    </a:lnTo>
                    <a:lnTo>
                      <a:pt x="425291" y="157981"/>
                    </a:lnTo>
                    <a:lnTo>
                      <a:pt x="425291" y="654997"/>
                    </a:lnTo>
                    <a:lnTo>
                      <a:pt x="433215" y="660339"/>
                    </a:lnTo>
                    <a:cubicBezTo>
                      <a:pt x="456121" y="683245"/>
                      <a:pt x="474658" y="710521"/>
                      <a:pt x="487469" y="740808"/>
                    </a:cubicBezTo>
                    <a:lnTo>
                      <a:pt x="495821" y="782177"/>
                    </a:lnTo>
                    <a:lnTo>
                      <a:pt x="3093243" y="782177"/>
                    </a:lnTo>
                    <a:lnTo>
                      <a:pt x="3093243" y="780559"/>
                    </a:lnTo>
                    <a:lnTo>
                      <a:pt x="4261643" y="780559"/>
                    </a:lnTo>
                    <a:lnTo>
                      <a:pt x="4261643" y="782177"/>
                    </a:lnTo>
                    <a:lnTo>
                      <a:pt x="6925201" y="782177"/>
                    </a:lnTo>
                    <a:lnTo>
                      <a:pt x="6933553" y="740808"/>
                    </a:lnTo>
                    <a:cubicBezTo>
                      <a:pt x="6946364" y="710521"/>
                      <a:pt x="6964901" y="683245"/>
                      <a:pt x="6987807" y="660339"/>
                    </a:cubicBezTo>
                    <a:lnTo>
                      <a:pt x="6995731" y="654997"/>
                    </a:lnTo>
                    <a:lnTo>
                      <a:pt x="6995731" y="157981"/>
                    </a:lnTo>
                    <a:lnTo>
                      <a:pt x="7375303" y="157981"/>
                    </a:lnTo>
                    <a:lnTo>
                      <a:pt x="7375303" y="0"/>
                    </a:lnTo>
                    <a:lnTo>
                      <a:pt x="7421022" y="0"/>
                    </a:lnTo>
                    <a:lnTo>
                      <a:pt x="7421022" y="617912"/>
                    </a:lnTo>
                    <a:lnTo>
                      <a:pt x="7418304" y="617912"/>
                    </a:lnTo>
                    <a:lnTo>
                      <a:pt x="7418304" y="798816"/>
                    </a:lnTo>
                    <a:lnTo>
                      <a:pt x="7415891" y="798816"/>
                    </a:lnTo>
                    <a:lnTo>
                      <a:pt x="7419977" y="839349"/>
                    </a:lnTo>
                    <a:cubicBezTo>
                      <a:pt x="7419977" y="961688"/>
                      <a:pt x="7333199" y="1063759"/>
                      <a:pt x="7217838" y="1087365"/>
                    </a:cubicBezTo>
                    <a:lnTo>
                      <a:pt x="7185394" y="1090636"/>
                    </a:lnTo>
                    <a:lnTo>
                      <a:pt x="7185394" y="1092507"/>
                    </a:lnTo>
                    <a:lnTo>
                      <a:pt x="7166828" y="1092507"/>
                    </a:lnTo>
                    <a:lnTo>
                      <a:pt x="7166818" y="1092508"/>
                    </a:lnTo>
                    <a:lnTo>
                      <a:pt x="7166808" y="1092507"/>
                    </a:lnTo>
                    <a:lnTo>
                      <a:pt x="4261643" y="1092507"/>
                    </a:lnTo>
                    <a:lnTo>
                      <a:pt x="4261643" y="1092509"/>
                    </a:lnTo>
                    <a:lnTo>
                      <a:pt x="3093243" y="1092509"/>
                    </a:lnTo>
                    <a:lnTo>
                      <a:pt x="3093243" y="1092507"/>
                    </a:lnTo>
                    <a:lnTo>
                      <a:pt x="254214" y="1092507"/>
                    </a:lnTo>
                    <a:lnTo>
                      <a:pt x="254204" y="1092508"/>
                    </a:lnTo>
                    <a:lnTo>
                      <a:pt x="254194" y="1092507"/>
                    </a:lnTo>
                    <a:lnTo>
                      <a:pt x="235628" y="1092507"/>
                    </a:lnTo>
                    <a:lnTo>
                      <a:pt x="235628" y="1090636"/>
                    </a:lnTo>
                    <a:lnTo>
                      <a:pt x="203184" y="1087365"/>
                    </a:lnTo>
                    <a:cubicBezTo>
                      <a:pt x="87823" y="1063759"/>
                      <a:pt x="1045" y="961688"/>
                      <a:pt x="1045" y="839349"/>
                    </a:cubicBezTo>
                    <a:lnTo>
                      <a:pt x="5131" y="798816"/>
                    </a:lnTo>
                    <a:lnTo>
                      <a:pt x="2718" y="798816"/>
                    </a:lnTo>
                    <a:lnTo>
                      <a:pt x="2718" y="617912"/>
                    </a:lnTo>
                    <a:lnTo>
                      <a:pt x="0" y="61791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39691" y="4405323"/>
                <a:ext cx="5935820" cy="15311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Battery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088229" y="2784495"/>
              <a:ext cx="2178258" cy="787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Glass May 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“Bottom Out”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633786" y="3951901"/>
              <a:ext cx="839430" cy="519790"/>
            </a:xfrm>
            <a:custGeom>
              <a:avLst/>
              <a:gdLst>
                <a:gd name="connsiteX0" fmla="*/ 442621 w 882119"/>
                <a:gd name="connsiteY0" fmla="*/ 0 h 546224"/>
                <a:gd name="connsiteX1" fmla="*/ 654659 w 882119"/>
                <a:gd name="connsiteY1" fmla="*/ 135018 h 546224"/>
                <a:gd name="connsiteX2" fmla="*/ 672560 w 882119"/>
                <a:gd name="connsiteY2" fmla="*/ 220196 h 546224"/>
                <a:gd name="connsiteX3" fmla="*/ 882119 w 882119"/>
                <a:gd name="connsiteY3" fmla="*/ 220196 h 546224"/>
                <a:gd name="connsiteX4" fmla="*/ 882119 w 882119"/>
                <a:gd name="connsiteY4" fmla="*/ 546224 h 546224"/>
                <a:gd name="connsiteX5" fmla="*/ 0 w 882119"/>
                <a:gd name="connsiteY5" fmla="*/ 546224 h 546224"/>
                <a:gd name="connsiteX6" fmla="*/ 0 w 882119"/>
                <a:gd name="connsiteY6" fmla="*/ 220196 h 546224"/>
                <a:gd name="connsiteX7" fmla="*/ 212682 w 882119"/>
                <a:gd name="connsiteY7" fmla="*/ 220196 h 546224"/>
                <a:gd name="connsiteX8" fmla="*/ 230583 w 882119"/>
                <a:gd name="connsiteY8" fmla="*/ 135018 h 546224"/>
                <a:gd name="connsiteX9" fmla="*/ 442621 w 882119"/>
                <a:gd name="connsiteY9" fmla="*/ 0 h 5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119" h="546224">
                  <a:moveTo>
                    <a:pt x="442621" y="0"/>
                  </a:moveTo>
                  <a:cubicBezTo>
                    <a:pt x="537941" y="0"/>
                    <a:pt x="619725" y="55674"/>
                    <a:pt x="654659" y="135018"/>
                  </a:cubicBezTo>
                  <a:lnTo>
                    <a:pt x="672560" y="220196"/>
                  </a:lnTo>
                  <a:lnTo>
                    <a:pt x="882119" y="220196"/>
                  </a:lnTo>
                  <a:lnTo>
                    <a:pt x="882119" y="546224"/>
                  </a:lnTo>
                  <a:lnTo>
                    <a:pt x="0" y="546224"/>
                  </a:lnTo>
                  <a:lnTo>
                    <a:pt x="0" y="220196"/>
                  </a:lnTo>
                  <a:lnTo>
                    <a:pt x="212682" y="220196"/>
                  </a:lnTo>
                  <a:lnTo>
                    <a:pt x="230583" y="135018"/>
                  </a:lnTo>
                  <a:cubicBezTo>
                    <a:pt x="265518" y="55674"/>
                    <a:pt x="347301" y="0"/>
                    <a:pt x="442621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272391" y="3951901"/>
              <a:ext cx="839430" cy="519790"/>
            </a:xfrm>
            <a:custGeom>
              <a:avLst/>
              <a:gdLst>
                <a:gd name="connsiteX0" fmla="*/ 442621 w 882119"/>
                <a:gd name="connsiteY0" fmla="*/ 0 h 546224"/>
                <a:gd name="connsiteX1" fmla="*/ 654659 w 882119"/>
                <a:gd name="connsiteY1" fmla="*/ 135018 h 546224"/>
                <a:gd name="connsiteX2" fmla="*/ 672560 w 882119"/>
                <a:gd name="connsiteY2" fmla="*/ 220196 h 546224"/>
                <a:gd name="connsiteX3" fmla="*/ 882119 w 882119"/>
                <a:gd name="connsiteY3" fmla="*/ 220196 h 546224"/>
                <a:gd name="connsiteX4" fmla="*/ 882119 w 882119"/>
                <a:gd name="connsiteY4" fmla="*/ 546224 h 546224"/>
                <a:gd name="connsiteX5" fmla="*/ 0 w 882119"/>
                <a:gd name="connsiteY5" fmla="*/ 546224 h 546224"/>
                <a:gd name="connsiteX6" fmla="*/ 0 w 882119"/>
                <a:gd name="connsiteY6" fmla="*/ 220196 h 546224"/>
                <a:gd name="connsiteX7" fmla="*/ 212682 w 882119"/>
                <a:gd name="connsiteY7" fmla="*/ 220196 h 546224"/>
                <a:gd name="connsiteX8" fmla="*/ 230583 w 882119"/>
                <a:gd name="connsiteY8" fmla="*/ 135018 h 546224"/>
                <a:gd name="connsiteX9" fmla="*/ 442621 w 882119"/>
                <a:gd name="connsiteY9" fmla="*/ 0 h 5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119" h="546224">
                  <a:moveTo>
                    <a:pt x="442621" y="0"/>
                  </a:moveTo>
                  <a:cubicBezTo>
                    <a:pt x="537941" y="0"/>
                    <a:pt x="619725" y="55674"/>
                    <a:pt x="654659" y="135018"/>
                  </a:cubicBezTo>
                  <a:lnTo>
                    <a:pt x="672560" y="220196"/>
                  </a:lnTo>
                  <a:lnTo>
                    <a:pt x="882119" y="220196"/>
                  </a:lnTo>
                  <a:lnTo>
                    <a:pt x="882119" y="546224"/>
                  </a:lnTo>
                  <a:lnTo>
                    <a:pt x="0" y="546224"/>
                  </a:lnTo>
                  <a:lnTo>
                    <a:pt x="0" y="220196"/>
                  </a:lnTo>
                  <a:lnTo>
                    <a:pt x="212682" y="220196"/>
                  </a:lnTo>
                  <a:lnTo>
                    <a:pt x="230583" y="135018"/>
                  </a:lnTo>
                  <a:cubicBezTo>
                    <a:pt x="265518" y="55674"/>
                    <a:pt x="347301" y="0"/>
                    <a:pt x="442621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753056" y="3975598"/>
            <a:ext cx="801966" cy="2889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27628" y="3984758"/>
            <a:ext cx="801966" cy="2798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96956" y="5224278"/>
            <a:ext cx="399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Note: Cross Section Not to Scale. Deformation is exaggerated for clarity.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 components omitted for clarity.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273147" y="4737917"/>
            <a:ext cx="608654" cy="104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527175" y="5688665"/>
            <a:ext cx="806450" cy="246997"/>
          </a:xfrm>
          <a:prstGeom prst="round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610053" y="3877486"/>
            <a:ext cx="1131613" cy="149355"/>
          </a:xfrm>
          <a:prstGeom prst="round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3438" y="5627497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33750" y="5627497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35916" y="2419132"/>
            <a:ext cx="19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Cross Section A-A: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32120" y="3573250"/>
            <a:ext cx="104538" cy="242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5119" y="4732058"/>
            <a:ext cx="1447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Glass May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“Bottom Out”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930400" y="5255278"/>
            <a:ext cx="18906" cy="372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15728">
            <a:off x="-319667" y="2439639"/>
            <a:ext cx="95547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75000"/>
                    <a:alpha val="20000"/>
                  </a:schemeClr>
                </a:solidFill>
              </a:rPr>
              <a:t>Prepared for LG</a:t>
            </a:r>
          </a:p>
        </p:txBody>
      </p:sp>
    </p:spTree>
    <p:extLst>
      <p:ext uri="{BB962C8B-B14F-4D97-AF65-F5344CB8AC3E}">
        <p14:creationId xmlns:p14="http://schemas.microsoft.com/office/powerpoint/2010/main" val="144148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0070C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279</Words>
  <Application>Microsoft Office PowerPoint</Application>
  <PresentationFormat>On-screen Show (4:3)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Design Feedback March 20th 2016</vt:lpstr>
      <vt:lpstr>Summary</vt:lpstr>
      <vt:lpstr>Move Sensors Far Away From Bond</vt:lpstr>
      <vt:lpstr>Move Sensors Far Away From Bond</vt:lpstr>
      <vt:lpstr>Minimize Bond Area</vt:lpstr>
      <vt:lpstr>Avoid “Bottoming Out” Display</vt:lpstr>
      <vt:lpstr>Avoid “Bottoming Out” Glass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Campbell</dc:creator>
  <cp:lastModifiedBy>Ian Campbell</cp:lastModifiedBy>
  <cp:revision>65</cp:revision>
  <dcterms:created xsi:type="dcterms:W3CDTF">2016-02-07T03:53:28Z</dcterms:created>
  <dcterms:modified xsi:type="dcterms:W3CDTF">2016-03-20T19:35:12Z</dcterms:modified>
</cp:coreProperties>
</file>