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issen Light" id="{9337AC2F-C1A7-49F2-A6C7-0C3D77B60001}">
          <p14:sldIdLst>
            <p14:sldId id="256"/>
            <p14:sldId id="257"/>
            <p14:sldId id="25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5B6"/>
    <a:srgbClr val="476F6F"/>
    <a:srgbClr val="1CAAE8"/>
    <a:srgbClr val="31393B"/>
    <a:srgbClr val="193B7C"/>
    <a:srgbClr val="8379C1"/>
    <a:srgbClr val="3266FF"/>
    <a:srgbClr val="303030"/>
    <a:srgbClr val="263C5A"/>
    <a:srgbClr val="657A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6" autoAdjust="0"/>
    <p:restoredTop sz="94660"/>
  </p:normalViewPr>
  <p:slideViewPr>
    <p:cSldViewPr snapToGrid="0">
      <p:cViewPr varScale="1">
        <p:scale>
          <a:sx n="81" d="100"/>
          <a:sy n="81" d="100"/>
        </p:scale>
        <p:origin x="1590"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975DF-2F83-4206-9031-B9868DDE3138}"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285838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975DF-2F83-4206-9031-B9868DDE3138}"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162538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975DF-2F83-4206-9031-B9868DDE3138}" type="datetimeFigureOut">
              <a:rPr lang="en-US" smtClean="0"/>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348590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89F71-11A9-49F5-BCED-8B6B147D5F2F}"/>
              </a:ext>
            </a:extLst>
          </p:cNvPr>
          <p:cNvSpPr/>
          <p:nvPr userDrawn="1"/>
        </p:nvSpPr>
        <p:spPr>
          <a:xfrm>
            <a:off x="0" y="0"/>
            <a:ext cx="6858000" cy="9144000"/>
          </a:xfrm>
          <a:prstGeom prst="rect">
            <a:avLst/>
          </a:prstGeom>
          <a:gradFill>
            <a:gsLst>
              <a:gs pos="0">
                <a:schemeClr val="accent5"/>
              </a:gs>
              <a:gs pos="100000">
                <a:srgbClr val="002060"/>
              </a:gs>
              <a:gs pos="64000">
                <a:srgbClr val="0070C0"/>
              </a:gs>
              <a:gs pos="44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C2F708-9B09-4324-A36F-D77013D20A84}"/>
              </a:ext>
            </a:extLst>
          </p:cNvPr>
          <p:cNvSpPr/>
          <p:nvPr userDrawn="1"/>
        </p:nvSpPr>
        <p:spPr>
          <a:xfrm>
            <a:off x="252663" y="237624"/>
            <a:ext cx="6352674" cy="8668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903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89F71-11A9-49F5-BCED-8B6B147D5F2F}"/>
              </a:ext>
            </a:extLst>
          </p:cNvPr>
          <p:cNvSpPr/>
          <p:nvPr userDrawn="1"/>
        </p:nvSpPr>
        <p:spPr>
          <a:xfrm>
            <a:off x="0" y="0"/>
            <a:ext cx="6858000" cy="9144000"/>
          </a:xfrm>
          <a:prstGeom prst="rect">
            <a:avLst/>
          </a:prstGeom>
          <a:gradFill>
            <a:gsLst>
              <a:gs pos="0">
                <a:schemeClr val="accent5"/>
              </a:gs>
              <a:gs pos="100000">
                <a:srgbClr val="002060"/>
              </a:gs>
              <a:gs pos="64000">
                <a:srgbClr val="0070C0"/>
              </a:gs>
              <a:gs pos="4400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C2F708-9B09-4324-A36F-D77013D20A84}"/>
              </a:ext>
            </a:extLst>
          </p:cNvPr>
          <p:cNvSpPr/>
          <p:nvPr userDrawn="1"/>
        </p:nvSpPr>
        <p:spPr>
          <a:xfrm>
            <a:off x="252663" y="237624"/>
            <a:ext cx="6352674" cy="866875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27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B5975DF-2F83-4206-9031-B9868DDE3138}"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1373246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B5975DF-2F83-4206-9031-B9868DDE3138}"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3409283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975DF-2F83-4206-9031-B9868DDE3138}"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197601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975DF-2F83-4206-9031-B9868DDE3138}"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303443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053047D2-07E9-4D5A-9A4A-140D8DC7490D}"/>
              </a:ext>
            </a:extLst>
          </p:cNvPr>
          <p:cNvSpPr>
            <a:spLocks noGrp="1"/>
          </p:cNvSpPr>
          <p:nvPr>
            <p:ph type="pic" sz="quarter" idx="11"/>
          </p:nvPr>
        </p:nvSpPr>
        <p:spPr>
          <a:xfrm>
            <a:off x="5689600" y="4952177"/>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
        <p:nvSpPr>
          <p:cNvPr id="14" name="Picture Placeholder 9">
            <a:extLst>
              <a:ext uri="{FF2B5EF4-FFF2-40B4-BE49-F238E27FC236}">
                <a16:creationId xmlns:a16="http://schemas.microsoft.com/office/drawing/2014/main" id="{A766A18E-1775-4446-B8ED-56B551A19715}"/>
              </a:ext>
            </a:extLst>
          </p:cNvPr>
          <p:cNvSpPr>
            <a:spLocks noGrp="1"/>
          </p:cNvSpPr>
          <p:nvPr>
            <p:ph type="pic" sz="quarter" idx="12"/>
          </p:nvPr>
        </p:nvSpPr>
        <p:spPr>
          <a:xfrm>
            <a:off x="5689600" y="7025457"/>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
        <p:nvSpPr>
          <p:cNvPr id="16" name="Picture Placeholder 15">
            <a:extLst>
              <a:ext uri="{FF2B5EF4-FFF2-40B4-BE49-F238E27FC236}">
                <a16:creationId xmlns:a16="http://schemas.microsoft.com/office/drawing/2014/main" id="{BEEDA9E4-5C54-4591-B5DE-68909933ED04}"/>
              </a:ext>
            </a:extLst>
          </p:cNvPr>
          <p:cNvSpPr>
            <a:spLocks noGrp="1"/>
          </p:cNvSpPr>
          <p:nvPr>
            <p:ph type="pic" sz="quarter" idx="13"/>
          </p:nvPr>
        </p:nvSpPr>
        <p:spPr>
          <a:xfrm>
            <a:off x="5689599" y="2757595"/>
            <a:ext cx="804545" cy="382955"/>
          </a:xfrm>
          <a:ln>
            <a:solidFill>
              <a:schemeClr val="bg1">
                <a:lumMod val="85000"/>
              </a:schemeClr>
            </a:solidFill>
          </a:ln>
        </p:spPr>
        <p:txBody>
          <a:bodyPr vert="horz" lIns="91440" tIns="45720" rIns="91440" bIns="45720" rtlCol="0" anchor="ctr">
            <a:noAutofit/>
          </a:bodyPr>
          <a:lstStyle>
            <a:lvl1pPr>
              <a:defRPr lang="en-US" sz="600"/>
            </a:lvl1pPr>
          </a:lstStyle>
          <a:p>
            <a:pPr marL="0" lvl="0" indent="0" algn="ctr">
              <a:buNone/>
            </a:pPr>
            <a:endParaRPr lang="en-US"/>
          </a:p>
        </p:txBody>
      </p:sp>
    </p:spTree>
    <p:extLst>
      <p:ext uri="{BB962C8B-B14F-4D97-AF65-F5344CB8AC3E}">
        <p14:creationId xmlns:p14="http://schemas.microsoft.com/office/powerpoint/2010/main" val="125719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053047D2-07E9-4D5A-9A4A-140D8DC7490D}"/>
              </a:ext>
            </a:extLst>
          </p:cNvPr>
          <p:cNvSpPr>
            <a:spLocks noGrp="1"/>
          </p:cNvSpPr>
          <p:nvPr>
            <p:ph type="pic" sz="quarter" idx="11"/>
          </p:nvPr>
        </p:nvSpPr>
        <p:spPr>
          <a:xfrm>
            <a:off x="5689600" y="4952177"/>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
        <p:nvSpPr>
          <p:cNvPr id="14" name="Picture Placeholder 9">
            <a:extLst>
              <a:ext uri="{FF2B5EF4-FFF2-40B4-BE49-F238E27FC236}">
                <a16:creationId xmlns:a16="http://schemas.microsoft.com/office/drawing/2014/main" id="{A766A18E-1775-4446-B8ED-56B551A19715}"/>
              </a:ext>
            </a:extLst>
          </p:cNvPr>
          <p:cNvSpPr>
            <a:spLocks noGrp="1"/>
          </p:cNvSpPr>
          <p:nvPr>
            <p:ph type="pic" sz="quarter" idx="12"/>
          </p:nvPr>
        </p:nvSpPr>
        <p:spPr>
          <a:xfrm>
            <a:off x="5689600" y="7025457"/>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
        <p:nvSpPr>
          <p:cNvPr id="16" name="Picture Placeholder 15">
            <a:extLst>
              <a:ext uri="{FF2B5EF4-FFF2-40B4-BE49-F238E27FC236}">
                <a16:creationId xmlns:a16="http://schemas.microsoft.com/office/drawing/2014/main" id="{BEEDA9E4-5C54-4591-B5DE-68909933ED04}"/>
              </a:ext>
            </a:extLst>
          </p:cNvPr>
          <p:cNvSpPr>
            <a:spLocks noGrp="1"/>
          </p:cNvSpPr>
          <p:nvPr>
            <p:ph type="pic" sz="quarter" idx="13"/>
          </p:nvPr>
        </p:nvSpPr>
        <p:spPr>
          <a:xfrm>
            <a:off x="5689599" y="2757595"/>
            <a:ext cx="804545" cy="382955"/>
          </a:xfrm>
          <a:ln>
            <a:solidFill>
              <a:schemeClr val="bg1">
                <a:lumMod val="85000"/>
              </a:schemeClr>
            </a:solidFill>
          </a:ln>
        </p:spPr>
        <p:txBody>
          <a:bodyPr vert="horz" lIns="91440" tIns="45720" rIns="91440" bIns="45720" rtlCol="0" anchor="ctr">
            <a:noAutofit/>
          </a:bodyPr>
          <a:lstStyle>
            <a:lvl1pPr>
              <a:defRPr lang="en-US" sz="600">
                <a:solidFill>
                  <a:schemeClr val="bg1">
                    <a:lumMod val="85000"/>
                  </a:schemeClr>
                </a:solidFill>
              </a:defRPr>
            </a:lvl1pPr>
          </a:lstStyle>
          <a:p>
            <a:pPr marL="0" lvl="0" indent="0" algn="ctr">
              <a:buNone/>
            </a:pPr>
            <a:endParaRPr lang="en-US"/>
          </a:p>
        </p:txBody>
      </p:sp>
    </p:spTree>
    <p:extLst>
      <p:ext uri="{BB962C8B-B14F-4D97-AF65-F5344CB8AC3E}">
        <p14:creationId xmlns:p14="http://schemas.microsoft.com/office/powerpoint/2010/main" val="142927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F104867-3D67-4013-B2BB-B87324A2827C}"/>
              </a:ext>
            </a:extLst>
          </p:cNvPr>
          <p:cNvSpPr>
            <a:spLocks noGrp="1"/>
          </p:cNvSpPr>
          <p:nvPr>
            <p:ph type="pic" sz="quarter" idx="10"/>
          </p:nvPr>
        </p:nvSpPr>
        <p:spPr>
          <a:xfrm>
            <a:off x="5689600" y="1195156"/>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
        <p:nvSpPr>
          <p:cNvPr id="9" name="Picture Placeholder 9">
            <a:extLst>
              <a:ext uri="{FF2B5EF4-FFF2-40B4-BE49-F238E27FC236}">
                <a16:creationId xmlns:a16="http://schemas.microsoft.com/office/drawing/2014/main" id="{61F19A15-5838-4DD5-A5FB-223FC5BD1AAC}"/>
              </a:ext>
            </a:extLst>
          </p:cNvPr>
          <p:cNvSpPr>
            <a:spLocks noGrp="1"/>
          </p:cNvSpPr>
          <p:nvPr>
            <p:ph type="pic" sz="quarter" idx="11"/>
          </p:nvPr>
        </p:nvSpPr>
        <p:spPr>
          <a:xfrm>
            <a:off x="5689600" y="2711135"/>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
        <p:nvSpPr>
          <p:cNvPr id="11" name="Picture Placeholder 9">
            <a:extLst>
              <a:ext uri="{FF2B5EF4-FFF2-40B4-BE49-F238E27FC236}">
                <a16:creationId xmlns:a16="http://schemas.microsoft.com/office/drawing/2014/main" id="{BC4B5C6E-8992-421E-862B-5D786C31C4F9}"/>
              </a:ext>
            </a:extLst>
          </p:cNvPr>
          <p:cNvSpPr>
            <a:spLocks noGrp="1"/>
          </p:cNvSpPr>
          <p:nvPr>
            <p:ph type="pic" sz="quarter" idx="12"/>
          </p:nvPr>
        </p:nvSpPr>
        <p:spPr>
          <a:xfrm>
            <a:off x="5689600" y="4912914"/>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
        <p:nvSpPr>
          <p:cNvPr id="12" name="Picture Placeholder 9">
            <a:extLst>
              <a:ext uri="{FF2B5EF4-FFF2-40B4-BE49-F238E27FC236}">
                <a16:creationId xmlns:a16="http://schemas.microsoft.com/office/drawing/2014/main" id="{A4F455EF-7914-4FE5-A0CD-7CF4DF230597}"/>
              </a:ext>
            </a:extLst>
          </p:cNvPr>
          <p:cNvSpPr>
            <a:spLocks noGrp="1"/>
          </p:cNvSpPr>
          <p:nvPr>
            <p:ph type="pic" sz="quarter" idx="13"/>
          </p:nvPr>
        </p:nvSpPr>
        <p:spPr>
          <a:xfrm>
            <a:off x="5689600" y="6801872"/>
            <a:ext cx="804545" cy="382955"/>
          </a:xfrm>
          <a:ln>
            <a:solidFill>
              <a:schemeClr val="bg1">
                <a:lumMod val="85000"/>
              </a:schemeClr>
            </a:solidFill>
          </a:ln>
        </p:spPr>
        <p:txBody>
          <a:bodyPr anchor="ctr">
            <a:noAutofit/>
          </a:bodyPr>
          <a:lstStyle>
            <a:lvl1pPr marL="0" indent="0" algn="ctr">
              <a:buNone/>
              <a:defRPr sz="600"/>
            </a:lvl1pPr>
          </a:lstStyle>
          <a:p>
            <a:endParaRPr lang="en-US"/>
          </a:p>
        </p:txBody>
      </p:sp>
    </p:spTree>
    <p:extLst>
      <p:ext uri="{BB962C8B-B14F-4D97-AF65-F5344CB8AC3E}">
        <p14:creationId xmlns:p14="http://schemas.microsoft.com/office/powerpoint/2010/main" val="38400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F104867-3D67-4013-B2BB-B87324A2827C}"/>
              </a:ext>
            </a:extLst>
          </p:cNvPr>
          <p:cNvSpPr>
            <a:spLocks noGrp="1"/>
          </p:cNvSpPr>
          <p:nvPr>
            <p:ph type="pic" sz="quarter" idx="10"/>
          </p:nvPr>
        </p:nvSpPr>
        <p:spPr>
          <a:xfrm>
            <a:off x="5689600" y="1195156"/>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
        <p:nvSpPr>
          <p:cNvPr id="9" name="Picture Placeholder 9">
            <a:extLst>
              <a:ext uri="{FF2B5EF4-FFF2-40B4-BE49-F238E27FC236}">
                <a16:creationId xmlns:a16="http://schemas.microsoft.com/office/drawing/2014/main" id="{61F19A15-5838-4DD5-A5FB-223FC5BD1AAC}"/>
              </a:ext>
            </a:extLst>
          </p:cNvPr>
          <p:cNvSpPr>
            <a:spLocks noGrp="1"/>
          </p:cNvSpPr>
          <p:nvPr>
            <p:ph type="pic" sz="quarter" idx="11"/>
          </p:nvPr>
        </p:nvSpPr>
        <p:spPr>
          <a:xfrm>
            <a:off x="5689600" y="2711135"/>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
        <p:nvSpPr>
          <p:cNvPr id="11" name="Picture Placeholder 9">
            <a:extLst>
              <a:ext uri="{FF2B5EF4-FFF2-40B4-BE49-F238E27FC236}">
                <a16:creationId xmlns:a16="http://schemas.microsoft.com/office/drawing/2014/main" id="{BC4B5C6E-8992-421E-862B-5D786C31C4F9}"/>
              </a:ext>
            </a:extLst>
          </p:cNvPr>
          <p:cNvSpPr>
            <a:spLocks noGrp="1"/>
          </p:cNvSpPr>
          <p:nvPr>
            <p:ph type="pic" sz="quarter" idx="12"/>
          </p:nvPr>
        </p:nvSpPr>
        <p:spPr>
          <a:xfrm>
            <a:off x="5689600" y="4912914"/>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
        <p:nvSpPr>
          <p:cNvPr id="12" name="Picture Placeholder 9">
            <a:extLst>
              <a:ext uri="{FF2B5EF4-FFF2-40B4-BE49-F238E27FC236}">
                <a16:creationId xmlns:a16="http://schemas.microsoft.com/office/drawing/2014/main" id="{A4F455EF-7914-4FE5-A0CD-7CF4DF230597}"/>
              </a:ext>
            </a:extLst>
          </p:cNvPr>
          <p:cNvSpPr>
            <a:spLocks noGrp="1"/>
          </p:cNvSpPr>
          <p:nvPr>
            <p:ph type="pic" sz="quarter" idx="13"/>
          </p:nvPr>
        </p:nvSpPr>
        <p:spPr>
          <a:xfrm>
            <a:off x="5689600" y="6801872"/>
            <a:ext cx="804545" cy="382955"/>
          </a:xfrm>
          <a:ln>
            <a:solidFill>
              <a:schemeClr val="bg1">
                <a:lumMod val="85000"/>
              </a:schemeClr>
            </a:solidFill>
          </a:ln>
        </p:spPr>
        <p:txBody>
          <a:bodyPr anchor="ctr">
            <a:noAutofit/>
          </a:bodyPr>
          <a:lstStyle>
            <a:lvl1pPr marL="0" indent="0" algn="ctr">
              <a:buNone/>
              <a:defRPr sz="600">
                <a:solidFill>
                  <a:schemeClr val="bg1">
                    <a:lumMod val="85000"/>
                  </a:schemeClr>
                </a:solidFill>
              </a:defRPr>
            </a:lvl1pPr>
          </a:lstStyle>
          <a:p>
            <a:endParaRPr lang="en-US"/>
          </a:p>
        </p:txBody>
      </p:sp>
    </p:spTree>
    <p:extLst>
      <p:ext uri="{BB962C8B-B14F-4D97-AF65-F5344CB8AC3E}">
        <p14:creationId xmlns:p14="http://schemas.microsoft.com/office/powerpoint/2010/main" val="313019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975DF-2F83-4206-9031-B9868DDE3138}"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393345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3F040FF-93FD-4CBB-A6B2-09A2742D5EB8}"/>
              </a:ext>
            </a:extLst>
          </p:cNvPr>
          <p:cNvSpPr>
            <a:spLocks noGrp="1"/>
          </p:cNvSpPr>
          <p:nvPr>
            <p:ph type="pic" sz="quarter" idx="10"/>
          </p:nvPr>
        </p:nvSpPr>
        <p:spPr>
          <a:xfrm>
            <a:off x="0" y="1"/>
            <a:ext cx="6858000" cy="1828800"/>
          </a:xfrm>
        </p:spPr>
        <p:txBody>
          <a:bodyPr anchor="ctr"/>
          <a:lstStyle>
            <a:lvl1pPr marL="0" indent="0" algn="ctr">
              <a:buNone/>
              <a:defRPr>
                <a:latin typeface="Segoe UI" panose="020B0502040204020203" pitchFamily="34" charset="0"/>
                <a:cs typeface="Segoe UI" panose="020B0502040204020203" pitchFamily="34" charset="0"/>
              </a:defRPr>
            </a:lvl1pPr>
          </a:lstStyle>
          <a:p>
            <a:endParaRPr lang="en-US"/>
          </a:p>
        </p:txBody>
      </p:sp>
    </p:spTree>
    <p:extLst>
      <p:ext uri="{BB962C8B-B14F-4D97-AF65-F5344CB8AC3E}">
        <p14:creationId xmlns:p14="http://schemas.microsoft.com/office/powerpoint/2010/main" val="309440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975DF-2F83-4206-9031-B9868DDE3138}"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185658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975DF-2F83-4206-9031-B9868DDE3138}"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C431F-6F5D-4CE7-8EEF-70AB165578E1}" type="slidenum">
              <a:rPr lang="en-US" smtClean="0"/>
              <a:t>‹Nº›</a:t>
            </a:fld>
            <a:endParaRPr lang="en-US"/>
          </a:p>
        </p:txBody>
      </p:sp>
    </p:spTree>
    <p:extLst>
      <p:ext uri="{BB962C8B-B14F-4D97-AF65-F5344CB8AC3E}">
        <p14:creationId xmlns:p14="http://schemas.microsoft.com/office/powerpoint/2010/main" val="10133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B5975DF-2F83-4206-9031-B9868DDE3138}" type="datetimeFigureOut">
              <a:rPr lang="en-US" smtClean="0"/>
              <a:t>10/23/2022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3AC431F-6F5D-4CE7-8EEF-70AB165578E1}" type="slidenum">
              <a:rPr lang="en-US" smtClean="0"/>
              <a:t>‹Nº›</a:t>
            </a:fld>
            <a:endParaRPr lang="en-US"/>
          </a:p>
        </p:txBody>
      </p:sp>
    </p:spTree>
    <p:extLst>
      <p:ext uri="{BB962C8B-B14F-4D97-AF65-F5344CB8AC3E}">
        <p14:creationId xmlns:p14="http://schemas.microsoft.com/office/powerpoint/2010/main" val="2231206587"/>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88" r:id="rId3"/>
    <p:sldLayoutId id="2147483687" r:id="rId4"/>
    <p:sldLayoutId id="2147483689" r:id="rId5"/>
    <p:sldLayoutId id="2147483674" r:id="rId6"/>
    <p:sldLayoutId id="2147483684" r:id="rId7"/>
    <p:sldLayoutId id="2147483675" r:id="rId8"/>
    <p:sldLayoutId id="2147483676" r:id="rId9"/>
    <p:sldLayoutId id="2147483677" r:id="rId10"/>
    <p:sldLayoutId id="2147483678" r:id="rId11"/>
    <p:sldLayoutId id="2147483679" r:id="rId12"/>
    <p:sldLayoutId id="2147483685" r:id="rId13"/>
    <p:sldLayoutId id="2147483680" r:id="rId14"/>
    <p:sldLayoutId id="2147483681" r:id="rId15"/>
    <p:sldLayoutId id="2147483682" r:id="rId16"/>
    <p:sldLayoutId id="2147483683"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4" userDrawn="1">
          <p15:clr>
            <a:srgbClr val="F26B43"/>
          </p15:clr>
        </p15:guide>
        <p15:guide id="2" pos="2160" userDrawn="1">
          <p15:clr>
            <a:srgbClr val="F26B43"/>
          </p15:clr>
        </p15:guide>
        <p15:guide id="3" pos="4110" userDrawn="1">
          <p15:clr>
            <a:srgbClr val="F26B43"/>
          </p15:clr>
        </p15:guide>
        <p15:guide id="4" pos="210" userDrawn="1">
          <p15:clr>
            <a:srgbClr val="F26B43"/>
          </p15:clr>
        </p15:guide>
        <p15:guide id="5" orient="horz" pos="884" userDrawn="1">
          <p15:clr>
            <a:srgbClr val="F26B43"/>
          </p15:clr>
        </p15:guide>
        <p15:guide id="6" orient="horz" pos="1043" userDrawn="1">
          <p15:clr>
            <a:srgbClr val="F26B43"/>
          </p15:clr>
        </p15:guide>
        <p15:guide id="7" orient="horz" pos="553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08E1042-933C-49CD-AFAE-2B46FB3268A5}"/>
              </a:ext>
            </a:extLst>
          </p:cNvPr>
          <p:cNvSpPr/>
          <p:nvPr/>
        </p:nvSpPr>
        <p:spPr>
          <a:xfrm>
            <a:off x="0" y="1720998"/>
            <a:ext cx="2342586" cy="7346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5C77DB-6ECC-44D1-B71A-9E4B59B663BF}"/>
              </a:ext>
            </a:extLst>
          </p:cNvPr>
          <p:cNvSpPr/>
          <p:nvPr/>
        </p:nvSpPr>
        <p:spPr>
          <a:xfrm>
            <a:off x="-1" y="-11260"/>
            <a:ext cx="6858000" cy="1727200"/>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1B849F0-BB2E-4950-B851-8BBC4A94AB37}"/>
              </a:ext>
            </a:extLst>
          </p:cNvPr>
          <p:cNvSpPr/>
          <p:nvPr/>
        </p:nvSpPr>
        <p:spPr>
          <a:xfrm>
            <a:off x="0" y="9067800"/>
            <a:ext cx="6858000" cy="76200"/>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C898C33C-7E0B-4938-AFCD-29B085EF67F6}"/>
              </a:ext>
            </a:extLst>
          </p:cNvPr>
          <p:cNvGrpSpPr/>
          <p:nvPr/>
        </p:nvGrpSpPr>
        <p:grpSpPr>
          <a:xfrm>
            <a:off x="3372032" y="0"/>
            <a:ext cx="3122113" cy="1443038"/>
            <a:chOff x="3714750" y="0"/>
            <a:chExt cx="2771775" cy="1281112"/>
          </a:xfrm>
        </p:grpSpPr>
        <p:grpSp>
          <p:nvGrpSpPr>
            <p:cNvPr id="15" name="Group 14">
              <a:extLst>
                <a:ext uri="{FF2B5EF4-FFF2-40B4-BE49-F238E27FC236}">
                  <a16:creationId xmlns:a16="http://schemas.microsoft.com/office/drawing/2014/main" id="{3FD4EE78-8D5F-4CFC-87FF-9F2648958313}"/>
                </a:ext>
              </a:extLst>
            </p:cNvPr>
            <p:cNvGrpSpPr/>
            <p:nvPr/>
          </p:nvGrpSpPr>
          <p:grpSpPr>
            <a:xfrm>
              <a:off x="4057650" y="0"/>
              <a:ext cx="657225" cy="581025"/>
              <a:chOff x="4057650" y="0"/>
              <a:chExt cx="657225" cy="581025"/>
            </a:xfrm>
          </p:grpSpPr>
          <p:cxnSp>
            <p:nvCxnSpPr>
              <p:cNvPr id="9" name="Straight Connector 8">
                <a:extLst>
                  <a:ext uri="{FF2B5EF4-FFF2-40B4-BE49-F238E27FC236}">
                    <a16:creationId xmlns:a16="http://schemas.microsoft.com/office/drawing/2014/main" id="{065B283E-490D-4D13-B22C-260F7FF222EB}"/>
                  </a:ext>
                </a:extLst>
              </p:cNvPr>
              <p:cNvCxnSpPr>
                <a:cxnSpLocks/>
              </p:cNvCxnSpPr>
              <p:nvPr/>
            </p:nvCxnSpPr>
            <p:spPr>
              <a:xfrm>
                <a:off x="4057650" y="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720700-B7EC-4D8F-B524-8C63DE7E056F}"/>
                  </a:ext>
                </a:extLst>
              </p:cNvPr>
              <p:cNvCxnSpPr>
                <a:cxnSpLocks/>
              </p:cNvCxnSpPr>
              <p:nvPr/>
            </p:nvCxnSpPr>
            <p:spPr>
              <a:xfrm>
                <a:off x="4276725" y="142875"/>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8A4C20F-58AF-4E62-BDDB-FAAE0BAB95F5}"/>
                </a:ext>
              </a:extLst>
            </p:cNvPr>
            <p:cNvGrpSpPr/>
            <p:nvPr/>
          </p:nvGrpSpPr>
          <p:grpSpPr>
            <a:xfrm>
              <a:off x="4876800" y="219075"/>
              <a:ext cx="495300" cy="571500"/>
              <a:chOff x="5072062" y="361950"/>
              <a:chExt cx="495300" cy="571500"/>
            </a:xfrm>
          </p:grpSpPr>
          <p:cxnSp>
            <p:nvCxnSpPr>
              <p:cNvPr id="12" name="Straight Connector 11">
                <a:extLst>
                  <a:ext uri="{FF2B5EF4-FFF2-40B4-BE49-F238E27FC236}">
                    <a16:creationId xmlns:a16="http://schemas.microsoft.com/office/drawing/2014/main" id="{5484AFA3-6AE7-4446-822A-95C4EB1912E5}"/>
                  </a:ext>
                </a:extLst>
              </p:cNvPr>
              <p:cNvCxnSpPr>
                <a:cxnSpLocks/>
              </p:cNvCxnSpPr>
              <p:nvPr/>
            </p:nvCxnSpPr>
            <p:spPr>
              <a:xfrm>
                <a:off x="5072062" y="36195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B94993-3084-4B5C-9BA8-F75716CFCEA5}"/>
                  </a:ext>
                </a:extLst>
              </p:cNvPr>
              <p:cNvCxnSpPr>
                <a:cxnSpLocks/>
              </p:cNvCxnSpPr>
              <p:nvPr/>
            </p:nvCxnSpPr>
            <p:spPr>
              <a:xfrm>
                <a:off x="5129212" y="49530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DE799E9-9467-4B9D-AD0C-5A51D8AE3B01}"/>
                </a:ext>
              </a:extLst>
            </p:cNvPr>
            <p:cNvGrpSpPr/>
            <p:nvPr/>
          </p:nvGrpSpPr>
          <p:grpSpPr>
            <a:xfrm>
              <a:off x="5172075" y="0"/>
              <a:ext cx="657225" cy="581025"/>
              <a:chOff x="4057650" y="0"/>
              <a:chExt cx="657225" cy="581025"/>
            </a:xfrm>
          </p:grpSpPr>
          <p:cxnSp>
            <p:nvCxnSpPr>
              <p:cNvPr id="17" name="Straight Connector 16">
                <a:extLst>
                  <a:ext uri="{FF2B5EF4-FFF2-40B4-BE49-F238E27FC236}">
                    <a16:creationId xmlns:a16="http://schemas.microsoft.com/office/drawing/2014/main" id="{CA9605B3-C815-4380-83BC-ED50DFE1EFE4}"/>
                  </a:ext>
                </a:extLst>
              </p:cNvPr>
              <p:cNvCxnSpPr>
                <a:cxnSpLocks/>
              </p:cNvCxnSpPr>
              <p:nvPr/>
            </p:nvCxnSpPr>
            <p:spPr>
              <a:xfrm>
                <a:off x="4057650" y="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B0B21A-1271-4790-B6C7-A5EE57B0E6CB}"/>
                  </a:ext>
                </a:extLst>
              </p:cNvPr>
              <p:cNvCxnSpPr>
                <a:cxnSpLocks/>
              </p:cNvCxnSpPr>
              <p:nvPr/>
            </p:nvCxnSpPr>
            <p:spPr>
              <a:xfrm>
                <a:off x="4276725" y="142875"/>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4E07150-6256-4731-8471-E033DD1557C9}"/>
                </a:ext>
              </a:extLst>
            </p:cNvPr>
            <p:cNvGrpSpPr/>
            <p:nvPr/>
          </p:nvGrpSpPr>
          <p:grpSpPr>
            <a:xfrm>
              <a:off x="5991225" y="219075"/>
              <a:ext cx="495300" cy="571500"/>
              <a:chOff x="5072062" y="361950"/>
              <a:chExt cx="495300" cy="571500"/>
            </a:xfrm>
          </p:grpSpPr>
          <p:cxnSp>
            <p:nvCxnSpPr>
              <p:cNvPr id="20" name="Straight Connector 19">
                <a:extLst>
                  <a:ext uri="{FF2B5EF4-FFF2-40B4-BE49-F238E27FC236}">
                    <a16:creationId xmlns:a16="http://schemas.microsoft.com/office/drawing/2014/main" id="{7CE5FB07-AE37-49B6-B961-89754640705E}"/>
                  </a:ext>
                </a:extLst>
              </p:cNvPr>
              <p:cNvCxnSpPr>
                <a:cxnSpLocks/>
              </p:cNvCxnSpPr>
              <p:nvPr/>
            </p:nvCxnSpPr>
            <p:spPr>
              <a:xfrm>
                <a:off x="5072062" y="36195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6DCE12-AF28-4D7B-A300-0C7C72799D53}"/>
                  </a:ext>
                </a:extLst>
              </p:cNvPr>
              <p:cNvCxnSpPr>
                <a:cxnSpLocks/>
              </p:cNvCxnSpPr>
              <p:nvPr/>
            </p:nvCxnSpPr>
            <p:spPr>
              <a:xfrm>
                <a:off x="5129212" y="49530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3E99912-8690-4FEC-837F-DC31C214C84D}"/>
                </a:ext>
              </a:extLst>
            </p:cNvPr>
            <p:cNvGrpSpPr/>
            <p:nvPr/>
          </p:nvGrpSpPr>
          <p:grpSpPr>
            <a:xfrm>
              <a:off x="3714750" y="709612"/>
              <a:ext cx="1755813" cy="571500"/>
              <a:chOff x="3790950" y="766059"/>
              <a:chExt cx="2428875" cy="790575"/>
            </a:xfrm>
          </p:grpSpPr>
          <p:grpSp>
            <p:nvGrpSpPr>
              <p:cNvPr id="22" name="Group 21">
                <a:extLst>
                  <a:ext uri="{FF2B5EF4-FFF2-40B4-BE49-F238E27FC236}">
                    <a16:creationId xmlns:a16="http://schemas.microsoft.com/office/drawing/2014/main" id="{08796F76-092A-4E95-B52C-96CE44F1D0FE}"/>
                  </a:ext>
                </a:extLst>
              </p:cNvPr>
              <p:cNvGrpSpPr/>
              <p:nvPr/>
            </p:nvGrpSpPr>
            <p:grpSpPr>
              <a:xfrm>
                <a:off x="3790950" y="766059"/>
                <a:ext cx="657225" cy="581025"/>
                <a:chOff x="4057650" y="0"/>
                <a:chExt cx="657225" cy="581025"/>
              </a:xfrm>
            </p:grpSpPr>
            <p:cxnSp>
              <p:nvCxnSpPr>
                <p:cNvPr id="23" name="Straight Connector 22">
                  <a:extLst>
                    <a:ext uri="{FF2B5EF4-FFF2-40B4-BE49-F238E27FC236}">
                      <a16:creationId xmlns:a16="http://schemas.microsoft.com/office/drawing/2014/main" id="{4B95973C-9B5D-44E5-B345-1379638D2C36}"/>
                    </a:ext>
                  </a:extLst>
                </p:cNvPr>
                <p:cNvCxnSpPr>
                  <a:cxnSpLocks/>
                </p:cNvCxnSpPr>
                <p:nvPr/>
              </p:nvCxnSpPr>
              <p:spPr>
                <a:xfrm>
                  <a:off x="4057650" y="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38D902-3EA1-4C47-A482-0CC69021A7DB}"/>
                    </a:ext>
                  </a:extLst>
                </p:cNvPr>
                <p:cNvCxnSpPr>
                  <a:cxnSpLocks/>
                </p:cNvCxnSpPr>
                <p:nvPr/>
              </p:nvCxnSpPr>
              <p:spPr>
                <a:xfrm>
                  <a:off x="4276725" y="142875"/>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2AE55EF2-D424-4A5C-B1AB-06F7487C3ED6}"/>
                  </a:ext>
                </a:extLst>
              </p:cNvPr>
              <p:cNvGrpSpPr/>
              <p:nvPr/>
            </p:nvGrpSpPr>
            <p:grpSpPr>
              <a:xfrm>
                <a:off x="4610100" y="985134"/>
                <a:ext cx="495300" cy="571500"/>
                <a:chOff x="5072062" y="361950"/>
                <a:chExt cx="495300" cy="571500"/>
              </a:xfrm>
            </p:grpSpPr>
            <p:cxnSp>
              <p:nvCxnSpPr>
                <p:cNvPr id="26" name="Straight Connector 25">
                  <a:extLst>
                    <a:ext uri="{FF2B5EF4-FFF2-40B4-BE49-F238E27FC236}">
                      <a16:creationId xmlns:a16="http://schemas.microsoft.com/office/drawing/2014/main" id="{83552400-FA72-44F1-AECA-96486A842884}"/>
                    </a:ext>
                  </a:extLst>
                </p:cNvPr>
                <p:cNvCxnSpPr>
                  <a:cxnSpLocks/>
                </p:cNvCxnSpPr>
                <p:nvPr/>
              </p:nvCxnSpPr>
              <p:spPr>
                <a:xfrm>
                  <a:off x="5072062" y="36195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756F8E7-95C2-4A21-8F29-D64B36C43EDE}"/>
                    </a:ext>
                  </a:extLst>
                </p:cNvPr>
                <p:cNvCxnSpPr>
                  <a:cxnSpLocks/>
                </p:cNvCxnSpPr>
                <p:nvPr/>
              </p:nvCxnSpPr>
              <p:spPr>
                <a:xfrm>
                  <a:off x="5129212" y="49530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E491179-2508-40AD-B3B4-AF6258785EF4}"/>
                  </a:ext>
                </a:extLst>
              </p:cNvPr>
              <p:cNvGrpSpPr/>
              <p:nvPr/>
            </p:nvGrpSpPr>
            <p:grpSpPr>
              <a:xfrm>
                <a:off x="4905375" y="766059"/>
                <a:ext cx="657225" cy="581025"/>
                <a:chOff x="4057650" y="0"/>
                <a:chExt cx="657225" cy="581025"/>
              </a:xfrm>
            </p:grpSpPr>
            <p:cxnSp>
              <p:nvCxnSpPr>
                <p:cNvPr id="29" name="Straight Connector 28">
                  <a:extLst>
                    <a:ext uri="{FF2B5EF4-FFF2-40B4-BE49-F238E27FC236}">
                      <a16:creationId xmlns:a16="http://schemas.microsoft.com/office/drawing/2014/main" id="{AAB2BA2E-97DD-4C26-BC60-8BDDCB321C92}"/>
                    </a:ext>
                  </a:extLst>
                </p:cNvPr>
                <p:cNvCxnSpPr>
                  <a:cxnSpLocks/>
                </p:cNvCxnSpPr>
                <p:nvPr/>
              </p:nvCxnSpPr>
              <p:spPr>
                <a:xfrm>
                  <a:off x="4057650" y="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26C15B-E551-4565-85E6-AFCAE41B5463}"/>
                    </a:ext>
                  </a:extLst>
                </p:cNvPr>
                <p:cNvCxnSpPr>
                  <a:cxnSpLocks/>
                </p:cNvCxnSpPr>
                <p:nvPr/>
              </p:nvCxnSpPr>
              <p:spPr>
                <a:xfrm>
                  <a:off x="4276725" y="142875"/>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9A024763-3DD5-4761-BACC-F45252CCB232}"/>
                  </a:ext>
                </a:extLst>
              </p:cNvPr>
              <p:cNvGrpSpPr/>
              <p:nvPr/>
            </p:nvGrpSpPr>
            <p:grpSpPr>
              <a:xfrm>
                <a:off x="5724525" y="985134"/>
                <a:ext cx="495300" cy="571500"/>
                <a:chOff x="5072062" y="361950"/>
                <a:chExt cx="495300" cy="571500"/>
              </a:xfrm>
            </p:grpSpPr>
            <p:cxnSp>
              <p:nvCxnSpPr>
                <p:cNvPr id="32" name="Straight Connector 31">
                  <a:extLst>
                    <a:ext uri="{FF2B5EF4-FFF2-40B4-BE49-F238E27FC236}">
                      <a16:creationId xmlns:a16="http://schemas.microsoft.com/office/drawing/2014/main" id="{87083E3E-8A44-4D57-9BDB-57034A5CF89C}"/>
                    </a:ext>
                  </a:extLst>
                </p:cNvPr>
                <p:cNvCxnSpPr>
                  <a:cxnSpLocks/>
                </p:cNvCxnSpPr>
                <p:nvPr/>
              </p:nvCxnSpPr>
              <p:spPr>
                <a:xfrm>
                  <a:off x="5072062" y="36195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6C6C35-5DD9-4DC6-B829-BBB9871AFC85}"/>
                    </a:ext>
                  </a:extLst>
                </p:cNvPr>
                <p:cNvCxnSpPr>
                  <a:cxnSpLocks/>
                </p:cNvCxnSpPr>
                <p:nvPr/>
              </p:nvCxnSpPr>
              <p:spPr>
                <a:xfrm>
                  <a:off x="5129212" y="495300"/>
                  <a:ext cx="438150" cy="438150"/>
                </a:xfrm>
                <a:prstGeom prst="line">
                  <a:avLst/>
                </a:prstGeom>
                <a:ln>
                  <a:solidFill>
                    <a:schemeClr val="bg1">
                      <a:alpha val="12000"/>
                    </a:schemeClr>
                  </a:solidFill>
                </a:ln>
              </p:spPr>
              <p:style>
                <a:lnRef idx="1">
                  <a:schemeClr val="accent1"/>
                </a:lnRef>
                <a:fillRef idx="0">
                  <a:schemeClr val="accent1"/>
                </a:fillRef>
                <a:effectRef idx="0">
                  <a:schemeClr val="accent1"/>
                </a:effectRef>
                <a:fontRef idx="minor">
                  <a:schemeClr val="tx1"/>
                </a:fontRef>
              </p:style>
            </p:cxnSp>
          </p:grpSp>
        </p:grpSp>
      </p:grpSp>
      <p:sp>
        <p:nvSpPr>
          <p:cNvPr id="39" name="Rectangle 38">
            <a:extLst>
              <a:ext uri="{FF2B5EF4-FFF2-40B4-BE49-F238E27FC236}">
                <a16:creationId xmlns:a16="http://schemas.microsoft.com/office/drawing/2014/main" id="{5FA92F60-4D4D-4EC9-B9BA-D741CA63D07F}"/>
              </a:ext>
            </a:extLst>
          </p:cNvPr>
          <p:cNvSpPr/>
          <p:nvPr/>
        </p:nvSpPr>
        <p:spPr>
          <a:xfrm>
            <a:off x="340434" y="407699"/>
            <a:ext cx="3464731" cy="388568"/>
          </a:xfrm>
          <a:prstGeom prst="rect">
            <a:avLst/>
          </a:prstGeom>
        </p:spPr>
        <p:txBody>
          <a:bodyPr wrap="none" lIns="0" tIns="0" rIns="0" bIns="0">
            <a:spAutoFit/>
          </a:bodyPr>
          <a:lstStyle/>
          <a:p>
            <a:pPr marL="12700">
              <a:lnSpc>
                <a:spcPct val="115000"/>
              </a:lnSpc>
              <a:spcBef>
                <a:spcPts val="20"/>
              </a:spcBef>
              <a:spcAft>
                <a:spcPts val="0"/>
              </a:spcAft>
            </a:pPr>
            <a:r>
              <a:rPr lang="en-US" sz="2400" b="1" dirty="0">
                <a:solidFill>
                  <a:srgbClr val="FFFFFF"/>
                </a:solidFill>
                <a:ea typeface="Aller Light"/>
                <a:cs typeface="Aller Light"/>
              </a:rPr>
              <a:t>Edwin Mendez Vanegas</a:t>
            </a:r>
            <a:endParaRPr lang="en-US" sz="1000" b="1" dirty="0">
              <a:ea typeface="Aller Light"/>
              <a:cs typeface="Aller Light"/>
            </a:endParaRPr>
          </a:p>
        </p:txBody>
      </p:sp>
      <p:grpSp>
        <p:nvGrpSpPr>
          <p:cNvPr id="50" name="Group 49">
            <a:extLst>
              <a:ext uri="{FF2B5EF4-FFF2-40B4-BE49-F238E27FC236}">
                <a16:creationId xmlns:a16="http://schemas.microsoft.com/office/drawing/2014/main" id="{2B5D0E1B-28C0-459B-BD31-E42FEFF80568}"/>
              </a:ext>
            </a:extLst>
          </p:cNvPr>
          <p:cNvGrpSpPr/>
          <p:nvPr/>
        </p:nvGrpSpPr>
        <p:grpSpPr>
          <a:xfrm>
            <a:off x="340434" y="1010409"/>
            <a:ext cx="2108629" cy="433285"/>
            <a:chOff x="483687" y="1061844"/>
            <a:chExt cx="2108629" cy="433285"/>
          </a:xfrm>
        </p:grpSpPr>
        <p:sp>
          <p:nvSpPr>
            <p:cNvPr id="40" name="Rectangle 39">
              <a:extLst>
                <a:ext uri="{FF2B5EF4-FFF2-40B4-BE49-F238E27FC236}">
                  <a16:creationId xmlns:a16="http://schemas.microsoft.com/office/drawing/2014/main" id="{F07AB920-0592-41DC-92C3-AF1A88C2BB18}"/>
                </a:ext>
              </a:extLst>
            </p:cNvPr>
            <p:cNvSpPr/>
            <p:nvPr/>
          </p:nvSpPr>
          <p:spPr>
            <a:xfrm>
              <a:off x="820997" y="1061844"/>
              <a:ext cx="1771319" cy="178126"/>
            </a:xfrm>
            <a:prstGeom prst="rect">
              <a:avLst/>
            </a:prstGeom>
          </p:spPr>
          <p:txBody>
            <a:bodyPr wrap="none" lIns="0" tIns="0" rIns="0" bIns="0">
              <a:spAutoFit/>
            </a:bodyPr>
            <a:lstStyle/>
            <a:p>
              <a:pPr marL="12700">
                <a:lnSpc>
                  <a:spcPct val="115000"/>
                </a:lnSpc>
                <a:spcBef>
                  <a:spcPts val="20"/>
                </a:spcBef>
                <a:spcAft>
                  <a:spcPts val="0"/>
                </a:spcAft>
              </a:pPr>
              <a:r>
                <a:rPr lang="en-US" sz="1100" dirty="0">
                  <a:solidFill>
                    <a:srgbClr val="FFFFFF"/>
                  </a:solidFill>
                  <a:ea typeface="Aller Light"/>
                  <a:cs typeface="Aller Light"/>
                </a:rPr>
                <a:t>edmendez1105@gmail.com</a:t>
              </a:r>
              <a:endParaRPr lang="en-US" sz="400" dirty="0">
                <a:ea typeface="Aller Light"/>
                <a:cs typeface="Aller Light"/>
              </a:endParaRPr>
            </a:p>
          </p:txBody>
        </p:sp>
        <p:sp>
          <p:nvSpPr>
            <p:cNvPr id="41" name="Rectangle 40">
              <a:extLst>
                <a:ext uri="{FF2B5EF4-FFF2-40B4-BE49-F238E27FC236}">
                  <a16:creationId xmlns:a16="http://schemas.microsoft.com/office/drawing/2014/main" id="{B66BAD94-E79E-4704-98AB-B0D90DD32949}"/>
                </a:ext>
              </a:extLst>
            </p:cNvPr>
            <p:cNvSpPr/>
            <p:nvPr/>
          </p:nvSpPr>
          <p:spPr>
            <a:xfrm>
              <a:off x="820997" y="1307717"/>
              <a:ext cx="1168590" cy="178126"/>
            </a:xfrm>
            <a:prstGeom prst="rect">
              <a:avLst/>
            </a:prstGeom>
          </p:spPr>
          <p:txBody>
            <a:bodyPr wrap="none" lIns="0" tIns="0" rIns="0" bIns="0">
              <a:spAutoFit/>
            </a:bodyPr>
            <a:lstStyle/>
            <a:p>
              <a:pPr marL="12700">
                <a:lnSpc>
                  <a:spcPct val="115000"/>
                </a:lnSpc>
                <a:spcBef>
                  <a:spcPts val="20"/>
                </a:spcBef>
                <a:spcAft>
                  <a:spcPts val="0"/>
                </a:spcAft>
              </a:pPr>
              <a:r>
                <a:rPr lang="en-US" sz="1100" dirty="0">
                  <a:solidFill>
                    <a:srgbClr val="FFFFFF"/>
                  </a:solidFill>
                  <a:ea typeface="Aller Light"/>
                  <a:cs typeface="Aller Light"/>
                </a:rPr>
                <a:t>(+57) 3147514973</a:t>
              </a:r>
            </a:p>
          </p:txBody>
        </p:sp>
        <p:grpSp>
          <p:nvGrpSpPr>
            <p:cNvPr id="42" name="Group 41">
              <a:extLst>
                <a:ext uri="{FF2B5EF4-FFF2-40B4-BE49-F238E27FC236}">
                  <a16:creationId xmlns:a16="http://schemas.microsoft.com/office/drawing/2014/main" id="{1BE7A701-0664-48D7-A0CE-D0D9FD841BDA}"/>
                </a:ext>
              </a:extLst>
            </p:cNvPr>
            <p:cNvGrpSpPr/>
            <p:nvPr/>
          </p:nvGrpSpPr>
          <p:grpSpPr>
            <a:xfrm>
              <a:off x="498769" y="1073321"/>
              <a:ext cx="227294" cy="155172"/>
              <a:chOff x="4127500" y="3670301"/>
              <a:chExt cx="330200" cy="225425"/>
            </a:xfrm>
            <a:solidFill>
              <a:schemeClr val="bg1"/>
            </a:solidFill>
          </p:grpSpPr>
          <p:sp>
            <p:nvSpPr>
              <p:cNvPr id="43" name="Freeform 26">
                <a:extLst>
                  <a:ext uri="{FF2B5EF4-FFF2-40B4-BE49-F238E27FC236}">
                    <a16:creationId xmlns:a16="http://schemas.microsoft.com/office/drawing/2014/main" id="{2AF61799-004B-4BC4-A156-4ACFC23CED01}"/>
                  </a:ext>
                </a:extLst>
              </p:cNvPr>
              <p:cNvSpPr>
                <a:spLocks/>
              </p:cNvSpPr>
              <p:nvPr/>
            </p:nvSpPr>
            <p:spPr bwMode="auto">
              <a:xfrm>
                <a:off x="4127500" y="3684588"/>
                <a:ext cx="330200" cy="211138"/>
              </a:xfrm>
              <a:custGeom>
                <a:avLst/>
                <a:gdLst>
                  <a:gd name="T0" fmla="*/ 87 w 88"/>
                  <a:gd name="T1" fmla="*/ 0 h 56"/>
                  <a:gd name="T2" fmla="*/ 45 w 88"/>
                  <a:gd name="T3" fmla="*/ 34 h 56"/>
                  <a:gd name="T4" fmla="*/ 44 w 88"/>
                  <a:gd name="T5" fmla="*/ 34 h 56"/>
                  <a:gd name="T6" fmla="*/ 43 w 88"/>
                  <a:gd name="T7" fmla="*/ 34 h 56"/>
                  <a:gd name="T8" fmla="*/ 1 w 88"/>
                  <a:gd name="T9" fmla="*/ 0 h 56"/>
                  <a:gd name="T10" fmla="*/ 0 w 88"/>
                  <a:gd name="T11" fmla="*/ 4 h 56"/>
                  <a:gd name="T12" fmla="*/ 0 w 88"/>
                  <a:gd name="T13" fmla="*/ 48 h 56"/>
                  <a:gd name="T14" fmla="*/ 8 w 88"/>
                  <a:gd name="T15" fmla="*/ 56 h 56"/>
                  <a:gd name="T16" fmla="*/ 80 w 88"/>
                  <a:gd name="T17" fmla="*/ 56 h 56"/>
                  <a:gd name="T18" fmla="*/ 88 w 88"/>
                  <a:gd name="T19" fmla="*/ 48 h 56"/>
                  <a:gd name="T20" fmla="*/ 88 w 88"/>
                  <a:gd name="T21" fmla="*/ 4 h 56"/>
                  <a:gd name="T22" fmla="*/ 87 w 88"/>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56">
                    <a:moveTo>
                      <a:pt x="87" y="0"/>
                    </a:moveTo>
                    <a:cubicBezTo>
                      <a:pt x="45" y="34"/>
                      <a:pt x="45" y="34"/>
                      <a:pt x="45" y="34"/>
                    </a:cubicBezTo>
                    <a:cubicBezTo>
                      <a:pt x="45" y="34"/>
                      <a:pt x="44" y="34"/>
                      <a:pt x="44" y="34"/>
                    </a:cubicBezTo>
                    <a:cubicBezTo>
                      <a:pt x="44" y="34"/>
                      <a:pt x="43" y="34"/>
                      <a:pt x="43" y="34"/>
                    </a:cubicBezTo>
                    <a:cubicBezTo>
                      <a:pt x="1" y="0"/>
                      <a:pt x="1" y="0"/>
                      <a:pt x="1" y="0"/>
                    </a:cubicBezTo>
                    <a:cubicBezTo>
                      <a:pt x="0" y="1"/>
                      <a:pt x="0" y="2"/>
                      <a:pt x="0" y="4"/>
                    </a:cubicBezTo>
                    <a:cubicBezTo>
                      <a:pt x="0" y="48"/>
                      <a:pt x="0" y="48"/>
                      <a:pt x="0" y="48"/>
                    </a:cubicBezTo>
                    <a:cubicBezTo>
                      <a:pt x="0" y="52"/>
                      <a:pt x="4" y="56"/>
                      <a:pt x="8" y="56"/>
                    </a:cubicBezTo>
                    <a:cubicBezTo>
                      <a:pt x="80" y="56"/>
                      <a:pt x="80" y="56"/>
                      <a:pt x="80" y="56"/>
                    </a:cubicBezTo>
                    <a:cubicBezTo>
                      <a:pt x="84" y="56"/>
                      <a:pt x="88" y="52"/>
                      <a:pt x="88" y="48"/>
                    </a:cubicBezTo>
                    <a:cubicBezTo>
                      <a:pt x="88" y="4"/>
                      <a:pt x="88" y="4"/>
                      <a:pt x="88" y="4"/>
                    </a:cubicBezTo>
                    <a:cubicBezTo>
                      <a:pt x="88" y="2"/>
                      <a:pt x="88" y="1"/>
                      <a:pt x="8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27">
                <a:extLst>
                  <a:ext uri="{FF2B5EF4-FFF2-40B4-BE49-F238E27FC236}">
                    <a16:creationId xmlns:a16="http://schemas.microsoft.com/office/drawing/2014/main" id="{B2C40ACA-D31B-49FC-A45B-E136C32C4CF5}"/>
                  </a:ext>
                </a:extLst>
              </p:cNvPr>
              <p:cNvSpPr>
                <a:spLocks/>
              </p:cNvSpPr>
              <p:nvPr/>
            </p:nvSpPr>
            <p:spPr bwMode="auto">
              <a:xfrm>
                <a:off x="4143375" y="3670301"/>
                <a:ext cx="300038" cy="123825"/>
              </a:xfrm>
              <a:custGeom>
                <a:avLst/>
                <a:gdLst>
                  <a:gd name="T0" fmla="*/ 80 w 80"/>
                  <a:gd name="T1" fmla="*/ 1 h 33"/>
                  <a:gd name="T2" fmla="*/ 76 w 80"/>
                  <a:gd name="T3" fmla="*/ 0 h 33"/>
                  <a:gd name="T4" fmla="*/ 4 w 80"/>
                  <a:gd name="T5" fmla="*/ 0 h 33"/>
                  <a:gd name="T6" fmla="*/ 0 w 80"/>
                  <a:gd name="T7" fmla="*/ 1 h 33"/>
                  <a:gd name="T8" fmla="*/ 40 w 80"/>
                  <a:gd name="T9" fmla="*/ 33 h 33"/>
                  <a:gd name="T10" fmla="*/ 80 w 80"/>
                  <a:gd name="T11" fmla="*/ 1 h 33"/>
                </a:gdLst>
                <a:ahLst/>
                <a:cxnLst>
                  <a:cxn ang="0">
                    <a:pos x="T0" y="T1"/>
                  </a:cxn>
                  <a:cxn ang="0">
                    <a:pos x="T2" y="T3"/>
                  </a:cxn>
                  <a:cxn ang="0">
                    <a:pos x="T4" y="T5"/>
                  </a:cxn>
                  <a:cxn ang="0">
                    <a:pos x="T6" y="T7"/>
                  </a:cxn>
                  <a:cxn ang="0">
                    <a:pos x="T8" y="T9"/>
                  </a:cxn>
                  <a:cxn ang="0">
                    <a:pos x="T10" y="T11"/>
                  </a:cxn>
                </a:cxnLst>
                <a:rect l="0" t="0" r="r" b="b"/>
                <a:pathLst>
                  <a:path w="80" h="33">
                    <a:moveTo>
                      <a:pt x="80" y="1"/>
                    </a:moveTo>
                    <a:cubicBezTo>
                      <a:pt x="79" y="0"/>
                      <a:pt x="77" y="0"/>
                      <a:pt x="76" y="0"/>
                    </a:cubicBezTo>
                    <a:cubicBezTo>
                      <a:pt x="4" y="0"/>
                      <a:pt x="4" y="0"/>
                      <a:pt x="4" y="0"/>
                    </a:cubicBezTo>
                    <a:cubicBezTo>
                      <a:pt x="3" y="0"/>
                      <a:pt x="1" y="0"/>
                      <a:pt x="0" y="1"/>
                    </a:cubicBezTo>
                    <a:cubicBezTo>
                      <a:pt x="40" y="33"/>
                      <a:pt x="40" y="33"/>
                      <a:pt x="40" y="33"/>
                    </a:cubicBezTo>
                    <a:lnTo>
                      <a:pt x="80"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B045B174-A4F0-47E0-9C8F-25B8EB1EC1FD}"/>
                </a:ext>
              </a:extLst>
            </p:cNvPr>
            <p:cNvGrpSpPr/>
            <p:nvPr/>
          </p:nvGrpSpPr>
          <p:grpSpPr>
            <a:xfrm>
              <a:off x="483687" y="1298432"/>
              <a:ext cx="248057" cy="196697"/>
              <a:chOff x="7718425" y="2193926"/>
              <a:chExt cx="360363" cy="285750"/>
            </a:xfrm>
            <a:solidFill>
              <a:schemeClr val="bg1"/>
            </a:solidFill>
          </p:grpSpPr>
          <p:sp>
            <p:nvSpPr>
              <p:cNvPr id="46" name="Freeform 90">
                <a:extLst>
                  <a:ext uri="{FF2B5EF4-FFF2-40B4-BE49-F238E27FC236}">
                    <a16:creationId xmlns:a16="http://schemas.microsoft.com/office/drawing/2014/main" id="{2FDFCC87-7DDC-4878-969B-B5225A6936A2}"/>
                  </a:ext>
                </a:extLst>
              </p:cNvPr>
              <p:cNvSpPr>
                <a:spLocks/>
              </p:cNvSpPr>
              <p:nvPr/>
            </p:nvSpPr>
            <p:spPr bwMode="auto">
              <a:xfrm>
                <a:off x="7718425" y="2347913"/>
                <a:ext cx="360363" cy="131763"/>
              </a:xfrm>
              <a:custGeom>
                <a:avLst/>
                <a:gdLst>
                  <a:gd name="T0" fmla="*/ 84 w 96"/>
                  <a:gd name="T1" fmla="*/ 5 h 35"/>
                  <a:gd name="T2" fmla="*/ 12 w 96"/>
                  <a:gd name="T3" fmla="*/ 5 h 35"/>
                  <a:gd name="T4" fmla="*/ 0 w 96"/>
                  <a:gd name="T5" fmla="*/ 19 h 35"/>
                  <a:gd name="T6" fmla="*/ 0 w 96"/>
                  <a:gd name="T7" fmla="*/ 25 h 35"/>
                  <a:gd name="T8" fmla="*/ 10 w 96"/>
                  <a:gd name="T9" fmla="*/ 35 h 35"/>
                  <a:gd name="T10" fmla="*/ 22 w 96"/>
                  <a:gd name="T11" fmla="*/ 35 h 35"/>
                  <a:gd name="T12" fmla="*/ 32 w 96"/>
                  <a:gd name="T13" fmla="*/ 25 h 35"/>
                  <a:gd name="T14" fmla="*/ 32 w 96"/>
                  <a:gd name="T15" fmla="*/ 23 h 35"/>
                  <a:gd name="T16" fmla="*/ 64 w 96"/>
                  <a:gd name="T17" fmla="*/ 23 h 35"/>
                  <a:gd name="T18" fmla="*/ 64 w 96"/>
                  <a:gd name="T19" fmla="*/ 25 h 35"/>
                  <a:gd name="T20" fmla="*/ 74 w 96"/>
                  <a:gd name="T21" fmla="*/ 35 h 35"/>
                  <a:gd name="T22" fmla="*/ 86 w 96"/>
                  <a:gd name="T23" fmla="*/ 35 h 35"/>
                  <a:gd name="T24" fmla="*/ 96 w 96"/>
                  <a:gd name="T25" fmla="*/ 25 h 35"/>
                  <a:gd name="T26" fmla="*/ 96 w 96"/>
                  <a:gd name="T27" fmla="*/ 19 h 35"/>
                  <a:gd name="T28" fmla="*/ 84 w 96"/>
                  <a:gd name="T2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35">
                    <a:moveTo>
                      <a:pt x="84" y="5"/>
                    </a:moveTo>
                    <a:cubicBezTo>
                      <a:pt x="60" y="0"/>
                      <a:pt x="36" y="0"/>
                      <a:pt x="12" y="5"/>
                    </a:cubicBezTo>
                    <a:cubicBezTo>
                      <a:pt x="5" y="6"/>
                      <a:pt x="0" y="12"/>
                      <a:pt x="0" y="19"/>
                    </a:cubicBezTo>
                    <a:cubicBezTo>
                      <a:pt x="0" y="25"/>
                      <a:pt x="0" y="25"/>
                      <a:pt x="0" y="25"/>
                    </a:cubicBezTo>
                    <a:cubicBezTo>
                      <a:pt x="0" y="31"/>
                      <a:pt x="4" y="35"/>
                      <a:pt x="10" y="35"/>
                    </a:cubicBezTo>
                    <a:cubicBezTo>
                      <a:pt x="22" y="35"/>
                      <a:pt x="22" y="35"/>
                      <a:pt x="22" y="35"/>
                    </a:cubicBezTo>
                    <a:cubicBezTo>
                      <a:pt x="28" y="35"/>
                      <a:pt x="32" y="31"/>
                      <a:pt x="32" y="25"/>
                    </a:cubicBezTo>
                    <a:cubicBezTo>
                      <a:pt x="32" y="23"/>
                      <a:pt x="32" y="23"/>
                      <a:pt x="32" y="23"/>
                    </a:cubicBezTo>
                    <a:cubicBezTo>
                      <a:pt x="43" y="22"/>
                      <a:pt x="53" y="22"/>
                      <a:pt x="64" y="23"/>
                    </a:cubicBezTo>
                    <a:cubicBezTo>
                      <a:pt x="64" y="25"/>
                      <a:pt x="64" y="25"/>
                      <a:pt x="64" y="25"/>
                    </a:cubicBezTo>
                    <a:cubicBezTo>
                      <a:pt x="64" y="31"/>
                      <a:pt x="68" y="35"/>
                      <a:pt x="74" y="35"/>
                    </a:cubicBezTo>
                    <a:cubicBezTo>
                      <a:pt x="86" y="35"/>
                      <a:pt x="86" y="35"/>
                      <a:pt x="86" y="35"/>
                    </a:cubicBezTo>
                    <a:cubicBezTo>
                      <a:pt x="92" y="35"/>
                      <a:pt x="96" y="31"/>
                      <a:pt x="96" y="25"/>
                    </a:cubicBezTo>
                    <a:cubicBezTo>
                      <a:pt x="96" y="19"/>
                      <a:pt x="96" y="19"/>
                      <a:pt x="96" y="19"/>
                    </a:cubicBezTo>
                    <a:cubicBezTo>
                      <a:pt x="96" y="12"/>
                      <a:pt x="91" y="6"/>
                      <a:pt x="84"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91">
                <a:extLst>
                  <a:ext uri="{FF2B5EF4-FFF2-40B4-BE49-F238E27FC236}">
                    <a16:creationId xmlns:a16="http://schemas.microsoft.com/office/drawing/2014/main" id="{4951328A-9059-4A8F-8381-37EF6C2ACE81}"/>
                  </a:ext>
                </a:extLst>
              </p:cNvPr>
              <p:cNvSpPr>
                <a:spLocks/>
              </p:cNvSpPr>
              <p:nvPr/>
            </p:nvSpPr>
            <p:spPr bwMode="auto">
              <a:xfrm>
                <a:off x="7883525" y="2193926"/>
                <a:ext cx="15875" cy="104775"/>
              </a:xfrm>
              <a:custGeom>
                <a:avLst/>
                <a:gdLst>
                  <a:gd name="T0" fmla="*/ 2 w 4"/>
                  <a:gd name="T1" fmla="*/ 28 h 28"/>
                  <a:gd name="T2" fmla="*/ 4 w 4"/>
                  <a:gd name="T3" fmla="*/ 26 h 28"/>
                  <a:gd name="T4" fmla="*/ 4 w 4"/>
                  <a:gd name="T5" fmla="*/ 2 h 28"/>
                  <a:gd name="T6" fmla="*/ 2 w 4"/>
                  <a:gd name="T7" fmla="*/ 0 h 28"/>
                  <a:gd name="T8" fmla="*/ 0 w 4"/>
                  <a:gd name="T9" fmla="*/ 2 h 28"/>
                  <a:gd name="T10" fmla="*/ 0 w 4"/>
                  <a:gd name="T11" fmla="*/ 26 h 28"/>
                  <a:gd name="T12" fmla="*/ 2 w 4"/>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2" y="28"/>
                    </a:moveTo>
                    <a:cubicBezTo>
                      <a:pt x="3" y="28"/>
                      <a:pt x="4" y="27"/>
                      <a:pt x="4" y="26"/>
                    </a:cubicBezTo>
                    <a:cubicBezTo>
                      <a:pt x="4" y="2"/>
                      <a:pt x="4" y="2"/>
                      <a:pt x="4" y="2"/>
                    </a:cubicBezTo>
                    <a:cubicBezTo>
                      <a:pt x="4" y="1"/>
                      <a:pt x="3" y="0"/>
                      <a:pt x="2" y="0"/>
                    </a:cubicBezTo>
                    <a:cubicBezTo>
                      <a:pt x="1" y="0"/>
                      <a:pt x="0" y="1"/>
                      <a:pt x="0" y="2"/>
                    </a:cubicBezTo>
                    <a:cubicBezTo>
                      <a:pt x="0" y="26"/>
                      <a:pt x="0" y="26"/>
                      <a:pt x="0" y="26"/>
                    </a:cubicBezTo>
                    <a:cubicBezTo>
                      <a:pt x="0" y="27"/>
                      <a:pt x="1" y="28"/>
                      <a:pt x="2"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92">
                <a:extLst>
                  <a:ext uri="{FF2B5EF4-FFF2-40B4-BE49-F238E27FC236}">
                    <a16:creationId xmlns:a16="http://schemas.microsoft.com/office/drawing/2014/main" id="{43467138-B6BD-4BE0-903A-C768160A93A5}"/>
                  </a:ext>
                </a:extLst>
              </p:cNvPr>
              <p:cNvSpPr>
                <a:spLocks/>
              </p:cNvSpPr>
              <p:nvPr/>
            </p:nvSpPr>
            <p:spPr bwMode="auto">
              <a:xfrm>
                <a:off x="7951788" y="2243138"/>
                <a:ext cx="82550" cy="79375"/>
              </a:xfrm>
              <a:custGeom>
                <a:avLst/>
                <a:gdLst>
                  <a:gd name="T0" fmla="*/ 3 w 22"/>
                  <a:gd name="T1" fmla="*/ 21 h 21"/>
                  <a:gd name="T2" fmla="*/ 4 w 22"/>
                  <a:gd name="T3" fmla="*/ 21 h 21"/>
                  <a:gd name="T4" fmla="*/ 21 w 22"/>
                  <a:gd name="T5" fmla="*/ 4 h 21"/>
                  <a:gd name="T6" fmla="*/ 21 w 22"/>
                  <a:gd name="T7" fmla="*/ 1 h 21"/>
                  <a:gd name="T8" fmla="*/ 18 w 22"/>
                  <a:gd name="T9" fmla="*/ 1 h 21"/>
                  <a:gd name="T10" fmla="*/ 1 w 22"/>
                  <a:gd name="T11" fmla="*/ 18 h 21"/>
                  <a:gd name="T12" fmla="*/ 1 w 22"/>
                  <a:gd name="T13" fmla="*/ 21 h 21"/>
                  <a:gd name="T14" fmla="*/ 3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3" y="21"/>
                    </a:moveTo>
                    <a:cubicBezTo>
                      <a:pt x="3" y="21"/>
                      <a:pt x="4" y="21"/>
                      <a:pt x="4" y="21"/>
                    </a:cubicBezTo>
                    <a:cubicBezTo>
                      <a:pt x="21" y="4"/>
                      <a:pt x="21" y="4"/>
                      <a:pt x="21" y="4"/>
                    </a:cubicBezTo>
                    <a:cubicBezTo>
                      <a:pt x="22" y="3"/>
                      <a:pt x="22" y="2"/>
                      <a:pt x="21" y="1"/>
                    </a:cubicBezTo>
                    <a:cubicBezTo>
                      <a:pt x="20" y="0"/>
                      <a:pt x="19" y="0"/>
                      <a:pt x="18" y="1"/>
                    </a:cubicBezTo>
                    <a:cubicBezTo>
                      <a:pt x="1" y="18"/>
                      <a:pt x="1" y="18"/>
                      <a:pt x="1" y="18"/>
                    </a:cubicBezTo>
                    <a:cubicBezTo>
                      <a:pt x="0" y="19"/>
                      <a:pt x="0" y="20"/>
                      <a:pt x="1" y="21"/>
                    </a:cubicBezTo>
                    <a:cubicBezTo>
                      <a:pt x="2" y="21"/>
                      <a:pt x="2" y="21"/>
                      <a:pt x="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93">
                <a:extLst>
                  <a:ext uri="{FF2B5EF4-FFF2-40B4-BE49-F238E27FC236}">
                    <a16:creationId xmlns:a16="http://schemas.microsoft.com/office/drawing/2014/main" id="{BA9E8EC2-D57D-4429-9C32-29046D90BE1F}"/>
                  </a:ext>
                </a:extLst>
              </p:cNvPr>
              <p:cNvSpPr>
                <a:spLocks/>
              </p:cNvSpPr>
              <p:nvPr/>
            </p:nvSpPr>
            <p:spPr bwMode="auto">
              <a:xfrm>
                <a:off x="7748588" y="2243138"/>
                <a:ext cx="82550" cy="79375"/>
              </a:xfrm>
              <a:custGeom>
                <a:avLst/>
                <a:gdLst>
                  <a:gd name="T0" fmla="*/ 18 w 22"/>
                  <a:gd name="T1" fmla="*/ 21 h 21"/>
                  <a:gd name="T2" fmla="*/ 19 w 22"/>
                  <a:gd name="T3" fmla="*/ 21 h 21"/>
                  <a:gd name="T4" fmla="*/ 21 w 22"/>
                  <a:gd name="T5" fmla="*/ 21 h 21"/>
                  <a:gd name="T6" fmla="*/ 21 w 22"/>
                  <a:gd name="T7" fmla="*/ 18 h 21"/>
                  <a:gd name="T8" fmla="*/ 4 w 22"/>
                  <a:gd name="T9" fmla="*/ 1 h 21"/>
                  <a:gd name="T10" fmla="*/ 1 w 22"/>
                  <a:gd name="T11" fmla="*/ 1 h 21"/>
                  <a:gd name="T12" fmla="*/ 1 w 22"/>
                  <a:gd name="T13" fmla="*/ 4 h 21"/>
                  <a:gd name="T14" fmla="*/ 18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8" y="21"/>
                    </a:moveTo>
                    <a:cubicBezTo>
                      <a:pt x="18" y="21"/>
                      <a:pt x="19" y="21"/>
                      <a:pt x="19" y="21"/>
                    </a:cubicBezTo>
                    <a:cubicBezTo>
                      <a:pt x="20" y="21"/>
                      <a:pt x="20" y="21"/>
                      <a:pt x="21" y="21"/>
                    </a:cubicBezTo>
                    <a:cubicBezTo>
                      <a:pt x="22" y="20"/>
                      <a:pt x="22" y="19"/>
                      <a:pt x="21" y="18"/>
                    </a:cubicBezTo>
                    <a:cubicBezTo>
                      <a:pt x="4" y="1"/>
                      <a:pt x="4" y="1"/>
                      <a:pt x="4" y="1"/>
                    </a:cubicBezTo>
                    <a:cubicBezTo>
                      <a:pt x="3" y="0"/>
                      <a:pt x="2" y="0"/>
                      <a:pt x="1" y="1"/>
                    </a:cubicBezTo>
                    <a:cubicBezTo>
                      <a:pt x="0" y="2"/>
                      <a:pt x="0" y="3"/>
                      <a:pt x="1" y="4"/>
                    </a:cubicBezTo>
                    <a:lnTo>
                      <a:pt x="18"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54" name="Rectangle 53">
            <a:extLst>
              <a:ext uri="{FF2B5EF4-FFF2-40B4-BE49-F238E27FC236}">
                <a16:creationId xmlns:a16="http://schemas.microsoft.com/office/drawing/2014/main" id="{B2414182-5A91-461A-9761-CE92BFB66041}"/>
              </a:ext>
            </a:extLst>
          </p:cNvPr>
          <p:cNvSpPr/>
          <p:nvPr/>
        </p:nvSpPr>
        <p:spPr>
          <a:xfrm>
            <a:off x="181615" y="5196351"/>
            <a:ext cx="1910779" cy="276999"/>
          </a:xfrm>
          <a:prstGeom prst="rect">
            <a:avLst/>
          </a:prstGeom>
        </p:spPr>
        <p:txBody>
          <a:bodyPr wrap="none" lIns="0" tIns="0" rIns="0" bIns="0">
            <a:spAutoFit/>
          </a:bodyPr>
          <a:lstStyle/>
          <a:p>
            <a:pPr marL="12700">
              <a:spcBef>
                <a:spcPts val="20"/>
              </a:spcBef>
              <a:spcAft>
                <a:spcPts val="0"/>
              </a:spcAft>
            </a:pPr>
            <a:r>
              <a:rPr lang="es-CR" b="1" dirty="0">
                <a:solidFill>
                  <a:srgbClr val="263C5A"/>
                </a:solidFill>
                <a:ea typeface="Aller Light"/>
                <a:cs typeface="Aller Light"/>
              </a:rPr>
              <a:t>Perfil Profesional</a:t>
            </a:r>
          </a:p>
        </p:txBody>
      </p:sp>
      <p:sp>
        <p:nvSpPr>
          <p:cNvPr id="55" name="Rectangle 54">
            <a:extLst>
              <a:ext uri="{FF2B5EF4-FFF2-40B4-BE49-F238E27FC236}">
                <a16:creationId xmlns:a16="http://schemas.microsoft.com/office/drawing/2014/main" id="{108EFCC5-F6A4-4716-B921-F833DB2CB332}"/>
              </a:ext>
            </a:extLst>
          </p:cNvPr>
          <p:cNvSpPr/>
          <p:nvPr/>
        </p:nvSpPr>
        <p:spPr>
          <a:xfrm>
            <a:off x="220545" y="5527125"/>
            <a:ext cx="1801370" cy="2100575"/>
          </a:xfrm>
          <a:prstGeom prst="rect">
            <a:avLst/>
          </a:prstGeom>
        </p:spPr>
        <p:txBody>
          <a:bodyPr wrap="square" lIns="0" tIns="0" rIns="0" bIns="0">
            <a:spAutoFit/>
          </a:bodyPr>
          <a:lstStyle/>
          <a:p>
            <a:pPr algn="just"/>
            <a:r>
              <a:rPr lang="es-ES" sz="1050" dirty="0"/>
              <a:t>Tecnólogo de sistemas con conocimientos en diseño y construcción para la implementación de sistemas informáticos.</a:t>
            </a:r>
          </a:p>
          <a:p>
            <a:pPr algn="just"/>
            <a:r>
              <a:rPr lang="es-ES" sz="1050" dirty="0"/>
              <a:t>Excelentes relaciones interpersonales, habilidades para trabajo en equipo, constante, respetuoso y comprometido con alto sentido de responsabilidad, orientación a resultados y capacidades de autoestudio.</a:t>
            </a:r>
            <a:r>
              <a:rPr lang="es-CR" sz="1050" dirty="0"/>
              <a:t>.</a:t>
            </a:r>
          </a:p>
        </p:txBody>
      </p:sp>
      <p:grpSp>
        <p:nvGrpSpPr>
          <p:cNvPr id="56" name="Group 55">
            <a:extLst>
              <a:ext uri="{FF2B5EF4-FFF2-40B4-BE49-F238E27FC236}">
                <a16:creationId xmlns:a16="http://schemas.microsoft.com/office/drawing/2014/main" id="{804F14D9-F2D5-4925-88EE-EF900160EF0B}"/>
              </a:ext>
            </a:extLst>
          </p:cNvPr>
          <p:cNvGrpSpPr/>
          <p:nvPr/>
        </p:nvGrpSpPr>
        <p:grpSpPr>
          <a:xfrm>
            <a:off x="337118" y="2064961"/>
            <a:ext cx="238477" cy="239528"/>
            <a:chOff x="6276975" y="1803400"/>
            <a:chExt cx="360363" cy="361951"/>
          </a:xfrm>
          <a:solidFill>
            <a:srgbClr val="263C5A"/>
          </a:solidFill>
        </p:grpSpPr>
        <p:sp>
          <p:nvSpPr>
            <p:cNvPr id="57" name="Freeform 68">
              <a:extLst>
                <a:ext uri="{FF2B5EF4-FFF2-40B4-BE49-F238E27FC236}">
                  <a16:creationId xmlns:a16="http://schemas.microsoft.com/office/drawing/2014/main" id="{23D5B21B-9A59-4B7D-ACEC-A89C71415451}"/>
                </a:ext>
              </a:extLst>
            </p:cNvPr>
            <p:cNvSpPr>
              <a:spLocks/>
            </p:cNvSpPr>
            <p:nvPr/>
          </p:nvSpPr>
          <p:spPr bwMode="auto">
            <a:xfrm>
              <a:off x="6321425" y="1878013"/>
              <a:ext cx="269875" cy="287338"/>
            </a:xfrm>
            <a:custGeom>
              <a:avLst/>
              <a:gdLst>
                <a:gd name="T0" fmla="*/ 0 w 170"/>
                <a:gd name="T1" fmla="*/ 83 h 181"/>
                <a:gd name="T2" fmla="*/ 0 w 170"/>
                <a:gd name="T3" fmla="*/ 181 h 181"/>
                <a:gd name="T4" fmla="*/ 66 w 170"/>
                <a:gd name="T5" fmla="*/ 181 h 181"/>
                <a:gd name="T6" fmla="*/ 66 w 170"/>
                <a:gd name="T7" fmla="*/ 114 h 181"/>
                <a:gd name="T8" fmla="*/ 104 w 170"/>
                <a:gd name="T9" fmla="*/ 114 h 181"/>
                <a:gd name="T10" fmla="*/ 104 w 170"/>
                <a:gd name="T11" fmla="*/ 181 h 181"/>
                <a:gd name="T12" fmla="*/ 170 w 170"/>
                <a:gd name="T13" fmla="*/ 181 h 181"/>
                <a:gd name="T14" fmla="*/ 170 w 170"/>
                <a:gd name="T15" fmla="*/ 83 h 181"/>
                <a:gd name="T16" fmla="*/ 85 w 170"/>
                <a:gd name="T17" fmla="*/ 0 h 181"/>
                <a:gd name="T18" fmla="*/ 0 w 170"/>
                <a:gd name="T19" fmla="*/ 8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81">
                  <a:moveTo>
                    <a:pt x="0" y="83"/>
                  </a:moveTo>
                  <a:lnTo>
                    <a:pt x="0" y="181"/>
                  </a:lnTo>
                  <a:lnTo>
                    <a:pt x="66" y="181"/>
                  </a:lnTo>
                  <a:lnTo>
                    <a:pt x="66" y="114"/>
                  </a:lnTo>
                  <a:lnTo>
                    <a:pt x="104" y="114"/>
                  </a:lnTo>
                  <a:lnTo>
                    <a:pt x="104" y="181"/>
                  </a:lnTo>
                  <a:lnTo>
                    <a:pt x="170" y="181"/>
                  </a:lnTo>
                  <a:lnTo>
                    <a:pt x="170" y="83"/>
                  </a:lnTo>
                  <a:lnTo>
                    <a:pt x="85" y="0"/>
                  </a:lnTo>
                  <a:lnTo>
                    <a:pt x="0" y="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58" name="Freeform 69">
              <a:extLst>
                <a:ext uri="{FF2B5EF4-FFF2-40B4-BE49-F238E27FC236}">
                  <a16:creationId xmlns:a16="http://schemas.microsoft.com/office/drawing/2014/main" id="{A229939C-DE3B-434F-8C6D-C6F01F76A41E}"/>
                </a:ext>
              </a:extLst>
            </p:cNvPr>
            <p:cNvSpPr>
              <a:spLocks/>
            </p:cNvSpPr>
            <p:nvPr/>
          </p:nvSpPr>
          <p:spPr bwMode="auto">
            <a:xfrm>
              <a:off x="6276975" y="1836738"/>
              <a:ext cx="360363" cy="185738"/>
            </a:xfrm>
            <a:custGeom>
              <a:avLst/>
              <a:gdLst>
                <a:gd name="T0" fmla="*/ 95 w 96"/>
                <a:gd name="T1" fmla="*/ 46 h 49"/>
                <a:gd name="T2" fmla="*/ 48 w 96"/>
                <a:gd name="T3" fmla="*/ 0 h 49"/>
                <a:gd name="T4" fmla="*/ 1 w 96"/>
                <a:gd name="T5" fmla="*/ 46 h 49"/>
                <a:gd name="T6" fmla="*/ 1 w 96"/>
                <a:gd name="T7" fmla="*/ 48 h 49"/>
                <a:gd name="T8" fmla="*/ 3 w 96"/>
                <a:gd name="T9" fmla="*/ 48 h 49"/>
                <a:gd name="T10" fmla="*/ 3 w 96"/>
                <a:gd name="T11" fmla="*/ 48 h 49"/>
                <a:gd name="T12" fmla="*/ 48 w 96"/>
                <a:gd name="T13" fmla="*/ 6 h 49"/>
                <a:gd name="T14" fmla="*/ 93 w 96"/>
                <a:gd name="T15" fmla="*/ 48 h 49"/>
                <a:gd name="T16" fmla="*/ 93 w 96"/>
                <a:gd name="T17" fmla="*/ 48 h 49"/>
                <a:gd name="T18" fmla="*/ 95 w 96"/>
                <a:gd name="T19" fmla="*/ 48 h 49"/>
                <a:gd name="T20" fmla="*/ 95 w 96"/>
                <a:gd name="T21" fmla="*/ 48 h 49"/>
                <a:gd name="T22" fmla="*/ 95 w 96"/>
                <a:gd name="T23"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49">
                  <a:moveTo>
                    <a:pt x="95" y="46"/>
                  </a:moveTo>
                  <a:cubicBezTo>
                    <a:pt x="48" y="0"/>
                    <a:pt x="48" y="0"/>
                    <a:pt x="48" y="0"/>
                  </a:cubicBezTo>
                  <a:cubicBezTo>
                    <a:pt x="1" y="46"/>
                    <a:pt x="1" y="46"/>
                    <a:pt x="1" y="46"/>
                  </a:cubicBezTo>
                  <a:cubicBezTo>
                    <a:pt x="0" y="46"/>
                    <a:pt x="0" y="48"/>
                    <a:pt x="1" y="48"/>
                  </a:cubicBezTo>
                  <a:cubicBezTo>
                    <a:pt x="1" y="49"/>
                    <a:pt x="3" y="49"/>
                    <a:pt x="3" y="48"/>
                  </a:cubicBezTo>
                  <a:cubicBezTo>
                    <a:pt x="3" y="48"/>
                    <a:pt x="3" y="48"/>
                    <a:pt x="3" y="48"/>
                  </a:cubicBezTo>
                  <a:cubicBezTo>
                    <a:pt x="48" y="6"/>
                    <a:pt x="48" y="6"/>
                    <a:pt x="48" y="6"/>
                  </a:cubicBezTo>
                  <a:cubicBezTo>
                    <a:pt x="93" y="48"/>
                    <a:pt x="93" y="48"/>
                    <a:pt x="93" y="48"/>
                  </a:cubicBezTo>
                  <a:cubicBezTo>
                    <a:pt x="93" y="48"/>
                    <a:pt x="93" y="48"/>
                    <a:pt x="93" y="48"/>
                  </a:cubicBezTo>
                  <a:cubicBezTo>
                    <a:pt x="93" y="49"/>
                    <a:pt x="95" y="49"/>
                    <a:pt x="95" y="48"/>
                  </a:cubicBezTo>
                  <a:cubicBezTo>
                    <a:pt x="95" y="48"/>
                    <a:pt x="95" y="48"/>
                    <a:pt x="95" y="48"/>
                  </a:cubicBezTo>
                  <a:cubicBezTo>
                    <a:pt x="96" y="48"/>
                    <a:pt x="96" y="46"/>
                    <a:pt x="95"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59" name="Freeform 70">
              <a:extLst>
                <a:ext uri="{FF2B5EF4-FFF2-40B4-BE49-F238E27FC236}">
                  <a16:creationId xmlns:a16="http://schemas.microsoft.com/office/drawing/2014/main" id="{AC1D05D5-FBA4-4283-BF48-379F5D3AC387}"/>
                </a:ext>
              </a:extLst>
            </p:cNvPr>
            <p:cNvSpPr>
              <a:spLocks/>
            </p:cNvSpPr>
            <p:nvPr/>
          </p:nvSpPr>
          <p:spPr bwMode="auto">
            <a:xfrm>
              <a:off x="6516688" y="1803400"/>
              <a:ext cx="101600" cy="134938"/>
            </a:xfrm>
            <a:custGeom>
              <a:avLst/>
              <a:gdLst>
                <a:gd name="T0" fmla="*/ 4 w 27"/>
                <a:gd name="T1" fmla="*/ 23 h 36"/>
                <a:gd name="T2" fmla="*/ 17 w 27"/>
                <a:gd name="T3" fmla="*/ 35 h 36"/>
                <a:gd name="T4" fmla="*/ 18 w 27"/>
                <a:gd name="T5" fmla="*/ 36 h 36"/>
                <a:gd name="T6" fmla="*/ 18 w 27"/>
                <a:gd name="T7" fmla="*/ 36 h 36"/>
                <a:gd name="T8" fmla="*/ 19 w 27"/>
                <a:gd name="T9" fmla="*/ 36 h 36"/>
                <a:gd name="T10" fmla="*/ 20 w 27"/>
                <a:gd name="T11" fmla="*/ 34 h 36"/>
                <a:gd name="T12" fmla="*/ 20 w 27"/>
                <a:gd name="T13" fmla="*/ 18 h 36"/>
                <a:gd name="T14" fmla="*/ 19 w 27"/>
                <a:gd name="T15" fmla="*/ 17 h 36"/>
                <a:gd name="T16" fmla="*/ 19 w 27"/>
                <a:gd name="T17" fmla="*/ 16 h 36"/>
                <a:gd name="T18" fmla="*/ 22 w 27"/>
                <a:gd name="T19" fmla="*/ 12 h 36"/>
                <a:gd name="T20" fmla="*/ 27 w 27"/>
                <a:gd name="T21" fmla="*/ 2 h 36"/>
                <a:gd name="T22" fmla="*/ 25 w 27"/>
                <a:gd name="T23" fmla="*/ 0 h 36"/>
                <a:gd name="T24" fmla="*/ 23 w 27"/>
                <a:gd name="T25" fmla="*/ 2 h 36"/>
                <a:gd name="T26" fmla="*/ 20 w 27"/>
                <a:gd name="T27" fmla="*/ 8 h 36"/>
                <a:gd name="T28" fmla="*/ 15 w 27"/>
                <a:gd name="T29" fmla="*/ 16 h 36"/>
                <a:gd name="T30" fmla="*/ 9 w 27"/>
                <a:gd name="T31" fmla="*/ 16 h 36"/>
                <a:gd name="T32" fmla="*/ 12 w 27"/>
                <a:gd name="T33" fmla="*/ 12 h 36"/>
                <a:gd name="T34" fmla="*/ 17 w 27"/>
                <a:gd name="T35" fmla="*/ 2 h 36"/>
                <a:gd name="T36" fmla="*/ 15 w 27"/>
                <a:gd name="T37" fmla="*/ 0 h 36"/>
                <a:gd name="T38" fmla="*/ 13 w 27"/>
                <a:gd name="T39" fmla="*/ 2 h 36"/>
                <a:gd name="T40" fmla="*/ 10 w 27"/>
                <a:gd name="T41" fmla="*/ 8 h 36"/>
                <a:gd name="T42" fmla="*/ 5 w 27"/>
                <a:gd name="T43" fmla="*/ 16 h 36"/>
                <a:gd name="T44" fmla="*/ 2 w 27"/>
                <a:gd name="T45" fmla="*/ 16 h 36"/>
                <a:gd name="T46" fmla="*/ 0 w 27"/>
                <a:gd name="T47" fmla="*/ 17 h 36"/>
                <a:gd name="T48" fmla="*/ 1 w 27"/>
                <a:gd name="T49" fmla="*/ 19 h 36"/>
                <a:gd name="T50" fmla="*/ 4 w 27"/>
                <a:gd name="T51"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6">
                  <a:moveTo>
                    <a:pt x="4" y="23"/>
                  </a:moveTo>
                  <a:cubicBezTo>
                    <a:pt x="17" y="35"/>
                    <a:pt x="17" y="35"/>
                    <a:pt x="17" y="35"/>
                  </a:cubicBezTo>
                  <a:cubicBezTo>
                    <a:pt x="17" y="36"/>
                    <a:pt x="17" y="36"/>
                    <a:pt x="18" y="36"/>
                  </a:cubicBezTo>
                  <a:cubicBezTo>
                    <a:pt x="18" y="36"/>
                    <a:pt x="18" y="36"/>
                    <a:pt x="18" y="36"/>
                  </a:cubicBezTo>
                  <a:cubicBezTo>
                    <a:pt x="18" y="36"/>
                    <a:pt x="19" y="36"/>
                    <a:pt x="19" y="36"/>
                  </a:cubicBezTo>
                  <a:cubicBezTo>
                    <a:pt x="20" y="36"/>
                    <a:pt x="20" y="35"/>
                    <a:pt x="20" y="34"/>
                  </a:cubicBezTo>
                  <a:cubicBezTo>
                    <a:pt x="20" y="18"/>
                    <a:pt x="20" y="18"/>
                    <a:pt x="20" y="18"/>
                  </a:cubicBezTo>
                  <a:cubicBezTo>
                    <a:pt x="20" y="17"/>
                    <a:pt x="20" y="17"/>
                    <a:pt x="19" y="17"/>
                  </a:cubicBezTo>
                  <a:cubicBezTo>
                    <a:pt x="19" y="16"/>
                    <a:pt x="19" y="16"/>
                    <a:pt x="19" y="16"/>
                  </a:cubicBezTo>
                  <a:cubicBezTo>
                    <a:pt x="19" y="13"/>
                    <a:pt x="20" y="13"/>
                    <a:pt x="22" y="12"/>
                  </a:cubicBezTo>
                  <a:cubicBezTo>
                    <a:pt x="24" y="10"/>
                    <a:pt x="27" y="8"/>
                    <a:pt x="27" y="2"/>
                  </a:cubicBezTo>
                  <a:cubicBezTo>
                    <a:pt x="27" y="1"/>
                    <a:pt x="26" y="0"/>
                    <a:pt x="25" y="0"/>
                  </a:cubicBezTo>
                  <a:cubicBezTo>
                    <a:pt x="24" y="0"/>
                    <a:pt x="23" y="1"/>
                    <a:pt x="23" y="2"/>
                  </a:cubicBezTo>
                  <a:cubicBezTo>
                    <a:pt x="23" y="6"/>
                    <a:pt x="22" y="7"/>
                    <a:pt x="20" y="8"/>
                  </a:cubicBezTo>
                  <a:cubicBezTo>
                    <a:pt x="18" y="9"/>
                    <a:pt x="15" y="11"/>
                    <a:pt x="15" y="16"/>
                  </a:cubicBezTo>
                  <a:cubicBezTo>
                    <a:pt x="9" y="16"/>
                    <a:pt x="9" y="16"/>
                    <a:pt x="9" y="16"/>
                  </a:cubicBezTo>
                  <a:cubicBezTo>
                    <a:pt x="9" y="13"/>
                    <a:pt x="10" y="13"/>
                    <a:pt x="12" y="12"/>
                  </a:cubicBezTo>
                  <a:cubicBezTo>
                    <a:pt x="14" y="10"/>
                    <a:pt x="17" y="8"/>
                    <a:pt x="17" y="2"/>
                  </a:cubicBezTo>
                  <a:cubicBezTo>
                    <a:pt x="17" y="1"/>
                    <a:pt x="16" y="0"/>
                    <a:pt x="15" y="0"/>
                  </a:cubicBezTo>
                  <a:cubicBezTo>
                    <a:pt x="14" y="0"/>
                    <a:pt x="13" y="1"/>
                    <a:pt x="13" y="2"/>
                  </a:cubicBezTo>
                  <a:cubicBezTo>
                    <a:pt x="13" y="6"/>
                    <a:pt x="12" y="7"/>
                    <a:pt x="10" y="8"/>
                  </a:cubicBezTo>
                  <a:cubicBezTo>
                    <a:pt x="8" y="9"/>
                    <a:pt x="5" y="11"/>
                    <a:pt x="5" y="16"/>
                  </a:cubicBezTo>
                  <a:cubicBezTo>
                    <a:pt x="2" y="16"/>
                    <a:pt x="2" y="16"/>
                    <a:pt x="2" y="16"/>
                  </a:cubicBezTo>
                  <a:cubicBezTo>
                    <a:pt x="1" y="16"/>
                    <a:pt x="0" y="17"/>
                    <a:pt x="0" y="17"/>
                  </a:cubicBezTo>
                  <a:cubicBezTo>
                    <a:pt x="0" y="18"/>
                    <a:pt x="0" y="19"/>
                    <a:pt x="1" y="19"/>
                  </a:cubicBezTo>
                  <a:lnTo>
                    <a:pt x="4"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grpSp>
      <p:sp>
        <p:nvSpPr>
          <p:cNvPr id="63" name="Rectangle 62">
            <a:extLst>
              <a:ext uri="{FF2B5EF4-FFF2-40B4-BE49-F238E27FC236}">
                <a16:creationId xmlns:a16="http://schemas.microsoft.com/office/drawing/2014/main" id="{CAC36738-46F9-41AD-B6C0-BF6AACE46D11}"/>
              </a:ext>
            </a:extLst>
          </p:cNvPr>
          <p:cNvSpPr/>
          <p:nvPr/>
        </p:nvSpPr>
        <p:spPr>
          <a:xfrm>
            <a:off x="691423" y="2044501"/>
            <a:ext cx="915315" cy="268087"/>
          </a:xfrm>
          <a:prstGeom prst="rect">
            <a:avLst/>
          </a:prstGeom>
        </p:spPr>
        <p:txBody>
          <a:bodyPr wrap="none" lIns="0" tIns="0" rIns="0" bIns="0">
            <a:spAutoFit/>
          </a:bodyPr>
          <a:lstStyle/>
          <a:p>
            <a:pPr marL="12700">
              <a:lnSpc>
                <a:spcPct val="115000"/>
              </a:lnSpc>
              <a:spcBef>
                <a:spcPts val="20"/>
              </a:spcBef>
              <a:spcAft>
                <a:spcPts val="0"/>
              </a:spcAft>
            </a:pPr>
            <a:r>
              <a:rPr lang="en-US" sz="600" b="1" dirty="0">
                <a:solidFill>
                  <a:srgbClr val="263C5A"/>
                </a:solidFill>
                <a:ea typeface="Aller Light"/>
                <a:cs typeface="Aller Light"/>
              </a:rPr>
              <a:t>DIRECCIÓN</a:t>
            </a:r>
          </a:p>
          <a:p>
            <a:pPr marL="12700">
              <a:lnSpc>
                <a:spcPct val="115000"/>
              </a:lnSpc>
              <a:spcBef>
                <a:spcPts val="20"/>
              </a:spcBef>
              <a:spcAft>
                <a:spcPts val="0"/>
              </a:spcAft>
            </a:pPr>
            <a:r>
              <a:rPr lang="en-US" sz="1000" dirty="0">
                <a:solidFill>
                  <a:srgbClr val="263C5A"/>
                </a:solidFill>
                <a:ea typeface="Aller Light"/>
                <a:cs typeface="Aller Light"/>
              </a:rPr>
              <a:t>Cali – Colombia</a:t>
            </a:r>
          </a:p>
        </p:txBody>
      </p:sp>
      <p:sp>
        <p:nvSpPr>
          <p:cNvPr id="64" name="Rectangle 63">
            <a:extLst>
              <a:ext uri="{FF2B5EF4-FFF2-40B4-BE49-F238E27FC236}">
                <a16:creationId xmlns:a16="http://schemas.microsoft.com/office/drawing/2014/main" id="{7B6AEE85-BFA7-44B3-83C7-C1DB8415FBC2}"/>
              </a:ext>
            </a:extLst>
          </p:cNvPr>
          <p:cNvSpPr/>
          <p:nvPr/>
        </p:nvSpPr>
        <p:spPr>
          <a:xfrm>
            <a:off x="2565020" y="2256335"/>
            <a:ext cx="1163780" cy="259045"/>
          </a:xfrm>
          <a:prstGeom prst="rect">
            <a:avLst/>
          </a:prstGeom>
        </p:spPr>
        <p:txBody>
          <a:bodyPr wrap="none" lIns="0" tIns="0" rIns="0" bIns="0">
            <a:spAutoFit/>
          </a:bodyPr>
          <a:lstStyle/>
          <a:p>
            <a:pPr marL="12700">
              <a:lnSpc>
                <a:spcPct val="115000"/>
              </a:lnSpc>
              <a:spcBef>
                <a:spcPts val="20"/>
              </a:spcBef>
              <a:spcAft>
                <a:spcPts val="0"/>
              </a:spcAft>
            </a:pPr>
            <a:r>
              <a:rPr lang="es-CR" sz="1600" b="1" dirty="0">
                <a:solidFill>
                  <a:srgbClr val="263C5A"/>
                </a:solidFill>
                <a:ea typeface="Aller Light"/>
                <a:cs typeface="Aller Light"/>
              </a:rPr>
              <a:t>Experiencia</a:t>
            </a:r>
          </a:p>
        </p:txBody>
      </p:sp>
      <p:sp>
        <p:nvSpPr>
          <p:cNvPr id="73" name="Rectangle 72">
            <a:extLst>
              <a:ext uri="{FF2B5EF4-FFF2-40B4-BE49-F238E27FC236}">
                <a16:creationId xmlns:a16="http://schemas.microsoft.com/office/drawing/2014/main" id="{46C87399-AFEE-4827-BBA2-A9812A2D4DF5}"/>
              </a:ext>
            </a:extLst>
          </p:cNvPr>
          <p:cNvSpPr/>
          <p:nvPr/>
        </p:nvSpPr>
        <p:spPr>
          <a:xfrm>
            <a:off x="691423" y="2682758"/>
            <a:ext cx="1056379" cy="268087"/>
          </a:xfrm>
          <a:prstGeom prst="rect">
            <a:avLst/>
          </a:prstGeom>
        </p:spPr>
        <p:txBody>
          <a:bodyPr wrap="none" lIns="0" tIns="0" rIns="0" bIns="0">
            <a:spAutoFit/>
          </a:bodyPr>
          <a:lstStyle/>
          <a:p>
            <a:pPr marL="12700">
              <a:lnSpc>
                <a:spcPct val="115000"/>
              </a:lnSpc>
              <a:spcBef>
                <a:spcPts val="20"/>
              </a:spcBef>
              <a:spcAft>
                <a:spcPts val="0"/>
              </a:spcAft>
            </a:pPr>
            <a:r>
              <a:rPr lang="en-US" sz="600" b="1" dirty="0">
                <a:solidFill>
                  <a:srgbClr val="263C5A"/>
                </a:solidFill>
                <a:ea typeface="Aller Light"/>
                <a:cs typeface="Aller Light"/>
              </a:rPr>
              <a:t>TELEFONO</a:t>
            </a:r>
          </a:p>
          <a:p>
            <a:pPr marL="12700">
              <a:lnSpc>
                <a:spcPct val="115000"/>
              </a:lnSpc>
              <a:spcBef>
                <a:spcPts val="20"/>
              </a:spcBef>
              <a:spcAft>
                <a:spcPts val="0"/>
              </a:spcAft>
            </a:pPr>
            <a:r>
              <a:rPr lang="en-US" sz="1000" dirty="0">
                <a:solidFill>
                  <a:srgbClr val="263C5A"/>
                </a:solidFill>
                <a:ea typeface="Aller Light"/>
                <a:cs typeface="Aller Light"/>
              </a:rPr>
              <a:t>(+57) 3137676047</a:t>
            </a:r>
          </a:p>
        </p:txBody>
      </p:sp>
      <p:grpSp>
        <p:nvGrpSpPr>
          <p:cNvPr id="74" name="Group 73">
            <a:extLst>
              <a:ext uri="{FF2B5EF4-FFF2-40B4-BE49-F238E27FC236}">
                <a16:creationId xmlns:a16="http://schemas.microsoft.com/office/drawing/2014/main" id="{3881D5AA-BBD3-493F-BB52-0245FB486E6D}"/>
              </a:ext>
            </a:extLst>
          </p:cNvPr>
          <p:cNvGrpSpPr/>
          <p:nvPr/>
        </p:nvGrpSpPr>
        <p:grpSpPr>
          <a:xfrm>
            <a:off x="337281" y="3326037"/>
            <a:ext cx="241746" cy="241746"/>
            <a:chOff x="6276975" y="3609976"/>
            <a:chExt cx="360363" cy="360363"/>
          </a:xfrm>
          <a:solidFill>
            <a:srgbClr val="263C5A"/>
          </a:solidFill>
        </p:grpSpPr>
        <p:sp>
          <p:nvSpPr>
            <p:cNvPr id="75" name="Freeform 16">
              <a:extLst>
                <a:ext uri="{FF2B5EF4-FFF2-40B4-BE49-F238E27FC236}">
                  <a16:creationId xmlns:a16="http://schemas.microsoft.com/office/drawing/2014/main" id="{5DBAA210-3697-487B-BA6C-C4BC08AAAB31}"/>
                </a:ext>
              </a:extLst>
            </p:cNvPr>
            <p:cNvSpPr>
              <a:spLocks noEditPoints="1"/>
            </p:cNvSpPr>
            <p:nvPr/>
          </p:nvSpPr>
          <p:spPr bwMode="auto">
            <a:xfrm>
              <a:off x="6276975" y="3609976"/>
              <a:ext cx="360363" cy="360363"/>
            </a:xfrm>
            <a:custGeom>
              <a:avLst/>
              <a:gdLst>
                <a:gd name="T0" fmla="*/ 71 w 96"/>
                <a:gd name="T1" fmla="*/ 64 h 96"/>
                <a:gd name="T2" fmla="*/ 70 w 96"/>
                <a:gd name="T3" fmla="*/ 64 h 96"/>
                <a:gd name="T4" fmla="*/ 68 w 96"/>
                <a:gd name="T5" fmla="*/ 63 h 96"/>
                <a:gd name="T6" fmla="*/ 69 w 96"/>
                <a:gd name="T7" fmla="*/ 60 h 96"/>
                <a:gd name="T8" fmla="*/ 94 w 96"/>
                <a:gd name="T9" fmla="*/ 43 h 96"/>
                <a:gd name="T10" fmla="*/ 80 w 96"/>
                <a:gd name="T11" fmla="*/ 34 h 96"/>
                <a:gd name="T12" fmla="*/ 80 w 96"/>
                <a:gd name="T13" fmla="*/ 2 h 96"/>
                <a:gd name="T14" fmla="*/ 78 w 96"/>
                <a:gd name="T15" fmla="*/ 0 h 96"/>
                <a:gd name="T16" fmla="*/ 18 w 96"/>
                <a:gd name="T17" fmla="*/ 0 h 96"/>
                <a:gd name="T18" fmla="*/ 16 w 96"/>
                <a:gd name="T19" fmla="*/ 2 h 96"/>
                <a:gd name="T20" fmla="*/ 16 w 96"/>
                <a:gd name="T21" fmla="*/ 34 h 96"/>
                <a:gd name="T22" fmla="*/ 3 w 96"/>
                <a:gd name="T23" fmla="*/ 43 h 96"/>
                <a:gd name="T24" fmla="*/ 27 w 96"/>
                <a:gd name="T25" fmla="*/ 60 h 96"/>
                <a:gd name="T26" fmla="*/ 28 w 96"/>
                <a:gd name="T27" fmla="*/ 63 h 96"/>
                <a:gd name="T28" fmla="*/ 26 w 96"/>
                <a:gd name="T29" fmla="*/ 64 h 96"/>
                <a:gd name="T30" fmla="*/ 25 w 96"/>
                <a:gd name="T31" fmla="*/ 64 h 96"/>
                <a:gd name="T32" fmla="*/ 0 w 96"/>
                <a:gd name="T33" fmla="*/ 46 h 96"/>
                <a:gd name="T34" fmla="*/ 0 w 96"/>
                <a:gd name="T35" fmla="*/ 88 h 96"/>
                <a:gd name="T36" fmla="*/ 8 w 96"/>
                <a:gd name="T37" fmla="*/ 96 h 96"/>
                <a:gd name="T38" fmla="*/ 88 w 96"/>
                <a:gd name="T39" fmla="*/ 96 h 96"/>
                <a:gd name="T40" fmla="*/ 96 w 96"/>
                <a:gd name="T41" fmla="*/ 88 h 96"/>
                <a:gd name="T42" fmla="*/ 96 w 96"/>
                <a:gd name="T43" fmla="*/ 46 h 96"/>
                <a:gd name="T44" fmla="*/ 71 w 96"/>
                <a:gd name="T45" fmla="*/ 64 h 96"/>
                <a:gd name="T46" fmla="*/ 20 w 96"/>
                <a:gd name="T47" fmla="*/ 52 h 96"/>
                <a:gd name="T48" fmla="*/ 20 w 96"/>
                <a:gd name="T49" fmla="*/ 4 h 96"/>
                <a:gd name="T50" fmla="*/ 76 w 96"/>
                <a:gd name="T51" fmla="*/ 4 h 96"/>
                <a:gd name="T52" fmla="*/ 76 w 96"/>
                <a:gd name="T53" fmla="*/ 52 h 96"/>
                <a:gd name="T54" fmla="*/ 20 w 96"/>
                <a:gd name="T55" fmla="*/ 52 h 96"/>
                <a:gd name="T56" fmla="*/ 84 w 96"/>
                <a:gd name="T57" fmla="*/ 83 h 96"/>
                <a:gd name="T58" fmla="*/ 82 w 96"/>
                <a:gd name="T59" fmla="*/ 84 h 96"/>
                <a:gd name="T60" fmla="*/ 81 w 96"/>
                <a:gd name="T61" fmla="*/ 84 h 96"/>
                <a:gd name="T62" fmla="*/ 61 w 96"/>
                <a:gd name="T63" fmla="*/ 68 h 96"/>
                <a:gd name="T64" fmla="*/ 35 w 96"/>
                <a:gd name="T65" fmla="*/ 68 h 96"/>
                <a:gd name="T66" fmla="*/ 15 w 96"/>
                <a:gd name="T67" fmla="*/ 84 h 96"/>
                <a:gd name="T68" fmla="*/ 12 w 96"/>
                <a:gd name="T69" fmla="*/ 83 h 96"/>
                <a:gd name="T70" fmla="*/ 13 w 96"/>
                <a:gd name="T71" fmla="*/ 80 h 96"/>
                <a:gd name="T72" fmla="*/ 33 w 96"/>
                <a:gd name="T73" fmla="*/ 64 h 96"/>
                <a:gd name="T74" fmla="*/ 34 w 96"/>
                <a:gd name="T75" fmla="*/ 64 h 96"/>
                <a:gd name="T76" fmla="*/ 62 w 96"/>
                <a:gd name="T77" fmla="*/ 64 h 96"/>
                <a:gd name="T78" fmla="*/ 63 w 96"/>
                <a:gd name="T79" fmla="*/ 64 h 96"/>
                <a:gd name="T80" fmla="*/ 83 w 96"/>
                <a:gd name="T81" fmla="*/ 80 h 96"/>
                <a:gd name="T82" fmla="*/ 84 w 96"/>
                <a:gd name="T83" fmla="*/ 8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96">
                  <a:moveTo>
                    <a:pt x="71" y="64"/>
                  </a:moveTo>
                  <a:cubicBezTo>
                    <a:pt x="71" y="64"/>
                    <a:pt x="70" y="64"/>
                    <a:pt x="70" y="64"/>
                  </a:cubicBezTo>
                  <a:cubicBezTo>
                    <a:pt x="69" y="64"/>
                    <a:pt x="69" y="64"/>
                    <a:pt x="68" y="63"/>
                  </a:cubicBezTo>
                  <a:cubicBezTo>
                    <a:pt x="68" y="62"/>
                    <a:pt x="68" y="61"/>
                    <a:pt x="69" y="60"/>
                  </a:cubicBezTo>
                  <a:cubicBezTo>
                    <a:pt x="94" y="43"/>
                    <a:pt x="94" y="43"/>
                    <a:pt x="94" y="43"/>
                  </a:cubicBezTo>
                  <a:cubicBezTo>
                    <a:pt x="80" y="34"/>
                    <a:pt x="80" y="34"/>
                    <a:pt x="80" y="34"/>
                  </a:cubicBezTo>
                  <a:cubicBezTo>
                    <a:pt x="80" y="2"/>
                    <a:pt x="80" y="2"/>
                    <a:pt x="80" y="2"/>
                  </a:cubicBezTo>
                  <a:cubicBezTo>
                    <a:pt x="80" y="1"/>
                    <a:pt x="79" y="0"/>
                    <a:pt x="78" y="0"/>
                  </a:cubicBezTo>
                  <a:cubicBezTo>
                    <a:pt x="18" y="0"/>
                    <a:pt x="18" y="0"/>
                    <a:pt x="18" y="0"/>
                  </a:cubicBezTo>
                  <a:cubicBezTo>
                    <a:pt x="17" y="0"/>
                    <a:pt x="16" y="1"/>
                    <a:pt x="16" y="2"/>
                  </a:cubicBezTo>
                  <a:cubicBezTo>
                    <a:pt x="16" y="34"/>
                    <a:pt x="16" y="34"/>
                    <a:pt x="16" y="34"/>
                  </a:cubicBezTo>
                  <a:cubicBezTo>
                    <a:pt x="3" y="43"/>
                    <a:pt x="3" y="43"/>
                    <a:pt x="3" y="43"/>
                  </a:cubicBezTo>
                  <a:cubicBezTo>
                    <a:pt x="27" y="60"/>
                    <a:pt x="27" y="60"/>
                    <a:pt x="27" y="60"/>
                  </a:cubicBezTo>
                  <a:cubicBezTo>
                    <a:pt x="28" y="61"/>
                    <a:pt x="28" y="62"/>
                    <a:pt x="28" y="63"/>
                  </a:cubicBezTo>
                  <a:cubicBezTo>
                    <a:pt x="27" y="64"/>
                    <a:pt x="27" y="64"/>
                    <a:pt x="26" y="64"/>
                  </a:cubicBezTo>
                  <a:cubicBezTo>
                    <a:pt x="26" y="64"/>
                    <a:pt x="25" y="64"/>
                    <a:pt x="25" y="64"/>
                  </a:cubicBezTo>
                  <a:cubicBezTo>
                    <a:pt x="0" y="46"/>
                    <a:pt x="0" y="46"/>
                    <a:pt x="0" y="46"/>
                  </a:cubicBezTo>
                  <a:cubicBezTo>
                    <a:pt x="0" y="88"/>
                    <a:pt x="0" y="88"/>
                    <a:pt x="0" y="88"/>
                  </a:cubicBezTo>
                  <a:cubicBezTo>
                    <a:pt x="0" y="92"/>
                    <a:pt x="4" y="96"/>
                    <a:pt x="8" y="96"/>
                  </a:cubicBezTo>
                  <a:cubicBezTo>
                    <a:pt x="88" y="96"/>
                    <a:pt x="88" y="96"/>
                    <a:pt x="88" y="96"/>
                  </a:cubicBezTo>
                  <a:cubicBezTo>
                    <a:pt x="92" y="96"/>
                    <a:pt x="96" y="92"/>
                    <a:pt x="96" y="88"/>
                  </a:cubicBezTo>
                  <a:cubicBezTo>
                    <a:pt x="96" y="46"/>
                    <a:pt x="96" y="46"/>
                    <a:pt x="96" y="46"/>
                  </a:cubicBezTo>
                  <a:lnTo>
                    <a:pt x="71" y="64"/>
                  </a:lnTo>
                  <a:close/>
                  <a:moveTo>
                    <a:pt x="20" y="52"/>
                  </a:moveTo>
                  <a:cubicBezTo>
                    <a:pt x="20" y="4"/>
                    <a:pt x="20" y="4"/>
                    <a:pt x="20" y="4"/>
                  </a:cubicBezTo>
                  <a:cubicBezTo>
                    <a:pt x="76" y="4"/>
                    <a:pt x="76" y="4"/>
                    <a:pt x="76" y="4"/>
                  </a:cubicBezTo>
                  <a:cubicBezTo>
                    <a:pt x="76" y="52"/>
                    <a:pt x="76" y="52"/>
                    <a:pt x="76" y="52"/>
                  </a:cubicBezTo>
                  <a:lnTo>
                    <a:pt x="20" y="52"/>
                  </a:lnTo>
                  <a:close/>
                  <a:moveTo>
                    <a:pt x="84" y="83"/>
                  </a:moveTo>
                  <a:cubicBezTo>
                    <a:pt x="83" y="84"/>
                    <a:pt x="83" y="84"/>
                    <a:pt x="82" y="84"/>
                  </a:cubicBezTo>
                  <a:cubicBezTo>
                    <a:pt x="82" y="84"/>
                    <a:pt x="81" y="84"/>
                    <a:pt x="81" y="84"/>
                  </a:cubicBezTo>
                  <a:cubicBezTo>
                    <a:pt x="61" y="68"/>
                    <a:pt x="61" y="68"/>
                    <a:pt x="61" y="68"/>
                  </a:cubicBezTo>
                  <a:cubicBezTo>
                    <a:pt x="35" y="68"/>
                    <a:pt x="35" y="68"/>
                    <a:pt x="35" y="68"/>
                  </a:cubicBezTo>
                  <a:cubicBezTo>
                    <a:pt x="15" y="84"/>
                    <a:pt x="15" y="84"/>
                    <a:pt x="15" y="84"/>
                  </a:cubicBezTo>
                  <a:cubicBezTo>
                    <a:pt x="14" y="84"/>
                    <a:pt x="13" y="84"/>
                    <a:pt x="12" y="83"/>
                  </a:cubicBezTo>
                  <a:cubicBezTo>
                    <a:pt x="12" y="82"/>
                    <a:pt x="12" y="81"/>
                    <a:pt x="13" y="80"/>
                  </a:cubicBezTo>
                  <a:cubicBezTo>
                    <a:pt x="33" y="64"/>
                    <a:pt x="33" y="64"/>
                    <a:pt x="33" y="64"/>
                  </a:cubicBezTo>
                  <a:cubicBezTo>
                    <a:pt x="33" y="64"/>
                    <a:pt x="34" y="64"/>
                    <a:pt x="34" y="64"/>
                  </a:cubicBezTo>
                  <a:cubicBezTo>
                    <a:pt x="62" y="64"/>
                    <a:pt x="62" y="64"/>
                    <a:pt x="62" y="64"/>
                  </a:cubicBezTo>
                  <a:cubicBezTo>
                    <a:pt x="62" y="64"/>
                    <a:pt x="63" y="64"/>
                    <a:pt x="63" y="64"/>
                  </a:cubicBezTo>
                  <a:cubicBezTo>
                    <a:pt x="83" y="80"/>
                    <a:pt x="83" y="80"/>
                    <a:pt x="83" y="80"/>
                  </a:cubicBezTo>
                  <a:cubicBezTo>
                    <a:pt x="84" y="81"/>
                    <a:pt x="84" y="82"/>
                    <a:pt x="84" y="8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6" name="Freeform 17">
              <a:extLst>
                <a:ext uri="{FF2B5EF4-FFF2-40B4-BE49-F238E27FC236}">
                  <a16:creationId xmlns:a16="http://schemas.microsoft.com/office/drawing/2014/main" id="{36D76130-6B18-41E7-86C2-5C95C37A2E76}"/>
                </a:ext>
              </a:extLst>
            </p:cNvPr>
            <p:cNvSpPr>
              <a:spLocks/>
            </p:cNvSpPr>
            <p:nvPr/>
          </p:nvSpPr>
          <p:spPr bwMode="auto">
            <a:xfrm>
              <a:off x="6381750" y="3640138"/>
              <a:ext cx="44450" cy="14288"/>
            </a:xfrm>
            <a:custGeom>
              <a:avLst/>
              <a:gdLst>
                <a:gd name="T0" fmla="*/ 2 w 12"/>
                <a:gd name="T1" fmla="*/ 4 h 4"/>
                <a:gd name="T2" fmla="*/ 10 w 12"/>
                <a:gd name="T3" fmla="*/ 4 h 4"/>
                <a:gd name="T4" fmla="*/ 12 w 12"/>
                <a:gd name="T5" fmla="*/ 2 h 4"/>
                <a:gd name="T6" fmla="*/ 10 w 12"/>
                <a:gd name="T7" fmla="*/ 0 h 4"/>
                <a:gd name="T8" fmla="*/ 2 w 12"/>
                <a:gd name="T9" fmla="*/ 0 h 4"/>
                <a:gd name="T10" fmla="*/ 0 w 12"/>
                <a:gd name="T11" fmla="*/ 2 h 4"/>
                <a:gd name="T12" fmla="*/ 2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2" y="4"/>
                  </a:moveTo>
                  <a:cubicBezTo>
                    <a:pt x="10" y="4"/>
                    <a:pt x="10" y="4"/>
                    <a:pt x="10" y="4"/>
                  </a:cubicBezTo>
                  <a:cubicBezTo>
                    <a:pt x="11" y="4"/>
                    <a:pt x="12" y="3"/>
                    <a:pt x="12" y="2"/>
                  </a:cubicBezTo>
                  <a:cubicBezTo>
                    <a:pt x="12" y="1"/>
                    <a:pt x="11" y="0"/>
                    <a:pt x="10"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7" name="Freeform 18">
              <a:extLst>
                <a:ext uri="{FF2B5EF4-FFF2-40B4-BE49-F238E27FC236}">
                  <a16:creationId xmlns:a16="http://schemas.microsoft.com/office/drawing/2014/main" id="{1C2E8DE7-D5AA-4F7D-9842-C59832338F2A}"/>
                </a:ext>
              </a:extLst>
            </p:cNvPr>
            <p:cNvSpPr>
              <a:spLocks/>
            </p:cNvSpPr>
            <p:nvPr/>
          </p:nvSpPr>
          <p:spPr bwMode="auto">
            <a:xfrm>
              <a:off x="6411913" y="3684588"/>
              <a:ext cx="120650" cy="15875"/>
            </a:xfrm>
            <a:custGeom>
              <a:avLst/>
              <a:gdLst>
                <a:gd name="T0" fmla="*/ 30 w 32"/>
                <a:gd name="T1" fmla="*/ 0 h 4"/>
                <a:gd name="T2" fmla="*/ 2 w 32"/>
                <a:gd name="T3" fmla="*/ 0 h 4"/>
                <a:gd name="T4" fmla="*/ 0 w 32"/>
                <a:gd name="T5" fmla="*/ 2 h 4"/>
                <a:gd name="T6" fmla="*/ 2 w 32"/>
                <a:gd name="T7" fmla="*/ 4 h 4"/>
                <a:gd name="T8" fmla="*/ 30 w 32"/>
                <a:gd name="T9" fmla="*/ 4 h 4"/>
                <a:gd name="T10" fmla="*/ 32 w 32"/>
                <a:gd name="T11" fmla="*/ 2 h 4"/>
                <a:gd name="T12" fmla="*/ 30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0"/>
                  </a:moveTo>
                  <a:cubicBezTo>
                    <a:pt x="2" y="0"/>
                    <a:pt x="2" y="0"/>
                    <a:pt x="2" y="0"/>
                  </a:cubicBezTo>
                  <a:cubicBezTo>
                    <a:pt x="1" y="0"/>
                    <a:pt x="0" y="1"/>
                    <a:pt x="0" y="2"/>
                  </a:cubicBezTo>
                  <a:cubicBezTo>
                    <a:pt x="0" y="3"/>
                    <a:pt x="1" y="4"/>
                    <a:pt x="2" y="4"/>
                  </a:cubicBezTo>
                  <a:cubicBezTo>
                    <a:pt x="30" y="4"/>
                    <a:pt x="30" y="4"/>
                    <a:pt x="30" y="4"/>
                  </a:cubicBezTo>
                  <a:cubicBezTo>
                    <a:pt x="31" y="4"/>
                    <a:pt x="32" y="3"/>
                    <a:pt x="32" y="2"/>
                  </a:cubicBezTo>
                  <a:cubicBezTo>
                    <a:pt x="32" y="1"/>
                    <a:pt x="31" y="0"/>
                    <a:pt x="3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8" name="Freeform 19">
              <a:extLst>
                <a:ext uri="{FF2B5EF4-FFF2-40B4-BE49-F238E27FC236}">
                  <a16:creationId xmlns:a16="http://schemas.microsoft.com/office/drawing/2014/main" id="{8A224092-91EF-4D69-9E76-2E97C710D74F}"/>
                </a:ext>
              </a:extLst>
            </p:cNvPr>
            <p:cNvSpPr>
              <a:spLocks/>
            </p:cNvSpPr>
            <p:nvPr/>
          </p:nvSpPr>
          <p:spPr bwMode="auto">
            <a:xfrm>
              <a:off x="6381750" y="3730626"/>
              <a:ext cx="150813" cy="14288"/>
            </a:xfrm>
            <a:custGeom>
              <a:avLst/>
              <a:gdLst>
                <a:gd name="T0" fmla="*/ 38 w 40"/>
                <a:gd name="T1" fmla="*/ 0 h 4"/>
                <a:gd name="T2" fmla="*/ 2 w 40"/>
                <a:gd name="T3" fmla="*/ 0 h 4"/>
                <a:gd name="T4" fmla="*/ 0 w 40"/>
                <a:gd name="T5" fmla="*/ 2 h 4"/>
                <a:gd name="T6" fmla="*/ 2 w 40"/>
                <a:gd name="T7" fmla="*/ 4 h 4"/>
                <a:gd name="T8" fmla="*/ 38 w 40"/>
                <a:gd name="T9" fmla="*/ 4 h 4"/>
                <a:gd name="T10" fmla="*/ 40 w 40"/>
                <a:gd name="T11" fmla="*/ 2 h 4"/>
                <a:gd name="T12" fmla="*/ 38 w 4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38" y="0"/>
                  </a:moveTo>
                  <a:cubicBezTo>
                    <a:pt x="2" y="0"/>
                    <a:pt x="2" y="0"/>
                    <a:pt x="2" y="0"/>
                  </a:cubicBezTo>
                  <a:cubicBezTo>
                    <a:pt x="1" y="0"/>
                    <a:pt x="0" y="1"/>
                    <a:pt x="0" y="2"/>
                  </a:cubicBezTo>
                  <a:cubicBezTo>
                    <a:pt x="0" y="3"/>
                    <a:pt x="1" y="4"/>
                    <a:pt x="2" y="4"/>
                  </a:cubicBezTo>
                  <a:cubicBezTo>
                    <a:pt x="38" y="4"/>
                    <a:pt x="38" y="4"/>
                    <a:pt x="38" y="4"/>
                  </a:cubicBezTo>
                  <a:cubicBezTo>
                    <a:pt x="39" y="4"/>
                    <a:pt x="40" y="3"/>
                    <a:pt x="40" y="2"/>
                  </a:cubicBezTo>
                  <a:cubicBezTo>
                    <a:pt x="40" y="1"/>
                    <a:pt x="39" y="0"/>
                    <a:pt x="3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9" name="Freeform 20">
              <a:extLst>
                <a:ext uri="{FF2B5EF4-FFF2-40B4-BE49-F238E27FC236}">
                  <a16:creationId xmlns:a16="http://schemas.microsoft.com/office/drawing/2014/main" id="{830D8156-E856-4F16-98BC-D6244659F232}"/>
                </a:ext>
              </a:extLst>
            </p:cNvPr>
            <p:cNvSpPr>
              <a:spLocks/>
            </p:cNvSpPr>
            <p:nvPr/>
          </p:nvSpPr>
          <p:spPr bwMode="auto">
            <a:xfrm>
              <a:off x="6381750" y="3775076"/>
              <a:ext cx="150813" cy="15875"/>
            </a:xfrm>
            <a:custGeom>
              <a:avLst/>
              <a:gdLst>
                <a:gd name="T0" fmla="*/ 38 w 40"/>
                <a:gd name="T1" fmla="*/ 0 h 4"/>
                <a:gd name="T2" fmla="*/ 2 w 40"/>
                <a:gd name="T3" fmla="*/ 0 h 4"/>
                <a:gd name="T4" fmla="*/ 0 w 40"/>
                <a:gd name="T5" fmla="*/ 2 h 4"/>
                <a:gd name="T6" fmla="*/ 2 w 40"/>
                <a:gd name="T7" fmla="*/ 4 h 4"/>
                <a:gd name="T8" fmla="*/ 38 w 40"/>
                <a:gd name="T9" fmla="*/ 4 h 4"/>
                <a:gd name="T10" fmla="*/ 40 w 40"/>
                <a:gd name="T11" fmla="*/ 2 h 4"/>
                <a:gd name="T12" fmla="*/ 38 w 4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38" y="0"/>
                  </a:moveTo>
                  <a:cubicBezTo>
                    <a:pt x="2" y="0"/>
                    <a:pt x="2" y="0"/>
                    <a:pt x="2" y="0"/>
                  </a:cubicBezTo>
                  <a:cubicBezTo>
                    <a:pt x="1" y="0"/>
                    <a:pt x="0" y="1"/>
                    <a:pt x="0" y="2"/>
                  </a:cubicBezTo>
                  <a:cubicBezTo>
                    <a:pt x="0" y="3"/>
                    <a:pt x="1" y="4"/>
                    <a:pt x="2" y="4"/>
                  </a:cubicBezTo>
                  <a:cubicBezTo>
                    <a:pt x="38" y="4"/>
                    <a:pt x="38" y="4"/>
                    <a:pt x="38" y="4"/>
                  </a:cubicBezTo>
                  <a:cubicBezTo>
                    <a:pt x="39" y="4"/>
                    <a:pt x="40" y="3"/>
                    <a:pt x="40" y="2"/>
                  </a:cubicBezTo>
                  <a:cubicBezTo>
                    <a:pt x="40" y="1"/>
                    <a:pt x="39" y="0"/>
                    <a:pt x="3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grpSp>
      <p:grpSp>
        <p:nvGrpSpPr>
          <p:cNvPr id="66" name="Group 65">
            <a:extLst>
              <a:ext uri="{FF2B5EF4-FFF2-40B4-BE49-F238E27FC236}">
                <a16:creationId xmlns:a16="http://schemas.microsoft.com/office/drawing/2014/main" id="{ADDDD5F6-5614-4EC9-9598-0E0FDFD04CA1}"/>
              </a:ext>
            </a:extLst>
          </p:cNvPr>
          <p:cNvGrpSpPr/>
          <p:nvPr/>
        </p:nvGrpSpPr>
        <p:grpSpPr>
          <a:xfrm>
            <a:off x="336469" y="2738711"/>
            <a:ext cx="225506" cy="178815"/>
            <a:chOff x="7718425" y="2193926"/>
            <a:chExt cx="360363" cy="285750"/>
          </a:xfrm>
          <a:solidFill>
            <a:srgbClr val="263C5A"/>
          </a:solidFill>
        </p:grpSpPr>
        <p:sp>
          <p:nvSpPr>
            <p:cNvPr id="67" name="Freeform 90">
              <a:extLst>
                <a:ext uri="{FF2B5EF4-FFF2-40B4-BE49-F238E27FC236}">
                  <a16:creationId xmlns:a16="http://schemas.microsoft.com/office/drawing/2014/main" id="{905E670A-29D5-4496-B5AA-0593CF9DCC05}"/>
                </a:ext>
              </a:extLst>
            </p:cNvPr>
            <p:cNvSpPr>
              <a:spLocks/>
            </p:cNvSpPr>
            <p:nvPr/>
          </p:nvSpPr>
          <p:spPr bwMode="auto">
            <a:xfrm>
              <a:off x="7718425" y="2347913"/>
              <a:ext cx="360363" cy="131763"/>
            </a:xfrm>
            <a:custGeom>
              <a:avLst/>
              <a:gdLst>
                <a:gd name="T0" fmla="*/ 84 w 96"/>
                <a:gd name="T1" fmla="*/ 5 h 35"/>
                <a:gd name="T2" fmla="*/ 12 w 96"/>
                <a:gd name="T3" fmla="*/ 5 h 35"/>
                <a:gd name="T4" fmla="*/ 0 w 96"/>
                <a:gd name="T5" fmla="*/ 19 h 35"/>
                <a:gd name="T6" fmla="*/ 0 w 96"/>
                <a:gd name="T7" fmla="*/ 25 h 35"/>
                <a:gd name="T8" fmla="*/ 10 w 96"/>
                <a:gd name="T9" fmla="*/ 35 h 35"/>
                <a:gd name="T10" fmla="*/ 22 w 96"/>
                <a:gd name="T11" fmla="*/ 35 h 35"/>
                <a:gd name="T12" fmla="*/ 32 w 96"/>
                <a:gd name="T13" fmla="*/ 25 h 35"/>
                <a:gd name="T14" fmla="*/ 32 w 96"/>
                <a:gd name="T15" fmla="*/ 23 h 35"/>
                <a:gd name="T16" fmla="*/ 64 w 96"/>
                <a:gd name="T17" fmla="*/ 23 h 35"/>
                <a:gd name="T18" fmla="*/ 64 w 96"/>
                <a:gd name="T19" fmla="*/ 25 h 35"/>
                <a:gd name="T20" fmla="*/ 74 w 96"/>
                <a:gd name="T21" fmla="*/ 35 h 35"/>
                <a:gd name="T22" fmla="*/ 86 w 96"/>
                <a:gd name="T23" fmla="*/ 35 h 35"/>
                <a:gd name="T24" fmla="*/ 96 w 96"/>
                <a:gd name="T25" fmla="*/ 25 h 35"/>
                <a:gd name="T26" fmla="*/ 96 w 96"/>
                <a:gd name="T27" fmla="*/ 19 h 35"/>
                <a:gd name="T28" fmla="*/ 84 w 96"/>
                <a:gd name="T2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35">
                  <a:moveTo>
                    <a:pt x="84" y="5"/>
                  </a:moveTo>
                  <a:cubicBezTo>
                    <a:pt x="60" y="0"/>
                    <a:pt x="36" y="0"/>
                    <a:pt x="12" y="5"/>
                  </a:cubicBezTo>
                  <a:cubicBezTo>
                    <a:pt x="5" y="6"/>
                    <a:pt x="0" y="12"/>
                    <a:pt x="0" y="19"/>
                  </a:cubicBezTo>
                  <a:cubicBezTo>
                    <a:pt x="0" y="25"/>
                    <a:pt x="0" y="25"/>
                    <a:pt x="0" y="25"/>
                  </a:cubicBezTo>
                  <a:cubicBezTo>
                    <a:pt x="0" y="31"/>
                    <a:pt x="4" y="35"/>
                    <a:pt x="10" y="35"/>
                  </a:cubicBezTo>
                  <a:cubicBezTo>
                    <a:pt x="22" y="35"/>
                    <a:pt x="22" y="35"/>
                    <a:pt x="22" y="35"/>
                  </a:cubicBezTo>
                  <a:cubicBezTo>
                    <a:pt x="28" y="35"/>
                    <a:pt x="32" y="31"/>
                    <a:pt x="32" y="25"/>
                  </a:cubicBezTo>
                  <a:cubicBezTo>
                    <a:pt x="32" y="23"/>
                    <a:pt x="32" y="23"/>
                    <a:pt x="32" y="23"/>
                  </a:cubicBezTo>
                  <a:cubicBezTo>
                    <a:pt x="43" y="22"/>
                    <a:pt x="53" y="22"/>
                    <a:pt x="64" y="23"/>
                  </a:cubicBezTo>
                  <a:cubicBezTo>
                    <a:pt x="64" y="25"/>
                    <a:pt x="64" y="25"/>
                    <a:pt x="64" y="25"/>
                  </a:cubicBezTo>
                  <a:cubicBezTo>
                    <a:pt x="64" y="31"/>
                    <a:pt x="68" y="35"/>
                    <a:pt x="74" y="35"/>
                  </a:cubicBezTo>
                  <a:cubicBezTo>
                    <a:pt x="86" y="35"/>
                    <a:pt x="86" y="35"/>
                    <a:pt x="86" y="35"/>
                  </a:cubicBezTo>
                  <a:cubicBezTo>
                    <a:pt x="92" y="35"/>
                    <a:pt x="96" y="31"/>
                    <a:pt x="96" y="25"/>
                  </a:cubicBezTo>
                  <a:cubicBezTo>
                    <a:pt x="96" y="19"/>
                    <a:pt x="96" y="19"/>
                    <a:pt x="96" y="19"/>
                  </a:cubicBezTo>
                  <a:cubicBezTo>
                    <a:pt x="96" y="12"/>
                    <a:pt x="91" y="6"/>
                    <a:pt x="84"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68" name="Freeform 91">
              <a:extLst>
                <a:ext uri="{FF2B5EF4-FFF2-40B4-BE49-F238E27FC236}">
                  <a16:creationId xmlns:a16="http://schemas.microsoft.com/office/drawing/2014/main" id="{5CEC7558-6366-4C1B-83C6-A94284C9948D}"/>
                </a:ext>
              </a:extLst>
            </p:cNvPr>
            <p:cNvSpPr>
              <a:spLocks/>
            </p:cNvSpPr>
            <p:nvPr/>
          </p:nvSpPr>
          <p:spPr bwMode="auto">
            <a:xfrm>
              <a:off x="7883525" y="2193926"/>
              <a:ext cx="15875" cy="104775"/>
            </a:xfrm>
            <a:custGeom>
              <a:avLst/>
              <a:gdLst>
                <a:gd name="T0" fmla="*/ 2 w 4"/>
                <a:gd name="T1" fmla="*/ 28 h 28"/>
                <a:gd name="T2" fmla="*/ 4 w 4"/>
                <a:gd name="T3" fmla="*/ 26 h 28"/>
                <a:gd name="T4" fmla="*/ 4 w 4"/>
                <a:gd name="T5" fmla="*/ 2 h 28"/>
                <a:gd name="T6" fmla="*/ 2 w 4"/>
                <a:gd name="T7" fmla="*/ 0 h 28"/>
                <a:gd name="T8" fmla="*/ 0 w 4"/>
                <a:gd name="T9" fmla="*/ 2 h 28"/>
                <a:gd name="T10" fmla="*/ 0 w 4"/>
                <a:gd name="T11" fmla="*/ 26 h 28"/>
                <a:gd name="T12" fmla="*/ 2 w 4"/>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2" y="28"/>
                  </a:moveTo>
                  <a:cubicBezTo>
                    <a:pt x="3" y="28"/>
                    <a:pt x="4" y="27"/>
                    <a:pt x="4" y="26"/>
                  </a:cubicBezTo>
                  <a:cubicBezTo>
                    <a:pt x="4" y="2"/>
                    <a:pt x="4" y="2"/>
                    <a:pt x="4" y="2"/>
                  </a:cubicBezTo>
                  <a:cubicBezTo>
                    <a:pt x="4" y="1"/>
                    <a:pt x="3" y="0"/>
                    <a:pt x="2" y="0"/>
                  </a:cubicBezTo>
                  <a:cubicBezTo>
                    <a:pt x="1" y="0"/>
                    <a:pt x="0" y="1"/>
                    <a:pt x="0" y="2"/>
                  </a:cubicBezTo>
                  <a:cubicBezTo>
                    <a:pt x="0" y="26"/>
                    <a:pt x="0" y="26"/>
                    <a:pt x="0" y="26"/>
                  </a:cubicBezTo>
                  <a:cubicBezTo>
                    <a:pt x="0" y="27"/>
                    <a:pt x="1" y="28"/>
                    <a:pt x="2"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69" name="Freeform 92">
              <a:extLst>
                <a:ext uri="{FF2B5EF4-FFF2-40B4-BE49-F238E27FC236}">
                  <a16:creationId xmlns:a16="http://schemas.microsoft.com/office/drawing/2014/main" id="{5831ECA5-C2EB-47A2-8BEC-32DF8C8F5F97}"/>
                </a:ext>
              </a:extLst>
            </p:cNvPr>
            <p:cNvSpPr>
              <a:spLocks/>
            </p:cNvSpPr>
            <p:nvPr/>
          </p:nvSpPr>
          <p:spPr bwMode="auto">
            <a:xfrm>
              <a:off x="7951788" y="2243138"/>
              <a:ext cx="82550" cy="79375"/>
            </a:xfrm>
            <a:custGeom>
              <a:avLst/>
              <a:gdLst>
                <a:gd name="T0" fmla="*/ 3 w 22"/>
                <a:gd name="T1" fmla="*/ 21 h 21"/>
                <a:gd name="T2" fmla="*/ 4 w 22"/>
                <a:gd name="T3" fmla="*/ 21 h 21"/>
                <a:gd name="T4" fmla="*/ 21 w 22"/>
                <a:gd name="T5" fmla="*/ 4 h 21"/>
                <a:gd name="T6" fmla="*/ 21 w 22"/>
                <a:gd name="T7" fmla="*/ 1 h 21"/>
                <a:gd name="T8" fmla="*/ 18 w 22"/>
                <a:gd name="T9" fmla="*/ 1 h 21"/>
                <a:gd name="T10" fmla="*/ 1 w 22"/>
                <a:gd name="T11" fmla="*/ 18 h 21"/>
                <a:gd name="T12" fmla="*/ 1 w 22"/>
                <a:gd name="T13" fmla="*/ 21 h 21"/>
                <a:gd name="T14" fmla="*/ 3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3" y="21"/>
                  </a:moveTo>
                  <a:cubicBezTo>
                    <a:pt x="3" y="21"/>
                    <a:pt x="4" y="21"/>
                    <a:pt x="4" y="21"/>
                  </a:cubicBezTo>
                  <a:cubicBezTo>
                    <a:pt x="21" y="4"/>
                    <a:pt x="21" y="4"/>
                    <a:pt x="21" y="4"/>
                  </a:cubicBezTo>
                  <a:cubicBezTo>
                    <a:pt x="22" y="3"/>
                    <a:pt x="22" y="2"/>
                    <a:pt x="21" y="1"/>
                  </a:cubicBezTo>
                  <a:cubicBezTo>
                    <a:pt x="20" y="0"/>
                    <a:pt x="19" y="0"/>
                    <a:pt x="18" y="1"/>
                  </a:cubicBezTo>
                  <a:cubicBezTo>
                    <a:pt x="1" y="18"/>
                    <a:pt x="1" y="18"/>
                    <a:pt x="1" y="18"/>
                  </a:cubicBezTo>
                  <a:cubicBezTo>
                    <a:pt x="0" y="19"/>
                    <a:pt x="0" y="20"/>
                    <a:pt x="1" y="21"/>
                  </a:cubicBezTo>
                  <a:cubicBezTo>
                    <a:pt x="2" y="21"/>
                    <a:pt x="2" y="21"/>
                    <a:pt x="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0" name="Freeform 93">
              <a:extLst>
                <a:ext uri="{FF2B5EF4-FFF2-40B4-BE49-F238E27FC236}">
                  <a16:creationId xmlns:a16="http://schemas.microsoft.com/office/drawing/2014/main" id="{24EE9D4D-A1E2-4800-A1BE-EE87E1686DD7}"/>
                </a:ext>
              </a:extLst>
            </p:cNvPr>
            <p:cNvSpPr>
              <a:spLocks/>
            </p:cNvSpPr>
            <p:nvPr/>
          </p:nvSpPr>
          <p:spPr bwMode="auto">
            <a:xfrm>
              <a:off x="7748588" y="2243138"/>
              <a:ext cx="82550" cy="79375"/>
            </a:xfrm>
            <a:custGeom>
              <a:avLst/>
              <a:gdLst>
                <a:gd name="T0" fmla="*/ 18 w 22"/>
                <a:gd name="T1" fmla="*/ 21 h 21"/>
                <a:gd name="T2" fmla="*/ 19 w 22"/>
                <a:gd name="T3" fmla="*/ 21 h 21"/>
                <a:gd name="T4" fmla="*/ 21 w 22"/>
                <a:gd name="T5" fmla="*/ 21 h 21"/>
                <a:gd name="T6" fmla="*/ 21 w 22"/>
                <a:gd name="T7" fmla="*/ 18 h 21"/>
                <a:gd name="T8" fmla="*/ 4 w 22"/>
                <a:gd name="T9" fmla="*/ 1 h 21"/>
                <a:gd name="T10" fmla="*/ 1 w 22"/>
                <a:gd name="T11" fmla="*/ 1 h 21"/>
                <a:gd name="T12" fmla="*/ 1 w 22"/>
                <a:gd name="T13" fmla="*/ 4 h 21"/>
                <a:gd name="T14" fmla="*/ 18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8" y="21"/>
                  </a:moveTo>
                  <a:cubicBezTo>
                    <a:pt x="18" y="21"/>
                    <a:pt x="19" y="21"/>
                    <a:pt x="19" y="21"/>
                  </a:cubicBezTo>
                  <a:cubicBezTo>
                    <a:pt x="20" y="21"/>
                    <a:pt x="20" y="21"/>
                    <a:pt x="21" y="21"/>
                  </a:cubicBezTo>
                  <a:cubicBezTo>
                    <a:pt x="22" y="20"/>
                    <a:pt x="22" y="19"/>
                    <a:pt x="21" y="18"/>
                  </a:cubicBezTo>
                  <a:cubicBezTo>
                    <a:pt x="4" y="1"/>
                    <a:pt x="4" y="1"/>
                    <a:pt x="4" y="1"/>
                  </a:cubicBezTo>
                  <a:cubicBezTo>
                    <a:pt x="3" y="0"/>
                    <a:pt x="2" y="0"/>
                    <a:pt x="1" y="1"/>
                  </a:cubicBezTo>
                  <a:cubicBezTo>
                    <a:pt x="0" y="2"/>
                    <a:pt x="0" y="3"/>
                    <a:pt x="1" y="4"/>
                  </a:cubicBezTo>
                  <a:lnTo>
                    <a:pt x="18"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grpSp>
      <p:sp>
        <p:nvSpPr>
          <p:cNvPr id="80" name="Rectangle 79">
            <a:extLst>
              <a:ext uri="{FF2B5EF4-FFF2-40B4-BE49-F238E27FC236}">
                <a16:creationId xmlns:a16="http://schemas.microsoft.com/office/drawing/2014/main" id="{3E34A2FB-970A-4327-8334-F063D696D6A4}"/>
              </a:ext>
            </a:extLst>
          </p:cNvPr>
          <p:cNvSpPr/>
          <p:nvPr/>
        </p:nvSpPr>
        <p:spPr>
          <a:xfrm>
            <a:off x="691423" y="3321015"/>
            <a:ext cx="1450718" cy="251864"/>
          </a:xfrm>
          <a:prstGeom prst="rect">
            <a:avLst/>
          </a:prstGeom>
        </p:spPr>
        <p:txBody>
          <a:bodyPr wrap="none" lIns="0" tIns="0" rIns="0" bIns="0">
            <a:spAutoFit/>
          </a:bodyPr>
          <a:lstStyle/>
          <a:p>
            <a:pPr marL="12700">
              <a:lnSpc>
                <a:spcPct val="115000"/>
              </a:lnSpc>
              <a:spcBef>
                <a:spcPts val="20"/>
              </a:spcBef>
              <a:spcAft>
                <a:spcPts val="0"/>
              </a:spcAft>
            </a:pPr>
            <a:r>
              <a:rPr lang="en-US" sz="600" b="1" dirty="0">
                <a:solidFill>
                  <a:srgbClr val="263C5A"/>
                </a:solidFill>
                <a:ea typeface="Aller Light"/>
                <a:cs typeface="Aller Light"/>
              </a:rPr>
              <a:t>EMAIL</a:t>
            </a:r>
          </a:p>
          <a:p>
            <a:pPr marL="12700">
              <a:lnSpc>
                <a:spcPct val="115000"/>
              </a:lnSpc>
              <a:spcBef>
                <a:spcPts val="20"/>
              </a:spcBef>
              <a:spcAft>
                <a:spcPts val="0"/>
              </a:spcAft>
            </a:pPr>
            <a:r>
              <a:rPr lang="en-US" sz="900" dirty="0">
                <a:solidFill>
                  <a:srgbClr val="263C5A"/>
                </a:solidFill>
                <a:ea typeface="Aller Light"/>
                <a:cs typeface="Aller Light"/>
              </a:rPr>
              <a:t>edmendez1105@gmail.com</a:t>
            </a:r>
          </a:p>
        </p:txBody>
      </p:sp>
      <p:cxnSp>
        <p:nvCxnSpPr>
          <p:cNvPr id="89" name="Straight Connector 88">
            <a:extLst>
              <a:ext uri="{FF2B5EF4-FFF2-40B4-BE49-F238E27FC236}">
                <a16:creationId xmlns:a16="http://schemas.microsoft.com/office/drawing/2014/main" id="{2AC63BCC-AB33-48CB-B8EE-1D45E5BC077B}"/>
              </a:ext>
            </a:extLst>
          </p:cNvPr>
          <p:cNvCxnSpPr/>
          <p:nvPr/>
        </p:nvCxnSpPr>
        <p:spPr>
          <a:xfrm>
            <a:off x="691423" y="2500044"/>
            <a:ext cx="1330492"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95D840E-F896-40D7-8454-558998AC6BF5}"/>
              </a:ext>
            </a:extLst>
          </p:cNvPr>
          <p:cNvCxnSpPr/>
          <p:nvPr/>
        </p:nvCxnSpPr>
        <p:spPr>
          <a:xfrm>
            <a:off x="691423" y="3138301"/>
            <a:ext cx="1330492"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51BD25C-5F2F-47C1-B88A-D2F4F1D76BAD}"/>
              </a:ext>
            </a:extLst>
          </p:cNvPr>
          <p:cNvCxnSpPr/>
          <p:nvPr/>
        </p:nvCxnSpPr>
        <p:spPr>
          <a:xfrm>
            <a:off x="691423" y="3776558"/>
            <a:ext cx="1330492"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D9B108B0-FDAF-41C2-B091-FE28DCA49E7E}"/>
              </a:ext>
            </a:extLst>
          </p:cNvPr>
          <p:cNvSpPr/>
          <p:nvPr/>
        </p:nvSpPr>
        <p:spPr>
          <a:xfrm>
            <a:off x="2565020" y="2975311"/>
            <a:ext cx="1481175" cy="331501"/>
          </a:xfrm>
          <a:prstGeom prst="rect">
            <a:avLst/>
          </a:prstGeom>
        </p:spPr>
        <p:txBody>
          <a:bodyPr wrap="non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Analista de Desarrollo</a:t>
            </a:r>
          </a:p>
          <a:p>
            <a:pPr marL="12700">
              <a:lnSpc>
                <a:spcPct val="115000"/>
              </a:lnSpc>
              <a:spcBef>
                <a:spcPts val="20"/>
              </a:spcBef>
              <a:spcAft>
                <a:spcPts val="0"/>
              </a:spcAft>
            </a:pPr>
            <a:r>
              <a:rPr lang="es-CR" sz="900" dirty="0">
                <a:solidFill>
                  <a:schemeClr val="tx1">
                    <a:lumMod val="75000"/>
                    <a:lumOff val="25000"/>
                  </a:schemeClr>
                </a:solidFill>
                <a:ea typeface="Aller Light"/>
                <a:cs typeface="Aller Light"/>
              </a:rPr>
              <a:t>CC </a:t>
            </a:r>
            <a:r>
              <a:rPr lang="es-CR" sz="900" dirty="0" err="1">
                <a:solidFill>
                  <a:schemeClr val="tx1">
                    <a:lumMod val="75000"/>
                    <a:lumOff val="25000"/>
                  </a:schemeClr>
                </a:solidFill>
                <a:ea typeface="Aller Light"/>
                <a:cs typeface="Aller Light"/>
              </a:rPr>
              <a:t>unico</a:t>
            </a:r>
            <a:r>
              <a:rPr lang="es-CR" sz="900" dirty="0">
                <a:solidFill>
                  <a:schemeClr val="tx1">
                    <a:lumMod val="75000"/>
                    <a:lumOff val="25000"/>
                  </a:schemeClr>
                </a:solidFill>
                <a:ea typeface="Aller Light"/>
                <a:cs typeface="Aller Light"/>
              </a:rPr>
              <a:t> – Cali, Colombia </a:t>
            </a:r>
          </a:p>
        </p:txBody>
      </p:sp>
      <p:sp>
        <p:nvSpPr>
          <p:cNvPr id="99" name="Rectangle 98">
            <a:extLst>
              <a:ext uri="{FF2B5EF4-FFF2-40B4-BE49-F238E27FC236}">
                <a16:creationId xmlns:a16="http://schemas.microsoft.com/office/drawing/2014/main" id="{525C24C2-33FE-4FD8-96D7-4AD9B12A43C3}"/>
              </a:ext>
            </a:extLst>
          </p:cNvPr>
          <p:cNvSpPr/>
          <p:nvPr/>
        </p:nvSpPr>
        <p:spPr>
          <a:xfrm>
            <a:off x="2579641" y="3654950"/>
            <a:ext cx="3927525" cy="1646605"/>
          </a:xfrm>
          <a:prstGeom prst="rect">
            <a:avLst/>
          </a:prstGeom>
        </p:spPr>
        <p:txBody>
          <a:bodyPr wrap="square" lIns="0" tIns="0" rIns="0" bIns="0">
            <a:spAutoFit/>
          </a:bodyPr>
          <a:lstStyle/>
          <a:p>
            <a:pPr marL="12700">
              <a:spcAft>
                <a:spcPts val="600"/>
              </a:spcAft>
            </a:pPr>
            <a:r>
              <a:rPr lang="es-ES" sz="800" dirty="0">
                <a:solidFill>
                  <a:schemeClr val="tx1">
                    <a:lumMod val="75000"/>
                    <a:lumOff val="25000"/>
                  </a:schemeClr>
                </a:solidFill>
                <a:ea typeface="Aller Light"/>
                <a:cs typeface="Aller Light"/>
              </a:rPr>
              <a:t>Amplia experiencia en el desarrollo de </a:t>
            </a:r>
            <a:r>
              <a:rPr lang="es-ES" sz="800" dirty="0" err="1">
                <a:solidFill>
                  <a:schemeClr val="tx1">
                    <a:lumMod val="75000"/>
                    <a:lumOff val="25000"/>
                  </a:schemeClr>
                </a:solidFill>
                <a:ea typeface="Aller Light"/>
                <a:cs typeface="Aller Light"/>
              </a:rPr>
              <a:t>Ecommerce</a:t>
            </a:r>
            <a:r>
              <a:rPr lang="es-ES" sz="800" dirty="0">
                <a:solidFill>
                  <a:schemeClr val="tx1">
                    <a:lumMod val="75000"/>
                    <a:lumOff val="25000"/>
                  </a:schemeClr>
                </a:solidFill>
                <a:ea typeface="Aller Light"/>
                <a:cs typeface="Aller Light"/>
              </a:rPr>
              <a:t> del </a:t>
            </a:r>
            <a:r>
              <a:rPr lang="es-ES" sz="800" dirty="0" err="1">
                <a:solidFill>
                  <a:schemeClr val="tx1">
                    <a:lumMod val="75000"/>
                    <a:lumOff val="25000"/>
                  </a:schemeClr>
                </a:solidFill>
                <a:ea typeface="Aller Light"/>
                <a:cs typeface="Aller Light"/>
              </a:rPr>
              <a:t>cc.unico</a:t>
            </a:r>
            <a:r>
              <a:rPr lang="es-ES" sz="800" dirty="0">
                <a:solidFill>
                  <a:schemeClr val="tx1">
                    <a:lumMod val="75000"/>
                    <a:lumOff val="25000"/>
                  </a:schemeClr>
                </a:solidFill>
                <a:ea typeface="Aller Light"/>
                <a:cs typeface="Aller Light"/>
              </a:rPr>
              <a:t> </a:t>
            </a:r>
            <a:r>
              <a:rPr lang="es-ES" sz="800" dirty="0" err="1">
                <a:solidFill>
                  <a:schemeClr val="tx1">
                    <a:lumMod val="75000"/>
                    <a:lumOff val="25000"/>
                  </a:schemeClr>
                </a:solidFill>
                <a:ea typeface="Aller Light"/>
                <a:cs typeface="Aller Light"/>
              </a:rPr>
              <a:t>oulet</a:t>
            </a:r>
            <a:r>
              <a:rPr lang="es-ES" sz="800" dirty="0">
                <a:solidFill>
                  <a:schemeClr val="tx1">
                    <a:lumMod val="75000"/>
                    <a:lumOff val="25000"/>
                  </a:schemeClr>
                </a:solidFill>
                <a:ea typeface="Aller Light"/>
                <a:cs typeface="Aller Light"/>
              </a:rPr>
              <a:t>.</a:t>
            </a:r>
          </a:p>
          <a:p>
            <a:pPr marL="12700">
              <a:spcAft>
                <a:spcPts val="600"/>
              </a:spcAft>
            </a:pPr>
            <a:r>
              <a:rPr lang="es-ES" sz="800" dirty="0">
                <a:solidFill>
                  <a:schemeClr val="tx1">
                    <a:lumMod val="75000"/>
                    <a:lumOff val="25000"/>
                  </a:schemeClr>
                </a:solidFill>
                <a:ea typeface="Aller Light"/>
                <a:cs typeface="Aller Light"/>
              </a:rPr>
              <a:t>1).Implementación de metodología Scrum</a:t>
            </a:r>
          </a:p>
          <a:p>
            <a:pPr marL="12700">
              <a:spcAft>
                <a:spcPts val="600"/>
              </a:spcAft>
            </a:pPr>
            <a:r>
              <a:rPr lang="es-ES" sz="800" dirty="0">
                <a:solidFill>
                  <a:schemeClr val="tx1">
                    <a:lumMod val="75000"/>
                    <a:lumOff val="25000"/>
                  </a:schemeClr>
                </a:solidFill>
                <a:ea typeface="Aller Light"/>
                <a:cs typeface="Aller Light"/>
              </a:rPr>
              <a:t>2).Conocimiento del flujo del negocio con </a:t>
            </a:r>
            <a:r>
              <a:rPr lang="es-ES" sz="800" dirty="0" err="1">
                <a:solidFill>
                  <a:schemeClr val="tx1">
                    <a:lumMod val="75000"/>
                    <a:lumOff val="25000"/>
                  </a:schemeClr>
                </a:solidFill>
                <a:ea typeface="Aller Light"/>
                <a:cs typeface="Aller Light"/>
              </a:rPr>
              <a:t>fitma</a:t>
            </a:r>
            <a:endParaRPr lang="es-ES" sz="800" dirty="0">
              <a:solidFill>
                <a:schemeClr val="tx1">
                  <a:lumMod val="75000"/>
                  <a:lumOff val="25000"/>
                </a:schemeClr>
              </a:solidFill>
              <a:ea typeface="Aller Light"/>
              <a:cs typeface="Aller Light"/>
            </a:endParaRPr>
          </a:p>
          <a:p>
            <a:pPr marL="12700">
              <a:spcAft>
                <a:spcPts val="600"/>
              </a:spcAft>
            </a:pPr>
            <a:r>
              <a:rPr lang="es-ES" sz="800" dirty="0">
                <a:solidFill>
                  <a:schemeClr val="tx1">
                    <a:lumMod val="75000"/>
                    <a:lumOff val="25000"/>
                  </a:schemeClr>
                </a:solidFill>
                <a:ea typeface="Aller Light"/>
                <a:cs typeface="Aller Light"/>
              </a:rPr>
              <a:t>3).Diseño de base de datos y tablas por medio </a:t>
            </a:r>
            <a:r>
              <a:rPr lang="es-ES" sz="800" dirty="0" err="1">
                <a:solidFill>
                  <a:schemeClr val="tx1">
                    <a:lumMod val="75000"/>
                    <a:lumOff val="25000"/>
                  </a:schemeClr>
                </a:solidFill>
                <a:ea typeface="Aller Light"/>
                <a:cs typeface="Aller Light"/>
              </a:rPr>
              <a:t>fitma</a:t>
            </a:r>
            <a:endParaRPr lang="es-ES" sz="800" dirty="0">
              <a:solidFill>
                <a:schemeClr val="tx1">
                  <a:lumMod val="75000"/>
                  <a:lumOff val="25000"/>
                </a:schemeClr>
              </a:solidFill>
              <a:ea typeface="Aller Light"/>
              <a:cs typeface="Aller Light"/>
            </a:endParaRPr>
          </a:p>
          <a:p>
            <a:pPr marL="12700">
              <a:spcAft>
                <a:spcPts val="600"/>
              </a:spcAft>
            </a:pPr>
            <a:r>
              <a:rPr lang="es-ES" sz="800" dirty="0">
                <a:solidFill>
                  <a:schemeClr val="tx1">
                    <a:lumMod val="75000"/>
                    <a:lumOff val="25000"/>
                  </a:schemeClr>
                </a:solidFill>
                <a:ea typeface="Aller Light"/>
                <a:cs typeface="Aller Light"/>
              </a:rPr>
              <a:t>4).Desarrollo de base de datos por medio de PostgreSQL</a:t>
            </a:r>
          </a:p>
          <a:p>
            <a:pPr marL="12700">
              <a:spcAft>
                <a:spcPts val="600"/>
              </a:spcAft>
            </a:pPr>
            <a:r>
              <a:rPr lang="es-ES" sz="800" dirty="0">
                <a:solidFill>
                  <a:schemeClr val="tx1">
                    <a:lumMod val="75000"/>
                    <a:lumOff val="25000"/>
                  </a:schemeClr>
                </a:solidFill>
                <a:ea typeface="Aller Light"/>
                <a:cs typeface="Aller Light"/>
              </a:rPr>
              <a:t>5). Desarrollo de funciones en </a:t>
            </a:r>
            <a:r>
              <a:rPr lang="es-ES" sz="800" dirty="0" err="1">
                <a:solidFill>
                  <a:schemeClr val="tx1">
                    <a:lumMod val="75000"/>
                    <a:lumOff val="25000"/>
                  </a:schemeClr>
                </a:solidFill>
                <a:ea typeface="Aller Light"/>
                <a:cs typeface="Aller Light"/>
              </a:rPr>
              <a:t>postgreSQL</a:t>
            </a:r>
            <a:endParaRPr lang="es-ES" sz="800" dirty="0">
              <a:solidFill>
                <a:schemeClr val="tx1">
                  <a:lumMod val="75000"/>
                  <a:lumOff val="25000"/>
                </a:schemeClr>
              </a:solidFill>
              <a:ea typeface="Aller Light"/>
              <a:cs typeface="Aller Light"/>
            </a:endParaRPr>
          </a:p>
          <a:p>
            <a:pPr marL="12700">
              <a:spcAft>
                <a:spcPts val="600"/>
              </a:spcAft>
            </a:pPr>
            <a:r>
              <a:rPr lang="es-ES" sz="800" dirty="0">
                <a:solidFill>
                  <a:schemeClr val="tx1">
                    <a:lumMod val="75000"/>
                    <a:lumOff val="25000"/>
                  </a:schemeClr>
                </a:solidFill>
                <a:ea typeface="Aller Light"/>
                <a:cs typeface="Aller Light"/>
              </a:rPr>
              <a:t>6). Desarrollo del </a:t>
            </a:r>
            <a:r>
              <a:rPr lang="es-ES" sz="800" dirty="0" err="1">
                <a:solidFill>
                  <a:schemeClr val="tx1">
                    <a:lumMod val="75000"/>
                    <a:lumOff val="25000"/>
                  </a:schemeClr>
                </a:solidFill>
                <a:ea typeface="Aller Light"/>
                <a:cs typeface="Aller Light"/>
              </a:rPr>
              <a:t>Backend</a:t>
            </a:r>
            <a:r>
              <a:rPr lang="es-ES" sz="800" dirty="0">
                <a:solidFill>
                  <a:schemeClr val="tx1">
                    <a:lumMod val="75000"/>
                    <a:lumOff val="25000"/>
                  </a:schemeClr>
                </a:solidFill>
                <a:ea typeface="Aller Light"/>
                <a:cs typeface="Aller Light"/>
              </a:rPr>
              <a:t> en Laravel e implementación de funciones con procedimiento almacenado.</a:t>
            </a:r>
          </a:p>
          <a:p>
            <a:pPr marL="12700">
              <a:spcAft>
                <a:spcPts val="600"/>
              </a:spcAft>
            </a:pPr>
            <a:r>
              <a:rPr lang="es-ES" sz="800" dirty="0">
                <a:solidFill>
                  <a:schemeClr val="tx1">
                    <a:lumMod val="75000"/>
                    <a:lumOff val="25000"/>
                  </a:schemeClr>
                </a:solidFill>
                <a:ea typeface="Aller Light"/>
                <a:cs typeface="Aller Light"/>
              </a:rPr>
              <a:t>7). Desarrollo del </a:t>
            </a:r>
            <a:r>
              <a:rPr lang="es-ES" sz="800" dirty="0" err="1">
                <a:solidFill>
                  <a:schemeClr val="tx1">
                    <a:lumMod val="75000"/>
                    <a:lumOff val="25000"/>
                  </a:schemeClr>
                </a:solidFill>
                <a:ea typeface="Aller Light"/>
                <a:cs typeface="Aller Light"/>
              </a:rPr>
              <a:t>backOffice</a:t>
            </a:r>
            <a:r>
              <a:rPr lang="es-ES" sz="800" dirty="0">
                <a:solidFill>
                  <a:schemeClr val="tx1">
                    <a:lumMod val="75000"/>
                    <a:lumOff val="25000"/>
                  </a:schemeClr>
                </a:solidFill>
                <a:ea typeface="Aller Light"/>
                <a:cs typeface="Aller Light"/>
              </a:rPr>
              <a:t> en VUE.JS</a:t>
            </a:r>
            <a:endParaRPr lang="es-CR" sz="800" dirty="0">
              <a:solidFill>
                <a:schemeClr val="tx1">
                  <a:lumMod val="75000"/>
                  <a:lumOff val="25000"/>
                </a:schemeClr>
              </a:solidFill>
              <a:ea typeface="Aller Light"/>
              <a:cs typeface="Aller Light"/>
            </a:endParaRPr>
          </a:p>
        </p:txBody>
      </p:sp>
      <p:sp>
        <p:nvSpPr>
          <p:cNvPr id="100" name="Rectangle 99">
            <a:extLst>
              <a:ext uri="{FF2B5EF4-FFF2-40B4-BE49-F238E27FC236}">
                <a16:creationId xmlns:a16="http://schemas.microsoft.com/office/drawing/2014/main" id="{7EF48731-F6BA-4B9D-B0E2-B2813F998CF6}"/>
              </a:ext>
            </a:extLst>
          </p:cNvPr>
          <p:cNvSpPr/>
          <p:nvPr/>
        </p:nvSpPr>
        <p:spPr>
          <a:xfrm>
            <a:off x="2565020" y="2678792"/>
            <a:ext cx="2505544" cy="194349"/>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200" b="1" dirty="0">
                <a:solidFill>
                  <a:srgbClr val="263C5A"/>
                </a:solidFill>
                <a:ea typeface="Aller Light"/>
                <a:cs typeface="Aller Light"/>
              </a:rPr>
              <a:t>Mayo 2022 - Actualmente</a:t>
            </a:r>
          </a:p>
        </p:txBody>
      </p:sp>
      <p:cxnSp>
        <p:nvCxnSpPr>
          <p:cNvPr id="101" name="Straight Connector 100">
            <a:extLst>
              <a:ext uri="{FF2B5EF4-FFF2-40B4-BE49-F238E27FC236}">
                <a16:creationId xmlns:a16="http://schemas.microsoft.com/office/drawing/2014/main" id="{5EFDCECC-314C-46E8-8728-962974298382}"/>
              </a:ext>
            </a:extLst>
          </p:cNvPr>
          <p:cNvCxnSpPr>
            <a:cxnSpLocks/>
          </p:cNvCxnSpPr>
          <p:nvPr/>
        </p:nvCxnSpPr>
        <p:spPr>
          <a:xfrm>
            <a:off x="2579641" y="3416559"/>
            <a:ext cx="390042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DACE8906-D959-9D87-1E62-3E40746FE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472" y="528343"/>
            <a:ext cx="1068031" cy="1361364"/>
          </a:xfrm>
          <a:prstGeom prst="rect">
            <a:avLst/>
          </a:prstGeom>
        </p:spPr>
      </p:pic>
      <p:sp>
        <p:nvSpPr>
          <p:cNvPr id="4" name="Rectangle 93">
            <a:extLst>
              <a:ext uri="{FF2B5EF4-FFF2-40B4-BE49-F238E27FC236}">
                <a16:creationId xmlns:a16="http://schemas.microsoft.com/office/drawing/2014/main" id="{5BF0A54E-F391-BC5F-E825-137BFAE802F0}"/>
              </a:ext>
            </a:extLst>
          </p:cNvPr>
          <p:cNvSpPr/>
          <p:nvPr/>
        </p:nvSpPr>
        <p:spPr>
          <a:xfrm>
            <a:off x="2589304" y="6048383"/>
            <a:ext cx="1705595" cy="331501"/>
          </a:xfrm>
          <a:prstGeom prst="rect">
            <a:avLst/>
          </a:prstGeom>
        </p:spPr>
        <p:txBody>
          <a:bodyPr wrap="non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Desarrollador </a:t>
            </a:r>
            <a:r>
              <a:rPr lang="es-CR" sz="1050" b="1" dirty="0" err="1">
                <a:solidFill>
                  <a:schemeClr val="tx1">
                    <a:lumMod val="75000"/>
                    <a:lumOff val="25000"/>
                  </a:schemeClr>
                </a:solidFill>
                <a:ea typeface="Aller Light"/>
                <a:cs typeface="Aller Light"/>
              </a:rPr>
              <a:t>Backend</a:t>
            </a:r>
            <a:endParaRPr lang="es-CR" sz="1050" b="1" dirty="0">
              <a:solidFill>
                <a:schemeClr val="tx1">
                  <a:lumMod val="75000"/>
                  <a:lumOff val="25000"/>
                </a:schemeClr>
              </a:solidFill>
              <a:ea typeface="Aller Light"/>
              <a:cs typeface="Aller Light"/>
            </a:endParaRPr>
          </a:p>
          <a:p>
            <a:pPr marL="12700">
              <a:lnSpc>
                <a:spcPct val="115000"/>
              </a:lnSpc>
              <a:spcBef>
                <a:spcPts val="20"/>
              </a:spcBef>
              <a:spcAft>
                <a:spcPts val="0"/>
              </a:spcAft>
            </a:pPr>
            <a:r>
              <a:rPr lang="es-CR" sz="900" dirty="0">
                <a:solidFill>
                  <a:schemeClr val="tx1">
                    <a:lumMod val="75000"/>
                    <a:lumOff val="25000"/>
                  </a:schemeClr>
                </a:solidFill>
                <a:ea typeface="Aller Light"/>
                <a:cs typeface="Aller Light"/>
              </a:rPr>
              <a:t>Tu sitio Web Ya– Cali, Colombia </a:t>
            </a:r>
          </a:p>
        </p:txBody>
      </p:sp>
      <p:sp>
        <p:nvSpPr>
          <p:cNvPr id="5" name="Rectangle 98">
            <a:extLst>
              <a:ext uri="{FF2B5EF4-FFF2-40B4-BE49-F238E27FC236}">
                <a16:creationId xmlns:a16="http://schemas.microsoft.com/office/drawing/2014/main" id="{713EA9F9-3306-8EFC-5BB5-899C003455E3}"/>
              </a:ext>
            </a:extLst>
          </p:cNvPr>
          <p:cNvSpPr/>
          <p:nvPr/>
        </p:nvSpPr>
        <p:spPr>
          <a:xfrm>
            <a:off x="2579641" y="6765196"/>
            <a:ext cx="3927525" cy="861774"/>
          </a:xfrm>
          <a:prstGeom prst="rect">
            <a:avLst/>
          </a:prstGeom>
        </p:spPr>
        <p:txBody>
          <a:bodyPr wrap="square" lIns="0" tIns="0" rIns="0" bIns="0">
            <a:spAutoFit/>
          </a:bodyPr>
          <a:lstStyle/>
          <a:p>
            <a:pPr marL="12700">
              <a:spcAft>
                <a:spcPts val="600"/>
              </a:spcAft>
            </a:pPr>
            <a:r>
              <a:rPr lang="es-ES" sz="800" dirty="0">
                <a:solidFill>
                  <a:schemeClr val="tx1">
                    <a:lumMod val="75000"/>
                    <a:lumOff val="25000"/>
                  </a:schemeClr>
                </a:solidFill>
                <a:ea typeface="Aller Light"/>
                <a:cs typeface="Aller Light"/>
              </a:rPr>
              <a:t>Desarrollo de aplicación con arquitectura </a:t>
            </a:r>
            <a:r>
              <a:rPr lang="es-ES" sz="800" dirty="0" err="1">
                <a:solidFill>
                  <a:schemeClr val="tx1">
                    <a:lumMod val="75000"/>
                    <a:lumOff val="25000"/>
                  </a:schemeClr>
                </a:solidFill>
                <a:ea typeface="Aller Light"/>
                <a:cs typeface="Aller Light"/>
              </a:rPr>
              <a:t>Multinquilino</a:t>
            </a:r>
            <a:r>
              <a:rPr lang="es-ES" sz="800" dirty="0">
                <a:solidFill>
                  <a:schemeClr val="tx1">
                    <a:lumMod val="75000"/>
                    <a:lumOff val="25000"/>
                  </a:schemeClr>
                </a:solidFill>
                <a:ea typeface="Aller Light"/>
                <a:cs typeface="Aller Light"/>
              </a:rPr>
              <a:t> con herramientas Para Tenencia Múltiple En Laravel. 1). Desarrollo de plan de trabajo 2). Planeación y diseño de base de datos en MYSQL 3). Desarrollo de </a:t>
            </a:r>
            <a:r>
              <a:rPr lang="es-ES" sz="800" dirty="0" err="1">
                <a:solidFill>
                  <a:schemeClr val="tx1">
                    <a:lumMod val="75000"/>
                    <a:lumOff val="25000"/>
                  </a:schemeClr>
                </a:solidFill>
                <a:ea typeface="Aller Light"/>
                <a:cs typeface="Aller Light"/>
              </a:rPr>
              <a:t>de</a:t>
            </a:r>
            <a:r>
              <a:rPr lang="es-ES" sz="800" dirty="0">
                <a:solidFill>
                  <a:schemeClr val="tx1">
                    <a:lumMod val="75000"/>
                    <a:lumOff val="25000"/>
                  </a:schemeClr>
                </a:solidFill>
                <a:ea typeface="Aller Light"/>
                <a:cs typeface="Aller Light"/>
              </a:rPr>
              <a:t> base de datos desde </a:t>
            </a:r>
            <a:r>
              <a:rPr lang="es-ES" sz="800" dirty="0" err="1">
                <a:solidFill>
                  <a:schemeClr val="tx1">
                    <a:lumMod val="75000"/>
                    <a:lumOff val="25000"/>
                  </a:schemeClr>
                </a:solidFill>
                <a:ea typeface="Aller Light"/>
                <a:cs typeface="Aller Light"/>
              </a:rPr>
              <a:t>laravel</a:t>
            </a:r>
            <a:r>
              <a:rPr lang="es-ES" sz="800" dirty="0">
                <a:solidFill>
                  <a:schemeClr val="tx1">
                    <a:lumMod val="75000"/>
                    <a:lumOff val="25000"/>
                  </a:schemeClr>
                </a:solidFill>
                <a:ea typeface="Aller Light"/>
                <a:cs typeface="Aller Light"/>
              </a:rPr>
              <a:t> con formato de migración. 4). Pruebas y validaciones de servidor desde el CPANEL de </a:t>
            </a:r>
            <a:r>
              <a:rPr lang="es-ES" sz="800" dirty="0" err="1">
                <a:solidFill>
                  <a:schemeClr val="tx1">
                    <a:lumMod val="75000"/>
                    <a:lumOff val="25000"/>
                  </a:schemeClr>
                </a:solidFill>
                <a:ea typeface="Aller Light"/>
                <a:cs typeface="Aller Light"/>
              </a:rPr>
              <a:t>hostinger</a:t>
            </a:r>
            <a:r>
              <a:rPr lang="es-ES" sz="800" dirty="0">
                <a:solidFill>
                  <a:schemeClr val="tx1">
                    <a:lumMod val="75000"/>
                    <a:lumOff val="25000"/>
                  </a:schemeClr>
                </a:solidFill>
                <a:ea typeface="Aller Light"/>
                <a:cs typeface="Aller Light"/>
              </a:rPr>
              <a:t> 5). Creación de instancias en Amazon web </a:t>
            </a:r>
            <a:r>
              <a:rPr lang="es-ES" sz="800" dirty="0" err="1">
                <a:solidFill>
                  <a:schemeClr val="tx1">
                    <a:lumMod val="75000"/>
                    <a:lumOff val="25000"/>
                  </a:schemeClr>
                </a:solidFill>
                <a:ea typeface="Aller Light"/>
                <a:cs typeface="Aller Light"/>
              </a:rPr>
              <a:t>services</a:t>
            </a:r>
            <a:r>
              <a:rPr lang="es-ES" sz="800" dirty="0">
                <a:solidFill>
                  <a:schemeClr val="tx1">
                    <a:lumMod val="75000"/>
                    <a:lumOff val="25000"/>
                  </a:schemeClr>
                </a:solidFill>
                <a:ea typeface="Aller Light"/>
                <a:cs typeface="Aller Light"/>
              </a:rPr>
              <a:t> e instalación de proyecto </a:t>
            </a:r>
            <a:r>
              <a:rPr lang="es-ES" sz="800" dirty="0" err="1">
                <a:solidFill>
                  <a:schemeClr val="tx1">
                    <a:lumMod val="75000"/>
                    <a:lumOff val="25000"/>
                  </a:schemeClr>
                </a:solidFill>
                <a:ea typeface="Aller Light"/>
                <a:cs typeface="Aller Light"/>
              </a:rPr>
              <a:t>laravel</a:t>
            </a:r>
            <a:r>
              <a:rPr lang="es-ES" sz="800" dirty="0">
                <a:solidFill>
                  <a:schemeClr val="tx1">
                    <a:lumMod val="75000"/>
                    <a:lumOff val="25000"/>
                  </a:schemeClr>
                </a:solidFill>
                <a:ea typeface="Aller Light"/>
                <a:cs typeface="Aller Light"/>
              </a:rPr>
              <a:t> </a:t>
            </a:r>
            <a:r>
              <a:rPr lang="es-ES" sz="800" dirty="0" err="1">
                <a:solidFill>
                  <a:schemeClr val="tx1">
                    <a:lumMod val="75000"/>
                    <a:lumOff val="25000"/>
                  </a:schemeClr>
                </a:solidFill>
                <a:ea typeface="Aller Light"/>
                <a:cs typeface="Aller Light"/>
              </a:rPr>
              <a:t>multitenant</a:t>
            </a:r>
            <a:r>
              <a:rPr lang="es-ES" sz="800" dirty="0">
                <a:solidFill>
                  <a:schemeClr val="tx1">
                    <a:lumMod val="75000"/>
                    <a:lumOff val="25000"/>
                  </a:schemeClr>
                </a:solidFill>
                <a:ea typeface="Aller Light"/>
                <a:cs typeface="Aller Light"/>
              </a:rPr>
              <a:t> en sistema operativo Ubuntu. 6). Desarrollo de arquitectura </a:t>
            </a:r>
            <a:r>
              <a:rPr lang="es-ES" sz="800" dirty="0" err="1">
                <a:solidFill>
                  <a:schemeClr val="tx1">
                    <a:lumMod val="75000"/>
                    <a:lumOff val="25000"/>
                  </a:schemeClr>
                </a:solidFill>
                <a:ea typeface="Aller Light"/>
                <a:cs typeface="Aller Light"/>
              </a:rPr>
              <a:t>Multitena</a:t>
            </a:r>
            <a:endParaRPr lang="es-CR" sz="800" dirty="0">
              <a:solidFill>
                <a:schemeClr val="tx1">
                  <a:lumMod val="75000"/>
                  <a:lumOff val="25000"/>
                </a:schemeClr>
              </a:solidFill>
              <a:ea typeface="Aller Light"/>
              <a:cs typeface="Aller Light"/>
            </a:endParaRPr>
          </a:p>
        </p:txBody>
      </p:sp>
      <p:sp>
        <p:nvSpPr>
          <p:cNvPr id="8" name="Rectangle 99">
            <a:extLst>
              <a:ext uri="{FF2B5EF4-FFF2-40B4-BE49-F238E27FC236}">
                <a16:creationId xmlns:a16="http://schemas.microsoft.com/office/drawing/2014/main" id="{C2CC5DF8-0BC0-BFCD-6C8B-191CDD66CE6A}"/>
              </a:ext>
            </a:extLst>
          </p:cNvPr>
          <p:cNvSpPr/>
          <p:nvPr/>
        </p:nvSpPr>
        <p:spPr>
          <a:xfrm>
            <a:off x="2552393" y="5649694"/>
            <a:ext cx="2505544" cy="194349"/>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200" b="1" dirty="0">
                <a:solidFill>
                  <a:srgbClr val="263C5A"/>
                </a:solidFill>
                <a:ea typeface="Aller Light"/>
                <a:cs typeface="Aller Light"/>
              </a:rPr>
              <a:t>Octubre 2021 – Febrero 2022</a:t>
            </a:r>
          </a:p>
        </p:txBody>
      </p:sp>
      <p:cxnSp>
        <p:nvCxnSpPr>
          <p:cNvPr id="10" name="Straight Connector 100">
            <a:extLst>
              <a:ext uri="{FF2B5EF4-FFF2-40B4-BE49-F238E27FC236}">
                <a16:creationId xmlns:a16="http://schemas.microsoft.com/office/drawing/2014/main" id="{72E80F28-DD23-5BE8-6E91-457536BA382E}"/>
              </a:ext>
            </a:extLst>
          </p:cNvPr>
          <p:cNvCxnSpPr>
            <a:cxnSpLocks/>
          </p:cNvCxnSpPr>
          <p:nvPr/>
        </p:nvCxnSpPr>
        <p:spPr>
          <a:xfrm>
            <a:off x="2606746" y="6553793"/>
            <a:ext cx="390042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55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274029A-A820-451A-BB5A-7FB6E67E319E}"/>
              </a:ext>
            </a:extLst>
          </p:cNvPr>
          <p:cNvSpPr/>
          <p:nvPr/>
        </p:nvSpPr>
        <p:spPr>
          <a:xfrm>
            <a:off x="0" y="0"/>
            <a:ext cx="2342586"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24" name="Rectangle 123">
            <a:extLst>
              <a:ext uri="{FF2B5EF4-FFF2-40B4-BE49-F238E27FC236}">
                <a16:creationId xmlns:a16="http://schemas.microsoft.com/office/drawing/2014/main" id="{69693DB7-7252-4886-8383-AE68EABD06CD}"/>
              </a:ext>
            </a:extLst>
          </p:cNvPr>
          <p:cNvSpPr/>
          <p:nvPr/>
        </p:nvSpPr>
        <p:spPr>
          <a:xfrm>
            <a:off x="0" y="0"/>
            <a:ext cx="6858000" cy="305310"/>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1B849F0-BB2E-4950-B851-8BBC4A94AB37}"/>
              </a:ext>
            </a:extLst>
          </p:cNvPr>
          <p:cNvSpPr/>
          <p:nvPr/>
        </p:nvSpPr>
        <p:spPr>
          <a:xfrm flipV="1">
            <a:off x="0" y="8400200"/>
            <a:ext cx="6858000" cy="743799"/>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6EF22A3C-2B07-4D13-8696-369EEE005CAA}"/>
              </a:ext>
            </a:extLst>
          </p:cNvPr>
          <p:cNvSpPr/>
          <p:nvPr/>
        </p:nvSpPr>
        <p:spPr>
          <a:xfrm>
            <a:off x="228600" y="464933"/>
            <a:ext cx="1866287" cy="323871"/>
          </a:xfrm>
          <a:prstGeom prst="rect">
            <a:avLst/>
          </a:prstGeom>
        </p:spPr>
        <p:txBody>
          <a:bodyPr wrap="square" lIns="0" tIns="0" rIns="0" bIns="0">
            <a:spAutoFit/>
          </a:bodyPr>
          <a:lstStyle/>
          <a:p>
            <a:pPr marL="12700">
              <a:lnSpc>
                <a:spcPct val="115000"/>
              </a:lnSpc>
              <a:spcBef>
                <a:spcPts val="20"/>
              </a:spcBef>
              <a:spcAft>
                <a:spcPts val="0"/>
              </a:spcAft>
            </a:pPr>
            <a:r>
              <a:rPr lang="es-CR" sz="2000" b="1" dirty="0">
                <a:solidFill>
                  <a:srgbClr val="263C5A"/>
                </a:solidFill>
                <a:ea typeface="Aller Light"/>
                <a:cs typeface="Aller Light"/>
              </a:rPr>
              <a:t>Conocimientos</a:t>
            </a:r>
          </a:p>
        </p:txBody>
      </p:sp>
      <p:grpSp>
        <p:nvGrpSpPr>
          <p:cNvPr id="4" name="Group 3">
            <a:extLst>
              <a:ext uri="{FF2B5EF4-FFF2-40B4-BE49-F238E27FC236}">
                <a16:creationId xmlns:a16="http://schemas.microsoft.com/office/drawing/2014/main" id="{9546FE77-4433-49DC-82A8-CD4DD4157757}"/>
              </a:ext>
            </a:extLst>
          </p:cNvPr>
          <p:cNvGrpSpPr/>
          <p:nvPr/>
        </p:nvGrpSpPr>
        <p:grpSpPr>
          <a:xfrm>
            <a:off x="270301" y="1137883"/>
            <a:ext cx="1866286" cy="3022353"/>
            <a:chOff x="270301" y="2566993"/>
            <a:chExt cx="1751578" cy="2747173"/>
          </a:xfrm>
        </p:grpSpPr>
        <p:sp>
          <p:nvSpPr>
            <p:cNvPr id="63" name="Rectangle 62">
              <a:extLst>
                <a:ext uri="{FF2B5EF4-FFF2-40B4-BE49-F238E27FC236}">
                  <a16:creationId xmlns:a16="http://schemas.microsoft.com/office/drawing/2014/main" id="{CAC36738-46F9-41AD-B6C0-BF6AACE46D11}"/>
                </a:ext>
              </a:extLst>
            </p:cNvPr>
            <p:cNvSpPr/>
            <p:nvPr/>
          </p:nvSpPr>
          <p:spPr>
            <a:xfrm>
              <a:off x="340435" y="2566993"/>
              <a:ext cx="1667460" cy="335705"/>
            </a:xfrm>
            <a:prstGeom prst="rect">
              <a:avLst/>
            </a:prstGeom>
          </p:spPr>
          <p:txBody>
            <a:bodyPr wrap="square" lIns="0" tIns="0" rIns="0" bIns="0">
              <a:spAutoFit/>
            </a:bodyPr>
            <a:lstStyle/>
            <a:p>
              <a:pPr marL="12700">
                <a:spcAft>
                  <a:spcPts val="600"/>
                </a:spcAft>
              </a:pPr>
              <a:r>
                <a:rPr lang="en-US" sz="800" dirty="0">
                  <a:solidFill>
                    <a:srgbClr val="263C5A"/>
                  </a:solidFill>
                  <a:ea typeface="Aller Light"/>
                  <a:cs typeface="Aller Light"/>
                </a:rPr>
                <a:t>PROGRAMACIÓN: </a:t>
              </a:r>
            </a:p>
            <a:p>
              <a:pPr marL="12700">
                <a:spcAft>
                  <a:spcPts val="600"/>
                </a:spcAft>
              </a:pPr>
              <a:r>
                <a:rPr lang="it-IT" sz="1100" b="1" dirty="0">
                  <a:solidFill>
                    <a:srgbClr val="263C5A"/>
                  </a:solidFill>
                  <a:ea typeface="Aller Light"/>
                  <a:cs typeface="Aller Light"/>
                </a:rPr>
                <a:t>PHP,(LARAVEL)</a:t>
              </a:r>
            </a:p>
          </p:txBody>
        </p:sp>
        <p:sp>
          <p:nvSpPr>
            <p:cNvPr id="168" name="Rectangle 167">
              <a:extLst>
                <a:ext uri="{FF2B5EF4-FFF2-40B4-BE49-F238E27FC236}">
                  <a16:creationId xmlns:a16="http://schemas.microsoft.com/office/drawing/2014/main" id="{A310869B-450F-4FEB-B32C-D3D4D487E650}"/>
                </a:ext>
              </a:extLst>
            </p:cNvPr>
            <p:cNvSpPr/>
            <p:nvPr/>
          </p:nvSpPr>
          <p:spPr>
            <a:xfrm>
              <a:off x="352045" y="3288784"/>
              <a:ext cx="1667460" cy="783311"/>
            </a:xfrm>
            <a:prstGeom prst="rect">
              <a:avLst/>
            </a:prstGeom>
          </p:spPr>
          <p:txBody>
            <a:bodyPr wrap="square" lIns="0" tIns="0" rIns="0" bIns="0">
              <a:spAutoFit/>
            </a:bodyPr>
            <a:lstStyle/>
            <a:p>
              <a:pPr marL="12700">
                <a:spcAft>
                  <a:spcPts val="600"/>
                </a:spcAft>
              </a:pPr>
              <a:r>
                <a:rPr lang="es-CR" sz="800" dirty="0">
                  <a:solidFill>
                    <a:srgbClr val="263C5A"/>
                  </a:solidFill>
                  <a:ea typeface="Aller Light"/>
                  <a:cs typeface="Aller Light"/>
                </a:rPr>
                <a:t>PERSISTENCIA</a:t>
              </a:r>
              <a:r>
                <a:rPr lang="en-US" sz="800" dirty="0">
                  <a:solidFill>
                    <a:srgbClr val="263C5A"/>
                  </a:solidFill>
                  <a:ea typeface="Aller Light"/>
                  <a:cs typeface="Aller Light"/>
                </a:rPr>
                <a:t>: </a:t>
              </a:r>
            </a:p>
            <a:p>
              <a:pPr marL="12700">
                <a:spcAft>
                  <a:spcPts val="600"/>
                </a:spcAft>
              </a:pPr>
              <a:r>
                <a:rPr lang="en-US" sz="1100" b="1" dirty="0">
                  <a:solidFill>
                    <a:srgbClr val="263C5A"/>
                  </a:solidFill>
                  <a:ea typeface="Aller Light"/>
                  <a:cs typeface="Aller Light"/>
                </a:rPr>
                <a:t>PostgreSQL, Framework</a:t>
              </a:r>
            </a:p>
            <a:p>
              <a:pPr marL="12700">
                <a:spcAft>
                  <a:spcPts val="600"/>
                </a:spcAft>
              </a:pPr>
              <a:r>
                <a:rPr lang="en-US" sz="1100" b="1" dirty="0">
                  <a:solidFill>
                    <a:srgbClr val="263C5A"/>
                  </a:solidFill>
                  <a:ea typeface="Aller Light"/>
                  <a:cs typeface="Aller Light"/>
                </a:rPr>
                <a:t>VUE.JS,</a:t>
              </a:r>
              <a:r>
                <a:rPr lang="es-CO" sz="1100" b="1" i="0" u="none" strike="noStrike" dirty="0">
                  <a:solidFill>
                    <a:srgbClr val="253B5A"/>
                  </a:solidFill>
                  <a:effectLst/>
                  <a:latin typeface="Arial" panose="020B0604020202020204" pitchFamily="34" charset="0"/>
                </a:rPr>
                <a:t> Angular 6 con</a:t>
              </a:r>
            </a:p>
            <a:p>
              <a:pPr marL="12700">
                <a:spcAft>
                  <a:spcPts val="600"/>
                </a:spcAft>
              </a:pPr>
              <a:r>
                <a:rPr lang="es-CO" sz="1100" b="1" i="0" u="none" strike="noStrike" dirty="0">
                  <a:solidFill>
                    <a:srgbClr val="253B5A"/>
                  </a:solidFill>
                  <a:effectLst/>
                  <a:latin typeface="Arial" panose="020B0604020202020204" pitchFamily="34" charset="0"/>
                </a:rPr>
                <a:t> typescript</a:t>
              </a:r>
              <a:endParaRPr lang="en-US" sz="1100" b="1" dirty="0">
                <a:solidFill>
                  <a:srgbClr val="263C5A"/>
                </a:solidFill>
                <a:ea typeface="Aller Light"/>
                <a:cs typeface="Aller Light"/>
              </a:endParaRPr>
            </a:p>
          </p:txBody>
        </p:sp>
        <p:sp>
          <p:nvSpPr>
            <p:cNvPr id="169" name="Rectangle 168">
              <a:extLst>
                <a:ext uri="{FF2B5EF4-FFF2-40B4-BE49-F238E27FC236}">
                  <a16:creationId xmlns:a16="http://schemas.microsoft.com/office/drawing/2014/main" id="{F0FD4271-4EE5-4B38-8038-256A72CA06E5}"/>
                </a:ext>
              </a:extLst>
            </p:cNvPr>
            <p:cNvSpPr/>
            <p:nvPr/>
          </p:nvSpPr>
          <p:spPr>
            <a:xfrm>
              <a:off x="340433" y="4600220"/>
              <a:ext cx="1612191" cy="489570"/>
            </a:xfrm>
            <a:prstGeom prst="rect">
              <a:avLst/>
            </a:prstGeom>
          </p:spPr>
          <p:txBody>
            <a:bodyPr wrap="square" lIns="0" tIns="0" rIns="0" bIns="0">
              <a:spAutoFit/>
            </a:bodyPr>
            <a:lstStyle/>
            <a:p>
              <a:pPr marL="12700">
                <a:spcAft>
                  <a:spcPts val="600"/>
                </a:spcAft>
              </a:pPr>
              <a:r>
                <a:rPr lang="en-US" sz="800" dirty="0">
                  <a:solidFill>
                    <a:srgbClr val="263C5A"/>
                  </a:solidFill>
                  <a:ea typeface="Aller Light"/>
                  <a:cs typeface="Aller Light"/>
                </a:rPr>
                <a:t>WEB UI: </a:t>
              </a:r>
            </a:p>
            <a:p>
              <a:pPr marL="12700">
                <a:spcAft>
                  <a:spcPts val="600"/>
                </a:spcAft>
              </a:pPr>
              <a:r>
                <a:rPr lang="en-US" sz="1100" b="1" dirty="0">
                  <a:solidFill>
                    <a:srgbClr val="263C5A"/>
                  </a:solidFill>
                  <a:ea typeface="Aller Light"/>
                  <a:cs typeface="Aller Light"/>
                </a:rPr>
                <a:t>HTML, CSS, </a:t>
              </a:r>
              <a:r>
                <a:rPr lang="en-US" sz="1100" b="1" dirty="0" err="1">
                  <a:solidFill>
                    <a:srgbClr val="263C5A"/>
                  </a:solidFill>
                  <a:ea typeface="Aller Light"/>
                  <a:cs typeface="Aller Light"/>
                </a:rPr>
                <a:t>Javascript</a:t>
              </a:r>
              <a:r>
                <a:rPr lang="en-US" sz="1100" b="1" dirty="0">
                  <a:solidFill>
                    <a:srgbClr val="263C5A"/>
                  </a:solidFill>
                  <a:ea typeface="Aller Light"/>
                  <a:cs typeface="Aller Light"/>
                </a:rPr>
                <a:t>, jQuery</a:t>
              </a:r>
            </a:p>
          </p:txBody>
        </p:sp>
        <p:cxnSp>
          <p:nvCxnSpPr>
            <p:cNvPr id="172" name="Straight Connector 171">
              <a:extLst>
                <a:ext uri="{FF2B5EF4-FFF2-40B4-BE49-F238E27FC236}">
                  <a16:creationId xmlns:a16="http://schemas.microsoft.com/office/drawing/2014/main" id="{8DC49C87-FA97-4CEA-AF11-F5D0026E0C7E}"/>
                </a:ext>
              </a:extLst>
            </p:cNvPr>
            <p:cNvCxnSpPr>
              <a:cxnSpLocks/>
            </p:cNvCxnSpPr>
            <p:nvPr/>
          </p:nvCxnSpPr>
          <p:spPr>
            <a:xfrm>
              <a:off x="320533" y="5314166"/>
              <a:ext cx="1621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016F16E-07AD-4688-9DE5-B88829E141A1}"/>
                </a:ext>
              </a:extLst>
            </p:cNvPr>
            <p:cNvCxnSpPr>
              <a:cxnSpLocks/>
            </p:cNvCxnSpPr>
            <p:nvPr/>
          </p:nvCxnSpPr>
          <p:spPr>
            <a:xfrm>
              <a:off x="400163" y="4326722"/>
              <a:ext cx="1621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2C51DE6-6BB9-4FD3-AAED-0C4085C8FF8A}"/>
                </a:ext>
              </a:extLst>
            </p:cNvPr>
            <p:cNvCxnSpPr>
              <a:cxnSpLocks/>
            </p:cNvCxnSpPr>
            <p:nvPr/>
          </p:nvCxnSpPr>
          <p:spPr>
            <a:xfrm>
              <a:off x="270301" y="3109799"/>
              <a:ext cx="1621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37" name="Rectangle 170">
            <a:extLst>
              <a:ext uri="{FF2B5EF4-FFF2-40B4-BE49-F238E27FC236}">
                <a16:creationId xmlns:a16="http://schemas.microsoft.com/office/drawing/2014/main" id="{117D0010-9528-4CF4-80E9-B86DBF88A591}"/>
              </a:ext>
            </a:extLst>
          </p:cNvPr>
          <p:cNvSpPr/>
          <p:nvPr/>
        </p:nvSpPr>
        <p:spPr>
          <a:xfrm>
            <a:off x="340434" y="4538757"/>
            <a:ext cx="1612191" cy="371219"/>
          </a:xfrm>
          <a:prstGeom prst="rect">
            <a:avLst/>
          </a:prstGeom>
        </p:spPr>
        <p:txBody>
          <a:bodyPr wrap="square" lIns="0" tIns="0" rIns="0" bIns="0">
            <a:spAutoFit/>
          </a:bodyPr>
          <a:lstStyle/>
          <a:p>
            <a:pPr marL="12700">
              <a:spcAft>
                <a:spcPts val="600"/>
              </a:spcAft>
            </a:pPr>
            <a:r>
              <a:rPr lang="es-CR" sz="800" dirty="0">
                <a:solidFill>
                  <a:srgbClr val="263C5A"/>
                </a:solidFill>
                <a:ea typeface="Aller Light"/>
                <a:cs typeface="Aller Light"/>
              </a:rPr>
              <a:t>REPOSITORIO</a:t>
            </a:r>
            <a:r>
              <a:rPr lang="en-US" sz="800" dirty="0">
                <a:solidFill>
                  <a:srgbClr val="263C5A"/>
                </a:solidFill>
                <a:ea typeface="Aller Light"/>
                <a:cs typeface="Aller Light"/>
              </a:rPr>
              <a:t>: </a:t>
            </a:r>
          </a:p>
          <a:p>
            <a:pPr marL="12700">
              <a:spcAft>
                <a:spcPts val="600"/>
              </a:spcAft>
            </a:pPr>
            <a:r>
              <a:rPr lang="en-US" sz="1100" b="1" dirty="0">
                <a:solidFill>
                  <a:srgbClr val="263C5A"/>
                </a:solidFill>
                <a:ea typeface="Aller Light"/>
                <a:cs typeface="Aller Light"/>
              </a:rPr>
              <a:t>Git, Git hub y Git lab</a:t>
            </a:r>
          </a:p>
        </p:txBody>
      </p:sp>
      <p:sp>
        <p:nvSpPr>
          <p:cNvPr id="39" name="Rectangle 170">
            <a:extLst>
              <a:ext uri="{FF2B5EF4-FFF2-40B4-BE49-F238E27FC236}">
                <a16:creationId xmlns:a16="http://schemas.microsoft.com/office/drawing/2014/main" id="{33FFBB04-9CFC-48C7-A8BE-815A98A71540}"/>
              </a:ext>
            </a:extLst>
          </p:cNvPr>
          <p:cNvSpPr/>
          <p:nvPr/>
        </p:nvSpPr>
        <p:spPr>
          <a:xfrm>
            <a:off x="323823" y="5717243"/>
            <a:ext cx="1612191" cy="371219"/>
          </a:xfrm>
          <a:prstGeom prst="rect">
            <a:avLst/>
          </a:prstGeom>
        </p:spPr>
        <p:txBody>
          <a:bodyPr wrap="square" lIns="0" tIns="0" rIns="0" bIns="0">
            <a:spAutoFit/>
          </a:bodyPr>
          <a:lstStyle/>
          <a:p>
            <a:pPr marL="12700">
              <a:spcAft>
                <a:spcPts val="600"/>
              </a:spcAft>
            </a:pPr>
            <a:r>
              <a:rPr lang="es-CR" sz="800" dirty="0">
                <a:solidFill>
                  <a:srgbClr val="263C5A"/>
                </a:solidFill>
              </a:rPr>
              <a:t>METODOLOGÍAS</a:t>
            </a:r>
            <a:r>
              <a:rPr lang="en-US" sz="800" dirty="0">
                <a:solidFill>
                  <a:srgbClr val="263C5A"/>
                </a:solidFill>
              </a:rPr>
              <a:t>: </a:t>
            </a:r>
          </a:p>
          <a:p>
            <a:pPr marL="12700">
              <a:spcAft>
                <a:spcPts val="600"/>
              </a:spcAft>
            </a:pPr>
            <a:r>
              <a:rPr lang="en-US" sz="1100" b="1" dirty="0">
                <a:solidFill>
                  <a:srgbClr val="263C5A"/>
                </a:solidFill>
                <a:ea typeface="Aller Light"/>
                <a:cs typeface="Aller Light"/>
              </a:rPr>
              <a:t>Scrum</a:t>
            </a:r>
          </a:p>
        </p:txBody>
      </p:sp>
      <p:cxnSp>
        <p:nvCxnSpPr>
          <p:cNvPr id="40" name="Straight Connector 171">
            <a:extLst>
              <a:ext uri="{FF2B5EF4-FFF2-40B4-BE49-F238E27FC236}">
                <a16:creationId xmlns:a16="http://schemas.microsoft.com/office/drawing/2014/main" id="{B8A95BF7-ADDA-4428-A330-12CA57FBB1C7}"/>
              </a:ext>
            </a:extLst>
          </p:cNvPr>
          <p:cNvCxnSpPr>
            <a:cxnSpLocks/>
          </p:cNvCxnSpPr>
          <p:nvPr/>
        </p:nvCxnSpPr>
        <p:spPr>
          <a:xfrm>
            <a:off x="350885" y="5324332"/>
            <a:ext cx="1621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93">
            <a:extLst>
              <a:ext uri="{FF2B5EF4-FFF2-40B4-BE49-F238E27FC236}">
                <a16:creationId xmlns:a16="http://schemas.microsoft.com/office/drawing/2014/main" id="{1EE1B97C-38E2-797D-91FF-4B59237D0568}"/>
              </a:ext>
            </a:extLst>
          </p:cNvPr>
          <p:cNvSpPr/>
          <p:nvPr/>
        </p:nvSpPr>
        <p:spPr>
          <a:xfrm>
            <a:off x="2446766" y="788759"/>
            <a:ext cx="1489190" cy="331501"/>
          </a:xfrm>
          <a:prstGeom prst="rect">
            <a:avLst/>
          </a:prstGeom>
        </p:spPr>
        <p:txBody>
          <a:bodyPr wrap="non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Desarrollador </a:t>
            </a:r>
            <a:r>
              <a:rPr lang="es-CR" sz="1050" b="1" dirty="0" err="1">
                <a:solidFill>
                  <a:schemeClr val="tx1">
                    <a:lumMod val="75000"/>
                    <a:lumOff val="25000"/>
                  </a:schemeClr>
                </a:solidFill>
                <a:ea typeface="Aller Light"/>
                <a:cs typeface="Aller Light"/>
              </a:rPr>
              <a:t>Backend</a:t>
            </a:r>
            <a:endParaRPr lang="es-CR" sz="1050" b="1" dirty="0">
              <a:solidFill>
                <a:schemeClr val="tx1">
                  <a:lumMod val="75000"/>
                  <a:lumOff val="25000"/>
                </a:schemeClr>
              </a:solidFill>
              <a:ea typeface="Aller Light"/>
              <a:cs typeface="Aller Light"/>
            </a:endParaRPr>
          </a:p>
          <a:p>
            <a:pPr marL="12700">
              <a:lnSpc>
                <a:spcPct val="115000"/>
              </a:lnSpc>
              <a:spcBef>
                <a:spcPts val="20"/>
              </a:spcBef>
              <a:spcAft>
                <a:spcPts val="0"/>
              </a:spcAft>
            </a:pPr>
            <a:r>
              <a:rPr lang="es-CR" sz="900" dirty="0">
                <a:solidFill>
                  <a:schemeClr val="tx1">
                    <a:lumMod val="75000"/>
                    <a:lumOff val="25000"/>
                  </a:schemeClr>
                </a:solidFill>
                <a:ea typeface="Aller Light"/>
                <a:cs typeface="Aller Light"/>
              </a:rPr>
              <a:t>Proyecto de Grado</a:t>
            </a:r>
          </a:p>
        </p:txBody>
      </p:sp>
      <p:sp>
        <p:nvSpPr>
          <p:cNvPr id="3" name="Rectangle 98">
            <a:extLst>
              <a:ext uri="{FF2B5EF4-FFF2-40B4-BE49-F238E27FC236}">
                <a16:creationId xmlns:a16="http://schemas.microsoft.com/office/drawing/2014/main" id="{A4C041B2-562B-365F-24EB-8BEF07605506}"/>
              </a:ext>
            </a:extLst>
          </p:cNvPr>
          <p:cNvSpPr/>
          <p:nvPr/>
        </p:nvSpPr>
        <p:spPr>
          <a:xfrm>
            <a:off x="2435071" y="1216944"/>
            <a:ext cx="3927525" cy="938719"/>
          </a:xfrm>
          <a:prstGeom prst="rect">
            <a:avLst/>
          </a:prstGeom>
        </p:spPr>
        <p:txBody>
          <a:bodyPr wrap="square" lIns="0" tIns="0" rIns="0" bIns="0">
            <a:spAutoFit/>
          </a:bodyPr>
          <a:lstStyle/>
          <a:p>
            <a:pPr marL="12700">
              <a:spcAft>
                <a:spcPts val="600"/>
              </a:spcAft>
            </a:pPr>
            <a:r>
              <a:rPr lang="es-ES" sz="800" dirty="0">
                <a:solidFill>
                  <a:schemeClr val="tx1">
                    <a:lumMod val="75000"/>
                    <a:lumOff val="25000"/>
                  </a:schemeClr>
                </a:solidFill>
                <a:ea typeface="Aller Light"/>
                <a:cs typeface="Aller Light"/>
              </a:rPr>
              <a:t>Se realizo para la Fundación Centro Colombiano de estudios profesionales el proyecto de grado una aplicativo con diseño web "</a:t>
            </a:r>
            <a:r>
              <a:rPr lang="es-ES" sz="800" dirty="0" err="1">
                <a:solidFill>
                  <a:schemeClr val="tx1">
                    <a:lumMod val="75000"/>
                    <a:lumOff val="25000"/>
                  </a:schemeClr>
                </a:solidFill>
                <a:ea typeface="Aller Light"/>
                <a:cs typeface="Aller Light"/>
              </a:rPr>
              <a:t>project</a:t>
            </a:r>
            <a:r>
              <a:rPr lang="es-ES" sz="800" dirty="0">
                <a:solidFill>
                  <a:schemeClr val="tx1">
                    <a:lumMod val="75000"/>
                    <a:lumOff val="25000"/>
                  </a:schemeClr>
                </a:solidFill>
                <a:ea typeface="Aller Light"/>
                <a:cs typeface="Aller Light"/>
              </a:rPr>
              <a:t> </a:t>
            </a:r>
            <a:r>
              <a:rPr lang="es-ES" sz="800" dirty="0" err="1">
                <a:solidFill>
                  <a:schemeClr val="tx1">
                    <a:lumMod val="75000"/>
                    <a:lumOff val="25000"/>
                  </a:schemeClr>
                </a:solidFill>
                <a:ea typeface="Aller Light"/>
                <a:cs typeface="Aller Light"/>
              </a:rPr>
              <a:t>admin</a:t>
            </a:r>
            <a:r>
              <a:rPr lang="es-ES" sz="800" dirty="0">
                <a:solidFill>
                  <a:schemeClr val="tx1">
                    <a:lumMod val="75000"/>
                    <a:lumOff val="25000"/>
                  </a:schemeClr>
                </a:solidFill>
                <a:ea typeface="Aller Light"/>
                <a:cs typeface="Aller Light"/>
              </a:rPr>
              <a:t>" con el objetivo que los estudiantes de la institución, profesores lideres y directores de programa realicen un seguimiento a los proyectos de los estudiantes.</a:t>
            </a:r>
          </a:p>
          <a:p>
            <a:pPr marL="12700">
              <a:spcAft>
                <a:spcPts val="600"/>
              </a:spcAft>
            </a:pPr>
            <a:r>
              <a:rPr lang="es-ES" sz="800" dirty="0">
                <a:solidFill>
                  <a:schemeClr val="tx1">
                    <a:lumMod val="75000"/>
                    <a:lumOff val="25000"/>
                  </a:schemeClr>
                </a:solidFill>
                <a:ea typeface="Aller Light"/>
                <a:cs typeface="Aller Light"/>
              </a:rPr>
              <a:t>Se realizo la metodología MVC para la realización del proyecto, junto con el lenguaje de programación PHP,JAVASCRIPT,HTML,JQUERY Y BOOPSTRAP </a:t>
            </a:r>
            <a:r>
              <a:rPr lang="es-ES" sz="800" dirty="0" err="1">
                <a:solidFill>
                  <a:schemeClr val="tx1">
                    <a:lumMod val="75000"/>
                    <a:lumOff val="25000"/>
                  </a:schemeClr>
                </a:solidFill>
                <a:ea typeface="Aller Light"/>
                <a:cs typeface="Aller Light"/>
              </a:rPr>
              <a:t>nativo,MYSQL</a:t>
            </a:r>
            <a:r>
              <a:rPr lang="es-ES" sz="800" dirty="0">
                <a:solidFill>
                  <a:schemeClr val="tx1">
                    <a:lumMod val="75000"/>
                    <a:lumOff val="25000"/>
                  </a:schemeClr>
                </a:solidFill>
                <a:ea typeface="Aller Light"/>
                <a:cs typeface="Aller Light"/>
              </a:rPr>
              <a:t> con diseño y modelo de base de datos en </a:t>
            </a:r>
            <a:r>
              <a:rPr lang="es-ES" sz="800" dirty="0" err="1">
                <a:solidFill>
                  <a:schemeClr val="tx1">
                    <a:lumMod val="75000"/>
                    <a:lumOff val="25000"/>
                  </a:schemeClr>
                </a:solidFill>
                <a:ea typeface="Aller Light"/>
                <a:cs typeface="Aller Light"/>
              </a:rPr>
              <a:t>Workbe</a:t>
            </a:r>
            <a:endParaRPr lang="es-CR" sz="800" dirty="0">
              <a:solidFill>
                <a:schemeClr val="tx1">
                  <a:lumMod val="75000"/>
                  <a:lumOff val="25000"/>
                </a:schemeClr>
              </a:solidFill>
              <a:ea typeface="Aller Light"/>
              <a:cs typeface="Aller Light"/>
            </a:endParaRPr>
          </a:p>
        </p:txBody>
      </p:sp>
      <p:sp>
        <p:nvSpPr>
          <p:cNvPr id="5" name="Rectangle 99">
            <a:extLst>
              <a:ext uri="{FF2B5EF4-FFF2-40B4-BE49-F238E27FC236}">
                <a16:creationId xmlns:a16="http://schemas.microsoft.com/office/drawing/2014/main" id="{C9B7033F-82B4-E9E7-67C2-A9E8580DBD7B}"/>
              </a:ext>
            </a:extLst>
          </p:cNvPr>
          <p:cNvSpPr/>
          <p:nvPr/>
        </p:nvSpPr>
        <p:spPr>
          <a:xfrm>
            <a:off x="2407822" y="520337"/>
            <a:ext cx="2847877" cy="194349"/>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200" b="1" dirty="0">
                <a:solidFill>
                  <a:srgbClr val="263C5A"/>
                </a:solidFill>
                <a:ea typeface="Aller Light"/>
                <a:cs typeface="Aller Light"/>
              </a:rPr>
              <a:t>Febrero 2019 –  Diciembre 2019</a:t>
            </a:r>
          </a:p>
        </p:txBody>
      </p:sp>
      <p:cxnSp>
        <p:nvCxnSpPr>
          <p:cNvPr id="6" name="Straight Connector 100">
            <a:extLst>
              <a:ext uri="{FF2B5EF4-FFF2-40B4-BE49-F238E27FC236}">
                <a16:creationId xmlns:a16="http://schemas.microsoft.com/office/drawing/2014/main" id="{95E8D122-E89D-4270-6221-D9B20B8CD992}"/>
              </a:ext>
            </a:extLst>
          </p:cNvPr>
          <p:cNvCxnSpPr>
            <a:cxnSpLocks/>
          </p:cNvCxnSpPr>
          <p:nvPr/>
        </p:nvCxnSpPr>
        <p:spPr>
          <a:xfrm>
            <a:off x="2450399" y="1137883"/>
            <a:ext cx="390042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Rectangle 93">
            <a:extLst>
              <a:ext uri="{FF2B5EF4-FFF2-40B4-BE49-F238E27FC236}">
                <a16:creationId xmlns:a16="http://schemas.microsoft.com/office/drawing/2014/main" id="{F6BD6835-429F-70E9-4FAF-341A09D95D6C}"/>
              </a:ext>
            </a:extLst>
          </p:cNvPr>
          <p:cNvSpPr/>
          <p:nvPr/>
        </p:nvSpPr>
        <p:spPr>
          <a:xfrm>
            <a:off x="2474015" y="2483731"/>
            <a:ext cx="1882602" cy="331501"/>
          </a:xfrm>
          <a:prstGeom prst="rect">
            <a:avLst/>
          </a:prstGeom>
        </p:spPr>
        <p:txBody>
          <a:bodyPr wrap="squar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Auxiliar centro de contacto</a:t>
            </a:r>
          </a:p>
          <a:p>
            <a:pPr marL="12700">
              <a:lnSpc>
                <a:spcPct val="115000"/>
              </a:lnSpc>
              <a:spcBef>
                <a:spcPts val="20"/>
              </a:spcBef>
              <a:spcAft>
                <a:spcPts val="0"/>
              </a:spcAft>
            </a:pPr>
            <a:r>
              <a:rPr lang="es-CR" sz="900" dirty="0" err="1">
                <a:solidFill>
                  <a:schemeClr val="tx1">
                    <a:lumMod val="75000"/>
                    <a:lumOff val="25000"/>
                  </a:schemeClr>
                </a:solidFill>
                <a:ea typeface="Aller Light"/>
                <a:cs typeface="Aller Light"/>
              </a:rPr>
              <a:t>Call</a:t>
            </a:r>
            <a:r>
              <a:rPr lang="es-CR" sz="900" dirty="0">
                <a:solidFill>
                  <a:schemeClr val="tx1">
                    <a:lumMod val="75000"/>
                    <a:lumOff val="25000"/>
                  </a:schemeClr>
                </a:solidFill>
                <a:ea typeface="Aller Light"/>
                <a:cs typeface="Aller Light"/>
              </a:rPr>
              <a:t> center</a:t>
            </a:r>
          </a:p>
        </p:txBody>
      </p:sp>
      <p:sp>
        <p:nvSpPr>
          <p:cNvPr id="9" name="Rectangle 98">
            <a:extLst>
              <a:ext uri="{FF2B5EF4-FFF2-40B4-BE49-F238E27FC236}">
                <a16:creationId xmlns:a16="http://schemas.microsoft.com/office/drawing/2014/main" id="{87EF37BB-7C45-6DEE-615E-FF0BD39C51AD}"/>
              </a:ext>
            </a:extLst>
          </p:cNvPr>
          <p:cNvSpPr/>
          <p:nvPr/>
        </p:nvSpPr>
        <p:spPr>
          <a:xfrm>
            <a:off x="2462320" y="2911916"/>
            <a:ext cx="3927525" cy="615553"/>
          </a:xfrm>
          <a:prstGeom prst="rect">
            <a:avLst/>
          </a:prstGeom>
        </p:spPr>
        <p:txBody>
          <a:bodyPr wrap="square" lIns="0" tIns="0" rIns="0" bIns="0">
            <a:spAutoFit/>
          </a:bodyPr>
          <a:lstStyle/>
          <a:p>
            <a:pPr marL="12700">
              <a:spcAft>
                <a:spcPts val="600"/>
              </a:spcAft>
            </a:pPr>
            <a:r>
              <a:rPr lang="es-ES" sz="800" dirty="0">
                <a:solidFill>
                  <a:schemeClr val="tx1">
                    <a:lumMod val="75000"/>
                    <a:lumOff val="25000"/>
                  </a:schemeClr>
                </a:solidFill>
                <a:ea typeface="Aller Light"/>
                <a:cs typeface="Aller Light"/>
              </a:rPr>
              <a:t>En la última labor estuve en la gestión de Cobranza Medicina Prepagada, de Coomeva Medicina prepagada, en el Centro de contacto telefónico ubicado en la sede de Carvajal. Labores realizadas en el anterior empleo  atención al cliente, mercadeo y ventas. Capacidad para crear, innovar, desarrollar ideas, conceptos y manejo de buenas relaciones interpersonales, </a:t>
            </a:r>
            <a:endParaRPr lang="es-CR" sz="800" dirty="0">
              <a:solidFill>
                <a:schemeClr val="tx1">
                  <a:lumMod val="75000"/>
                  <a:lumOff val="25000"/>
                </a:schemeClr>
              </a:solidFill>
              <a:ea typeface="Aller Light"/>
              <a:cs typeface="Aller Light"/>
            </a:endParaRPr>
          </a:p>
        </p:txBody>
      </p:sp>
      <p:sp>
        <p:nvSpPr>
          <p:cNvPr id="10" name="Rectangle 99">
            <a:extLst>
              <a:ext uri="{FF2B5EF4-FFF2-40B4-BE49-F238E27FC236}">
                <a16:creationId xmlns:a16="http://schemas.microsoft.com/office/drawing/2014/main" id="{9F33508B-F5E0-A1FF-7426-0FE633B38163}"/>
              </a:ext>
            </a:extLst>
          </p:cNvPr>
          <p:cNvSpPr/>
          <p:nvPr/>
        </p:nvSpPr>
        <p:spPr>
          <a:xfrm>
            <a:off x="2435071" y="2215309"/>
            <a:ext cx="2847877" cy="194349"/>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200" b="1" dirty="0">
                <a:solidFill>
                  <a:srgbClr val="263C5A"/>
                </a:solidFill>
                <a:ea typeface="Aller Light"/>
                <a:cs typeface="Aller Light"/>
              </a:rPr>
              <a:t>Agosto 2015 –  Agosto 2018</a:t>
            </a:r>
          </a:p>
        </p:txBody>
      </p:sp>
      <p:sp>
        <p:nvSpPr>
          <p:cNvPr id="11" name="Rectangle 93">
            <a:extLst>
              <a:ext uri="{FF2B5EF4-FFF2-40B4-BE49-F238E27FC236}">
                <a16:creationId xmlns:a16="http://schemas.microsoft.com/office/drawing/2014/main" id="{F3D364AA-13EF-01AB-8760-70841A7BBBB8}"/>
              </a:ext>
            </a:extLst>
          </p:cNvPr>
          <p:cNvSpPr/>
          <p:nvPr/>
        </p:nvSpPr>
        <p:spPr>
          <a:xfrm>
            <a:off x="2512959" y="4012912"/>
            <a:ext cx="1882602" cy="331501"/>
          </a:xfrm>
          <a:prstGeom prst="rect">
            <a:avLst/>
          </a:prstGeom>
        </p:spPr>
        <p:txBody>
          <a:bodyPr wrap="squar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Aprendiz</a:t>
            </a:r>
          </a:p>
          <a:p>
            <a:pPr marL="12700">
              <a:lnSpc>
                <a:spcPct val="115000"/>
              </a:lnSpc>
              <a:spcBef>
                <a:spcPts val="20"/>
              </a:spcBef>
              <a:spcAft>
                <a:spcPts val="0"/>
              </a:spcAft>
            </a:pPr>
            <a:r>
              <a:rPr lang="es-CR" sz="900" dirty="0">
                <a:solidFill>
                  <a:schemeClr val="tx1">
                    <a:lumMod val="75000"/>
                    <a:lumOff val="25000"/>
                  </a:schemeClr>
                </a:solidFill>
                <a:ea typeface="Aller Light"/>
                <a:cs typeface="Aller Light"/>
              </a:rPr>
              <a:t>COOMEVA EPS</a:t>
            </a:r>
          </a:p>
        </p:txBody>
      </p:sp>
      <p:sp>
        <p:nvSpPr>
          <p:cNvPr id="12" name="Rectangle 98">
            <a:extLst>
              <a:ext uri="{FF2B5EF4-FFF2-40B4-BE49-F238E27FC236}">
                <a16:creationId xmlns:a16="http://schemas.microsoft.com/office/drawing/2014/main" id="{B969FA31-F0DE-F50D-9208-4ADFE9B1B6F2}"/>
              </a:ext>
            </a:extLst>
          </p:cNvPr>
          <p:cNvSpPr/>
          <p:nvPr/>
        </p:nvSpPr>
        <p:spPr>
          <a:xfrm>
            <a:off x="2501264" y="4441097"/>
            <a:ext cx="3927525" cy="492443"/>
          </a:xfrm>
          <a:prstGeom prst="rect">
            <a:avLst/>
          </a:prstGeom>
        </p:spPr>
        <p:txBody>
          <a:bodyPr wrap="square" lIns="0" tIns="0" rIns="0" bIns="0">
            <a:spAutoFit/>
          </a:bodyPr>
          <a:lstStyle/>
          <a:p>
            <a:pPr marL="12700">
              <a:spcAft>
                <a:spcPts val="600"/>
              </a:spcAft>
            </a:pPr>
            <a:r>
              <a:rPr lang="es-ES" sz="800" dirty="0">
                <a:solidFill>
                  <a:schemeClr val="tx1">
                    <a:lumMod val="75000"/>
                    <a:lumOff val="25000"/>
                  </a:schemeClr>
                </a:solidFill>
                <a:ea typeface="Aller Light"/>
                <a:cs typeface="Aller Light"/>
              </a:rPr>
              <a:t>Realizar </a:t>
            </a:r>
            <a:r>
              <a:rPr lang="es-ES" sz="800" dirty="0" err="1">
                <a:solidFill>
                  <a:schemeClr val="tx1">
                    <a:lumMod val="75000"/>
                    <a:lumOff val="25000"/>
                  </a:schemeClr>
                </a:solidFill>
                <a:ea typeface="Aller Light"/>
                <a:cs typeface="Aller Light"/>
              </a:rPr>
              <a:t>querys</a:t>
            </a:r>
            <a:r>
              <a:rPr lang="es-ES" sz="800" dirty="0">
                <a:solidFill>
                  <a:schemeClr val="tx1">
                    <a:lumMod val="75000"/>
                    <a:lumOff val="25000"/>
                  </a:schemeClr>
                </a:solidFill>
                <a:ea typeface="Aller Light"/>
                <a:cs typeface="Aller Light"/>
              </a:rPr>
              <a:t> para el área de auditoria interna mediante la aplicación </a:t>
            </a:r>
            <a:r>
              <a:rPr lang="es-ES" sz="800" dirty="0" err="1">
                <a:solidFill>
                  <a:schemeClr val="tx1">
                    <a:lumMod val="75000"/>
                    <a:lumOff val="25000"/>
                  </a:schemeClr>
                </a:solidFill>
                <a:ea typeface="Aller Light"/>
                <a:cs typeface="Aller Light"/>
              </a:rPr>
              <a:t>toadDeveloper</a:t>
            </a:r>
            <a:r>
              <a:rPr lang="es-ES" sz="800" dirty="0">
                <a:solidFill>
                  <a:schemeClr val="tx1">
                    <a:lumMod val="75000"/>
                    <a:lumOff val="25000"/>
                  </a:schemeClr>
                </a:solidFill>
                <a:ea typeface="Aller Light"/>
                <a:cs typeface="Aller Light"/>
              </a:rPr>
              <a:t>. Entregar los informes respecto a la información solicitada por los auditores verificando los datos solicitados y manejar las bases de datos a nivel nacional de </a:t>
            </a:r>
            <a:r>
              <a:rPr lang="es-ES" sz="800" dirty="0" err="1">
                <a:solidFill>
                  <a:schemeClr val="tx1">
                    <a:lumMod val="75000"/>
                    <a:lumOff val="25000"/>
                  </a:schemeClr>
                </a:solidFill>
                <a:ea typeface="Aller Light"/>
                <a:cs typeface="Aller Light"/>
              </a:rPr>
              <a:t>coomeva</a:t>
            </a:r>
            <a:r>
              <a:rPr lang="es-ES" sz="800" dirty="0">
                <a:solidFill>
                  <a:schemeClr val="tx1">
                    <a:lumMod val="75000"/>
                    <a:lumOff val="25000"/>
                  </a:schemeClr>
                </a:solidFill>
                <a:ea typeface="Aller Light"/>
                <a:cs typeface="Aller Light"/>
              </a:rPr>
              <a:t> </a:t>
            </a:r>
            <a:r>
              <a:rPr lang="es-ES" sz="800" dirty="0" err="1">
                <a:solidFill>
                  <a:schemeClr val="tx1">
                    <a:lumMod val="75000"/>
                    <a:lumOff val="25000"/>
                  </a:schemeClr>
                </a:solidFill>
                <a:ea typeface="Aller Light"/>
                <a:cs typeface="Aller Light"/>
              </a:rPr>
              <a:t>eps</a:t>
            </a:r>
            <a:endParaRPr lang="es-CR" sz="800" dirty="0">
              <a:solidFill>
                <a:schemeClr val="tx1">
                  <a:lumMod val="75000"/>
                  <a:lumOff val="25000"/>
                </a:schemeClr>
              </a:solidFill>
              <a:ea typeface="Aller Light"/>
              <a:cs typeface="Aller Light"/>
            </a:endParaRPr>
          </a:p>
        </p:txBody>
      </p:sp>
      <p:sp>
        <p:nvSpPr>
          <p:cNvPr id="13" name="Rectangle 99">
            <a:extLst>
              <a:ext uri="{FF2B5EF4-FFF2-40B4-BE49-F238E27FC236}">
                <a16:creationId xmlns:a16="http://schemas.microsoft.com/office/drawing/2014/main" id="{F7ED9337-E368-28FE-ABAF-2A708DDD0690}"/>
              </a:ext>
            </a:extLst>
          </p:cNvPr>
          <p:cNvSpPr/>
          <p:nvPr/>
        </p:nvSpPr>
        <p:spPr>
          <a:xfrm>
            <a:off x="2474015" y="3744490"/>
            <a:ext cx="2847877" cy="194349"/>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200" b="1" dirty="0">
                <a:solidFill>
                  <a:srgbClr val="263C5A"/>
                </a:solidFill>
                <a:ea typeface="Aller Light"/>
                <a:cs typeface="Aller Light"/>
              </a:rPr>
              <a:t>Abril 2012 –  Abril 2013</a:t>
            </a:r>
          </a:p>
        </p:txBody>
      </p:sp>
      <p:grpSp>
        <p:nvGrpSpPr>
          <p:cNvPr id="14" name="Group 127">
            <a:extLst>
              <a:ext uri="{FF2B5EF4-FFF2-40B4-BE49-F238E27FC236}">
                <a16:creationId xmlns:a16="http://schemas.microsoft.com/office/drawing/2014/main" id="{72CBC1D0-40C1-905E-ECBB-AD97DC0D378F}"/>
              </a:ext>
            </a:extLst>
          </p:cNvPr>
          <p:cNvGrpSpPr/>
          <p:nvPr/>
        </p:nvGrpSpPr>
        <p:grpSpPr>
          <a:xfrm>
            <a:off x="340434" y="8597822"/>
            <a:ext cx="2106332" cy="334962"/>
            <a:chOff x="483687" y="1061844"/>
            <a:chExt cx="2736091" cy="435110"/>
          </a:xfrm>
        </p:grpSpPr>
        <p:sp>
          <p:nvSpPr>
            <p:cNvPr id="15" name="Rectangle 128">
              <a:extLst>
                <a:ext uri="{FF2B5EF4-FFF2-40B4-BE49-F238E27FC236}">
                  <a16:creationId xmlns:a16="http://schemas.microsoft.com/office/drawing/2014/main" id="{807B5C6D-361B-34A9-B32C-3462F06D35E1}"/>
                </a:ext>
              </a:extLst>
            </p:cNvPr>
            <p:cNvSpPr/>
            <p:nvPr/>
          </p:nvSpPr>
          <p:spPr>
            <a:xfrm>
              <a:off x="820998" y="1061844"/>
              <a:ext cx="2398780" cy="189237"/>
            </a:xfrm>
            <a:prstGeom prst="rect">
              <a:avLst/>
            </a:prstGeom>
          </p:spPr>
          <p:txBody>
            <a:bodyPr wrap="none" lIns="0" tIns="0" rIns="0" bIns="0">
              <a:spAutoFit/>
            </a:bodyPr>
            <a:lstStyle/>
            <a:p>
              <a:pPr marL="12700">
                <a:lnSpc>
                  <a:spcPct val="115000"/>
                </a:lnSpc>
                <a:spcBef>
                  <a:spcPts val="20"/>
                </a:spcBef>
                <a:spcAft>
                  <a:spcPts val="0"/>
                </a:spcAft>
              </a:pPr>
              <a:r>
                <a:rPr lang="en-US" sz="900" dirty="0">
                  <a:solidFill>
                    <a:srgbClr val="FFFFFF"/>
                  </a:solidFill>
                  <a:ea typeface="Aller Light"/>
                  <a:cs typeface="Aller Light"/>
                </a:rPr>
                <a:t>edmendez1105@gmail.com	</a:t>
              </a:r>
              <a:endParaRPr lang="en-US" sz="100" dirty="0">
                <a:ea typeface="Aller Light"/>
                <a:cs typeface="Aller Light"/>
              </a:endParaRPr>
            </a:p>
          </p:txBody>
        </p:sp>
        <p:sp>
          <p:nvSpPr>
            <p:cNvPr id="16" name="Rectangle 129">
              <a:extLst>
                <a:ext uri="{FF2B5EF4-FFF2-40B4-BE49-F238E27FC236}">
                  <a16:creationId xmlns:a16="http://schemas.microsoft.com/office/drawing/2014/main" id="{508C0FB1-C86C-8D05-3F28-4F172BB28D72}"/>
                </a:ext>
              </a:extLst>
            </p:cNvPr>
            <p:cNvSpPr/>
            <p:nvPr/>
          </p:nvSpPr>
          <p:spPr>
            <a:xfrm>
              <a:off x="820998" y="1307717"/>
              <a:ext cx="1245201" cy="189237"/>
            </a:xfrm>
            <a:prstGeom prst="rect">
              <a:avLst/>
            </a:prstGeom>
          </p:spPr>
          <p:txBody>
            <a:bodyPr wrap="none" lIns="0" tIns="0" rIns="0" bIns="0">
              <a:spAutoFit/>
            </a:bodyPr>
            <a:lstStyle/>
            <a:p>
              <a:pPr marL="12700">
                <a:lnSpc>
                  <a:spcPct val="115000"/>
                </a:lnSpc>
                <a:spcBef>
                  <a:spcPts val="20"/>
                </a:spcBef>
                <a:spcAft>
                  <a:spcPts val="0"/>
                </a:spcAft>
              </a:pPr>
              <a:r>
                <a:rPr lang="en-US" sz="900" dirty="0">
                  <a:solidFill>
                    <a:srgbClr val="FFFFFF"/>
                  </a:solidFill>
                  <a:ea typeface="Aller Light"/>
                  <a:cs typeface="Aller Light"/>
                </a:rPr>
                <a:t>(+57) 3147514973</a:t>
              </a:r>
            </a:p>
          </p:txBody>
        </p:sp>
        <p:grpSp>
          <p:nvGrpSpPr>
            <p:cNvPr id="17" name="Group 130">
              <a:extLst>
                <a:ext uri="{FF2B5EF4-FFF2-40B4-BE49-F238E27FC236}">
                  <a16:creationId xmlns:a16="http://schemas.microsoft.com/office/drawing/2014/main" id="{E51042A7-45AE-8DAF-1841-395C87B98C08}"/>
                </a:ext>
              </a:extLst>
            </p:cNvPr>
            <p:cNvGrpSpPr/>
            <p:nvPr/>
          </p:nvGrpSpPr>
          <p:grpSpPr>
            <a:xfrm>
              <a:off x="498769" y="1073321"/>
              <a:ext cx="227294" cy="155172"/>
              <a:chOff x="4127500" y="3670301"/>
              <a:chExt cx="330200" cy="225425"/>
            </a:xfrm>
            <a:solidFill>
              <a:schemeClr val="bg1"/>
            </a:solidFill>
          </p:grpSpPr>
          <p:sp>
            <p:nvSpPr>
              <p:cNvPr id="23" name="Freeform 26">
                <a:extLst>
                  <a:ext uri="{FF2B5EF4-FFF2-40B4-BE49-F238E27FC236}">
                    <a16:creationId xmlns:a16="http://schemas.microsoft.com/office/drawing/2014/main" id="{1A233D02-430C-0F60-794D-C8D4F06D86A5}"/>
                  </a:ext>
                </a:extLst>
              </p:cNvPr>
              <p:cNvSpPr>
                <a:spLocks/>
              </p:cNvSpPr>
              <p:nvPr/>
            </p:nvSpPr>
            <p:spPr bwMode="auto">
              <a:xfrm>
                <a:off x="4127500" y="3684588"/>
                <a:ext cx="330200" cy="211138"/>
              </a:xfrm>
              <a:custGeom>
                <a:avLst/>
                <a:gdLst>
                  <a:gd name="T0" fmla="*/ 87 w 88"/>
                  <a:gd name="T1" fmla="*/ 0 h 56"/>
                  <a:gd name="T2" fmla="*/ 45 w 88"/>
                  <a:gd name="T3" fmla="*/ 34 h 56"/>
                  <a:gd name="T4" fmla="*/ 44 w 88"/>
                  <a:gd name="T5" fmla="*/ 34 h 56"/>
                  <a:gd name="T6" fmla="*/ 43 w 88"/>
                  <a:gd name="T7" fmla="*/ 34 h 56"/>
                  <a:gd name="T8" fmla="*/ 1 w 88"/>
                  <a:gd name="T9" fmla="*/ 0 h 56"/>
                  <a:gd name="T10" fmla="*/ 0 w 88"/>
                  <a:gd name="T11" fmla="*/ 4 h 56"/>
                  <a:gd name="T12" fmla="*/ 0 w 88"/>
                  <a:gd name="T13" fmla="*/ 48 h 56"/>
                  <a:gd name="T14" fmla="*/ 8 w 88"/>
                  <a:gd name="T15" fmla="*/ 56 h 56"/>
                  <a:gd name="T16" fmla="*/ 80 w 88"/>
                  <a:gd name="T17" fmla="*/ 56 h 56"/>
                  <a:gd name="T18" fmla="*/ 88 w 88"/>
                  <a:gd name="T19" fmla="*/ 48 h 56"/>
                  <a:gd name="T20" fmla="*/ 88 w 88"/>
                  <a:gd name="T21" fmla="*/ 4 h 56"/>
                  <a:gd name="T22" fmla="*/ 87 w 88"/>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56">
                    <a:moveTo>
                      <a:pt x="87" y="0"/>
                    </a:moveTo>
                    <a:cubicBezTo>
                      <a:pt x="45" y="34"/>
                      <a:pt x="45" y="34"/>
                      <a:pt x="45" y="34"/>
                    </a:cubicBezTo>
                    <a:cubicBezTo>
                      <a:pt x="45" y="34"/>
                      <a:pt x="44" y="34"/>
                      <a:pt x="44" y="34"/>
                    </a:cubicBezTo>
                    <a:cubicBezTo>
                      <a:pt x="44" y="34"/>
                      <a:pt x="43" y="34"/>
                      <a:pt x="43" y="34"/>
                    </a:cubicBezTo>
                    <a:cubicBezTo>
                      <a:pt x="1" y="0"/>
                      <a:pt x="1" y="0"/>
                      <a:pt x="1" y="0"/>
                    </a:cubicBezTo>
                    <a:cubicBezTo>
                      <a:pt x="0" y="1"/>
                      <a:pt x="0" y="2"/>
                      <a:pt x="0" y="4"/>
                    </a:cubicBezTo>
                    <a:cubicBezTo>
                      <a:pt x="0" y="48"/>
                      <a:pt x="0" y="48"/>
                      <a:pt x="0" y="48"/>
                    </a:cubicBezTo>
                    <a:cubicBezTo>
                      <a:pt x="0" y="52"/>
                      <a:pt x="4" y="56"/>
                      <a:pt x="8" y="56"/>
                    </a:cubicBezTo>
                    <a:cubicBezTo>
                      <a:pt x="80" y="56"/>
                      <a:pt x="80" y="56"/>
                      <a:pt x="80" y="56"/>
                    </a:cubicBezTo>
                    <a:cubicBezTo>
                      <a:pt x="84" y="56"/>
                      <a:pt x="88" y="52"/>
                      <a:pt x="88" y="48"/>
                    </a:cubicBezTo>
                    <a:cubicBezTo>
                      <a:pt x="88" y="4"/>
                      <a:pt x="88" y="4"/>
                      <a:pt x="88" y="4"/>
                    </a:cubicBezTo>
                    <a:cubicBezTo>
                      <a:pt x="88" y="2"/>
                      <a:pt x="88" y="1"/>
                      <a:pt x="8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4" name="Freeform 27">
                <a:extLst>
                  <a:ext uri="{FF2B5EF4-FFF2-40B4-BE49-F238E27FC236}">
                    <a16:creationId xmlns:a16="http://schemas.microsoft.com/office/drawing/2014/main" id="{20EDEB4C-341E-1421-00B3-741BF61F4875}"/>
                  </a:ext>
                </a:extLst>
              </p:cNvPr>
              <p:cNvSpPr>
                <a:spLocks/>
              </p:cNvSpPr>
              <p:nvPr/>
            </p:nvSpPr>
            <p:spPr bwMode="auto">
              <a:xfrm>
                <a:off x="4143375" y="3670301"/>
                <a:ext cx="300038" cy="123825"/>
              </a:xfrm>
              <a:custGeom>
                <a:avLst/>
                <a:gdLst>
                  <a:gd name="T0" fmla="*/ 80 w 80"/>
                  <a:gd name="T1" fmla="*/ 1 h 33"/>
                  <a:gd name="T2" fmla="*/ 76 w 80"/>
                  <a:gd name="T3" fmla="*/ 0 h 33"/>
                  <a:gd name="T4" fmla="*/ 4 w 80"/>
                  <a:gd name="T5" fmla="*/ 0 h 33"/>
                  <a:gd name="T6" fmla="*/ 0 w 80"/>
                  <a:gd name="T7" fmla="*/ 1 h 33"/>
                  <a:gd name="T8" fmla="*/ 40 w 80"/>
                  <a:gd name="T9" fmla="*/ 33 h 33"/>
                  <a:gd name="T10" fmla="*/ 80 w 80"/>
                  <a:gd name="T11" fmla="*/ 1 h 33"/>
                </a:gdLst>
                <a:ahLst/>
                <a:cxnLst>
                  <a:cxn ang="0">
                    <a:pos x="T0" y="T1"/>
                  </a:cxn>
                  <a:cxn ang="0">
                    <a:pos x="T2" y="T3"/>
                  </a:cxn>
                  <a:cxn ang="0">
                    <a:pos x="T4" y="T5"/>
                  </a:cxn>
                  <a:cxn ang="0">
                    <a:pos x="T6" y="T7"/>
                  </a:cxn>
                  <a:cxn ang="0">
                    <a:pos x="T8" y="T9"/>
                  </a:cxn>
                  <a:cxn ang="0">
                    <a:pos x="T10" y="T11"/>
                  </a:cxn>
                </a:cxnLst>
                <a:rect l="0" t="0" r="r" b="b"/>
                <a:pathLst>
                  <a:path w="80" h="33">
                    <a:moveTo>
                      <a:pt x="80" y="1"/>
                    </a:moveTo>
                    <a:cubicBezTo>
                      <a:pt x="79" y="0"/>
                      <a:pt x="77" y="0"/>
                      <a:pt x="76" y="0"/>
                    </a:cubicBezTo>
                    <a:cubicBezTo>
                      <a:pt x="4" y="0"/>
                      <a:pt x="4" y="0"/>
                      <a:pt x="4" y="0"/>
                    </a:cubicBezTo>
                    <a:cubicBezTo>
                      <a:pt x="3" y="0"/>
                      <a:pt x="1" y="0"/>
                      <a:pt x="0" y="1"/>
                    </a:cubicBezTo>
                    <a:cubicBezTo>
                      <a:pt x="40" y="33"/>
                      <a:pt x="40" y="33"/>
                      <a:pt x="40" y="33"/>
                    </a:cubicBezTo>
                    <a:lnTo>
                      <a:pt x="80"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grpSp>
        <p:grpSp>
          <p:nvGrpSpPr>
            <p:cNvPr id="18" name="Group 131">
              <a:extLst>
                <a:ext uri="{FF2B5EF4-FFF2-40B4-BE49-F238E27FC236}">
                  <a16:creationId xmlns:a16="http://schemas.microsoft.com/office/drawing/2014/main" id="{25890BB7-9FC3-CEFA-D8A7-C9C19348046A}"/>
                </a:ext>
              </a:extLst>
            </p:cNvPr>
            <p:cNvGrpSpPr/>
            <p:nvPr/>
          </p:nvGrpSpPr>
          <p:grpSpPr>
            <a:xfrm>
              <a:off x="483687" y="1298432"/>
              <a:ext cx="248057" cy="196697"/>
              <a:chOff x="7718425" y="2193926"/>
              <a:chExt cx="360363" cy="285750"/>
            </a:xfrm>
            <a:solidFill>
              <a:schemeClr val="bg1"/>
            </a:solidFill>
          </p:grpSpPr>
          <p:sp>
            <p:nvSpPr>
              <p:cNvPr id="19" name="Freeform 90">
                <a:extLst>
                  <a:ext uri="{FF2B5EF4-FFF2-40B4-BE49-F238E27FC236}">
                    <a16:creationId xmlns:a16="http://schemas.microsoft.com/office/drawing/2014/main" id="{622AF6C2-25CF-C730-0456-82EA83870B14}"/>
                  </a:ext>
                </a:extLst>
              </p:cNvPr>
              <p:cNvSpPr>
                <a:spLocks/>
              </p:cNvSpPr>
              <p:nvPr/>
            </p:nvSpPr>
            <p:spPr bwMode="auto">
              <a:xfrm>
                <a:off x="7718425" y="2347913"/>
                <a:ext cx="360363" cy="131763"/>
              </a:xfrm>
              <a:custGeom>
                <a:avLst/>
                <a:gdLst>
                  <a:gd name="T0" fmla="*/ 84 w 96"/>
                  <a:gd name="T1" fmla="*/ 5 h 35"/>
                  <a:gd name="T2" fmla="*/ 12 w 96"/>
                  <a:gd name="T3" fmla="*/ 5 h 35"/>
                  <a:gd name="T4" fmla="*/ 0 w 96"/>
                  <a:gd name="T5" fmla="*/ 19 h 35"/>
                  <a:gd name="T6" fmla="*/ 0 w 96"/>
                  <a:gd name="T7" fmla="*/ 25 h 35"/>
                  <a:gd name="T8" fmla="*/ 10 w 96"/>
                  <a:gd name="T9" fmla="*/ 35 h 35"/>
                  <a:gd name="T10" fmla="*/ 22 w 96"/>
                  <a:gd name="T11" fmla="*/ 35 h 35"/>
                  <a:gd name="T12" fmla="*/ 32 w 96"/>
                  <a:gd name="T13" fmla="*/ 25 h 35"/>
                  <a:gd name="T14" fmla="*/ 32 w 96"/>
                  <a:gd name="T15" fmla="*/ 23 h 35"/>
                  <a:gd name="T16" fmla="*/ 64 w 96"/>
                  <a:gd name="T17" fmla="*/ 23 h 35"/>
                  <a:gd name="T18" fmla="*/ 64 w 96"/>
                  <a:gd name="T19" fmla="*/ 25 h 35"/>
                  <a:gd name="T20" fmla="*/ 74 w 96"/>
                  <a:gd name="T21" fmla="*/ 35 h 35"/>
                  <a:gd name="T22" fmla="*/ 86 w 96"/>
                  <a:gd name="T23" fmla="*/ 35 h 35"/>
                  <a:gd name="T24" fmla="*/ 96 w 96"/>
                  <a:gd name="T25" fmla="*/ 25 h 35"/>
                  <a:gd name="T26" fmla="*/ 96 w 96"/>
                  <a:gd name="T27" fmla="*/ 19 h 35"/>
                  <a:gd name="T28" fmla="*/ 84 w 96"/>
                  <a:gd name="T2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35">
                    <a:moveTo>
                      <a:pt x="84" y="5"/>
                    </a:moveTo>
                    <a:cubicBezTo>
                      <a:pt x="60" y="0"/>
                      <a:pt x="36" y="0"/>
                      <a:pt x="12" y="5"/>
                    </a:cubicBezTo>
                    <a:cubicBezTo>
                      <a:pt x="5" y="6"/>
                      <a:pt x="0" y="12"/>
                      <a:pt x="0" y="19"/>
                    </a:cubicBezTo>
                    <a:cubicBezTo>
                      <a:pt x="0" y="25"/>
                      <a:pt x="0" y="25"/>
                      <a:pt x="0" y="25"/>
                    </a:cubicBezTo>
                    <a:cubicBezTo>
                      <a:pt x="0" y="31"/>
                      <a:pt x="4" y="35"/>
                      <a:pt x="10" y="35"/>
                    </a:cubicBezTo>
                    <a:cubicBezTo>
                      <a:pt x="22" y="35"/>
                      <a:pt x="22" y="35"/>
                      <a:pt x="22" y="35"/>
                    </a:cubicBezTo>
                    <a:cubicBezTo>
                      <a:pt x="28" y="35"/>
                      <a:pt x="32" y="31"/>
                      <a:pt x="32" y="25"/>
                    </a:cubicBezTo>
                    <a:cubicBezTo>
                      <a:pt x="32" y="23"/>
                      <a:pt x="32" y="23"/>
                      <a:pt x="32" y="23"/>
                    </a:cubicBezTo>
                    <a:cubicBezTo>
                      <a:pt x="43" y="22"/>
                      <a:pt x="53" y="22"/>
                      <a:pt x="64" y="23"/>
                    </a:cubicBezTo>
                    <a:cubicBezTo>
                      <a:pt x="64" y="25"/>
                      <a:pt x="64" y="25"/>
                      <a:pt x="64" y="25"/>
                    </a:cubicBezTo>
                    <a:cubicBezTo>
                      <a:pt x="64" y="31"/>
                      <a:pt x="68" y="35"/>
                      <a:pt x="74" y="35"/>
                    </a:cubicBezTo>
                    <a:cubicBezTo>
                      <a:pt x="86" y="35"/>
                      <a:pt x="86" y="35"/>
                      <a:pt x="86" y="35"/>
                    </a:cubicBezTo>
                    <a:cubicBezTo>
                      <a:pt x="92" y="35"/>
                      <a:pt x="96" y="31"/>
                      <a:pt x="96" y="25"/>
                    </a:cubicBezTo>
                    <a:cubicBezTo>
                      <a:pt x="96" y="19"/>
                      <a:pt x="96" y="19"/>
                      <a:pt x="96" y="19"/>
                    </a:cubicBezTo>
                    <a:cubicBezTo>
                      <a:pt x="96" y="12"/>
                      <a:pt x="91" y="6"/>
                      <a:pt x="84"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0" name="Freeform 91">
                <a:extLst>
                  <a:ext uri="{FF2B5EF4-FFF2-40B4-BE49-F238E27FC236}">
                    <a16:creationId xmlns:a16="http://schemas.microsoft.com/office/drawing/2014/main" id="{48BE1063-3606-1675-7216-36843C46097C}"/>
                  </a:ext>
                </a:extLst>
              </p:cNvPr>
              <p:cNvSpPr>
                <a:spLocks/>
              </p:cNvSpPr>
              <p:nvPr/>
            </p:nvSpPr>
            <p:spPr bwMode="auto">
              <a:xfrm>
                <a:off x="7883525" y="2193926"/>
                <a:ext cx="15875" cy="104775"/>
              </a:xfrm>
              <a:custGeom>
                <a:avLst/>
                <a:gdLst>
                  <a:gd name="T0" fmla="*/ 2 w 4"/>
                  <a:gd name="T1" fmla="*/ 28 h 28"/>
                  <a:gd name="T2" fmla="*/ 4 w 4"/>
                  <a:gd name="T3" fmla="*/ 26 h 28"/>
                  <a:gd name="T4" fmla="*/ 4 w 4"/>
                  <a:gd name="T5" fmla="*/ 2 h 28"/>
                  <a:gd name="T6" fmla="*/ 2 w 4"/>
                  <a:gd name="T7" fmla="*/ 0 h 28"/>
                  <a:gd name="T8" fmla="*/ 0 w 4"/>
                  <a:gd name="T9" fmla="*/ 2 h 28"/>
                  <a:gd name="T10" fmla="*/ 0 w 4"/>
                  <a:gd name="T11" fmla="*/ 26 h 28"/>
                  <a:gd name="T12" fmla="*/ 2 w 4"/>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2" y="28"/>
                    </a:moveTo>
                    <a:cubicBezTo>
                      <a:pt x="3" y="28"/>
                      <a:pt x="4" y="27"/>
                      <a:pt x="4" y="26"/>
                    </a:cubicBezTo>
                    <a:cubicBezTo>
                      <a:pt x="4" y="2"/>
                      <a:pt x="4" y="2"/>
                      <a:pt x="4" y="2"/>
                    </a:cubicBezTo>
                    <a:cubicBezTo>
                      <a:pt x="4" y="1"/>
                      <a:pt x="3" y="0"/>
                      <a:pt x="2" y="0"/>
                    </a:cubicBezTo>
                    <a:cubicBezTo>
                      <a:pt x="1" y="0"/>
                      <a:pt x="0" y="1"/>
                      <a:pt x="0" y="2"/>
                    </a:cubicBezTo>
                    <a:cubicBezTo>
                      <a:pt x="0" y="26"/>
                      <a:pt x="0" y="26"/>
                      <a:pt x="0" y="26"/>
                    </a:cubicBezTo>
                    <a:cubicBezTo>
                      <a:pt x="0" y="27"/>
                      <a:pt x="1" y="28"/>
                      <a:pt x="2"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1" name="Freeform 92">
                <a:extLst>
                  <a:ext uri="{FF2B5EF4-FFF2-40B4-BE49-F238E27FC236}">
                    <a16:creationId xmlns:a16="http://schemas.microsoft.com/office/drawing/2014/main" id="{CD83A4D6-FBE5-2432-9302-5A2A05137DDB}"/>
                  </a:ext>
                </a:extLst>
              </p:cNvPr>
              <p:cNvSpPr>
                <a:spLocks/>
              </p:cNvSpPr>
              <p:nvPr/>
            </p:nvSpPr>
            <p:spPr bwMode="auto">
              <a:xfrm>
                <a:off x="7951788" y="2243138"/>
                <a:ext cx="82550" cy="79375"/>
              </a:xfrm>
              <a:custGeom>
                <a:avLst/>
                <a:gdLst>
                  <a:gd name="T0" fmla="*/ 3 w 22"/>
                  <a:gd name="T1" fmla="*/ 21 h 21"/>
                  <a:gd name="T2" fmla="*/ 4 w 22"/>
                  <a:gd name="T3" fmla="*/ 21 h 21"/>
                  <a:gd name="T4" fmla="*/ 21 w 22"/>
                  <a:gd name="T5" fmla="*/ 4 h 21"/>
                  <a:gd name="T6" fmla="*/ 21 w 22"/>
                  <a:gd name="T7" fmla="*/ 1 h 21"/>
                  <a:gd name="T8" fmla="*/ 18 w 22"/>
                  <a:gd name="T9" fmla="*/ 1 h 21"/>
                  <a:gd name="T10" fmla="*/ 1 w 22"/>
                  <a:gd name="T11" fmla="*/ 18 h 21"/>
                  <a:gd name="T12" fmla="*/ 1 w 22"/>
                  <a:gd name="T13" fmla="*/ 21 h 21"/>
                  <a:gd name="T14" fmla="*/ 3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3" y="21"/>
                    </a:moveTo>
                    <a:cubicBezTo>
                      <a:pt x="3" y="21"/>
                      <a:pt x="4" y="21"/>
                      <a:pt x="4" y="21"/>
                    </a:cubicBezTo>
                    <a:cubicBezTo>
                      <a:pt x="21" y="4"/>
                      <a:pt x="21" y="4"/>
                      <a:pt x="21" y="4"/>
                    </a:cubicBezTo>
                    <a:cubicBezTo>
                      <a:pt x="22" y="3"/>
                      <a:pt x="22" y="2"/>
                      <a:pt x="21" y="1"/>
                    </a:cubicBezTo>
                    <a:cubicBezTo>
                      <a:pt x="20" y="0"/>
                      <a:pt x="19" y="0"/>
                      <a:pt x="18" y="1"/>
                    </a:cubicBezTo>
                    <a:cubicBezTo>
                      <a:pt x="1" y="18"/>
                      <a:pt x="1" y="18"/>
                      <a:pt x="1" y="18"/>
                    </a:cubicBezTo>
                    <a:cubicBezTo>
                      <a:pt x="0" y="19"/>
                      <a:pt x="0" y="20"/>
                      <a:pt x="1" y="21"/>
                    </a:cubicBezTo>
                    <a:cubicBezTo>
                      <a:pt x="2" y="21"/>
                      <a:pt x="2" y="21"/>
                      <a:pt x="3"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22" name="Freeform 93">
                <a:extLst>
                  <a:ext uri="{FF2B5EF4-FFF2-40B4-BE49-F238E27FC236}">
                    <a16:creationId xmlns:a16="http://schemas.microsoft.com/office/drawing/2014/main" id="{F07A2BA2-4F77-9169-14DA-69C3A7D648ED}"/>
                  </a:ext>
                </a:extLst>
              </p:cNvPr>
              <p:cNvSpPr>
                <a:spLocks/>
              </p:cNvSpPr>
              <p:nvPr/>
            </p:nvSpPr>
            <p:spPr bwMode="auto">
              <a:xfrm>
                <a:off x="7748588" y="2243138"/>
                <a:ext cx="82550" cy="79375"/>
              </a:xfrm>
              <a:custGeom>
                <a:avLst/>
                <a:gdLst>
                  <a:gd name="T0" fmla="*/ 18 w 22"/>
                  <a:gd name="T1" fmla="*/ 21 h 21"/>
                  <a:gd name="T2" fmla="*/ 19 w 22"/>
                  <a:gd name="T3" fmla="*/ 21 h 21"/>
                  <a:gd name="T4" fmla="*/ 21 w 22"/>
                  <a:gd name="T5" fmla="*/ 21 h 21"/>
                  <a:gd name="T6" fmla="*/ 21 w 22"/>
                  <a:gd name="T7" fmla="*/ 18 h 21"/>
                  <a:gd name="T8" fmla="*/ 4 w 22"/>
                  <a:gd name="T9" fmla="*/ 1 h 21"/>
                  <a:gd name="T10" fmla="*/ 1 w 22"/>
                  <a:gd name="T11" fmla="*/ 1 h 21"/>
                  <a:gd name="T12" fmla="*/ 1 w 22"/>
                  <a:gd name="T13" fmla="*/ 4 h 21"/>
                  <a:gd name="T14" fmla="*/ 18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8" y="21"/>
                    </a:moveTo>
                    <a:cubicBezTo>
                      <a:pt x="18" y="21"/>
                      <a:pt x="19" y="21"/>
                      <a:pt x="19" y="21"/>
                    </a:cubicBezTo>
                    <a:cubicBezTo>
                      <a:pt x="20" y="21"/>
                      <a:pt x="20" y="21"/>
                      <a:pt x="21" y="21"/>
                    </a:cubicBezTo>
                    <a:cubicBezTo>
                      <a:pt x="22" y="20"/>
                      <a:pt x="22" y="19"/>
                      <a:pt x="21" y="18"/>
                    </a:cubicBezTo>
                    <a:cubicBezTo>
                      <a:pt x="4" y="1"/>
                      <a:pt x="4" y="1"/>
                      <a:pt x="4" y="1"/>
                    </a:cubicBezTo>
                    <a:cubicBezTo>
                      <a:pt x="3" y="0"/>
                      <a:pt x="2" y="0"/>
                      <a:pt x="1" y="1"/>
                    </a:cubicBezTo>
                    <a:cubicBezTo>
                      <a:pt x="0" y="2"/>
                      <a:pt x="0" y="3"/>
                      <a:pt x="1" y="4"/>
                    </a:cubicBezTo>
                    <a:lnTo>
                      <a:pt x="18"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grpSp>
      </p:grpSp>
      <p:sp>
        <p:nvSpPr>
          <p:cNvPr id="25" name="Rectangle 126">
            <a:extLst>
              <a:ext uri="{FF2B5EF4-FFF2-40B4-BE49-F238E27FC236}">
                <a16:creationId xmlns:a16="http://schemas.microsoft.com/office/drawing/2014/main" id="{DBB32826-16F9-0AAE-1638-58BAE8EAB240}"/>
              </a:ext>
            </a:extLst>
          </p:cNvPr>
          <p:cNvSpPr/>
          <p:nvPr/>
        </p:nvSpPr>
        <p:spPr>
          <a:xfrm>
            <a:off x="3304186" y="8665594"/>
            <a:ext cx="3213380" cy="194349"/>
          </a:xfrm>
          <a:prstGeom prst="rect">
            <a:avLst/>
          </a:prstGeom>
        </p:spPr>
        <p:txBody>
          <a:bodyPr wrap="none" lIns="0" tIns="0" rIns="0" bIns="0">
            <a:spAutoFit/>
          </a:bodyPr>
          <a:lstStyle/>
          <a:p>
            <a:pPr marL="12700" algn="r">
              <a:lnSpc>
                <a:spcPct val="115000"/>
              </a:lnSpc>
              <a:spcBef>
                <a:spcPts val="20"/>
              </a:spcBef>
              <a:spcAft>
                <a:spcPts val="0"/>
              </a:spcAft>
            </a:pPr>
            <a:r>
              <a:rPr lang="en-US" sz="1200" spc="300" dirty="0">
                <a:solidFill>
                  <a:schemeClr val="bg1"/>
                </a:solidFill>
                <a:ea typeface="Aller Light"/>
                <a:cs typeface="Aller Light"/>
              </a:rPr>
              <a:t>Edwin Andres Mendez Vanegas</a:t>
            </a:r>
          </a:p>
        </p:txBody>
      </p:sp>
    </p:spTree>
    <p:extLst>
      <p:ext uri="{BB962C8B-B14F-4D97-AF65-F5344CB8AC3E}">
        <p14:creationId xmlns:p14="http://schemas.microsoft.com/office/powerpoint/2010/main" val="391984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274029A-A820-451A-BB5A-7FB6E67E319E}"/>
              </a:ext>
            </a:extLst>
          </p:cNvPr>
          <p:cNvSpPr/>
          <p:nvPr/>
        </p:nvSpPr>
        <p:spPr>
          <a:xfrm>
            <a:off x="0" y="0"/>
            <a:ext cx="2342586"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24" name="Rectangle 123">
            <a:extLst>
              <a:ext uri="{FF2B5EF4-FFF2-40B4-BE49-F238E27FC236}">
                <a16:creationId xmlns:a16="http://schemas.microsoft.com/office/drawing/2014/main" id="{69693DB7-7252-4886-8383-AE68EABD06CD}"/>
              </a:ext>
            </a:extLst>
          </p:cNvPr>
          <p:cNvSpPr/>
          <p:nvPr/>
        </p:nvSpPr>
        <p:spPr>
          <a:xfrm>
            <a:off x="0" y="0"/>
            <a:ext cx="6858000" cy="305310"/>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1B849F0-BB2E-4950-B851-8BBC4A94AB37}"/>
              </a:ext>
            </a:extLst>
          </p:cNvPr>
          <p:cNvSpPr/>
          <p:nvPr/>
        </p:nvSpPr>
        <p:spPr>
          <a:xfrm flipV="1">
            <a:off x="0" y="8400200"/>
            <a:ext cx="6858000" cy="743799"/>
          </a:xfrm>
          <a:prstGeom prst="rect">
            <a:avLst/>
          </a:prstGeom>
          <a:gradFill>
            <a:gsLst>
              <a:gs pos="11000">
                <a:srgbClr val="263C5A"/>
              </a:gs>
              <a:gs pos="100000">
                <a:srgbClr val="657A9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02C4B8E-B1DF-4254-8A17-82F963D7DE18}"/>
              </a:ext>
            </a:extLst>
          </p:cNvPr>
          <p:cNvSpPr/>
          <p:nvPr/>
        </p:nvSpPr>
        <p:spPr>
          <a:xfrm>
            <a:off x="3358008" y="8680172"/>
            <a:ext cx="3213380" cy="194349"/>
          </a:xfrm>
          <a:prstGeom prst="rect">
            <a:avLst/>
          </a:prstGeom>
        </p:spPr>
        <p:txBody>
          <a:bodyPr wrap="none" lIns="0" tIns="0" rIns="0" bIns="0">
            <a:spAutoFit/>
          </a:bodyPr>
          <a:lstStyle/>
          <a:p>
            <a:pPr marL="12700" algn="r">
              <a:lnSpc>
                <a:spcPct val="115000"/>
              </a:lnSpc>
              <a:spcBef>
                <a:spcPts val="20"/>
              </a:spcBef>
              <a:spcAft>
                <a:spcPts val="0"/>
              </a:spcAft>
            </a:pPr>
            <a:r>
              <a:rPr lang="en-US" sz="1200" spc="300" dirty="0">
                <a:solidFill>
                  <a:schemeClr val="bg1"/>
                </a:solidFill>
                <a:ea typeface="Aller Light"/>
                <a:cs typeface="Aller Light"/>
              </a:rPr>
              <a:t>Edwin Andres Mendez Vanegas</a:t>
            </a:r>
          </a:p>
        </p:txBody>
      </p:sp>
      <p:grpSp>
        <p:nvGrpSpPr>
          <p:cNvPr id="128" name="Group 127">
            <a:extLst>
              <a:ext uri="{FF2B5EF4-FFF2-40B4-BE49-F238E27FC236}">
                <a16:creationId xmlns:a16="http://schemas.microsoft.com/office/drawing/2014/main" id="{B47540B9-8C75-4AB6-B4D9-68B459D6C1E5}"/>
              </a:ext>
            </a:extLst>
          </p:cNvPr>
          <p:cNvGrpSpPr/>
          <p:nvPr/>
        </p:nvGrpSpPr>
        <p:grpSpPr>
          <a:xfrm>
            <a:off x="340434" y="8597822"/>
            <a:ext cx="2106332" cy="334962"/>
            <a:chOff x="483687" y="1061844"/>
            <a:chExt cx="2736091" cy="435110"/>
          </a:xfrm>
        </p:grpSpPr>
        <p:sp>
          <p:nvSpPr>
            <p:cNvPr id="129" name="Rectangle 128">
              <a:extLst>
                <a:ext uri="{FF2B5EF4-FFF2-40B4-BE49-F238E27FC236}">
                  <a16:creationId xmlns:a16="http://schemas.microsoft.com/office/drawing/2014/main" id="{B6C0AF73-6204-4A36-B2CC-5385AE28DF29}"/>
                </a:ext>
              </a:extLst>
            </p:cNvPr>
            <p:cNvSpPr/>
            <p:nvPr/>
          </p:nvSpPr>
          <p:spPr>
            <a:xfrm>
              <a:off x="820998" y="1061844"/>
              <a:ext cx="2398780" cy="189237"/>
            </a:xfrm>
            <a:prstGeom prst="rect">
              <a:avLst/>
            </a:prstGeom>
          </p:spPr>
          <p:txBody>
            <a:bodyPr wrap="none" lIns="0" tIns="0" rIns="0" bIns="0">
              <a:spAutoFit/>
            </a:bodyPr>
            <a:lstStyle/>
            <a:p>
              <a:pPr marL="12700">
                <a:lnSpc>
                  <a:spcPct val="115000"/>
                </a:lnSpc>
                <a:spcBef>
                  <a:spcPts val="20"/>
                </a:spcBef>
                <a:spcAft>
                  <a:spcPts val="0"/>
                </a:spcAft>
              </a:pPr>
              <a:r>
                <a:rPr lang="en-US" sz="900" dirty="0">
                  <a:solidFill>
                    <a:srgbClr val="FFFFFF"/>
                  </a:solidFill>
                  <a:ea typeface="Aller Light"/>
                  <a:cs typeface="Aller Light"/>
                </a:rPr>
                <a:t>edmendez1105@gmail.com	</a:t>
              </a:r>
              <a:endParaRPr lang="en-US" sz="100" dirty="0">
                <a:ea typeface="Aller Light"/>
                <a:cs typeface="Aller Light"/>
              </a:endParaRPr>
            </a:p>
          </p:txBody>
        </p:sp>
        <p:sp>
          <p:nvSpPr>
            <p:cNvPr id="130" name="Rectangle 129">
              <a:extLst>
                <a:ext uri="{FF2B5EF4-FFF2-40B4-BE49-F238E27FC236}">
                  <a16:creationId xmlns:a16="http://schemas.microsoft.com/office/drawing/2014/main" id="{C5E90C09-F3B1-4809-8B7D-F7E8FCB09E7F}"/>
                </a:ext>
              </a:extLst>
            </p:cNvPr>
            <p:cNvSpPr/>
            <p:nvPr/>
          </p:nvSpPr>
          <p:spPr>
            <a:xfrm>
              <a:off x="820998" y="1307717"/>
              <a:ext cx="1245201" cy="189237"/>
            </a:xfrm>
            <a:prstGeom prst="rect">
              <a:avLst/>
            </a:prstGeom>
          </p:spPr>
          <p:txBody>
            <a:bodyPr wrap="none" lIns="0" tIns="0" rIns="0" bIns="0">
              <a:spAutoFit/>
            </a:bodyPr>
            <a:lstStyle/>
            <a:p>
              <a:pPr marL="12700">
                <a:lnSpc>
                  <a:spcPct val="115000"/>
                </a:lnSpc>
                <a:spcBef>
                  <a:spcPts val="20"/>
                </a:spcBef>
                <a:spcAft>
                  <a:spcPts val="0"/>
                </a:spcAft>
              </a:pPr>
              <a:r>
                <a:rPr lang="en-US" sz="900" dirty="0">
                  <a:solidFill>
                    <a:srgbClr val="FFFFFF"/>
                  </a:solidFill>
                  <a:ea typeface="Aller Light"/>
                  <a:cs typeface="Aller Light"/>
                </a:rPr>
                <a:t>(+57) 3147514973</a:t>
              </a:r>
            </a:p>
          </p:txBody>
        </p:sp>
        <p:grpSp>
          <p:nvGrpSpPr>
            <p:cNvPr id="131" name="Group 130">
              <a:extLst>
                <a:ext uri="{FF2B5EF4-FFF2-40B4-BE49-F238E27FC236}">
                  <a16:creationId xmlns:a16="http://schemas.microsoft.com/office/drawing/2014/main" id="{108893D0-C007-4B12-A4BD-E22AF22F1C48}"/>
                </a:ext>
              </a:extLst>
            </p:cNvPr>
            <p:cNvGrpSpPr/>
            <p:nvPr/>
          </p:nvGrpSpPr>
          <p:grpSpPr>
            <a:xfrm>
              <a:off x="498769" y="1073321"/>
              <a:ext cx="227294" cy="155172"/>
              <a:chOff x="4127500" y="3670301"/>
              <a:chExt cx="330200" cy="225425"/>
            </a:xfrm>
            <a:solidFill>
              <a:schemeClr val="bg1"/>
            </a:solidFill>
          </p:grpSpPr>
          <p:sp>
            <p:nvSpPr>
              <p:cNvPr id="137" name="Freeform 26">
                <a:extLst>
                  <a:ext uri="{FF2B5EF4-FFF2-40B4-BE49-F238E27FC236}">
                    <a16:creationId xmlns:a16="http://schemas.microsoft.com/office/drawing/2014/main" id="{C7EC6CFD-5C15-4BAB-8FE3-396A418E8043}"/>
                  </a:ext>
                </a:extLst>
              </p:cNvPr>
              <p:cNvSpPr>
                <a:spLocks/>
              </p:cNvSpPr>
              <p:nvPr/>
            </p:nvSpPr>
            <p:spPr bwMode="auto">
              <a:xfrm>
                <a:off x="4127500" y="3684588"/>
                <a:ext cx="330200" cy="211138"/>
              </a:xfrm>
              <a:custGeom>
                <a:avLst/>
                <a:gdLst>
                  <a:gd name="T0" fmla="*/ 87 w 88"/>
                  <a:gd name="T1" fmla="*/ 0 h 56"/>
                  <a:gd name="T2" fmla="*/ 45 w 88"/>
                  <a:gd name="T3" fmla="*/ 34 h 56"/>
                  <a:gd name="T4" fmla="*/ 44 w 88"/>
                  <a:gd name="T5" fmla="*/ 34 h 56"/>
                  <a:gd name="T6" fmla="*/ 43 w 88"/>
                  <a:gd name="T7" fmla="*/ 34 h 56"/>
                  <a:gd name="T8" fmla="*/ 1 w 88"/>
                  <a:gd name="T9" fmla="*/ 0 h 56"/>
                  <a:gd name="T10" fmla="*/ 0 w 88"/>
                  <a:gd name="T11" fmla="*/ 4 h 56"/>
                  <a:gd name="T12" fmla="*/ 0 w 88"/>
                  <a:gd name="T13" fmla="*/ 48 h 56"/>
                  <a:gd name="T14" fmla="*/ 8 w 88"/>
                  <a:gd name="T15" fmla="*/ 56 h 56"/>
                  <a:gd name="T16" fmla="*/ 80 w 88"/>
                  <a:gd name="T17" fmla="*/ 56 h 56"/>
                  <a:gd name="T18" fmla="*/ 88 w 88"/>
                  <a:gd name="T19" fmla="*/ 48 h 56"/>
                  <a:gd name="T20" fmla="*/ 88 w 88"/>
                  <a:gd name="T21" fmla="*/ 4 h 56"/>
                  <a:gd name="T22" fmla="*/ 87 w 88"/>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56">
                    <a:moveTo>
                      <a:pt x="87" y="0"/>
                    </a:moveTo>
                    <a:cubicBezTo>
                      <a:pt x="45" y="34"/>
                      <a:pt x="45" y="34"/>
                      <a:pt x="45" y="34"/>
                    </a:cubicBezTo>
                    <a:cubicBezTo>
                      <a:pt x="45" y="34"/>
                      <a:pt x="44" y="34"/>
                      <a:pt x="44" y="34"/>
                    </a:cubicBezTo>
                    <a:cubicBezTo>
                      <a:pt x="44" y="34"/>
                      <a:pt x="43" y="34"/>
                      <a:pt x="43" y="34"/>
                    </a:cubicBezTo>
                    <a:cubicBezTo>
                      <a:pt x="1" y="0"/>
                      <a:pt x="1" y="0"/>
                      <a:pt x="1" y="0"/>
                    </a:cubicBezTo>
                    <a:cubicBezTo>
                      <a:pt x="0" y="1"/>
                      <a:pt x="0" y="2"/>
                      <a:pt x="0" y="4"/>
                    </a:cubicBezTo>
                    <a:cubicBezTo>
                      <a:pt x="0" y="48"/>
                      <a:pt x="0" y="48"/>
                      <a:pt x="0" y="48"/>
                    </a:cubicBezTo>
                    <a:cubicBezTo>
                      <a:pt x="0" y="52"/>
                      <a:pt x="4" y="56"/>
                      <a:pt x="8" y="56"/>
                    </a:cubicBezTo>
                    <a:cubicBezTo>
                      <a:pt x="80" y="56"/>
                      <a:pt x="80" y="56"/>
                      <a:pt x="80" y="56"/>
                    </a:cubicBezTo>
                    <a:cubicBezTo>
                      <a:pt x="84" y="56"/>
                      <a:pt x="88" y="52"/>
                      <a:pt x="88" y="48"/>
                    </a:cubicBezTo>
                    <a:cubicBezTo>
                      <a:pt x="88" y="4"/>
                      <a:pt x="88" y="4"/>
                      <a:pt x="88" y="4"/>
                    </a:cubicBezTo>
                    <a:cubicBezTo>
                      <a:pt x="88" y="2"/>
                      <a:pt x="88" y="1"/>
                      <a:pt x="8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138" name="Freeform 27">
                <a:extLst>
                  <a:ext uri="{FF2B5EF4-FFF2-40B4-BE49-F238E27FC236}">
                    <a16:creationId xmlns:a16="http://schemas.microsoft.com/office/drawing/2014/main" id="{414F157B-7C3E-4CC3-A8B6-79B614B80884}"/>
                  </a:ext>
                </a:extLst>
              </p:cNvPr>
              <p:cNvSpPr>
                <a:spLocks/>
              </p:cNvSpPr>
              <p:nvPr/>
            </p:nvSpPr>
            <p:spPr bwMode="auto">
              <a:xfrm>
                <a:off x="4143375" y="3670301"/>
                <a:ext cx="300038" cy="123825"/>
              </a:xfrm>
              <a:custGeom>
                <a:avLst/>
                <a:gdLst>
                  <a:gd name="T0" fmla="*/ 80 w 80"/>
                  <a:gd name="T1" fmla="*/ 1 h 33"/>
                  <a:gd name="T2" fmla="*/ 76 w 80"/>
                  <a:gd name="T3" fmla="*/ 0 h 33"/>
                  <a:gd name="T4" fmla="*/ 4 w 80"/>
                  <a:gd name="T5" fmla="*/ 0 h 33"/>
                  <a:gd name="T6" fmla="*/ 0 w 80"/>
                  <a:gd name="T7" fmla="*/ 1 h 33"/>
                  <a:gd name="T8" fmla="*/ 40 w 80"/>
                  <a:gd name="T9" fmla="*/ 33 h 33"/>
                  <a:gd name="T10" fmla="*/ 80 w 80"/>
                  <a:gd name="T11" fmla="*/ 1 h 33"/>
                </a:gdLst>
                <a:ahLst/>
                <a:cxnLst>
                  <a:cxn ang="0">
                    <a:pos x="T0" y="T1"/>
                  </a:cxn>
                  <a:cxn ang="0">
                    <a:pos x="T2" y="T3"/>
                  </a:cxn>
                  <a:cxn ang="0">
                    <a:pos x="T4" y="T5"/>
                  </a:cxn>
                  <a:cxn ang="0">
                    <a:pos x="T6" y="T7"/>
                  </a:cxn>
                  <a:cxn ang="0">
                    <a:pos x="T8" y="T9"/>
                  </a:cxn>
                  <a:cxn ang="0">
                    <a:pos x="T10" y="T11"/>
                  </a:cxn>
                </a:cxnLst>
                <a:rect l="0" t="0" r="r" b="b"/>
                <a:pathLst>
                  <a:path w="80" h="33">
                    <a:moveTo>
                      <a:pt x="80" y="1"/>
                    </a:moveTo>
                    <a:cubicBezTo>
                      <a:pt x="79" y="0"/>
                      <a:pt x="77" y="0"/>
                      <a:pt x="76" y="0"/>
                    </a:cubicBezTo>
                    <a:cubicBezTo>
                      <a:pt x="4" y="0"/>
                      <a:pt x="4" y="0"/>
                      <a:pt x="4" y="0"/>
                    </a:cubicBezTo>
                    <a:cubicBezTo>
                      <a:pt x="3" y="0"/>
                      <a:pt x="1" y="0"/>
                      <a:pt x="0" y="1"/>
                    </a:cubicBezTo>
                    <a:cubicBezTo>
                      <a:pt x="40" y="33"/>
                      <a:pt x="40" y="33"/>
                      <a:pt x="40" y="33"/>
                    </a:cubicBezTo>
                    <a:lnTo>
                      <a:pt x="80"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grpSp>
        <p:grpSp>
          <p:nvGrpSpPr>
            <p:cNvPr id="132" name="Group 131">
              <a:extLst>
                <a:ext uri="{FF2B5EF4-FFF2-40B4-BE49-F238E27FC236}">
                  <a16:creationId xmlns:a16="http://schemas.microsoft.com/office/drawing/2014/main" id="{08D58E6E-61BD-4F02-8F6B-BD5EC4BC3DB5}"/>
                </a:ext>
              </a:extLst>
            </p:cNvPr>
            <p:cNvGrpSpPr/>
            <p:nvPr/>
          </p:nvGrpSpPr>
          <p:grpSpPr>
            <a:xfrm>
              <a:off x="483687" y="1298432"/>
              <a:ext cx="248057" cy="196697"/>
              <a:chOff x="7718425" y="2193926"/>
              <a:chExt cx="360363" cy="285750"/>
            </a:xfrm>
            <a:solidFill>
              <a:schemeClr val="bg1"/>
            </a:solidFill>
          </p:grpSpPr>
          <p:sp>
            <p:nvSpPr>
              <p:cNvPr id="133" name="Freeform 90">
                <a:extLst>
                  <a:ext uri="{FF2B5EF4-FFF2-40B4-BE49-F238E27FC236}">
                    <a16:creationId xmlns:a16="http://schemas.microsoft.com/office/drawing/2014/main" id="{473B5196-015A-40AF-8C50-EE593B13E5F2}"/>
                  </a:ext>
                </a:extLst>
              </p:cNvPr>
              <p:cNvSpPr>
                <a:spLocks/>
              </p:cNvSpPr>
              <p:nvPr/>
            </p:nvSpPr>
            <p:spPr bwMode="auto">
              <a:xfrm>
                <a:off x="7718425" y="2347913"/>
                <a:ext cx="360363" cy="131763"/>
              </a:xfrm>
              <a:custGeom>
                <a:avLst/>
                <a:gdLst>
                  <a:gd name="T0" fmla="*/ 84 w 96"/>
                  <a:gd name="T1" fmla="*/ 5 h 35"/>
                  <a:gd name="T2" fmla="*/ 12 w 96"/>
                  <a:gd name="T3" fmla="*/ 5 h 35"/>
                  <a:gd name="T4" fmla="*/ 0 w 96"/>
                  <a:gd name="T5" fmla="*/ 19 h 35"/>
                  <a:gd name="T6" fmla="*/ 0 w 96"/>
                  <a:gd name="T7" fmla="*/ 25 h 35"/>
                  <a:gd name="T8" fmla="*/ 10 w 96"/>
                  <a:gd name="T9" fmla="*/ 35 h 35"/>
                  <a:gd name="T10" fmla="*/ 22 w 96"/>
                  <a:gd name="T11" fmla="*/ 35 h 35"/>
                  <a:gd name="T12" fmla="*/ 32 w 96"/>
                  <a:gd name="T13" fmla="*/ 25 h 35"/>
                  <a:gd name="T14" fmla="*/ 32 w 96"/>
                  <a:gd name="T15" fmla="*/ 23 h 35"/>
                  <a:gd name="T16" fmla="*/ 64 w 96"/>
                  <a:gd name="T17" fmla="*/ 23 h 35"/>
                  <a:gd name="T18" fmla="*/ 64 w 96"/>
                  <a:gd name="T19" fmla="*/ 25 h 35"/>
                  <a:gd name="T20" fmla="*/ 74 w 96"/>
                  <a:gd name="T21" fmla="*/ 35 h 35"/>
                  <a:gd name="T22" fmla="*/ 86 w 96"/>
                  <a:gd name="T23" fmla="*/ 35 h 35"/>
                  <a:gd name="T24" fmla="*/ 96 w 96"/>
                  <a:gd name="T25" fmla="*/ 25 h 35"/>
                  <a:gd name="T26" fmla="*/ 96 w 96"/>
                  <a:gd name="T27" fmla="*/ 19 h 35"/>
                  <a:gd name="T28" fmla="*/ 84 w 96"/>
                  <a:gd name="T29"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35">
                    <a:moveTo>
                      <a:pt x="84" y="5"/>
                    </a:moveTo>
                    <a:cubicBezTo>
                      <a:pt x="60" y="0"/>
                      <a:pt x="36" y="0"/>
                      <a:pt x="12" y="5"/>
                    </a:cubicBezTo>
                    <a:cubicBezTo>
                      <a:pt x="5" y="6"/>
                      <a:pt x="0" y="12"/>
                      <a:pt x="0" y="19"/>
                    </a:cubicBezTo>
                    <a:cubicBezTo>
                      <a:pt x="0" y="25"/>
                      <a:pt x="0" y="25"/>
                      <a:pt x="0" y="25"/>
                    </a:cubicBezTo>
                    <a:cubicBezTo>
                      <a:pt x="0" y="31"/>
                      <a:pt x="4" y="35"/>
                      <a:pt x="10" y="35"/>
                    </a:cubicBezTo>
                    <a:cubicBezTo>
                      <a:pt x="22" y="35"/>
                      <a:pt x="22" y="35"/>
                      <a:pt x="22" y="35"/>
                    </a:cubicBezTo>
                    <a:cubicBezTo>
                      <a:pt x="28" y="35"/>
                      <a:pt x="32" y="31"/>
                      <a:pt x="32" y="25"/>
                    </a:cubicBezTo>
                    <a:cubicBezTo>
                      <a:pt x="32" y="23"/>
                      <a:pt x="32" y="23"/>
                      <a:pt x="32" y="23"/>
                    </a:cubicBezTo>
                    <a:cubicBezTo>
                      <a:pt x="43" y="22"/>
                      <a:pt x="53" y="22"/>
                      <a:pt x="64" y="23"/>
                    </a:cubicBezTo>
                    <a:cubicBezTo>
                      <a:pt x="64" y="25"/>
                      <a:pt x="64" y="25"/>
                      <a:pt x="64" y="25"/>
                    </a:cubicBezTo>
                    <a:cubicBezTo>
                      <a:pt x="64" y="31"/>
                      <a:pt x="68" y="35"/>
                      <a:pt x="74" y="35"/>
                    </a:cubicBezTo>
                    <a:cubicBezTo>
                      <a:pt x="86" y="35"/>
                      <a:pt x="86" y="35"/>
                      <a:pt x="86" y="35"/>
                    </a:cubicBezTo>
                    <a:cubicBezTo>
                      <a:pt x="92" y="35"/>
                      <a:pt x="96" y="31"/>
                      <a:pt x="96" y="25"/>
                    </a:cubicBezTo>
                    <a:cubicBezTo>
                      <a:pt x="96" y="19"/>
                      <a:pt x="96" y="19"/>
                      <a:pt x="96" y="19"/>
                    </a:cubicBezTo>
                    <a:cubicBezTo>
                      <a:pt x="96" y="12"/>
                      <a:pt x="91" y="6"/>
                      <a:pt x="84"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134" name="Freeform 91">
                <a:extLst>
                  <a:ext uri="{FF2B5EF4-FFF2-40B4-BE49-F238E27FC236}">
                    <a16:creationId xmlns:a16="http://schemas.microsoft.com/office/drawing/2014/main" id="{AD489F85-7A81-438F-8C07-22D2F9F4EFBC}"/>
                  </a:ext>
                </a:extLst>
              </p:cNvPr>
              <p:cNvSpPr>
                <a:spLocks/>
              </p:cNvSpPr>
              <p:nvPr/>
            </p:nvSpPr>
            <p:spPr bwMode="auto">
              <a:xfrm>
                <a:off x="7883525" y="2193926"/>
                <a:ext cx="15875" cy="104775"/>
              </a:xfrm>
              <a:custGeom>
                <a:avLst/>
                <a:gdLst>
                  <a:gd name="T0" fmla="*/ 2 w 4"/>
                  <a:gd name="T1" fmla="*/ 28 h 28"/>
                  <a:gd name="T2" fmla="*/ 4 w 4"/>
                  <a:gd name="T3" fmla="*/ 26 h 28"/>
                  <a:gd name="T4" fmla="*/ 4 w 4"/>
                  <a:gd name="T5" fmla="*/ 2 h 28"/>
                  <a:gd name="T6" fmla="*/ 2 w 4"/>
                  <a:gd name="T7" fmla="*/ 0 h 28"/>
                  <a:gd name="T8" fmla="*/ 0 w 4"/>
                  <a:gd name="T9" fmla="*/ 2 h 28"/>
                  <a:gd name="T10" fmla="*/ 0 w 4"/>
                  <a:gd name="T11" fmla="*/ 26 h 28"/>
                  <a:gd name="T12" fmla="*/ 2 w 4"/>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2" y="28"/>
                    </a:moveTo>
                    <a:cubicBezTo>
                      <a:pt x="3" y="28"/>
                      <a:pt x="4" y="27"/>
                      <a:pt x="4" y="26"/>
                    </a:cubicBezTo>
                    <a:cubicBezTo>
                      <a:pt x="4" y="2"/>
                      <a:pt x="4" y="2"/>
                      <a:pt x="4" y="2"/>
                    </a:cubicBezTo>
                    <a:cubicBezTo>
                      <a:pt x="4" y="1"/>
                      <a:pt x="3" y="0"/>
                      <a:pt x="2" y="0"/>
                    </a:cubicBezTo>
                    <a:cubicBezTo>
                      <a:pt x="1" y="0"/>
                      <a:pt x="0" y="1"/>
                      <a:pt x="0" y="2"/>
                    </a:cubicBezTo>
                    <a:cubicBezTo>
                      <a:pt x="0" y="26"/>
                      <a:pt x="0" y="26"/>
                      <a:pt x="0" y="26"/>
                    </a:cubicBezTo>
                    <a:cubicBezTo>
                      <a:pt x="0" y="27"/>
                      <a:pt x="1" y="28"/>
                      <a:pt x="2"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135" name="Freeform 92">
                <a:extLst>
                  <a:ext uri="{FF2B5EF4-FFF2-40B4-BE49-F238E27FC236}">
                    <a16:creationId xmlns:a16="http://schemas.microsoft.com/office/drawing/2014/main" id="{62FE1DB2-7809-4258-AD41-ED7ECC80C9B6}"/>
                  </a:ext>
                </a:extLst>
              </p:cNvPr>
              <p:cNvSpPr>
                <a:spLocks/>
              </p:cNvSpPr>
              <p:nvPr/>
            </p:nvSpPr>
            <p:spPr bwMode="auto">
              <a:xfrm>
                <a:off x="7951788" y="2243138"/>
                <a:ext cx="82550" cy="79375"/>
              </a:xfrm>
              <a:custGeom>
                <a:avLst/>
                <a:gdLst>
                  <a:gd name="T0" fmla="*/ 3 w 22"/>
                  <a:gd name="T1" fmla="*/ 21 h 21"/>
                  <a:gd name="T2" fmla="*/ 4 w 22"/>
                  <a:gd name="T3" fmla="*/ 21 h 21"/>
                  <a:gd name="T4" fmla="*/ 21 w 22"/>
                  <a:gd name="T5" fmla="*/ 4 h 21"/>
                  <a:gd name="T6" fmla="*/ 21 w 22"/>
                  <a:gd name="T7" fmla="*/ 1 h 21"/>
                  <a:gd name="T8" fmla="*/ 18 w 22"/>
                  <a:gd name="T9" fmla="*/ 1 h 21"/>
                  <a:gd name="T10" fmla="*/ 1 w 22"/>
                  <a:gd name="T11" fmla="*/ 18 h 21"/>
                  <a:gd name="T12" fmla="*/ 1 w 22"/>
                  <a:gd name="T13" fmla="*/ 21 h 21"/>
                  <a:gd name="T14" fmla="*/ 3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3" y="21"/>
                    </a:moveTo>
                    <a:cubicBezTo>
                      <a:pt x="3" y="21"/>
                      <a:pt x="4" y="21"/>
                      <a:pt x="4" y="21"/>
                    </a:cubicBezTo>
                    <a:cubicBezTo>
                      <a:pt x="21" y="4"/>
                      <a:pt x="21" y="4"/>
                      <a:pt x="21" y="4"/>
                    </a:cubicBezTo>
                    <a:cubicBezTo>
                      <a:pt x="22" y="3"/>
                      <a:pt x="22" y="2"/>
                      <a:pt x="21" y="1"/>
                    </a:cubicBezTo>
                    <a:cubicBezTo>
                      <a:pt x="20" y="0"/>
                      <a:pt x="19" y="0"/>
                      <a:pt x="18" y="1"/>
                    </a:cubicBezTo>
                    <a:cubicBezTo>
                      <a:pt x="1" y="18"/>
                      <a:pt x="1" y="18"/>
                      <a:pt x="1" y="18"/>
                    </a:cubicBezTo>
                    <a:cubicBezTo>
                      <a:pt x="0" y="19"/>
                      <a:pt x="0" y="20"/>
                      <a:pt x="1" y="21"/>
                    </a:cubicBezTo>
                    <a:cubicBezTo>
                      <a:pt x="2" y="21"/>
                      <a:pt x="2" y="21"/>
                      <a:pt x="3"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sp>
            <p:nvSpPr>
              <p:cNvPr id="136" name="Freeform 93">
                <a:extLst>
                  <a:ext uri="{FF2B5EF4-FFF2-40B4-BE49-F238E27FC236}">
                    <a16:creationId xmlns:a16="http://schemas.microsoft.com/office/drawing/2014/main" id="{D0E836CF-5ABD-460B-912A-659C5DC43B37}"/>
                  </a:ext>
                </a:extLst>
              </p:cNvPr>
              <p:cNvSpPr>
                <a:spLocks/>
              </p:cNvSpPr>
              <p:nvPr/>
            </p:nvSpPr>
            <p:spPr bwMode="auto">
              <a:xfrm>
                <a:off x="7748588" y="2243138"/>
                <a:ext cx="82550" cy="79375"/>
              </a:xfrm>
              <a:custGeom>
                <a:avLst/>
                <a:gdLst>
                  <a:gd name="T0" fmla="*/ 18 w 22"/>
                  <a:gd name="T1" fmla="*/ 21 h 21"/>
                  <a:gd name="T2" fmla="*/ 19 w 22"/>
                  <a:gd name="T3" fmla="*/ 21 h 21"/>
                  <a:gd name="T4" fmla="*/ 21 w 22"/>
                  <a:gd name="T5" fmla="*/ 21 h 21"/>
                  <a:gd name="T6" fmla="*/ 21 w 22"/>
                  <a:gd name="T7" fmla="*/ 18 h 21"/>
                  <a:gd name="T8" fmla="*/ 4 w 22"/>
                  <a:gd name="T9" fmla="*/ 1 h 21"/>
                  <a:gd name="T10" fmla="*/ 1 w 22"/>
                  <a:gd name="T11" fmla="*/ 1 h 21"/>
                  <a:gd name="T12" fmla="*/ 1 w 22"/>
                  <a:gd name="T13" fmla="*/ 4 h 21"/>
                  <a:gd name="T14" fmla="*/ 18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8" y="21"/>
                    </a:moveTo>
                    <a:cubicBezTo>
                      <a:pt x="18" y="21"/>
                      <a:pt x="19" y="21"/>
                      <a:pt x="19" y="21"/>
                    </a:cubicBezTo>
                    <a:cubicBezTo>
                      <a:pt x="20" y="21"/>
                      <a:pt x="20" y="21"/>
                      <a:pt x="21" y="21"/>
                    </a:cubicBezTo>
                    <a:cubicBezTo>
                      <a:pt x="22" y="20"/>
                      <a:pt x="22" y="19"/>
                      <a:pt x="21" y="18"/>
                    </a:cubicBezTo>
                    <a:cubicBezTo>
                      <a:pt x="4" y="1"/>
                      <a:pt x="4" y="1"/>
                      <a:pt x="4" y="1"/>
                    </a:cubicBezTo>
                    <a:cubicBezTo>
                      <a:pt x="3" y="0"/>
                      <a:pt x="2" y="0"/>
                      <a:pt x="1" y="1"/>
                    </a:cubicBezTo>
                    <a:cubicBezTo>
                      <a:pt x="0" y="2"/>
                      <a:pt x="0" y="3"/>
                      <a:pt x="1" y="4"/>
                    </a:cubicBezTo>
                    <a:lnTo>
                      <a:pt x="18"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200"/>
              </a:p>
            </p:txBody>
          </p:sp>
        </p:grpSp>
      </p:grpSp>
      <p:sp>
        <p:nvSpPr>
          <p:cNvPr id="11" name="Rectangle 75">
            <a:extLst>
              <a:ext uri="{FF2B5EF4-FFF2-40B4-BE49-F238E27FC236}">
                <a16:creationId xmlns:a16="http://schemas.microsoft.com/office/drawing/2014/main" id="{30C9DA61-B0A2-FEAC-7D99-A89867B23E60}"/>
              </a:ext>
            </a:extLst>
          </p:cNvPr>
          <p:cNvSpPr/>
          <p:nvPr/>
        </p:nvSpPr>
        <p:spPr>
          <a:xfrm>
            <a:off x="2446766" y="455759"/>
            <a:ext cx="1048364" cy="259045"/>
          </a:xfrm>
          <a:prstGeom prst="rect">
            <a:avLst/>
          </a:prstGeom>
        </p:spPr>
        <p:txBody>
          <a:bodyPr wrap="none" lIns="0" tIns="0" rIns="0" bIns="0">
            <a:spAutoFit/>
          </a:bodyPr>
          <a:lstStyle/>
          <a:p>
            <a:pPr marL="12700">
              <a:lnSpc>
                <a:spcPct val="115000"/>
              </a:lnSpc>
              <a:spcBef>
                <a:spcPts val="20"/>
              </a:spcBef>
              <a:spcAft>
                <a:spcPts val="0"/>
              </a:spcAft>
            </a:pPr>
            <a:r>
              <a:rPr lang="es-CR" sz="1600" b="1" dirty="0">
                <a:solidFill>
                  <a:srgbClr val="263C5A"/>
                </a:solidFill>
                <a:ea typeface="Aller Light"/>
                <a:cs typeface="Aller Light"/>
              </a:rPr>
              <a:t>Educación</a:t>
            </a:r>
          </a:p>
        </p:txBody>
      </p:sp>
      <p:grpSp>
        <p:nvGrpSpPr>
          <p:cNvPr id="12" name="Group 76">
            <a:extLst>
              <a:ext uri="{FF2B5EF4-FFF2-40B4-BE49-F238E27FC236}">
                <a16:creationId xmlns:a16="http://schemas.microsoft.com/office/drawing/2014/main" id="{B07609F2-71AE-BFD0-5122-C5C11A89EDE7}"/>
              </a:ext>
            </a:extLst>
          </p:cNvPr>
          <p:cNvGrpSpPr/>
          <p:nvPr/>
        </p:nvGrpSpPr>
        <p:grpSpPr>
          <a:xfrm>
            <a:off x="2395306" y="856993"/>
            <a:ext cx="3911280" cy="654701"/>
            <a:chOff x="2566620" y="901041"/>
            <a:chExt cx="3911280" cy="654701"/>
          </a:xfrm>
        </p:grpSpPr>
        <p:sp>
          <p:nvSpPr>
            <p:cNvPr id="13" name="Rectangle 77">
              <a:extLst>
                <a:ext uri="{FF2B5EF4-FFF2-40B4-BE49-F238E27FC236}">
                  <a16:creationId xmlns:a16="http://schemas.microsoft.com/office/drawing/2014/main" id="{C205626C-D1F3-CD35-D868-85B2BE4AC46B}"/>
                </a:ext>
              </a:extLst>
            </p:cNvPr>
            <p:cNvSpPr/>
            <p:nvPr/>
          </p:nvSpPr>
          <p:spPr>
            <a:xfrm>
              <a:off x="2566620" y="1160086"/>
              <a:ext cx="3410181" cy="341888"/>
            </a:xfrm>
            <a:prstGeom prst="rect">
              <a:avLst/>
            </a:prstGeom>
          </p:spPr>
          <p:txBody>
            <a:bodyPr wrap="square" lIns="0" tIns="0" rIns="0" bIns="0">
              <a:spAutoFit/>
            </a:bodyPr>
            <a:lstStyle/>
            <a:p>
              <a:pPr marL="12700">
                <a:lnSpc>
                  <a:spcPct val="115000"/>
                </a:lnSpc>
                <a:spcBef>
                  <a:spcPts val="20"/>
                </a:spcBef>
                <a:spcAft>
                  <a:spcPts val="0"/>
                </a:spcAft>
              </a:pPr>
              <a:r>
                <a:rPr lang="es-CR" sz="1200" b="1" dirty="0">
                  <a:solidFill>
                    <a:schemeClr val="tx1">
                      <a:lumMod val="75000"/>
                      <a:lumOff val="25000"/>
                    </a:schemeClr>
                  </a:solidFill>
                  <a:ea typeface="Aller Light"/>
                  <a:cs typeface="Aller Light"/>
                </a:rPr>
                <a:t>Tecnología en Sistemas </a:t>
              </a:r>
            </a:p>
            <a:p>
              <a:pPr marL="12700">
                <a:lnSpc>
                  <a:spcPct val="115000"/>
                </a:lnSpc>
                <a:spcBef>
                  <a:spcPts val="20"/>
                </a:spcBef>
                <a:spcAft>
                  <a:spcPts val="0"/>
                </a:spcAft>
              </a:pPr>
              <a:r>
                <a:rPr lang="es-CR" sz="800" dirty="0">
                  <a:solidFill>
                    <a:prstClr val="black">
                      <a:lumMod val="75000"/>
                      <a:lumOff val="25000"/>
                    </a:prstClr>
                  </a:solidFill>
                  <a:ea typeface="Aller Light"/>
                  <a:cs typeface="Aller Light"/>
                </a:rPr>
                <a:t>Fundación centro colombiano de estudios profesionales– Cali, Colombia</a:t>
              </a:r>
              <a:endParaRPr lang="es-CR" sz="1200" b="1" dirty="0">
                <a:solidFill>
                  <a:schemeClr val="tx1">
                    <a:lumMod val="75000"/>
                    <a:lumOff val="25000"/>
                  </a:schemeClr>
                </a:solidFill>
                <a:ea typeface="Aller Light"/>
                <a:cs typeface="Aller Light"/>
              </a:endParaRPr>
            </a:p>
          </p:txBody>
        </p:sp>
        <p:sp>
          <p:nvSpPr>
            <p:cNvPr id="14" name="Rectangle 79">
              <a:extLst>
                <a:ext uri="{FF2B5EF4-FFF2-40B4-BE49-F238E27FC236}">
                  <a16:creationId xmlns:a16="http://schemas.microsoft.com/office/drawing/2014/main" id="{A95FDB22-AD29-6C16-1380-C94AE2AFF19D}"/>
                </a:ext>
              </a:extLst>
            </p:cNvPr>
            <p:cNvSpPr/>
            <p:nvPr/>
          </p:nvSpPr>
          <p:spPr>
            <a:xfrm>
              <a:off x="2566620" y="901041"/>
              <a:ext cx="1948795" cy="226665"/>
            </a:xfrm>
            <a:prstGeom prst="rect">
              <a:avLst/>
            </a:prstGeom>
          </p:spPr>
          <p:txBody>
            <a:bodyPr wrap="square" lIns="0" tIns="0" rIns="0" bIns="0">
              <a:spAutoFit/>
            </a:bodyPr>
            <a:lstStyle/>
            <a:p>
              <a:pPr marL="298450" indent="-285750">
                <a:lnSpc>
                  <a:spcPct val="115000"/>
                </a:lnSpc>
                <a:spcBef>
                  <a:spcPts val="20"/>
                </a:spcBef>
                <a:spcAft>
                  <a:spcPts val="0"/>
                </a:spcAft>
                <a:buClr>
                  <a:schemeClr val="accent1">
                    <a:lumMod val="50000"/>
                  </a:schemeClr>
                </a:buClr>
                <a:buFont typeface="Wingdings" panose="05000000000000000000" pitchFamily="2" charset="2"/>
                <a:buChar char="à"/>
              </a:pPr>
              <a:r>
                <a:rPr lang="es-CR" sz="1400" b="1" dirty="0">
                  <a:solidFill>
                    <a:srgbClr val="263C5A"/>
                  </a:solidFill>
                  <a:ea typeface="Aller Light"/>
                  <a:cs typeface="Aller Light"/>
                </a:rPr>
                <a:t>2016 – 2019</a:t>
              </a:r>
            </a:p>
          </p:txBody>
        </p:sp>
        <p:cxnSp>
          <p:nvCxnSpPr>
            <p:cNvPr id="15" name="Straight Connector 80">
              <a:extLst>
                <a:ext uri="{FF2B5EF4-FFF2-40B4-BE49-F238E27FC236}">
                  <a16:creationId xmlns:a16="http://schemas.microsoft.com/office/drawing/2014/main" id="{AD2D223B-2571-B656-87E0-735062481726}"/>
                </a:ext>
              </a:extLst>
            </p:cNvPr>
            <p:cNvCxnSpPr>
              <a:cxnSpLocks/>
            </p:cNvCxnSpPr>
            <p:nvPr/>
          </p:nvCxnSpPr>
          <p:spPr>
            <a:xfrm>
              <a:off x="2577480" y="1555742"/>
              <a:ext cx="390042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6" name="Rectangle 82">
            <a:extLst>
              <a:ext uri="{FF2B5EF4-FFF2-40B4-BE49-F238E27FC236}">
                <a16:creationId xmlns:a16="http://schemas.microsoft.com/office/drawing/2014/main" id="{19E49E41-6086-3F92-397E-E5FBCDE8F027}"/>
              </a:ext>
            </a:extLst>
          </p:cNvPr>
          <p:cNvSpPr/>
          <p:nvPr/>
        </p:nvSpPr>
        <p:spPr>
          <a:xfrm>
            <a:off x="2446766" y="1960461"/>
            <a:ext cx="3900420" cy="170047"/>
          </a:xfrm>
          <a:prstGeom prst="rect">
            <a:avLst/>
          </a:prstGeom>
        </p:spPr>
        <p:txBody>
          <a:bodyPr wrap="square" lIns="0" tIns="0" rIns="0" bIns="0">
            <a:spAutoFit/>
          </a:bodyPr>
          <a:lstStyle/>
          <a:p>
            <a:pPr marL="12700">
              <a:lnSpc>
                <a:spcPct val="115000"/>
              </a:lnSpc>
              <a:spcBef>
                <a:spcPts val="20"/>
              </a:spcBef>
              <a:spcAft>
                <a:spcPts val="0"/>
              </a:spcAft>
            </a:pPr>
            <a:r>
              <a:rPr lang="es-CR" sz="1050" b="1" dirty="0">
                <a:solidFill>
                  <a:schemeClr val="tx1">
                    <a:lumMod val="75000"/>
                    <a:lumOff val="25000"/>
                  </a:schemeClr>
                </a:solidFill>
                <a:ea typeface="Aller Light"/>
                <a:cs typeface="Aller Light"/>
              </a:rPr>
              <a:t>Otros Cursos</a:t>
            </a:r>
          </a:p>
        </p:txBody>
      </p:sp>
      <p:sp>
        <p:nvSpPr>
          <p:cNvPr id="17" name="Rectangle 83">
            <a:extLst>
              <a:ext uri="{FF2B5EF4-FFF2-40B4-BE49-F238E27FC236}">
                <a16:creationId xmlns:a16="http://schemas.microsoft.com/office/drawing/2014/main" id="{F681E7F5-4CDC-0112-51A5-150333E7C967}"/>
              </a:ext>
            </a:extLst>
          </p:cNvPr>
          <p:cNvSpPr/>
          <p:nvPr/>
        </p:nvSpPr>
        <p:spPr>
          <a:xfrm>
            <a:off x="2419517" y="2558785"/>
            <a:ext cx="3911280" cy="723275"/>
          </a:xfrm>
          <a:prstGeom prst="rect">
            <a:avLst/>
          </a:prstGeom>
        </p:spPr>
        <p:txBody>
          <a:bodyPr wrap="square" lIns="0" tIns="0" rIns="0" bIns="0">
            <a:spAutoFit/>
          </a:bodyPr>
          <a:lstStyle/>
          <a:p>
            <a:pPr marL="184150" indent="-171450">
              <a:spcAft>
                <a:spcPts val="600"/>
              </a:spcAft>
              <a:buClr>
                <a:srgbClr val="657A98"/>
              </a:buClr>
              <a:buFont typeface="Arial" panose="020B0604020202020204" pitchFamily="34" charset="0"/>
              <a:buChar char="•"/>
            </a:pPr>
            <a:r>
              <a:rPr lang="es-CR" sz="800" dirty="0">
                <a:solidFill>
                  <a:schemeClr val="tx1">
                    <a:lumMod val="75000"/>
                    <a:lumOff val="25000"/>
                  </a:schemeClr>
                </a:solidFill>
                <a:ea typeface="Aller Light"/>
                <a:cs typeface="Aller Light"/>
              </a:rPr>
              <a:t>Curso </a:t>
            </a:r>
            <a:r>
              <a:rPr lang="en-US" sz="800" dirty="0">
                <a:solidFill>
                  <a:schemeClr val="tx1">
                    <a:lumMod val="75000"/>
                    <a:lumOff val="25000"/>
                  </a:schemeClr>
                </a:solidFill>
                <a:ea typeface="Aller Light"/>
                <a:cs typeface="Aller Light"/>
              </a:rPr>
              <a:t>Construyendo Web APIs RESTful con Laravel y Angular</a:t>
            </a:r>
            <a:endParaRPr lang="es-CR" sz="800" dirty="0">
              <a:solidFill>
                <a:schemeClr val="tx1">
                  <a:lumMod val="75000"/>
                  <a:lumOff val="25000"/>
                </a:schemeClr>
              </a:solidFill>
              <a:ea typeface="Aller Light"/>
              <a:cs typeface="Aller Light"/>
            </a:endParaRPr>
          </a:p>
          <a:p>
            <a:pPr marL="184150" indent="-171450">
              <a:spcAft>
                <a:spcPts val="600"/>
              </a:spcAft>
              <a:buClr>
                <a:srgbClr val="657A98"/>
              </a:buClr>
              <a:buFont typeface="Arial" panose="020B0604020202020204" pitchFamily="34" charset="0"/>
              <a:buChar char="•"/>
            </a:pPr>
            <a:r>
              <a:rPr lang="es-CR" sz="800" dirty="0">
                <a:solidFill>
                  <a:schemeClr val="tx1">
                    <a:lumMod val="75000"/>
                    <a:lumOff val="25000"/>
                  </a:schemeClr>
                </a:solidFill>
                <a:ea typeface="Aller Light"/>
                <a:cs typeface="Aller Light"/>
              </a:rPr>
              <a:t>Curso PHP MVC</a:t>
            </a:r>
          </a:p>
          <a:p>
            <a:pPr marL="184150" indent="-171450">
              <a:spcAft>
                <a:spcPts val="600"/>
              </a:spcAft>
              <a:buClr>
                <a:srgbClr val="657A98"/>
              </a:buClr>
              <a:buFont typeface="Arial" panose="020B0604020202020204" pitchFamily="34" charset="0"/>
              <a:buChar char="•"/>
            </a:pPr>
            <a:endParaRPr lang="es-CR" sz="800" dirty="0">
              <a:solidFill>
                <a:schemeClr val="tx1">
                  <a:lumMod val="75000"/>
                  <a:lumOff val="25000"/>
                </a:schemeClr>
              </a:solidFill>
              <a:ea typeface="Aller Light"/>
              <a:cs typeface="Aller Light"/>
            </a:endParaRPr>
          </a:p>
          <a:p>
            <a:pPr marL="184150" indent="-171450">
              <a:spcAft>
                <a:spcPts val="600"/>
              </a:spcAft>
              <a:buClr>
                <a:srgbClr val="657A98"/>
              </a:buClr>
              <a:buFont typeface="Arial" panose="020B0604020202020204" pitchFamily="34" charset="0"/>
              <a:buChar char="•"/>
            </a:pPr>
            <a:endParaRPr lang="es-CR" sz="800" dirty="0">
              <a:solidFill>
                <a:schemeClr val="tx1">
                  <a:lumMod val="75000"/>
                  <a:lumOff val="25000"/>
                </a:schemeClr>
              </a:solidFill>
              <a:ea typeface="Aller Light"/>
              <a:cs typeface="Aller Light"/>
            </a:endParaRPr>
          </a:p>
        </p:txBody>
      </p:sp>
      <p:cxnSp>
        <p:nvCxnSpPr>
          <p:cNvPr id="19" name="Straight Connector 85">
            <a:extLst>
              <a:ext uri="{FF2B5EF4-FFF2-40B4-BE49-F238E27FC236}">
                <a16:creationId xmlns:a16="http://schemas.microsoft.com/office/drawing/2014/main" id="{5F73E839-56F7-B527-25BD-9CD6370C0648}"/>
              </a:ext>
            </a:extLst>
          </p:cNvPr>
          <p:cNvCxnSpPr>
            <a:cxnSpLocks/>
          </p:cNvCxnSpPr>
          <p:nvPr/>
        </p:nvCxnSpPr>
        <p:spPr>
          <a:xfrm>
            <a:off x="2419517" y="2285212"/>
            <a:ext cx="390042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552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0">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TotalTime>
  <Words>592</Words>
  <Application>Microsoft Office PowerPoint</Application>
  <PresentationFormat>Carta (216 x 279 mm)</PresentationFormat>
  <Paragraphs>67</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Segoe UI</vt:lpstr>
      <vt:lpstr>Wingdings</vt:lpstr>
      <vt:lpstr>Office Theme</vt:lpstr>
      <vt:lpstr>Presentación de PowerPoint</vt:lpstr>
      <vt:lpstr>Presentación de PowerPoint</vt:lpstr>
      <vt:lpstr>Presentación de PowerPoint</vt:lpstr>
    </vt:vector>
  </TitlesOfParts>
  <Manager>You Exec (https://www.youexec.com)</Manager>
  <Company>You Exec (https://www.youexec.com)</Company>
  <LinksUpToDate>false</LinksUpToDate>
  <SharedDoc>false</SharedDoc>
  <HyperlinkBase>https://www.youexec.com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(https://www.youexec.com)</dc:title>
  <dc:subject>You Exec (https://www.youexec.com)</dc:subject>
  <dc:creator>You Exec (https://www.youexec.com)</dc:creator>
  <cp:keywords>You Exec (https:/www.youexec.com)</cp:keywords>
  <dc:description>You Exec (https://www.youexec.com)</dc:description>
  <cp:lastModifiedBy>edwin vanegas bastos</cp:lastModifiedBy>
  <cp:revision>101</cp:revision>
  <dcterms:created xsi:type="dcterms:W3CDTF">2018-07-20T02:38:09Z</dcterms:created>
  <dcterms:modified xsi:type="dcterms:W3CDTF">2022-10-24T00:28:13Z</dcterms:modified>
  <cp:category>You Exec (https://www.youexec.com)</cp:category>
</cp:coreProperties>
</file>