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74" r:id="rId1"/>
  </p:sldMasterIdLst>
  <p:notesMasterIdLst>
    <p:notesMasterId r:id="rId16"/>
  </p:notesMasterIdLst>
  <p:sldIdLst>
    <p:sldId id="256" r:id="rId2"/>
    <p:sldId id="284" r:id="rId3"/>
    <p:sldId id="257" r:id="rId4"/>
    <p:sldId id="266" r:id="rId5"/>
    <p:sldId id="279" r:id="rId6"/>
    <p:sldId id="278" r:id="rId7"/>
    <p:sldId id="282" r:id="rId8"/>
    <p:sldId id="283" r:id="rId9"/>
    <p:sldId id="261" r:id="rId10"/>
    <p:sldId id="285" r:id="rId11"/>
    <p:sldId id="271" r:id="rId12"/>
    <p:sldId id="263" r:id="rId13"/>
    <p:sldId id="281" r:id="rId14"/>
    <p:sldId id="26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8D8DE"/>
    <a:srgbClr val="333F67"/>
    <a:srgbClr val="0013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56" autoAdjust="0"/>
    <p:restoredTop sz="82809" autoAdjust="0"/>
  </p:normalViewPr>
  <p:slideViewPr>
    <p:cSldViewPr snapToGrid="0">
      <p:cViewPr varScale="1">
        <p:scale>
          <a:sx n="99" d="100"/>
          <a:sy n="99" d="100"/>
        </p:scale>
        <p:origin x="10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CEDF49-F322-4CDC-8C1F-581B2D34124C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0E9BA9-282D-47B0-91F1-39574EDBD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3315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8000" dirty="0"/>
              <a:t>My name is Ed</a:t>
            </a:r>
            <a:br>
              <a:rPr lang="en-US" sz="8000" dirty="0"/>
            </a:br>
            <a:endParaRPr lang="en-US" sz="8000" dirty="0"/>
          </a:p>
          <a:p>
            <a:r>
              <a:rPr lang="en-US" sz="8000" dirty="0"/>
              <a:t>GOAL: Primarily looking to increase net revenue from mortgage-backed securities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0E9BA9-282D-47B0-91F1-39574EDBD62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052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0E9BA9-282D-47B0-91F1-39574EDBD62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1639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negative net revenue on some cars could be attributed to the model of the car being unpopular</a:t>
            </a:r>
            <a:br>
              <a:rPr lang="en-US" dirty="0"/>
            </a:br>
            <a:r>
              <a:rPr lang="en-US" dirty="0"/>
              <a:t>We can average the profit lost or gained for each model to determine which ones to remove</a:t>
            </a:r>
          </a:p>
          <a:p>
            <a:r>
              <a:rPr lang="en-US" dirty="0"/>
              <a:t>44 Car models are losing money, the number 1 loss being in the 2018 Daewoo Nubira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0E9BA9-282D-47B0-91F1-39574EDBD62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7983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Details:</a:t>
            </a:r>
          </a:p>
          <a:p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1) Discontinue all the car models that are losing money, as a whole (44 Models)</a:t>
            </a:r>
            <a:r>
              <a:rPr lang="en-US" dirty="0"/>
              <a:t> </a:t>
            </a:r>
          </a:p>
          <a:p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2) Only remove the 212 individual cars that are not making a profit (All cars with &lt;1% Profit Margin)</a:t>
            </a:r>
            <a:r>
              <a:rPr lang="en-US" dirty="0"/>
              <a:t> </a:t>
            </a:r>
          </a:p>
          <a:p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3) Transfer sales of removed cars to sales of new cars using average profit margin of top 10 (70%)</a:t>
            </a:r>
            <a:r>
              <a:rPr lang="en-US" dirty="0"/>
              <a:t> </a:t>
            </a:r>
          </a:p>
          <a:p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4) Use existing average branch revenue for the new branches ($ 1,056,604.14)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0E9BA9-282D-47B0-91F1-39574EDBD62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3476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Details:</a:t>
            </a:r>
          </a:p>
          <a:p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1) Discontinue all the car models that are losing money, as a whole (44 Models)</a:t>
            </a:r>
            <a:r>
              <a:rPr lang="en-US" dirty="0"/>
              <a:t> </a:t>
            </a:r>
          </a:p>
          <a:p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2) Only remove the 212 individual cars that are not making a profit (All cars with &lt;1% Profit Margin)</a:t>
            </a:r>
            <a:r>
              <a:rPr lang="en-US" dirty="0"/>
              <a:t> </a:t>
            </a:r>
          </a:p>
          <a:p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3) Transfer sales of removed cars to sales of new cars using average profit margin of top 10 (70%)</a:t>
            </a:r>
            <a:r>
              <a:rPr lang="en-US" dirty="0"/>
              <a:t> </a:t>
            </a:r>
          </a:p>
          <a:p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4) Use existing average branch revenue for the new branches ($ 1,056,604.14)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0E9BA9-282D-47B0-91F1-39574EDBD62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779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Details:</a:t>
            </a:r>
          </a:p>
          <a:p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1) Discontinue all the car models that are losing money, as a whole (44 Models)</a:t>
            </a:r>
            <a:r>
              <a:rPr lang="en-US" dirty="0"/>
              <a:t> </a:t>
            </a:r>
          </a:p>
          <a:p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2) Only remove the 212 individual cars that are not making a profit (All cars with &lt;1% Profit Margin)</a:t>
            </a:r>
            <a:r>
              <a:rPr lang="en-US" dirty="0"/>
              <a:t> </a:t>
            </a:r>
          </a:p>
          <a:p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3) Transfer sales of removed cars to sales of new cars using average profit margin of top 10 (70%)</a:t>
            </a:r>
            <a:r>
              <a:rPr lang="en-US" dirty="0"/>
              <a:t> </a:t>
            </a:r>
          </a:p>
          <a:p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4) Use existing average branch revenue for the new branches ($ 1,056,604.14)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0E9BA9-282D-47B0-91F1-39574EDBD62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1532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Details:</a:t>
            </a:r>
          </a:p>
          <a:p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1) Discontinue all the car models that are losing money, as a whole (44 Models)</a:t>
            </a:r>
            <a:r>
              <a:rPr lang="en-US" dirty="0"/>
              <a:t> </a:t>
            </a:r>
          </a:p>
          <a:p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2) Only remove the 212 individual cars that are not making a profit (All cars with &lt;1% Profit Margin)</a:t>
            </a:r>
            <a:r>
              <a:rPr lang="en-US" dirty="0"/>
              <a:t> </a:t>
            </a:r>
          </a:p>
          <a:p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3) Transfer sales of removed cars to sales of new cars using average profit margin of top 10 (70%)</a:t>
            </a:r>
            <a:r>
              <a:rPr lang="en-US" dirty="0"/>
              <a:t> </a:t>
            </a:r>
          </a:p>
          <a:p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4) Use existing average branch revenue for the new branches ($ 1,056,604.14)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0E9BA9-282D-47B0-91F1-39574EDBD62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2515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Summarize</a:t>
            </a:r>
            <a:r>
              <a:rPr lang="en-US" dirty="0"/>
              <a:t>, </a:t>
            </a:r>
            <a:br>
              <a:rPr lang="en-US" dirty="0"/>
            </a:br>
            <a:r>
              <a:rPr lang="en-US" dirty="0"/>
              <a:t>Hope this presentation made our goals clear</a:t>
            </a:r>
          </a:p>
          <a:p>
            <a:r>
              <a:rPr lang="en-US" dirty="0"/>
              <a:t>Thank you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0E9BA9-282D-47B0-91F1-39574EDBD62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479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B701C-2FAC-4985-A68A-7CBE1B9850FE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0A4BB-640D-4DE6-A6ED-AA0C8934D37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0301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B701C-2FAC-4985-A68A-7CBE1B9850FE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0A4BB-640D-4DE6-A6ED-AA0C8934D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22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B701C-2FAC-4985-A68A-7CBE1B9850FE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0A4BB-640D-4DE6-A6ED-AA0C8934D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953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B701C-2FAC-4985-A68A-7CBE1B9850FE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0A4BB-640D-4DE6-A6ED-AA0C8934D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0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B701C-2FAC-4985-A68A-7CBE1B9850FE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0A4BB-640D-4DE6-A6ED-AA0C8934D37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5845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B701C-2FAC-4985-A68A-7CBE1B9850FE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0A4BB-640D-4DE6-A6ED-AA0C8934D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209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B701C-2FAC-4985-A68A-7CBE1B9850FE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0A4BB-640D-4DE6-A6ED-AA0C8934D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909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B701C-2FAC-4985-A68A-7CBE1B9850FE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0A4BB-640D-4DE6-A6ED-AA0C8934D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75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B701C-2FAC-4985-A68A-7CBE1B9850FE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0A4BB-640D-4DE6-A6ED-AA0C8934D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963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E8B701C-2FAC-4985-A68A-7CBE1B9850FE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630A4BB-640D-4DE6-A6ED-AA0C8934D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381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B701C-2FAC-4985-A68A-7CBE1B9850FE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0A4BB-640D-4DE6-A6ED-AA0C8934D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187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E8B701C-2FAC-4985-A68A-7CBE1B9850FE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630A4BB-640D-4DE6-A6ED-AA0C8934D37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0479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75" r:id="rId1"/>
    <p:sldLayoutId id="2147484276" r:id="rId2"/>
    <p:sldLayoutId id="2147484277" r:id="rId3"/>
    <p:sldLayoutId id="2147484278" r:id="rId4"/>
    <p:sldLayoutId id="2147484279" r:id="rId5"/>
    <p:sldLayoutId id="2147484280" r:id="rId6"/>
    <p:sldLayoutId id="2147484281" r:id="rId7"/>
    <p:sldLayoutId id="2147484282" r:id="rId8"/>
    <p:sldLayoutId id="2147484283" r:id="rId9"/>
    <p:sldLayoutId id="2147484284" r:id="rId10"/>
    <p:sldLayoutId id="214748428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sv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CB53B-60A8-4EA8-A015-0CDD3520BD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Pokemon</a:t>
            </a:r>
            <a:r>
              <a:rPr lang="en-US" sz="6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EAA08C-A8D0-46C2-A981-B2DD8AA959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54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2021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15A053-2A32-486B-B87C-79D83B910CBD}"/>
              </a:ext>
            </a:extLst>
          </p:cNvPr>
          <p:cNvSpPr txBox="1"/>
          <p:nvPr/>
        </p:nvSpPr>
        <p:spPr>
          <a:xfrm>
            <a:off x="9937104" y="6419460"/>
            <a:ext cx="1931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Eduardo Mendoza</a:t>
            </a:r>
          </a:p>
        </p:txBody>
      </p:sp>
    </p:spTree>
    <p:extLst>
      <p:ext uri="{BB962C8B-B14F-4D97-AF65-F5344CB8AC3E}">
        <p14:creationId xmlns:p14="http://schemas.microsoft.com/office/powerpoint/2010/main" val="6255734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69F54-EF5D-47D0-A4A1-8BBFA5B86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Generations of </a:t>
            </a:r>
            <a:r>
              <a:rPr lang="en-US" dirty="0" err="1"/>
              <a:t>Pokemon</a:t>
            </a:r>
            <a:br>
              <a:rPr lang="en-US" dirty="0"/>
            </a:br>
            <a:endParaRPr lang="en-US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D7827639-55A4-4E7A-8A56-42523953ED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9954" y="1982245"/>
            <a:ext cx="4139072" cy="30469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With a Pearson Correlation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coeficcient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 of close to 0, we know that the Generation of a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Pokemon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 has very little influence on its 'Total' score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solidFill>
                <a:srgbClr val="212121"/>
              </a:solidFill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 Correlation Coefficient: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(0.04838402403489613, 0.17157271591500375)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</a:b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C4219D4E-FBC7-41F7-828E-AA78BF91BE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732" y="2079057"/>
            <a:ext cx="6888237" cy="4020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77684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69F54-EF5D-47D0-A4A1-8BBFA5B86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Water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E65AC30E-4431-495F-87E8-D3C66549ABD5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567670277"/>
              </p:ext>
            </p:extLst>
          </p:nvPr>
        </p:nvGraphicFramePr>
        <p:xfrm>
          <a:off x="5707781" y="1915427"/>
          <a:ext cx="5688531" cy="2261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688531">
                  <a:extLst>
                    <a:ext uri="{9D8B030D-6E8A-4147-A177-3AD203B41FA5}">
                      <a16:colId xmlns:a16="http://schemas.microsoft.com/office/drawing/2014/main" val="3216518965"/>
                    </a:ext>
                  </a:extLst>
                </a:gridCol>
              </a:tblGrid>
              <a:tr h="8167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T-test: Fail to Reject the Null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45408129"/>
                  </a:ext>
                </a:extLst>
              </a:tr>
              <a:tr h="1444407">
                <a:tc>
                  <a:txBody>
                    <a:bodyPr/>
                    <a:lstStyle/>
                    <a:p>
                      <a:r>
                        <a:rPr lang="en-US" sz="2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Being a water type </a:t>
                      </a:r>
                      <a:r>
                        <a:rPr lang="en-US" sz="2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Pokemon</a:t>
                      </a:r>
                      <a:r>
                        <a:rPr lang="en-US" sz="2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does not give </a:t>
                      </a:r>
                    </a:p>
                    <a:p>
                      <a:r>
                        <a:rPr lang="en-US" sz="2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you an inherent advantage against other </a:t>
                      </a:r>
                    </a:p>
                    <a:p>
                      <a:r>
                        <a:rPr lang="en-US" sz="2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Pokemon</a:t>
                      </a:r>
                      <a:r>
                        <a:rPr lang="en-US" sz="2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types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03696731"/>
                  </a:ext>
                </a:extLst>
              </a:tr>
            </a:tbl>
          </a:graphicData>
        </a:graphic>
      </p:graphicFrame>
      <p:pic>
        <p:nvPicPr>
          <p:cNvPr id="7" name="Content Placeholder 6" descr="Water with solid fill">
            <a:extLst>
              <a:ext uri="{FF2B5EF4-FFF2-40B4-BE49-F238E27FC236}">
                <a16:creationId xmlns:a16="http://schemas.microsoft.com/office/drawing/2014/main" id="{14A870D1-1EEB-45CC-92D4-E4844169C30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78542" y="2646947"/>
            <a:ext cx="2701414" cy="2701414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5DE2829-456C-4851-B701-A361AD4D39F4}"/>
              </a:ext>
            </a:extLst>
          </p:cNvPr>
          <p:cNvSpPr txBox="1"/>
          <p:nvPr/>
        </p:nvSpPr>
        <p:spPr>
          <a:xfrm>
            <a:off x="5435867" y="4748196"/>
            <a:ext cx="609760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The difference in means at the 95% confidence interval (two-tail) is between -17.428614529544888 and 28.235923499644485.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7820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7926A56-27A4-4549-91A8-0218378ACE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4046173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C3C75-C5E6-4730-BED6-BB762B364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Indicators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1433DD-28F6-4968-A340-5E29F4ACCB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95511" y="3448341"/>
            <a:ext cx="6314173" cy="858964"/>
          </a:xfrm>
        </p:spPr>
        <p:txBody>
          <a:bodyPr>
            <a:normAutofit/>
          </a:bodyPr>
          <a:lstStyle/>
          <a:p>
            <a:r>
              <a:rPr lang="en-US" dirty="0"/>
              <a:t>These element types of </a:t>
            </a:r>
            <a:r>
              <a:rPr lang="en-US" dirty="0" err="1"/>
              <a:t>Pokemon</a:t>
            </a:r>
            <a:r>
              <a:rPr lang="en-US" dirty="0"/>
              <a:t> are correlated with higher Total scores. (5 out of 12)</a:t>
            </a:r>
          </a:p>
          <a:p>
            <a:endParaRPr lang="en-US" dirty="0"/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DE4B2442-B576-4C97-BF91-7CC6EE41ACA5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757160651"/>
              </p:ext>
            </p:extLst>
          </p:nvPr>
        </p:nvGraphicFramePr>
        <p:xfrm>
          <a:off x="1294598" y="2733577"/>
          <a:ext cx="2415941" cy="21269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15941">
                  <a:extLst>
                    <a:ext uri="{9D8B030D-6E8A-4147-A177-3AD203B41FA5}">
                      <a16:colId xmlns:a16="http://schemas.microsoft.com/office/drawing/2014/main" val="784905259"/>
                    </a:ext>
                  </a:extLst>
                </a:gridCol>
              </a:tblGrid>
              <a:tr h="4253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Psychic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03362396"/>
                  </a:ext>
                </a:extLst>
              </a:tr>
              <a:tr h="4253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Ground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33554910"/>
                  </a:ext>
                </a:extLst>
              </a:tr>
              <a:tr h="4253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Bug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9808465"/>
                  </a:ext>
                </a:extLst>
              </a:tr>
              <a:tr h="4253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Normal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73504814"/>
                  </a:ext>
                </a:extLst>
              </a:tr>
              <a:tr h="4253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Dark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99581033"/>
                  </a:ext>
                </a:extLst>
              </a:tr>
            </a:tbl>
          </a:graphicData>
        </a:graphic>
      </p:graphicFrame>
      <p:sp>
        <p:nvSpPr>
          <p:cNvPr id="12" name="Right Brace 11">
            <a:extLst>
              <a:ext uri="{FF2B5EF4-FFF2-40B4-BE49-F238E27FC236}">
                <a16:creationId xmlns:a16="http://schemas.microsoft.com/office/drawing/2014/main" id="{D998C9B1-D06F-4ACA-82CF-256ACF27E9A3}"/>
              </a:ext>
            </a:extLst>
          </p:cNvPr>
          <p:cNvSpPr/>
          <p:nvPr/>
        </p:nvSpPr>
        <p:spPr>
          <a:xfrm>
            <a:off x="4042611" y="2315926"/>
            <a:ext cx="779646" cy="2962265"/>
          </a:xfrm>
          <a:prstGeom prst="rightBrac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8302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3A309516-DA4C-4C15-8139-2A09100C32F3}"/>
              </a:ext>
            </a:extLst>
          </p:cNvPr>
          <p:cNvSpPr/>
          <p:nvPr/>
        </p:nvSpPr>
        <p:spPr>
          <a:xfrm>
            <a:off x="6485616" y="2384968"/>
            <a:ext cx="4395744" cy="1112724"/>
          </a:xfrm>
          <a:prstGeom prst="ellipse">
            <a:avLst/>
          </a:prstGeom>
          <a:gradFill flip="none" rotWithShape="1">
            <a:gsLst>
              <a:gs pos="62000">
                <a:srgbClr val="0578A5"/>
              </a:gs>
              <a:gs pos="27000">
                <a:schemeClr val="accent1">
                  <a:shade val="30000"/>
                  <a:satMod val="115000"/>
                </a:schemeClr>
              </a:gs>
              <a:gs pos="85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0"/>
            <a:tileRect/>
          </a:gradFill>
          <a:ln w="762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AD8143-024B-445A-9980-6E4B1DEB5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Summary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4C3A0DE-C977-44C8-9E99-C76202526A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40780" y="3661599"/>
            <a:ext cx="4830769" cy="2296439"/>
          </a:xfrm>
        </p:spPr>
        <p:txBody>
          <a:bodyPr>
            <a:normAutofit/>
          </a:bodyPr>
          <a:lstStyle/>
          <a:p>
            <a:r>
              <a:rPr lang="en-US" sz="2400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Even out the breakdown of elemental types so that players feel they have more choices of </a:t>
            </a:r>
            <a:r>
              <a:rPr lang="en-US" sz="2400" cap="none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Pokemon</a:t>
            </a:r>
            <a:r>
              <a:rPr lang="en-US" sz="2400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</a:p>
          <a:p>
            <a:r>
              <a:rPr lang="en-US" sz="2400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This should be a key factor in the increase of sales of this type of game</a:t>
            </a:r>
          </a:p>
          <a:p>
            <a:endParaRPr lang="en-US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81F41EDB-FD9F-4C7C-8F71-74373D6A7042}"/>
              </a:ext>
            </a:extLst>
          </p:cNvPr>
          <p:cNvSpPr txBox="1">
            <a:spLocks/>
          </p:cNvSpPr>
          <p:nvPr/>
        </p:nvSpPr>
        <p:spPr>
          <a:xfrm>
            <a:off x="7623980" y="2548875"/>
            <a:ext cx="1853396" cy="784910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b="1" dirty="0">
                <a:solidFill>
                  <a:schemeClr val="bg1"/>
                </a:solidFill>
              </a:rPr>
              <a:t>Goal</a:t>
            </a:r>
          </a:p>
        </p:txBody>
      </p:sp>
      <p:pic>
        <p:nvPicPr>
          <p:cNvPr id="16" name="Picture 15" descr="A person writing on sticky notes">
            <a:extLst>
              <a:ext uri="{FF2B5EF4-FFF2-40B4-BE49-F238E27FC236}">
                <a16:creationId xmlns:a16="http://schemas.microsoft.com/office/drawing/2014/main" id="{C9F005D6-0783-4A3B-BE48-FA3205A30BC4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alphaModFix amt="69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4549" y="2449394"/>
            <a:ext cx="5143500" cy="3429000"/>
          </a:xfrm>
          <a:prstGeom prst="rect">
            <a:avLst/>
          </a:prstGeom>
          <a:effectLst>
            <a:softEdge rad="635000"/>
          </a:effectLst>
        </p:spPr>
      </p:pic>
    </p:spTree>
    <p:extLst>
      <p:ext uri="{BB962C8B-B14F-4D97-AF65-F5344CB8AC3E}">
        <p14:creationId xmlns:p14="http://schemas.microsoft.com/office/powerpoint/2010/main" val="3616475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240A2FC-E2C3-458D-96B4-5DF9028D93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F097929-F3D6-4D1F-8AFC-CF348171A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3074C91-9045-414B-B5F9-567DAE3EE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779F603-B669-4AD6-82F9-E09F76165B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DE9BAE-372F-4E32-ADE4-4EFED3DA3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9754" y="639097"/>
            <a:ext cx="6253317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>
                <a:solidFill>
                  <a:schemeClr val="tx1">
                    <a:lumMod val="85000"/>
                    <a:lumOff val="15000"/>
                  </a:schemeClr>
                </a:solidFill>
              </a:rPr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2325E-5862-4B45-94F7-50181E7B0C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9753" y="4455621"/>
            <a:ext cx="6269347" cy="123861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cap="all" spc="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Is the game fair and inviting to players of all types and preferences?</a:t>
            </a:r>
          </a:p>
        </p:txBody>
      </p:sp>
      <p:pic>
        <p:nvPicPr>
          <p:cNvPr id="5" name="Graphic 4" descr="Game controller with solid fill">
            <a:extLst>
              <a:ext uri="{FF2B5EF4-FFF2-40B4-BE49-F238E27FC236}">
                <a16:creationId xmlns:a16="http://schemas.microsoft.com/office/drawing/2014/main" id="{D24601E2-0BC2-4FD3-B204-67430DC3A8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3999" y="1163529"/>
            <a:ext cx="4001315" cy="4001315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ABFD994-C2DC-4E7D-9411-C7FF7813E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071" y="4343400"/>
            <a:ext cx="5636107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BC0D1FC6-352C-4C7D-825F-C4E2F6A805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41AFC2C-CD98-4478-AB71-1A864026D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34765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Chess checkmate">
            <a:extLst>
              <a:ext uri="{FF2B5EF4-FFF2-40B4-BE49-F238E27FC236}">
                <a16:creationId xmlns:a16="http://schemas.microsoft.com/office/drawing/2014/main" id="{DFD5805A-21F9-46A9-B175-F997D3EF621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 cstate="email">
            <a:alphaModFix amt="6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19825" y="1973179"/>
            <a:ext cx="5418722" cy="3895914"/>
          </a:xfrm>
          <a:effectLst>
            <a:glow>
              <a:schemeClr val="accent1"/>
            </a:glow>
            <a:reflection endPos="0" dist="50800" dir="5400000" sy="-100000" algn="bl" rotWithShape="0"/>
            <a:softEdge rad="749300"/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9712F63-843A-40F8-88EA-D4ABDA810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Strategy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E60D2DE-0D81-4EBB-A55C-C10B768470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6961" y="1846264"/>
            <a:ext cx="7017135" cy="3895914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</a:rPr>
              <a:t>Understand with common sense approach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</a:rPr>
              <a:t>Verify with statistical testing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effectLst/>
                <a:latin typeface="Calibri" panose="020F0502020204030204" pitchFamily="34" charset="0"/>
              </a:rPr>
              <a:t>Use insights gained to make prudent deductions about the state of </a:t>
            </a:r>
            <a:r>
              <a:rPr lang="en-US" sz="2400" b="0" i="0" u="none" strike="noStrike" dirty="0" err="1">
                <a:effectLst/>
                <a:latin typeface="Calibri" panose="020F0502020204030204" pitchFamily="34" charset="0"/>
              </a:rPr>
              <a:t>Pokemon</a:t>
            </a:r>
            <a:r>
              <a:rPr lang="en-US" sz="2400" b="0" i="0" u="none" strike="noStrike" dirty="0">
                <a:effectLst/>
                <a:latin typeface="Calibri" panose="020F0502020204030204" pitchFamily="34" charset="0"/>
              </a:rPr>
              <a:t> games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</a:rPr>
              <a:t>Use the improvement of game quality to increase revenue from game sales</a:t>
            </a:r>
          </a:p>
        </p:txBody>
      </p:sp>
    </p:spTree>
    <p:extLst>
      <p:ext uri="{BB962C8B-B14F-4D97-AF65-F5344CB8AC3E}">
        <p14:creationId xmlns:p14="http://schemas.microsoft.com/office/powerpoint/2010/main" val="748255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69F54-EF5D-47D0-A4A1-8BBFA5B86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302691-EDB3-445E-A53D-11553DCD8C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92278" y="2270563"/>
            <a:ext cx="6323497" cy="35718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</a:rPr>
              <a:t>Are the variables normally distributed?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effectLst/>
                <a:latin typeface="Calibri" panose="020F0502020204030204" pitchFamily="34" charset="0"/>
              </a:rPr>
              <a:t>Does the data contain bias?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</a:rPr>
              <a:t>Gather key factors to formulate hypothesis.</a:t>
            </a:r>
          </a:p>
        </p:txBody>
      </p:sp>
      <p:pic>
        <p:nvPicPr>
          <p:cNvPr id="6" name="Content Placeholder 5" descr="Gears">
            <a:extLst>
              <a:ext uri="{FF2B5EF4-FFF2-40B4-BE49-F238E27FC236}">
                <a16:creationId xmlns:a16="http://schemas.microsoft.com/office/drawing/2014/main" id="{A3DE6809-CD6F-451F-8E4A-8915656D95F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 cstate="email">
            <a:alphaModFix amt="6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8014" y="2270563"/>
            <a:ext cx="4853412" cy="3237187"/>
          </a:xfrm>
          <a:effectLst>
            <a:softEdge rad="685800"/>
          </a:effectLst>
        </p:spPr>
      </p:pic>
    </p:spTree>
    <p:extLst>
      <p:ext uri="{BB962C8B-B14F-4D97-AF65-F5344CB8AC3E}">
        <p14:creationId xmlns:p14="http://schemas.microsoft.com/office/powerpoint/2010/main" val="299257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B3DD9-B09D-4615-BBE8-EA65158FF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Pre-Check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16334B-C793-4A97-A7F4-772022855DBC}"/>
              </a:ext>
            </a:extLst>
          </p:cNvPr>
          <p:cNvSpPr txBox="1"/>
          <p:nvPr/>
        </p:nvSpPr>
        <p:spPr>
          <a:xfrm>
            <a:off x="1174282" y="5515276"/>
            <a:ext cx="98370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*A/A T-test found no significant difference in the two test groups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F6273B-26E7-4A3B-A3C3-20C6F2196366}"/>
              </a:ext>
            </a:extLst>
          </p:cNvPr>
          <p:cNvSpPr txBox="1"/>
          <p:nvPr/>
        </p:nvSpPr>
        <p:spPr>
          <a:xfrm>
            <a:off x="5358865" y="5040960"/>
            <a:ext cx="60976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dirty="0">
                <a:solidFill>
                  <a:schemeClr val="accent4">
                    <a:lumMod val="75000"/>
                  </a:schemeClr>
                </a:solidFill>
                <a:effectLst/>
                <a:latin typeface="Calibri" panose="020F0502020204030204" pitchFamily="34" charset="0"/>
              </a:rPr>
              <a:t>Total Score is normally distributed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2E5209C-517E-4280-89FB-2B654572DAF7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770" y="2190639"/>
            <a:ext cx="6557929" cy="2871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7EAD21F-53DD-4EBF-A6BC-92BF8A62D0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86301" y="2003480"/>
            <a:ext cx="1992429" cy="3222146"/>
          </a:xfrm>
        </p:spPr>
        <p:txBody>
          <a:bodyPr>
            <a:normAutofit fontScale="92500" lnSpcReduction="10000"/>
          </a:bodyPr>
          <a:lstStyle/>
          <a:p>
            <a:r>
              <a:rPr 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count 800 </a:t>
            </a:r>
          </a:p>
          <a:p>
            <a:r>
              <a:rPr 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mean 435 </a:t>
            </a:r>
          </a:p>
          <a:p>
            <a:r>
              <a:rPr 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std 119</a:t>
            </a:r>
          </a:p>
          <a:p>
            <a:r>
              <a:rPr 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min 180 </a:t>
            </a:r>
          </a:p>
          <a:p>
            <a:r>
              <a:rPr 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25% 330 </a:t>
            </a:r>
          </a:p>
          <a:p>
            <a:r>
              <a:rPr 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50% 450</a:t>
            </a:r>
          </a:p>
          <a:p>
            <a:r>
              <a:rPr 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75% 515</a:t>
            </a:r>
          </a:p>
          <a:p>
            <a:r>
              <a:rPr 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max 780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174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C3C75-C5E6-4730-BED6-BB762B364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1433DD-28F6-4968-A340-5E29F4ACCB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47534" y="2447223"/>
            <a:ext cx="8691615" cy="2923673"/>
          </a:xfrm>
        </p:spPr>
        <p:txBody>
          <a:bodyPr>
            <a:normAutofit fontScale="55000" lnSpcReduction="20000"/>
          </a:bodyPr>
          <a:lstStyle/>
          <a:p>
            <a:r>
              <a:rPr lang="en-US" sz="7600" dirty="0">
                <a:latin typeface="+mj-lt"/>
              </a:rPr>
              <a:t>These distinct element types are not very influential to the Total Score of </a:t>
            </a:r>
            <a:r>
              <a:rPr lang="en-US" sz="7600" dirty="0" err="1">
                <a:latin typeface="+mj-lt"/>
              </a:rPr>
              <a:t>Pokemon</a:t>
            </a:r>
            <a:r>
              <a:rPr lang="en-US" sz="7600" dirty="0">
                <a:latin typeface="+mj-lt"/>
              </a:rPr>
              <a:t>, to a statistically significant degree, and should not be the deciding factor of </a:t>
            </a:r>
            <a:r>
              <a:rPr lang="en-US" sz="7600" dirty="0" err="1">
                <a:latin typeface="+mj-lt"/>
              </a:rPr>
              <a:t>Pokemon</a:t>
            </a:r>
            <a:r>
              <a:rPr lang="en-US" sz="7600" dirty="0">
                <a:latin typeface="+mj-lt"/>
              </a:rPr>
              <a:t> choice.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9435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3ADC2-C0D1-4D62-A42C-4CB0D1D21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Elemental Type Breakdown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3A1DC6C-9F9E-410F-8C1F-EE28D12B1F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32033" y="1969257"/>
            <a:ext cx="2656574" cy="4023359"/>
          </a:xfrm>
        </p:spPr>
        <p:txBody>
          <a:bodyPr/>
          <a:lstStyle/>
          <a:p>
            <a:r>
              <a:rPr 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Water 112 </a:t>
            </a:r>
          </a:p>
          <a:p>
            <a:r>
              <a:rPr 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Normal 98 </a:t>
            </a:r>
          </a:p>
          <a:p>
            <a:r>
              <a:rPr 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Grass 70 </a:t>
            </a:r>
          </a:p>
          <a:p>
            <a:r>
              <a:rPr 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Bug 69 </a:t>
            </a:r>
          </a:p>
          <a:p>
            <a:r>
              <a:rPr 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Psychic 57 </a:t>
            </a:r>
          </a:p>
          <a:p>
            <a:r>
              <a:rPr 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Fire 52 </a:t>
            </a:r>
          </a:p>
          <a:p>
            <a:r>
              <a:rPr 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Rock 44 </a:t>
            </a:r>
          </a:p>
          <a:p>
            <a:r>
              <a:rPr 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Electric 44 </a:t>
            </a:r>
          </a:p>
          <a:p>
            <a:r>
              <a:rPr 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Dragon 32</a:t>
            </a:r>
            <a:endParaRPr lang="en-US" dirty="0"/>
          </a:p>
        </p:txBody>
      </p:sp>
      <p:sp>
        <p:nvSpPr>
          <p:cNvPr id="12" name="Content Placeholder 9">
            <a:extLst>
              <a:ext uri="{FF2B5EF4-FFF2-40B4-BE49-F238E27FC236}">
                <a16:creationId xmlns:a16="http://schemas.microsoft.com/office/drawing/2014/main" id="{817E576F-E027-42DA-8E9A-21BD66F9DB08}"/>
              </a:ext>
            </a:extLst>
          </p:cNvPr>
          <p:cNvSpPr txBox="1">
            <a:spLocks/>
          </p:cNvSpPr>
          <p:nvPr/>
        </p:nvSpPr>
        <p:spPr>
          <a:xfrm>
            <a:off x="8401251" y="1853755"/>
            <a:ext cx="2656574" cy="402335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Ghost 32 </a:t>
            </a:r>
          </a:p>
          <a:p>
            <a:r>
              <a:rPr 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Ground 32 </a:t>
            </a:r>
          </a:p>
          <a:p>
            <a:r>
              <a:rPr 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Dark 31 </a:t>
            </a:r>
          </a:p>
          <a:p>
            <a:r>
              <a:rPr 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Poison 28 </a:t>
            </a:r>
          </a:p>
          <a:p>
            <a:r>
              <a:rPr 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Steel 27 </a:t>
            </a:r>
          </a:p>
          <a:p>
            <a:r>
              <a:rPr 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Fighting 27 </a:t>
            </a:r>
          </a:p>
          <a:p>
            <a:r>
              <a:rPr 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Ice 24 </a:t>
            </a:r>
          </a:p>
          <a:p>
            <a:r>
              <a:rPr 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Fairy 17 </a:t>
            </a:r>
          </a:p>
          <a:p>
            <a:r>
              <a:rPr 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Flying 4</a:t>
            </a:r>
            <a:endParaRPr lang="en-US" dirty="0"/>
          </a:p>
        </p:txBody>
      </p:sp>
      <p:pic>
        <p:nvPicPr>
          <p:cNvPr id="13" name="Graphic 12" descr="Fire outline">
            <a:extLst>
              <a:ext uri="{FF2B5EF4-FFF2-40B4-BE49-F238E27FC236}">
                <a16:creationId xmlns:a16="http://schemas.microsoft.com/office/drawing/2014/main" id="{D1F9B8BB-BEF0-41CE-8A7F-0589A938E2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49003" y="2925279"/>
            <a:ext cx="1923448" cy="1923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263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3ADC2-C0D1-4D62-A42C-4CB0D1D21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Elemental Type Breakdown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BF937AD-75BB-41FA-AA14-EC019149C18C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819" y="2040556"/>
            <a:ext cx="10856302" cy="3801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15597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69F54-EF5D-47D0-A4A1-8BBFA5B86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Legendary </a:t>
            </a:r>
            <a:r>
              <a:rPr lang="en-US" dirty="0" err="1"/>
              <a:t>Pokemon</a:t>
            </a:r>
            <a:br>
              <a:rPr lang="en-US" dirty="0"/>
            </a:br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357D662F-14B8-400A-A9BC-272577C0E709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950" y="2184936"/>
            <a:ext cx="6621862" cy="3820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295901E5-200B-417F-8E6B-D6133CF3C9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36582" y="2438767"/>
            <a:ext cx="3619098" cy="270843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With a Pearson Correlation coefficient of over 0.5, we know that the Legendary status of a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Pokemon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 has a large and statistically significant influence on its 'Total' score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dirty="0">
              <a:solidFill>
                <a:srgbClr val="212121"/>
              </a:solidFill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 Correlation Coefficient: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dirty="0">
              <a:solidFill>
                <a:srgbClr val="212121"/>
              </a:solidFill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(0.5017583833882712, 3.0952457469647346e-52)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045627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685</TotalTime>
  <Words>794</Words>
  <Application>Microsoft Office PowerPoint</Application>
  <PresentationFormat>Widescreen</PresentationFormat>
  <Paragraphs>113</Paragraphs>
  <Slides>14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Arial Unicode MS</vt:lpstr>
      <vt:lpstr>Calibri</vt:lpstr>
      <vt:lpstr>Calibri Light</vt:lpstr>
      <vt:lpstr>Courier New</vt:lpstr>
      <vt:lpstr>Roboto</vt:lpstr>
      <vt:lpstr>Retrospect</vt:lpstr>
      <vt:lpstr>Pokemon Data Analysis</vt:lpstr>
      <vt:lpstr>Objective</vt:lpstr>
      <vt:lpstr>Strategy</vt:lpstr>
      <vt:lpstr>Introduction</vt:lpstr>
      <vt:lpstr>Data Pre-Check </vt:lpstr>
      <vt:lpstr>Hypothesis</vt:lpstr>
      <vt:lpstr>Elemental Type Breakdown</vt:lpstr>
      <vt:lpstr>Elemental Type Breakdown</vt:lpstr>
      <vt:lpstr>Legendary Pokemon </vt:lpstr>
      <vt:lpstr>Generations of Pokemon </vt:lpstr>
      <vt:lpstr>Water</vt:lpstr>
      <vt:lpstr>Conclusion</vt:lpstr>
      <vt:lpstr>Key Indicators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HR Forecast Model</dc:title>
  <dc:creator>Ed</dc:creator>
  <cp:lastModifiedBy>Ed</cp:lastModifiedBy>
  <cp:revision>21</cp:revision>
  <dcterms:created xsi:type="dcterms:W3CDTF">2021-08-31T15:01:32Z</dcterms:created>
  <dcterms:modified xsi:type="dcterms:W3CDTF">2021-12-06T23:25:49Z</dcterms:modified>
  <cp:contentStatus/>
</cp:coreProperties>
</file>