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61" r:id="rId4"/>
    <p:sldId id="278" r:id="rId5"/>
    <p:sldId id="260" r:id="rId6"/>
    <p:sldId id="258" r:id="rId7"/>
    <p:sldId id="266" r:id="rId8"/>
    <p:sldId id="263" r:id="rId9"/>
    <p:sldId id="270" r:id="rId10"/>
    <p:sldId id="271" r:id="rId11"/>
    <p:sldId id="264" r:id="rId12"/>
    <p:sldId id="265" r:id="rId13"/>
    <p:sldId id="268" r:id="rId14"/>
    <p:sldId id="274" r:id="rId15"/>
    <p:sldId id="272" r:id="rId16"/>
    <p:sldId id="27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DC09-8465-451A-9D08-D0C5F848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C217D-0241-419C-9182-B77B97595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5AD1-E586-49A1-88D0-0B36D02E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FB5-A82E-4DFA-AD20-88C8274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B228-2C05-49AB-B8D8-50F80D21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296-07B8-4D63-8E88-B33CF0E0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70BF-71CA-4A18-B2AF-E4AD6A386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D7AD-0686-459D-94E7-3208E90F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4F09-A8C3-4A31-8926-D5E1984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E3FE-90D4-4B98-B6E0-03AD0DAF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E928B-A33A-4C58-9932-EA3C6B9A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E7C75-3568-4B19-A63F-EBB1DECB6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5694-09D8-41EC-A8D1-EBC65185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F5ED-C1F4-4CDC-8525-E7B5C198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52E2-2F34-4184-9177-EED441F1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7CFB-5D11-47CE-A0E3-AABAF0DC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2B0C-2DCF-47DE-B998-FD2B47F9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732F-BFF3-4500-9F84-205FF73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E292-FD1C-43DE-9792-5A87DFA0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7955-D39A-437C-9A4C-C912700D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07F9-84DC-4463-868B-2631F198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D834-758D-4C34-9441-61351B11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76BD-F213-442D-81FA-454EDC52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1A84-2143-48C5-A6F8-137130EA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DB0C-C840-46FD-B252-F33BDB1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09-F1E3-49E4-864B-1A789DF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DCF46-AD7A-4170-A4DB-C9E3B168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7583F-AF38-4760-B487-5B9D09612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077C-F6D1-43C4-8AB1-7E2FFA0E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8115-F957-4EEC-83E0-4D2D2C3A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B86F5-4F9E-438C-88BE-AC24751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C5EB-D5E9-4D99-BB68-477BF5FB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F6FB0-7989-4D02-8460-1BDC3E13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779B-948F-4014-BA02-16910EAE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1D4BD-A466-41F1-9B24-8921ECF66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2FD8E-2F04-473C-AB81-37E9672BA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4D0A1-2EF7-4EF5-A4F0-4C243748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B2F7-78B7-433B-A743-261B8D85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D531-1666-41DD-986B-D1FCB1F8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CC16-0DDD-4353-A5D7-8C851ADB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E12B1-E1C9-4A25-93C9-BCF517B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ADB5D-500C-45B5-B5B3-A140B1DA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681B2-412B-4134-852E-BFC34DB9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3864A-7D9F-4876-BB60-C4D5D58E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AFA8A-8823-4F4A-BA70-6F42FF0D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D0968-EFDE-46EB-A3AB-17839629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C094-1127-4672-8055-C7EE1431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2CF0-C4D7-4DB4-B4C3-B6AACFA5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DB30A-EBE6-45BA-8C47-36F6474D0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855A-A4F8-411D-9646-9CD5ABA7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4E08-CBD2-4EF4-9E25-8A553797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3A6E-56C2-447F-8F81-3C90D4AE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3249-E5A5-44D5-9513-578DE1F5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F1D35-C3A3-4885-B255-75DB9793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F49B-A47E-49B7-858C-62EB29E6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3099-BEDD-42C4-8C70-0E0091C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2DBD-45C4-40D0-B5ED-2A3697E2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56CB-08A5-4961-B57D-BF1A9004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2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2DE62-A645-4AA2-9F9B-12D7543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C18D-4FAB-49E6-A581-16987903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A414-7509-41AB-AAF3-ACE0A0125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CB2D-566C-4916-AAB3-CF219A0B9D7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8A28-0692-4B10-B43B-E3004365F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B2C7-282A-4CBD-B609-160E11FA4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AC63-133D-4A50-B261-AD30ADA0D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130A-6EC3-4B32-A03F-AE105E9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first part - Prediction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9628-B132-4BEC-A2CF-15B731A5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Forcus</a:t>
            </a:r>
            <a:r>
              <a:rPr lang="en-US" dirty="0"/>
              <a:t> on predicting whether patients readmitted or not readmitted.</a:t>
            </a:r>
          </a:p>
          <a:p>
            <a:r>
              <a:rPr lang="en-US" dirty="0"/>
              <a:t>1, Extract variables from patient information and patient hourly data excel.</a:t>
            </a:r>
          </a:p>
          <a:p>
            <a:r>
              <a:rPr lang="en-US" dirty="0"/>
              <a:t>2, Select 10 most important variables from all variables. </a:t>
            </a:r>
          </a:p>
          <a:p>
            <a:r>
              <a:rPr lang="en-US" dirty="0"/>
              <a:t>3, Based on this top 10 variables, try to </a:t>
            </a:r>
            <a:r>
              <a:rPr lang="en-US" altLang="zh-CN" dirty="0"/>
              <a:t>train </a:t>
            </a:r>
            <a:r>
              <a:rPr lang="en-US" dirty="0"/>
              <a:t>predictor using random forest model.</a:t>
            </a:r>
          </a:p>
          <a:p>
            <a:r>
              <a:rPr lang="en-US" dirty="0"/>
              <a:t>4, Make fake data to solve unbalanced problem. </a:t>
            </a:r>
          </a:p>
        </p:txBody>
      </p:sp>
    </p:spTree>
    <p:extLst>
      <p:ext uri="{BB962C8B-B14F-4D97-AF65-F5344CB8AC3E}">
        <p14:creationId xmlns:p14="http://schemas.microsoft.com/office/powerpoint/2010/main" val="161713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F425-82EA-44BF-A4AD-14C120F3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6C3BB2-C056-4312-9714-E30A7919A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123970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171443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89181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9156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77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Versus Excel Sheet.xls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p</a:t>
                      </a:r>
                      <a:r>
                        <a:rPr lang="en-US" b="0" dirty="0" err="1"/>
                        <a:t>atient_info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combined.py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0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err="1"/>
                        <a:t>p</a:t>
                      </a:r>
                      <a:r>
                        <a:rPr lang="en-US" b="0" dirty="0" err="1"/>
                        <a:t>atient_info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 database)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idata_automator.py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6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live.csv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Ambulation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live.csv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live_details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csv_to_sql_live.py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0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live_details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 database)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historical_details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act2hist.py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76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historical_details</a:t>
                      </a:r>
                      <a:r>
                        <a:rPr lang="en-US" b="0" dirty="0"/>
                        <a:t> table(</a:t>
                      </a:r>
                      <a:r>
                        <a:rPr lang="en-US" b="0" dirty="0" err="1"/>
                        <a:t>pmr</a:t>
                      </a:r>
                      <a:r>
                        <a:rPr lang="en-US" b="0" dirty="0"/>
                        <a:t>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altLang="zh-CN" dirty="0"/>
                        <a:t>mbulation_Unit.csv</a:t>
                      </a:r>
                    </a:p>
                    <a:p>
                      <a:r>
                        <a:rPr lang="en-US" dirty="0"/>
                        <a:t>Ambulation_Daily.csv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converter.py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4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9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A265-6004-46A8-BDAD-01254B7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Communication Protocol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6834" y="902345"/>
            <a:ext cx="5818618" cy="5351216"/>
            <a:chOff x="2185455" y="1381842"/>
            <a:chExt cx="5818618" cy="32742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E0719BB-115E-4B57-8298-30F640B47E6D}"/>
                </a:ext>
              </a:extLst>
            </p:cNvPr>
            <p:cNvSpPr/>
            <p:nvPr/>
          </p:nvSpPr>
          <p:spPr>
            <a:xfrm>
              <a:off x="2185455" y="2021931"/>
              <a:ext cx="5818618" cy="26341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CBD0CC26-EDCB-463E-9D3A-FAA5ED28DC49}"/>
                </a:ext>
              </a:extLst>
            </p:cNvPr>
            <p:cNvSpPr txBox="1">
              <a:spLocks/>
            </p:cNvSpPr>
            <p:nvPr/>
          </p:nvSpPr>
          <p:spPr>
            <a:xfrm>
              <a:off x="3264618" y="2062458"/>
              <a:ext cx="3243878" cy="3880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Measurement  Corps Server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29EF132-366E-4CE8-A3A5-EF149F63793A}"/>
                </a:ext>
              </a:extLst>
            </p:cNvPr>
            <p:cNvSpPr/>
            <p:nvPr/>
          </p:nvSpPr>
          <p:spPr>
            <a:xfrm>
              <a:off x="5315930" y="1381842"/>
              <a:ext cx="1137409" cy="507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Raw Data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iData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0C2FDE57-4650-4B6F-953E-F36272A7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78" y="753971"/>
            <a:ext cx="1351152" cy="93435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Hardware</a:t>
            </a:r>
          </a:p>
          <a:p>
            <a:r>
              <a:rPr lang="en-US" sz="1200" dirty="0"/>
              <a:t>Badge</a:t>
            </a:r>
          </a:p>
          <a:p>
            <a:r>
              <a:rPr lang="en-US" sz="1200" dirty="0"/>
              <a:t>Ceiling sensors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F340A-67CE-48E7-A946-4A5E736D0C32}"/>
              </a:ext>
            </a:extLst>
          </p:cNvPr>
          <p:cNvGrpSpPr/>
          <p:nvPr/>
        </p:nvGrpSpPr>
        <p:grpSpPr>
          <a:xfrm>
            <a:off x="3782343" y="604440"/>
            <a:ext cx="1223918" cy="1105029"/>
            <a:chOff x="78745" y="1346687"/>
            <a:chExt cx="1223918" cy="1105029"/>
          </a:xfrm>
        </p:grpSpPr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E525E3C8-925E-4225-BDF1-AE87790FA0C2}"/>
                </a:ext>
              </a:extLst>
            </p:cNvPr>
            <p:cNvSpPr txBox="1">
              <a:spLocks/>
            </p:cNvSpPr>
            <p:nvPr/>
          </p:nvSpPr>
          <p:spPr>
            <a:xfrm>
              <a:off x="78745" y="1346687"/>
              <a:ext cx="1223918" cy="35411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JHH Server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31229FE-593D-4395-9C87-9F7A6A47F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02" y="1703607"/>
              <a:ext cx="953005" cy="748109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3B25FD-E25D-4F6B-B5E0-219CD2A1A12A}"/>
              </a:ext>
            </a:extLst>
          </p:cNvPr>
          <p:cNvSpPr txBox="1"/>
          <p:nvPr/>
        </p:nvSpPr>
        <p:spPr>
          <a:xfrm>
            <a:off x="3015671" y="378638"/>
            <a:ext cx="836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Raw Data: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Badge ID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Sensor ID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Time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714C0F-E6F4-4C01-9565-D38182B5A07F}"/>
              </a:ext>
            </a:extLst>
          </p:cNvPr>
          <p:cNvCxnSpPr>
            <a:cxnSpLocks/>
          </p:cNvCxnSpPr>
          <p:nvPr/>
        </p:nvCxnSpPr>
        <p:spPr>
          <a:xfrm flipV="1">
            <a:off x="2951204" y="1212818"/>
            <a:ext cx="1082235" cy="871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0E2135-2B9E-4B52-B165-3C303C127971}"/>
              </a:ext>
            </a:extLst>
          </p:cNvPr>
          <p:cNvCxnSpPr>
            <a:cxnSpLocks/>
            <a:stCxn id="61" idx="3"/>
            <a:endCxn id="126" idx="1"/>
          </p:cNvCxnSpPr>
          <p:nvPr/>
        </p:nvCxnSpPr>
        <p:spPr>
          <a:xfrm flipV="1">
            <a:off x="4870805" y="1316814"/>
            <a:ext cx="1346504" cy="1860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7BA626-52AC-42C4-8164-4E18D8C1B1F9}"/>
              </a:ext>
            </a:extLst>
          </p:cNvPr>
          <p:cNvGrpSpPr/>
          <p:nvPr/>
        </p:nvGrpSpPr>
        <p:grpSpPr>
          <a:xfrm>
            <a:off x="8875080" y="1859414"/>
            <a:ext cx="1743338" cy="1217606"/>
            <a:chOff x="6447547" y="2477645"/>
            <a:chExt cx="1743338" cy="1217606"/>
          </a:xfrm>
        </p:grpSpPr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D4DCA1F4-C9D6-40EF-97D2-4A28F5B415B3}"/>
                </a:ext>
              </a:extLst>
            </p:cNvPr>
            <p:cNvSpPr txBox="1">
              <a:spLocks/>
            </p:cNvSpPr>
            <p:nvPr/>
          </p:nvSpPr>
          <p:spPr>
            <a:xfrm>
              <a:off x="6676086" y="3122115"/>
              <a:ext cx="1286261" cy="573136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Ambulation Algorithm</a:t>
              </a:r>
            </a:p>
          </p:txBody>
        </p:sp>
        <p:sp>
          <p:nvSpPr>
            <p:cNvPr id="67" name="Content Placeholder 2">
              <a:extLst>
                <a:ext uri="{FF2B5EF4-FFF2-40B4-BE49-F238E27FC236}">
                  <a16:creationId xmlns:a16="http://schemas.microsoft.com/office/drawing/2014/main" id="{2E9BFF46-4BB1-41EC-8DDE-3A3960371B1D}"/>
                </a:ext>
              </a:extLst>
            </p:cNvPr>
            <p:cNvSpPr txBox="1">
              <a:spLocks/>
            </p:cNvSpPr>
            <p:nvPr/>
          </p:nvSpPr>
          <p:spPr>
            <a:xfrm>
              <a:off x="6447547" y="2477645"/>
              <a:ext cx="1743338" cy="671817"/>
            </a:xfrm>
            <a:prstGeom prst="rect">
              <a:avLst/>
            </a:prstGeom>
            <a:ln w="635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Windows  Virtual Desktop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49E86B-4F0B-4749-9122-7A39021F5964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 flipV="1">
            <a:off x="8518295" y="2790452"/>
            <a:ext cx="585324" cy="603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B474D07-A518-4960-A2E2-BE6D45875E16}"/>
              </a:ext>
            </a:extLst>
          </p:cNvPr>
          <p:cNvSpPr txBox="1"/>
          <p:nvPr/>
        </p:nvSpPr>
        <p:spPr>
          <a:xfrm>
            <a:off x="8073363" y="2523652"/>
            <a:ext cx="11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3B25FD-E25D-4F6B-B5E0-219CD2A1A12A}"/>
              </a:ext>
            </a:extLst>
          </p:cNvPr>
          <p:cNvSpPr txBox="1"/>
          <p:nvPr/>
        </p:nvSpPr>
        <p:spPr>
          <a:xfrm>
            <a:off x="5136404" y="764385"/>
            <a:ext cx="836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Raw Data: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Badge ID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Sensor ID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Time</a:t>
            </a: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58EA3A47-6325-4482-8039-B125CFB6D00D}"/>
              </a:ext>
            </a:extLst>
          </p:cNvPr>
          <p:cNvSpPr txBox="1">
            <a:spLocks/>
          </p:cNvSpPr>
          <p:nvPr/>
        </p:nvSpPr>
        <p:spPr>
          <a:xfrm>
            <a:off x="1547722" y="1770256"/>
            <a:ext cx="1466373" cy="530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Participant Information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A714C0F-E6F4-4C01-9565-D38182B5A07F}"/>
              </a:ext>
            </a:extLst>
          </p:cNvPr>
          <p:cNvCxnSpPr>
            <a:cxnSpLocks/>
            <a:stCxn id="116" idx="2"/>
            <a:endCxn id="7" idx="1"/>
          </p:cNvCxnSpPr>
          <p:nvPr/>
        </p:nvCxnSpPr>
        <p:spPr>
          <a:xfrm>
            <a:off x="2280908" y="2301084"/>
            <a:ext cx="1914346" cy="4893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9B0807-DD56-4CDA-8A22-AAE85F67AE73}"/>
              </a:ext>
            </a:extLst>
          </p:cNvPr>
          <p:cNvSpPr txBox="1"/>
          <p:nvPr/>
        </p:nvSpPr>
        <p:spPr>
          <a:xfrm>
            <a:off x="1427156" y="2364499"/>
            <a:ext cx="183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Versus Excel Sheet.xls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A2F6A-6552-4C3D-8F41-F2D970158988}"/>
              </a:ext>
            </a:extLst>
          </p:cNvPr>
          <p:cNvSpPr txBox="1"/>
          <p:nvPr/>
        </p:nvSpPr>
        <p:spPr>
          <a:xfrm>
            <a:off x="4195254" y="2467287"/>
            <a:ext cx="152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pmr</a:t>
            </a:r>
            <a:r>
              <a:rPr lang="en-US" altLang="zh-CN" dirty="0"/>
              <a:t> database: 1,</a:t>
            </a:r>
            <a:r>
              <a:rPr lang="en-US" altLang="zh-CN" b="1" dirty="0"/>
              <a:t>p</a:t>
            </a:r>
            <a:r>
              <a:rPr lang="en-US" b="1" dirty="0"/>
              <a:t>atient_info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506C2-51EF-4614-A739-369D8B2888AF}"/>
              </a:ext>
            </a:extLst>
          </p:cNvPr>
          <p:cNvSpPr txBox="1"/>
          <p:nvPr/>
        </p:nvSpPr>
        <p:spPr>
          <a:xfrm rot="913630">
            <a:off x="3038536" y="2350722"/>
            <a:ext cx="119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combined.py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A1012-932C-4D00-9EE8-5486D98C54F5}"/>
              </a:ext>
            </a:extLst>
          </p:cNvPr>
          <p:cNvSpPr txBox="1"/>
          <p:nvPr/>
        </p:nvSpPr>
        <p:spPr>
          <a:xfrm>
            <a:off x="7501590" y="2611824"/>
            <a:ext cx="101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IData.csv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A4ABA8-A12D-4A6A-97C5-AFD4EE1B5E5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719742" y="2790453"/>
            <a:ext cx="1781848" cy="6037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C4C8E7-8CC3-4066-9CFF-CF6557A5651E}"/>
              </a:ext>
            </a:extLst>
          </p:cNvPr>
          <p:cNvSpPr txBox="1"/>
          <p:nvPr/>
        </p:nvSpPr>
        <p:spPr>
          <a:xfrm>
            <a:off x="5836927" y="2526223"/>
            <a:ext cx="175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idata_automator.py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438E3-C2DF-4121-A735-628112476726}"/>
              </a:ext>
            </a:extLst>
          </p:cNvPr>
          <p:cNvSpPr txBox="1"/>
          <p:nvPr/>
        </p:nvSpPr>
        <p:spPr>
          <a:xfrm>
            <a:off x="7351613" y="3231408"/>
            <a:ext cx="8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live.csv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66685A-90BD-4325-A4D3-278D5FE7F5C1}"/>
              </a:ext>
            </a:extLst>
          </p:cNvPr>
          <p:cNvSpPr txBox="1"/>
          <p:nvPr/>
        </p:nvSpPr>
        <p:spPr>
          <a:xfrm>
            <a:off x="8008466" y="3148399"/>
            <a:ext cx="1126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62E3107-93F0-43C9-A927-37A54E06DDEB}"/>
              </a:ext>
            </a:extLst>
          </p:cNvPr>
          <p:cNvCxnSpPr>
            <a:cxnSpLocks/>
            <a:stCxn id="22" idx="1"/>
            <a:endCxn id="108" idx="3"/>
          </p:cNvCxnSpPr>
          <p:nvPr/>
        </p:nvCxnSpPr>
        <p:spPr>
          <a:xfrm flipH="1" flipV="1">
            <a:off x="5418150" y="3408806"/>
            <a:ext cx="1933462" cy="7268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76B9EF8-9B95-4B95-8687-66E69C42BBB9}"/>
              </a:ext>
            </a:extLst>
          </p:cNvPr>
          <p:cNvSpPr txBox="1"/>
          <p:nvPr/>
        </p:nvSpPr>
        <p:spPr>
          <a:xfrm>
            <a:off x="3970166" y="3224140"/>
            <a:ext cx="14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</a:t>
            </a:r>
            <a:r>
              <a:rPr lang="en-US" b="1" dirty="0"/>
              <a:t>live_details</a:t>
            </a:r>
            <a:endParaRPr lang="en-US" sz="1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D108431-8755-4435-AD1C-2EABAA27ED36}"/>
              </a:ext>
            </a:extLst>
          </p:cNvPr>
          <p:cNvSpPr/>
          <p:nvPr/>
        </p:nvSpPr>
        <p:spPr>
          <a:xfrm>
            <a:off x="5856497" y="3048241"/>
            <a:ext cx="117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csv_to_sql.py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72FD03F-86DC-456C-8C45-7F51E935BD52}"/>
              </a:ext>
            </a:extLst>
          </p:cNvPr>
          <p:cNvSpPr txBox="1"/>
          <p:nvPr/>
        </p:nvSpPr>
        <p:spPr>
          <a:xfrm>
            <a:off x="3706514" y="4253896"/>
            <a:ext cx="209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</a:t>
            </a:r>
            <a:r>
              <a:rPr lang="en-US" b="1" dirty="0"/>
              <a:t>historical_details</a:t>
            </a:r>
            <a:endParaRPr lang="en-US" dirty="0"/>
          </a:p>
          <a:p>
            <a:endParaRPr lang="en-US" sz="14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EE96104-4F71-451A-9284-6F56683AB88A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4694158" y="3593473"/>
            <a:ext cx="1" cy="690575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96FBAF8-3921-47F7-B118-4ACF416C9337}"/>
              </a:ext>
            </a:extLst>
          </p:cNvPr>
          <p:cNvSpPr/>
          <p:nvPr/>
        </p:nvSpPr>
        <p:spPr>
          <a:xfrm>
            <a:off x="4694158" y="3687408"/>
            <a:ext cx="984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act2hist.py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F6AF4CE-1D16-48DB-BCFF-530B51063106}"/>
              </a:ext>
            </a:extLst>
          </p:cNvPr>
          <p:cNvCxnSpPr>
            <a:cxnSpLocks/>
            <a:endCxn id="186" idx="1"/>
          </p:cNvCxnSpPr>
          <p:nvPr/>
        </p:nvCxnSpPr>
        <p:spPr>
          <a:xfrm>
            <a:off x="5679042" y="4409879"/>
            <a:ext cx="1100920" cy="1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10335AC-6159-4D60-8656-981C5A41359C}"/>
              </a:ext>
            </a:extLst>
          </p:cNvPr>
          <p:cNvSpPr/>
          <p:nvPr/>
        </p:nvSpPr>
        <p:spPr>
          <a:xfrm>
            <a:off x="5684225" y="4100024"/>
            <a:ext cx="1090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converter.py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20A8B5D-38A8-4E1A-A6D8-9AC44BCCFEE7}"/>
              </a:ext>
            </a:extLst>
          </p:cNvPr>
          <p:cNvSpPr txBox="1"/>
          <p:nvPr/>
        </p:nvSpPr>
        <p:spPr>
          <a:xfrm>
            <a:off x="6779963" y="4086714"/>
            <a:ext cx="224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mbulation_Unit.csv</a:t>
            </a:r>
          </a:p>
          <a:p>
            <a:r>
              <a:rPr lang="en-US" dirty="0"/>
              <a:t>Ambulation_Daily.csv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3AF734-E5DF-4198-B2CB-A2F20258E366}"/>
              </a:ext>
            </a:extLst>
          </p:cNvPr>
          <p:cNvSpPr txBox="1"/>
          <p:nvPr/>
        </p:nvSpPr>
        <p:spPr>
          <a:xfrm>
            <a:off x="3743658" y="4991754"/>
            <a:ext cx="20932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</a:t>
            </a:r>
            <a:r>
              <a:rPr lang="en-US" b="1" dirty="0"/>
              <a:t>ambulation_unit</a:t>
            </a:r>
          </a:p>
          <a:p>
            <a:r>
              <a:rPr lang="en-US" b="1" dirty="0"/>
              <a:t>   </a:t>
            </a:r>
            <a:r>
              <a:rPr lang="en-US" b="1" dirty="0" err="1"/>
              <a:t>ambulation_daily</a:t>
            </a:r>
            <a:endParaRPr lang="en-US" b="1" dirty="0"/>
          </a:p>
          <a:p>
            <a:endParaRPr lang="en-US" sz="1400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742AB572-06A2-4E8C-9695-BA67B9E29392}"/>
              </a:ext>
            </a:extLst>
          </p:cNvPr>
          <p:cNvCxnSpPr>
            <a:cxnSpLocks/>
            <a:stCxn id="186" idx="2"/>
            <a:endCxn id="188" idx="3"/>
          </p:cNvCxnSpPr>
          <p:nvPr/>
        </p:nvCxnSpPr>
        <p:spPr>
          <a:xfrm rot="5400000">
            <a:off x="6525066" y="4044905"/>
            <a:ext cx="689597" cy="20658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29A696-32C7-4860-AD9C-5527B6444BDD}"/>
              </a:ext>
            </a:extLst>
          </p:cNvPr>
          <p:cNvSpPr/>
          <p:nvPr/>
        </p:nvSpPr>
        <p:spPr>
          <a:xfrm>
            <a:off x="6505029" y="5061566"/>
            <a:ext cx="1090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converter.py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66FB591-2375-4BEC-8F59-9C233DFF96AA}"/>
              </a:ext>
            </a:extLst>
          </p:cNvPr>
          <p:cNvCxnSpPr>
            <a:cxnSpLocks/>
            <a:stCxn id="66" idx="2"/>
            <a:endCxn id="22" idx="3"/>
          </p:cNvCxnSpPr>
          <p:nvPr/>
        </p:nvCxnSpPr>
        <p:spPr>
          <a:xfrm rot="5400000">
            <a:off x="8813092" y="2482417"/>
            <a:ext cx="339054" cy="15282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0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FE0A-7811-4F1D-8729-0AF7CF72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2079-AC44-4EE7-8A2A-CB46F6F8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Function: transfer patient’s information from Versus Excel Sheet.xls to </a:t>
            </a:r>
            <a:r>
              <a:rPr lang="en-US" dirty="0" err="1"/>
              <a:t>patient_info</a:t>
            </a:r>
            <a:r>
              <a:rPr lang="en-US" dirty="0"/>
              <a:t> table. </a:t>
            </a:r>
          </a:p>
          <a:p>
            <a:r>
              <a:rPr lang="en-US" dirty="0"/>
              <a:t>What have I done in this file: </a:t>
            </a:r>
          </a:p>
          <a:p>
            <a:r>
              <a:rPr lang="en-US" dirty="0"/>
              <a:t>1, Since we use Microsoft SQL server instead of MySQL, we use </a:t>
            </a:r>
            <a:r>
              <a:rPr lang="en-US" dirty="0" err="1"/>
              <a:t>pymssql</a:t>
            </a:r>
            <a:r>
              <a:rPr lang="en-US" dirty="0"/>
              <a:t> package instead of </a:t>
            </a:r>
            <a:r>
              <a:rPr lang="en-US" dirty="0" err="1"/>
              <a:t>pymysql</a:t>
            </a:r>
            <a:r>
              <a:rPr lang="en-US" dirty="0"/>
              <a:t> package. As a result, I change the connection strings.</a:t>
            </a:r>
          </a:p>
          <a:p>
            <a:r>
              <a:rPr lang="en-US" dirty="0"/>
              <a:t>2, Since we cannot fill </a:t>
            </a:r>
            <a:r>
              <a:rPr lang="en-US" dirty="0" err="1"/>
              <a:t>NaN</a:t>
            </a:r>
            <a:r>
              <a:rPr lang="en-US" dirty="0"/>
              <a:t> into the </a:t>
            </a:r>
            <a:r>
              <a:rPr lang="en-US" dirty="0" err="1"/>
              <a:t>sql</a:t>
            </a:r>
            <a:r>
              <a:rPr lang="en-US" dirty="0"/>
              <a:t> server. I replace it with None. </a:t>
            </a:r>
          </a:p>
          <a:p>
            <a:r>
              <a:rPr lang="en-US" dirty="0"/>
              <a:t>3, We cannot use ‘Replace into’ in the Microsoft SQL server. I use insert and update statement instead. And for security, I make the whole SQL statement to be a transaction.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8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E7C-4C04-4142-BA32-E5378F1F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idata_automater.py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F38D-7140-49DB-9CF4-02302440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Function: generate IData.csv automatically based on </a:t>
            </a:r>
            <a:r>
              <a:rPr lang="en-US" dirty="0" err="1"/>
              <a:t>patient_info</a:t>
            </a:r>
            <a:r>
              <a:rPr lang="en-US" dirty="0"/>
              <a:t> table in the new database. 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progress,</a:t>
            </a:r>
            <a:r>
              <a:rPr lang="zh-CN" altLang="en-US" dirty="0"/>
              <a:t> </a:t>
            </a:r>
            <a:r>
              <a:rPr lang="en-US" altLang="zh-CN" dirty="0"/>
              <a:t>make sure </a:t>
            </a:r>
            <a:r>
              <a:rPr lang="en-US" dirty="0"/>
              <a:t>IData.csv only store patients who are still in the hospital. </a:t>
            </a:r>
          </a:p>
          <a:p>
            <a:r>
              <a:rPr lang="en-US" dirty="0"/>
              <a:t>What have I done in this file: </a:t>
            </a:r>
          </a:p>
          <a:p>
            <a:r>
              <a:rPr lang="en-US" dirty="0"/>
              <a:t>1, Change the connection string to connect to the new SQL server. </a:t>
            </a:r>
          </a:p>
          <a:p>
            <a:r>
              <a:rPr lang="en-US" dirty="0"/>
              <a:t>2, Run it successfully in my laptop.</a:t>
            </a:r>
          </a:p>
        </p:txBody>
      </p:sp>
    </p:spTree>
    <p:extLst>
      <p:ext uri="{BB962C8B-B14F-4D97-AF65-F5344CB8AC3E}">
        <p14:creationId xmlns:p14="http://schemas.microsoft.com/office/powerpoint/2010/main" val="38164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85FF-E19A-45F9-AD33-0624A763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Ambulation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881B-B14F-4981-A9B8-A251D40B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summary file of this application , we could know we input the IData.csv and get the live.csv as output.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C79DE-C226-47C6-9F7A-3A2E4FEBEF48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csv_to_sql.py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2E5730-FE17-4ED0-9AC9-2FD97A3D3D01}"/>
              </a:ext>
            </a:extLst>
          </p:cNvPr>
          <p:cNvSpPr txBox="1">
            <a:spLocks/>
          </p:cNvSpPr>
          <p:nvPr/>
        </p:nvSpPr>
        <p:spPr>
          <a:xfrm>
            <a:off x="838200" y="3913341"/>
            <a:ext cx="10515600" cy="479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Function: transfer from live.csv to </a:t>
            </a:r>
            <a:r>
              <a:rPr lang="en-US" dirty="0" err="1"/>
              <a:t>live_details</a:t>
            </a:r>
            <a:r>
              <a:rPr lang="en-US" dirty="0"/>
              <a:t> table</a:t>
            </a:r>
            <a:endParaRPr lang="en-US" sz="2000" dirty="0"/>
          </a:p>
          <a:p>
            <a:r>
              <a:rPr lang="en-US" dirty="0"/>
              <a:t>What have I done in this file: </a:t>
            </a:r>
          </a:p>
          <a:p>
            <a:r>
              <a:rPr lang="en-US" dirty="0"/>
              <a:t>1, Change the connection string to connect to the new SQL server. </a:t>
            </a:r>
          </a:p>
          <a:p>
            <a:r>
              <a:rPr lang="en-US" dirty="0"/>
              <a:t>2, Transfer live data successfully.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0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D5C3-4FD6-4D45-8C79-D61F9188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act2hist.py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36D8-A5B3-457C-904A-1000071A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transfer patients’ data from </a:t>
            </a:r>
            <a:r>
              <a:rPr lang="en-US" dirty="0" err="1"/>
              <a:t>live_details</a:t>
            </a:r>
            <a:r>
              <a:rPr lang="en-US" dirty="0"/>
              <a:t> table</a:t>
            </a:r>
            <a:r>
              <a:rPr lang="en-US" sz="2000" dirty="0"/>
              <a:t> </a:t>
            </a:r>
            <a:r>
              <a:rPr lang="en-US" dirty="0"/>
              <a:t>to </a:t>
            </a:r>
            <a:r>
              <a:rPr lang="en-US" dirty="0" err="1"/>
              <a:t>historical_details</a:t>
            </a:r>
            <a:r>
              <a:rPr lang="en-US" dirty="0"/>
              <a:t> table. Just update the patients’ data.  </a:t>
            </a:r>
          </a:p>
          <a:p>
            <a:r>
              <a:rPr lang="en-US" dirty="0"/>
              <a:t>What have I done in this file: </a:t>
            </a:r>
          </a:p>
          <a:p>
            <a:r>
              <a:rPr lang="en-US" dirty="0"/>
              <a:t>1, Change the connection string to connect to the new SQL server. </a:t>
            </a:r>
          </a:p>
          <a:p>
            <a:r>
              <a:rPr lang="en-US" dirty="0"/>
              <a:t>2, Update patients’ data successfully.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8C2E-470A-4E3F-A8D4-980E987B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87E9-FC79-453A-8B7B-02457E4A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Function: Based on </a:t>
            </a:r>
            <a:r>
              <a:rPr lang="en-US" dirty="0" err="1"/>
              <a:t>historical_details</a:t>
            </a:r>
            <a:r>
              <a:rPr lang="en-US" dirty="0"/>
              <a:t> and </a:t>
            </a:r>
            <a:r>
              <a:rPr lang="en-US" dirty="0" err="1"/>
              <a:t>patient_info</a:t>
            </a:r>
            <a:r>
              <a:rPr lang="en-US" dirty="0"/>
              <a:t> table, get </a:t>
            </a:r>
            <a:r>
              <a:rPr lang="en-US" dirty="0" err="1"/>
              <a:t>ambulation_unit</a:t>
            </a:r>
            <a:r>
              <a:rPr lang="en-US" dirty="0"/>
              <a:t> and </a:t>
            </a:r>
            <a:r>
              <a:rPr lang="en-US" dirty="0" err="1"/>
              <a:t>ambulation_daily</a:t>
            </a:r>
            <a:r>
              <a:rPr lang="en-US" dirty="0"/>
              <a:t> data. </a:t>
            </a:r>
          </a:p>
          <a:p>
            <a:r>
              <a:rPr lang="en-US" dirty="0"/>
              <a:t>What have I done in this file: </a:t>
            </a:r>
          </a:p>
          <a:p>
            <a:r>
              <a:rPr lang="en-US" dirty="0"/>
              <a:t>1, Change the connection string to connect to the new SQL server. </a:t>
            </a:r>
          </a:p>
          <a:p>
            <a:r>
              <a:rPr lang="en-US" dirty="0"/>
              <a:t>2, Make it running and get ambulation_unit.csv and ambulation_daily.csv successfully. </a:t>
            </a:r>
          </a:p>
          <a:p>
            <a:endParaRPr lang="en-US" dirty="0"/>
          </a:p>
          <a:p>
            <a:r>
              <a:rPr lang="en-US" dirty="0"/>
              <a:t>Problem: since the </a:t>
            </a:r>
            <a:r>
              <a:rPr lang="en-US" dirty="0" err="1"/>
              <a:t>patient_ID</a:t>
            </a:r>
            <a:r>
              <a:rPr lang="en-US" dirty="0"/>
              <a:t> in the </a:t>
            </a:r>
            <a:r>
              <a:rPr lang="en-US" dirty="0" err="1"/>
              <a:t>patient_info</a:t>
            </a:r>
            <a:r>
              <a:rPr lang="en-US" dirty="0"/>
              <a:t> and </a:t>
            </a:r>
            <a:r>
              <a:rPr lang="en-US" dirty="0" err="1"/>
              <a:t>historical_details</a:t>
            </a:r>
            <a:r>
              <a:rPr lang="en-US" dirty="0"/>
              <a:t> is not corresponding, the data we got is wrong.</a:t>
            </a:r>
          </a:p>
        </p:txBody>
      </p:sp>
    </p:spTree>
    <p:extLst>
      <p:ext uri="{BB962C8B-B14F-4D97-AF65-F5344CB8AC3E}">
        <p14:creationId xmlns:p14="http://schemas.microsoft.com/office/powerpoint/2010/main" val="34043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78F8-C042-42B6-A93B-6D66DCDB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1C0C-3628-4F81-99AC-2E042F10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Make the </a:t>
            </a:r>
            <a:r>
              <a:rPr lang="en-US" dirty="0" err="1"/>
              <a:t>patient_ID</a:t>
            </a:r>
            <a:r>
              <a:rPr lang="en-US" dirty="0"/>
              <a:t> in the </a:t>
            </a:r>
            <a:r>
              <a:rPr lang="en-US" dirty="0" err="1"/>
              <a:t>patient_info</a:t>
            </a:r>
            <a:r>
              <a:rPr lang="en-US" dirty="0"/>
              <a:t> and </a:t>
            </a:r>
            <a:r>
              <a:rPr lang="en-US" dirty="0" err="1"/>
              <a:t>historical_details</a:t>
            </a:r>
            <a:r>
              <a:rPr lang="en-US" dirty="0"/>
              <a:t> corresponding.</a:t>
            </a:r>
          </a:p>
          <a:p>
            <a:r>
              <a:rPr lang="en-US" dirty="0"/>
              <a:t>2, Run Ambulation Algorithm successfully and make sure the input file and the output file is correct.</a:t>
            </a:r>
          </a:p>
          <a:p>
            <a:r>
              <a:rPr lang="en-US" dirty="0"/>
              <a:t>3, Final goal is to run all the codes automatically in the new server.  </a:t>
            </a:r>
          </a:p>
        </p:txBody>
      </p:sp>
    </p:spTree>
    <p:extLst>
      <p:ext uri="{BB962C8B-B14F-4D97-AF65-F5344CB8AC3E}">
        <p14:creationId xmlns:p14="http://schemas.microsoft.com/office/powerpoint/2010/main" val="409888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D4C9-A66D-4AB9-834C-E5D678E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25760"/>
            <a:ext cx="10515600" cy="1325563"/>
          </a:xfrm>
        </p:spPr>
        <p:txBody>
          <a:bodyPr/>
          <a:lstStyle/>
          <a:p>
            <a:r>
              <a:rPr lang="en-US" dirty="0"/>
              <a:t>23 V</a:t>
            </a:r>
            <a:r>
              <a:rPr lang="en-US" altLang="zh-CN" dirty="0"/>
              <a:t>ariables: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1825-4CB1-497D-AF7E-FFA178C7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983012" cy="58235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	</a:t>
            </a:r>
            <a:r>
              <a:rPr lang="en-US" dirty="0" err="1"/>
              <a:t>Ambulations</a:t>
            </a:r>
            <a:r>
              <a:rPr lang="en-US" dirty="0"/>
              <a:t>		Hours.Since.Last.Walk_Day1 </a:t>
            </a:r>
          </a:p>
          <a:p>
            <a:r>
              <a:rPr lang="en-US" dirty="0"/>
              <a:t>	Ambulation_Day1		Hours.Since.Last.Walk_Day2</a:t>
            </a:r>
          </a:p>
          <a:p>
            <a:r>
              <a:rPr lang="en-US" dirty="0"/>
              <a:t>	Ambulation_Day2		Hours.Since.Last.Walk_Day3	</a:t>
            </a:r>
          </a:p>
          <a:p>
            <a:r>
              <a:rPr lang="en-US" dirty="0"/>
              <a:t>	Ambulation_Day3		Speed_change1   =  Average.Speed2  - Average.Speed1</a:t>
            </a:r>
          </a:p>
          <a:p>
            <a:r>
              <a:rPr lang="en-US" dirty="0"/>
              <a:t>	Duration	                 		Speed_change2   =  Average.Speed3  - Average.Speed2</a:t>
            </a:r>
          </a:p>
          <a:p>
            <a:r>
              <a:rPr lang="en-US" dirty="0"/>
              <a:t>	Duration_Day1	</a:t>
            </a:r>
          </a:p>
          <a:p>
            <a:r>
              <a:rPr lang="en-US" dirty="0"/>
              <a:t>	Duration_Day2	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dirty="0"/>
              <a:t>	Duration_Day3	</a:t>
            </a:r>
          </a:p>
          <a:p>
            <a:r>
              <a:rPr lang="en-US" dirty="0"/>
              <a:t>	</a:t>
            </a:r>
            <a:r>
              <a:rPr lang="en-US" dirty="0" err="1"/>
              <a:t>Average.Speed</a:t>
            </a:r>
            <a:r>
              <a:rPr lang="en-US" dirty="0"/>
              <a:t>	</a:t>
            </a:r>
          </a:p>
          <a:p>
            <a:r>
              <a:rPr lang="en-US" dirty="0"/>
              <a:t>	Average.Speed1	</a:t>
            </a:r>
          </a:p>
          <a:p>
            <a:r>
              <a:rPr lang="en-US" dirty="0"/>
              <a:t>	Average.Speed2	</a:t>
            </a:r>
          </a:p>
          <a:p>
            <a:r>
              <a:rPr lang="en-US" dirty="0"/>
              <a:t>	Average.Speed3	</a:t>
            </a:r>
          </a:p>
          <a:p>
            <a:r>
              <a:rPr lang="en-US" dirty="0"/>
              <a:t>	</a:t>
            </a:r>
            <a:r>
              <a:rPr lang="en-US" dirty="0" err="1"/>
              <a:t>Speed_max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Speed_min</a:t>
            </a:r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Total.Distance.Walked</a:t>
            </a:r>
            <a:r>
              <a:rPr lang="en-US" dirty="0"/>
              <a:t>	</a:t>
            </a:r>
          </a:p>
          <a:p>
            <a:r>
              <a:rPr lang="en-US" dirty="0"/>
              <a:t>	Distance_Day1	</a:t>
            </a:r>
          </a:p>
          <a:p>
            <a:r>
              <a:rPr lang="en-US" dirty="0"/>
              <a:t>	Distance_Day2	</a:t>
            </a:r>
          </a:p>
          <a:p>
            <a:r>
              <a:rPr lang="en-US" dirty="0"/>
              <a:t>	Distance_Day3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344-92D4-4282-8CCE-11C41BB1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12" y="20782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top 10 I</a:t>
            </a:r>
            <a:r>
              <a:rPr lang="en-US" altLang="zh-CN" dirty="0"/>
              <a:t>mportant </a:t>
            </a:r>
            <a:r>
              <a:rPr lang="en-US" dirty="0"/>
              <a:t>V</a:t>
            </a:r>
            <a:r>
              <a:rPr lang="en-US" altLang="zh-CN" dirty="0"/>
              <a:t>ariables: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C950-0696-48A1-8A30-0601739D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2"/>
            <a:ext cx="10515600" cy="5225625"/>
          </a:xfrm>
        </p:spPr>
        <p:txBody>
          <a:bodyPr>
            <a:normAutofit/>
          </a:bodyPr>
          <a:lstStyle/>
          <a:p>
            <a:r>
              <a:rPr lang="en-US" dirty="0"/>
              <a:t>top 10: </a:t>
            </a:r>
          </a:p>
          <a:p>
            <a:pPr lvl="1"/>
            <a:r>
              <a:rPr lang="en-US" dirty="0"/>
              <a:t>Duration_Day3 			1.4131555</a:t>
            </a:r>
          </a:p>
          <a:p>
            <a:pPr lvl="1"/>
            <a:r>
              <a:rPr lang="en-US" dirty="0"/>
              <a:t>Average.Speed1			1.4953429</a:t>
            </a:r>
          </a:p>
          <a:p>
            <a:pPr lvl="1"/>
            <a:r>
              <a:rPr lang="en-US" dirty="0" err="1"/>
              <a:t>Total.Distance.Walked</a:t>
            </a:r>
            <a:r>
              <a:rPr lang="en-US" dirty="0"/>
              <a:t>		1.6896425</a:t>
            </a:r>
          </a:p>
          <a:p>
            <a:pPr lvl="1"/>
            <a:r>
              <a:rPr lang="en-US" dirty="0" err="1"/>
              <a:t>Ambulations</a:t>
            </a:r>
            <a:r>
              <a:rPr lang="en-US" dirty="0"/>
              <a:t>			1.8645840</a:t>
            </a:r>
          </a:p>
          <a:p>
            <a:pPr lvl="1"/>
            <a:r>
              <a:rPr lang="en-US" dirty="0"/>
              <a:t>Duration 			2.2004146</a:t>
            </a:r>
          </a:p>
          <a:p>
            <a:pPr lvl="1"/>
            <a:r>
              <a:rPr lang="en-US" dirty="0"/>
              <a:t>Distance_Day2 			2.3163712</a:t>
            </a:r>
          </a:p>
          <a:p>
            <a:pPr lvl="1"/>
            <a:r>
              <a:rPr lang="en-US" dirty="0"/>
              <a:t>Average.Speed2			2.4396083</a:t>
            </a:r>
          </a:p>
          <a:p>
            <a:pPr lvl="1"/>
            <a:r>
              <a:rPr lang="en-US" dirty="0"/>
              <a:t>Duration_Day2 			2.9289714</a:t>
            </a:r>
            <a:endParaRPr lang="en-US" b="1" dirty="0"/>
          </a:p>
          <a:p>
            <a:pPr lvl="1"/>
            <a:r>
              <a:rPr lang="en-US" dirty="0"/>
              <a:t>Ambulation_Day2  		3.2945373</a:t>
            </a:r>
          </a:p>
          <a:p>
            <a:pPr lvl="1"/>
            <a:r>
              <a:rPr lang="en-US" dirty="0"/>
              <a:t>Hours.Since.Last.Walk_Day2    	3.3676831</a:t>
            </a:r>
          </a:p>
          <a:p>
            <a:pPr marL="457200" lvl="1" indent="0">
              <a:buNone/>
            </a:pPr>
            <a:r>
              <a:rPr lang="en-US" altLang="zh-CN" dirty="0"/>
              <a:t>(Use </a:t>
            </a:r>
            <a:r>
              <a:rPr lang="en-US" altLang="zh-CN" b="1" dirty="0" err="1"/>
              <a:t>filterVarImp</a:t>
            </a:r>
            <a:r>
              <a:rPr lang="en-US" altLang="zh-CN" dirty="0"/>
              <a:t> Function)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367-A4A9-4511-B90E-01C40EAF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Unbalanced problem and the confusion matrix.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C375FA-8AE6-49CA-B477-D40FF5B70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8696"/>
              </p:ext>
            </p:extLst>
          </p:nvPr>
        </p:nvGraphicFramePr>
        <p:xfrm>
          <a:off x="838200" y="1825625"/>
          <a:ext cx="7010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12898260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73522942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890799825"/>
                    </a:ext>
                  </a:extLst>
                </a:gridCol>
              </a:tblGrid>
              <a:tr h="331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Readmitted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2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readmitted 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9792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8C1464B-A8B2-4AC8-9C6E-B43AB891B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453002"/>
              </p:ext>
            </p:extLst>
          </p:nvPr>
        </p:nvGraphicFramePr>
        <p:xfrm>
          <a:off x="838200" y="3864331"/>
          <a:ext cx="6985262" cy="2595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0">
                  <a:extLst>
                    <a:ext uri="{9D8B030D-6E8A-4147-A177-3AD203B41FA5}">
                      <a16:colId xmlns:a16="http://schemas.microsoft.com/office/drawing/2014/main" val="208677420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636291002"/>
                    </a:ext>
                  </a:extLst>
                </a:gridCol>
                <a:gridCol w="1901488">
                  <a:extLst>
                    <a:ext uri="{9D8B030D-6E8A-4147-A177-3AD203B41FA5}">
                      <a16:colId xmlns:a16="http://schemas.microsoft.com/office/drawing/2014/main" val="1889105651"/>
                    </a:ext>
                  </a:extLst>
                </a:gridCol>
                <a:gridCol w="2821341">
                  <a:extLst>
                    <a:ext uri="{9D8B030D-6E8A-4147-A177-3AD203B41FA5}">
                      <a16:colId xmlns:a16="http://schemas.microsoft.com/office/drawing/2014/main" val="2675212665"/>
                    </a:ext>
                  </a:extLst>
                </a:gridCol>
              </a:tblGrid>
              <a:tr h="395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condition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4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66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77(True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10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0(False </a:t>
                      </a:r>
                      <a:r>
                        <a:rPr lang="en-US" dirty="0"/>
                        <a:t>Negative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8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A609D52-FA16-4F10-B616-AEDD3AEC20F4}"/>
              </a:ext>
            </a:extLst>
          </p:cNvPr>
          <p:cNvSpPr txBox="1">
            <a:spLocks/>
          </p:cNvSpPr>
          <p:nvPr/>
        </p:nvSpPr>
        <p:spPr>
          <a:xfrm>
            <a:off x="0" y="27359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forest:</a:t>
            </a:r>
          </a:p>
        </p:txBody>
      </p:sp>
    </p:spTree>
    <p:extLst>
      <p:ext uri="{BB962C8B-B14F-4D97-AF65-F5344CB8AC3E}">
        <p14:creationId xmlns:p14="http://schemas.microsoft.com/office/powerpoint/2010/main" val="9257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A3C-E6D0-4D39-9478-C9BC44AD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78543FC-90CF-4530-BBED-ABCD2834E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664345"/>
              </p:ext>
            </p:extLst>
          </p:nvPr>
        </p:nvGraphicFramePr>
        <p:xfrm>
          <a:off x="2603369" y="981337"/>
          <a:ext cx="698526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0">
                  <a:extLst>
                    <a:ext uri="{9D8B030D-6E8A-4147-A177-3AD203B41FA5}">
                      <a16:colId xmlns:a16="http://schemas.microsoft.com/office/drawing/2014/main" val="208677420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636291002"/>
                    </a:ext>
                  </a:extLst>
                </a:gridCol>
                <a:gridCol w="1901488">
                  <a:extLst>
                    <a:ext uri="{9D8B030D-6E8A-4147-A177-3AD203B41FA5}">
                      <a16:colId xmlns:a16="http://schemas.microsoft.com/office/drawing/2014/main" val="1889105651"/>
                    </a:ext>
                  </a:extLst>
                </a:gridCol>
                <a:gridCol w="2821341">
                  <a:extLst>
                    <a:ext uri="{9D8B030D-6E8A-4147-A177-3AD203B41FA5}">
                      <a16:colId xmlns:a16="http://schemas.microsoft.com/office/drawing/2014/main" val="2675212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condition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4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66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77(True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10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0(False </a:t>
                      </a:r>
                      <a:r>
                        <a:rPr lang="en-US" dirty="0"/>
                        <a:t>Negative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8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6A2004C-A779-44EF-84CA-E1435C174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061974"/>
              </p:ext>
            </p:extLst>
          </p:nvPr>
        </p:nvGraphicFramePr>
        <p:xfrm>
          <a:off x="2603369" y="4106296"/>
          <a:ext cx="6985262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0">
                  <a:extLst>
                    <a:ext uri="{9D8B030D-6E8A-4147-A177-3AD203B41FA5}">
                      <a16:colId xmlns:a16="http://schemas.microsoft.com/office/drawing/2014/main" val="208677420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636291002"/>
                    </a:ext>
                  </a:extLst>
                </a:gridCol>
                <a:gridCol w="1901488">
                  <a:extLst>
                    <a:ext uri="{9D8B030D-6E8A-4147-A177-3AD203B41FA5}">
                      <a16:colId xmlns:a16="http://schemas.microsoft.com/office/drawing/2014/main" val="1889105651"/>
                    </a:ext>
                  </a:extLst>
                </a:gridCol>
                <a:gridCol w="2821341">
                  <a:extLst>
                    <a:ext uri="{9D8B030D-6E8A-4147-A177-3AD203B41FA5}">
                      <a16:colId xmlns:a16="http://schemas.microsoft.com/office/drawing/2014/main" val="267521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condition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4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66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77(True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10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0(False </a:t>
                      </a:r>
                      <a:r>
                        <a:rPr lang="en-US" dirty="0"/>
                        <a:t>Negative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80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EBD91EB-D70E-45F2-A289-AB0A3772AA53}"/>
              </a:ext>
            </a:extLst>
          </p:cNvPr>
          <p:cNvSpPr txBox="1">
            <a:spLocks/>
          </p:cNvSpPr>
          <p:nvPr/>
        </p:nvSpPr>
        <p:spPr>
          <a:xfrm>
            <a:off x="-113930" y="31637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7759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8FFC-540B-4280-936C-6100FCFB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354"/>
            <a:ext cx="10515600" cy="1728394"/>
          </a:xfrm>
        </p:spPr>
        <p:txBody>
          <a:bodyPr>
            <a:normAutofit/>
          </a:bodyPr>
          <a:lstStyle/>
          <a:p>
            <a:r>
              <a:rPr lang="en-US" dirty="0"/>
              <a:t>Confusion matrix(Balance: 12 vs 12)  R</a:t>
            </a:r>
            <a:r>
              <a:rPr lang="en-US" altLang="zh-CN" dirty="0"/>
              <a:t>andom Forest </a:t>
            </a:r>
            <a:r>
              <a:rPr lang="en-US" dirty="0"/>
              <a:t>Leave one out of validation(100 times)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01AFB-85F7-4DB0-B30C-0006E8C43D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9468" y="2133747"/>
          <a:ext cx="773306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396">
                  <a:extLst>
                    <a:ext uri="{9D8B030D-6E8A-4147-A177-3AD203B41FA5}">
                      <a16:colId xmlns:a16="http://schemas.microsoft.com/office/drawing/2014/main" val="2086774200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1636291002"/>
                    </a:ext>
                  </a:extLst>
                </a:gridCol>
                <a:gridCol w="2526384">
                  <a:extLst>
                    <a:ext uri="{9D8B030D-6E8A-4147-A177-3AD203B41FA5}">
                      <a16:colId xmlns:a16="http://schemas.microsoft.com/office/drawing/2014/main" val="188910565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67521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condition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4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66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28(True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10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20(False </a:t>
                      </a:r>
                      <a:r>
                        <a:rPr lang="en-US" dirty="0"/>
                        <a:t>Negative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8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1EB25B-5D19-4FF4-B428-D23EA102BC43}"/>
              </a:ext>
            </a:extLst>
          </p:cNvPr>
          <p:cNvSpPr txBox="1"/>
          <p:nvPr/>
        </p:nvSpPr>
        <p:spPr>
          <a:xfrm>
            <a:off x="2229468" y="5363851"/>
            <a:ext cx="701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result of repeating 100 times. </a:t>
            </a:r>
          </a:p>
        </p:txBody>
      </p:sp>
    </p:spTree>
    <p:extLst>
      <p:ext uri="{BB962C8B-B14F-4D97-AF65-F5344CB8AC3E}">
        <p14:creationId xmlns:p14="http://schemas.microsoft.com/office/powerpoint/2010/main" val="21669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7F5-12A3-4F89-92D7-F93CC7CC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function </a:t>
            </a:r>
            <a:r>
              <a:rPr lang="en-US" b="1" dirty="0"/>
              <a:t>sample</a:t>
            </a:r>
            <a:r>
              <a:rPr lang="en-US" dirty="0"/>
              <a:t>() to make fake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E995-C154-4DFE-9F05-4A23862F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sample() function allows you to draw random samples of elements (scalars) from a vector. </a:t>
            </a:r>
          </a:p>
          <a:p>
            <a:r>
              <a:rPr lang="en-US" dirty="0"/>
              <a:t>Use 12 readmission patients data as a vector. </a:t>
            </a:r>
          </a:p>
          <a:p>
            <a:r>
              <a:rPr lang="en-US" dirty="0"/>
              <a:t>In this way, I generate 72 patients data who is readmission. </a:t>
            </a:r>
          </a:p>
        </p:txBody>
      </p:sp>
    </p:spTree>
    <p:extLst>
      <p:ext uri="{BB962C8B-B14F-4D97-AF65-F5344CB8AC3E}">
        <p14:creationId xmlns:p14="http://schemas.microsoft.com/office/powerpoint/2010/main" val="133285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4F47-4974-4F54-B7B1-7ABEEA33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1254"/>
            <a:ext cx="10515600" cy="1325563"/>
          </a:xfrm>
        </p:spPr>
        <p:txBody>
          <a:bodyPr/>
          <a:lstStyle/>
          <a:p>
            <a:r>
              <a:rPr lang="en-US" dirty="0"/>
              <a:t>Fake data. Leave one out of validation- rf.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82295-4779-46F1-A380-31B2993F5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221498"/>
              </p:ext>
            </p:extLst>
          </p:nvPr>
        </p:nvGraphicFramePr>
        <p:xfrm>
          <a:off x="1762812" y="2364272"/>
          <a:ext cx="698526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070">
                  <a:extLst>
                    <a:ext uri="{9D8B030D-6E8A-4147-A177-3AD203B41FA5}">
                      <a16:colId xmlns:a16="http://schemas.microsoft.com/office/drawing/2014/main" val="208677420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1636291002"/>
                    </a:ext>
                  </a:extLst>
                </a:gridCol>
                <a:gridCol w="1901488">
                  <a:extLst>
                    <a:ext uri="{9D8B030D-6E8A-4147-A177-3AD203B41FA5}">
                      <a16:colId xmlns:a16="http://schemas.microsoft.com/office/drawing/2014/main" val="1889105651"/>
                    </a:ext>
                  </a:extLst>
                </a:gridCol>
                <a:gridCol w="2821341">
                  <a:extLst>
                    <a:ext uri="{9D8B030D-6E8A-4147-A177-3AD203B41FA5}">
                      <a16:colId xmlns:a16="http://schemas.microsoft.com/office/drawing/2014/main" val="2675212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condition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64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Condition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66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</a:t>
                      </a:r>
                      <a:b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38(True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13(False Positive)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108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 condition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0(False </a:t>
                      </a:r>
                      <a:r>
                        <a:rPr lang="en-US" dirty="0"/>
                        <a:t>Negative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49(True Negative)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3448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11899F-C462-4F6D-8885-A84F8B190774}"/>
              </a:ext>
            </a:extLst>
          </p:cNvPr>
          <p:cNvSpPr txBox="1"/>
          <p:nvPr/>
        </p:nvSpPr>
        <p:spPr>
          <a:xfrm>
            <a:off x="4427988" y="4929672"/>
            <a:ext cx="21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100 times.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0F361-BE36-4003-9110-59D240B33D2D}"/>
              </a:ext>
            </a:extLst>
          </p:cNvPr>
          <p:cNvSpPr txBox="1"/>
          <p:nvPr/>
        </p:nvSpPr>
        <p:spPr>
          <a:xfrm>
            <a:off x="551468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093A8-C5C4-46CA-80F7-411F076366C7}"/>
              </a:ext>
            </a:extLst>
          </p:cNvPr>
          <p:cNvSpPr txBox="1"/>
          <p:nvPr/>
        </p:nvSpPr>
        <p:spPr>
          <a:xfrm>
            <a:off x="3263245" y="5539556"/>
            <a:ext cx="566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72 negative data and 72 positive data.</a:t>
            </a:r>
          </a:p>
        </p:txBody>
      </p:sp>
    </p:spTree>
    <p:extLst>
      <p:ext uri="{BB962C8B-B14F-4D97-AF65-F5344CB8AC3E}">
        <p14:creationId xmlns:p14="http://schemas.microsoft.com/office/powerpoint/2010/main" val="87630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8CD8-0A59-48BF-8C52-44843C59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</a:t>
            </a:r>
            <a:r>
              <a:rPr lang="en-US" altLang="zh-CN" b="1" dirty="0"/>
              <a:t>he second part – ETL(</a:t>
            </a:r>
            <a:r>
              <a:rPr lang="en-US" altLang="zh-CN" b="1" dirty="0" err="1"/>
              <a:t>pmr-etl</a:t>
            </a:r>
            <a:r>
              <a:rPr lang="en-US" altLang="zh-CN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FD5D-4DDB-4E48-A11A-7FBC0D7B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inputs and outputs. Generate a list of input files and output files as well as datasets written to the database.-- completed.</a:t>
            </a:r>
          </a:p>
          <a:p>
            <a:r>
              <a:rPr lang="en-US" dirty="0"/>
              <a:t>Next, you will need to set update these scripts/applications to write to the MSSQL database ESMPMMCADBDEV1 instead of MariaDB. --(PMR 15,16) - completed</a:t>
            </a:r>
          </a:p>
          <a:p>
            <a:r>
              <a:rPr lang="en-US" dirty="0"/>
              <a:t>Then set them up to run on the ESMPMMCADBDEV1 server. --(PMR 17) – Still in progress. I have already run all python code in my laptop. Most of them worked well.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11441</TotalTime>
  <Words>1105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The first part - Prediction </vt:lpstr>
      <vt:lpstr>23 Variables:</vt:lpstr>
      <vt:lpstr>The top 10 Important Variables:</vt:lpstr>
      <vt:lpstr>Unbalanced problem and the confusion matrix. </vt:lpstr>
      <vt:lpstr>Linear regression</vt:lpstr>
      <vt:lpstr>Confusion matrix(Balance: 12 vs 12)  Random Forest Leave one out of validation(100 times)</vt:lpstr>
      <vt:lpstr>Use function sample() to make fake data</vt:lpstr>
      <vt:lpstr>Fake data. Leave one out of validation- rf.</vt:lpstr>
      <vt:lpstr>The second part – ETL(pmr-etl)</vt:lpstr>
      <vt:lpstr>Input and output files</vt:lpstr>
      <vt:lpstr>Communication Protocol</vt:lpstr>
      <vt:lpstr>combined.py</vt:lpstr>
      <vt:lpstr>idata_automater.py</vt:lpstr>
      <vt:lpstr>Ambulation Algorithm</vt:lpstr>
      <vt:lpstr>act2hist.py</vt:lpstr>
      <vt:lpstr>converter.py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smote method to solve imbanlanced problem.</dc:title>
  <dc:creator>王 奔放</dc:creator>
  <cp:lastModifiedBy>王 奔放</cp:lastModifiedBy>
  <cp:revision>39</cp:revision>
  <dcterms:created xsi:type="dcterms:W3CDTF">2019-08-02T09:15:04Z</dcterms:created>
  <dcterms:modified xsi:type="dcterms:W3CDTF">2019-08-28T17:02:25Z</dcterms:modified>
</cp:coreProperties>
</file>