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5" r:id="rId8"/>
    <p:sldId id="263" r:id="rId9"/>
    <p:sldId id="262"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128" y="-9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BECDF5-6EE9-6442-A7B8-1BD986613D97}" type="datetimeFigureOut">
              <a:rPr lang="en-US" smtClean="0"/>
              <a:t>8/16/11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261013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ECDF5-6EE9-6442-A7B8-1BD986613D97}" type="datetimeFigureOut">
              <a:rPr lang="en-US" smtClean="0"/>
              <a:t>8/16/11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277809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ECDF5-6EE9-6442-A7B8-1BD986613D97}" type="datetimeFigureOut">
              <a:rPr lang="en-US" smtClean="0"/>
              <a:t>8/16/11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370766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ECDF5-6EE9-6442-A7B8-1BD986613D97}" type="datetimeFigureOut">
              <a:rPr lang="en-US" smtClean="0"/>
              <a:t>8/16/11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106543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ECDF5-6EE9-6442-A7B8-1BD986613D97}" type="datetimeFigureOut">
              <a:rPr lang="en-US" smtClean="0"/>
              <a:t>8/16/11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215800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ECDF5-6EE9-6442-A7B8-1BD986613D97}" type="datetimeFigureOut">
              <a:rPr lang="en-US" smtClean="0"/>
              <a:t>8/16/11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36887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BECDF5-6EE9-6442-A7B8-1BD986613D97}" type="datetimeFigureOut">
              <a:rPr lang="en-US" smtClean="0"/>
              <a:t>8/16/11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90747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BECDF5-6EE9-6442-A7B8-1BD986613D97}" type="datetimeFigureOut">
              <a:rPr lang="en-US" smtClean="0"/>
              <a:t>8/16/11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135404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ECDF5-6EE9-6442-A7B8-1BD986613D97}" type="datetimeFigureOut">
              <a:rPr lang="en-US" smtClean="0"/>
              <a:t>8/16/11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20602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ECDF5-6EE9-6442-A7B8-1BD986613D97}" type="datetimeFigureOut">
              <a:rPr lang="en-US" smtClean="0"/>
              <a:t>8/16/11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105770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ECDF5-6EE9-6442-A7B8-1BD986613D97}" type="datetimeFigureOut">
              <a:rPr lang="en-US" smtClean="0"/>
              <a:t>8/16/11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4247D-C16F-C34B-9EEF-5BCFCEC41A1C}" type="slidenum">
              <a:rPr lang="en-US" smtClean="0"/>
              <a:t>‹#›</a:t>
            </a:fld>
            <a:endParaRPr lang="en-US"/>
          </a:p>
        </p:txBody>
      </p:sp>
    </p:spTree>
    <p:extLst>
      <p:ext uri="{BB962C8B-B14F-4D97-AF65-F5344CB8AC3E}">
        <p14:creationId xmlns:p14="http://schemas.microsoft.com/office/powerpoint/2010/main" val="3300438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ECDF5-6EE9-6442-A7B8-1BD986613D97}" type="datetimeFigureOut">
              <a:rPr lang="en-US" smtClean="0"/>
              <a:t>8/16/11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4247D-C16F-C34B-9EEF-5BCFCEC41A1C}" type="slidenum">
              <a:rPr lang="en-US" smtClean="0"/>
              <a:t>‹#›</a:t>
            </a:fld>
            <a:endParaRPr lang="en-US"/>
          </a:p>
        </p:txBody>
      </p:sp>
    </p:spTree>
    <p:extLst>
      <p:ext uri="{BB962C8B-B14F-4D97-AF65-F5344CB8AC3E}">
        <p14:creationId xmlns:p14="http://schemas.microsoft.com/office/powerpoint/2010/main" val="326858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Fossil Mobile Architecture</a:t>
            </a:r>
            <a:endParaRPr lang="en-US" dirty="0"/>
          </a:p>
        </p:txBody>
      </p:sp>
      <p:sp>
        <p:nvSpPr>
          <p:cNvPr id="3" name="Subtitle 2"/>
          <p:cNvSpPr>
            <a:spLocks noGrp="1"/>
          </p:cNvSpPr>
          <p:nvPr>
            <p:ph type="subTitle" idx="1"/>
          </p:nvPr>
        </p:nvSpPr>
        <p:spPr/>
        <p:txBody>
          <a:bodyPr/>
          <a:lstStyle/>
          <a:p>
            <a:r>
              <a:rPr lang="en-US" dirty="0" smtClean="0"/>
              <a:t>Client Side MVC Design Pattern</a:t>
            </a:r>
            <a:endParaRPr lang="en-US" dirty="0"/>
          </a:p>
        </p:txBody>
      </p:sp>
      <p:pic>
        <p:nvPicPr>
          <p:cNvPr id="4" name="Picture 3" descr="fossil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003300"/>
            <a:ext cx="1384300" cy="787400"/>
          </a:xfrm>
          <a:prstGeom prst="rect">
            <a:avLst/>
          </a:prstGeom>
        </p:spPr>
      </p:pic>
    </p:spTree>
    <p:extLst>
      <p:ext uri="{BB962C8B-B14F-4D97-AF65-F5344CB8AC3E}">
        <p14:creationId xmlns:p14="http://schemas.microsoft.com/office/powerpoint/2010/main" val="313714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Does it Support Native Apps?</a:t>
            </a:r>
            <a:endParaRPr lang="en-US" sz="2400" b="1" dirty="0"/>
          </a:p>
        </p:txBody>
      </p:sp>
      <p:sp>
        <p:nvSpPr>
          <p:cNvPr id="5" name="TextBox 4"/>
          <p:cNvSpPr txBox="1"/>
          <p:nvPr/>
        </p:nvSpPr>
        <p:spPr>
          <a:xfrm>
            <a:off x="371120" y="1129461"/>
            <a:ext cx="8301002" cy="1815882"/>
          </a:xfrm>
          <a:prstGeom prst="rect">
            <a:avLst/>
          </a:prstGeom>
          <a:noFill/>
        </p:spPr>
        <p:txBody>
          <a:bodyPr wrap="square" rtlCol="0">
            <a:spAutoFit/>
          </a:bodyPr>
          <a:lstStyle/>
          <a:p>
            <a:r>
              <a:rPr lang="en-US" sz="1600" dirty="0" smtClean="0"/>
              <a:t>Providing a data only view of our commerce catalog is a big step towards supporting native apps. Session management will be the challenge with native apps. This solution may provide that via GET request/response and Cookie management (both supported in native apps) but some discovery will be required to verify this.</a:t>
            </a:r>
          </a:p>
          <a:p>
            <a:endParaRPr lang="en-US" sz="1600" dirty="0"/>
          </a:p>
          <a:p>
            <a:r>
              <a:rPr lang="en-US" sz="1600" dirty="0" smtClean="0"/>
              <a:t>This will get us to a point where we can easily begin a discovery phase without having to write a custom store just to get started.</a:t>
            </a:r>
            <a:endParaRPr lang="en-US" sz="1200" dirty="0"/>
          </a:p>
        </p:txBody>
      </p:sp>
    </p:spTree>
    <p:extLst>
      <p:ext uri="{BB962C8B-B14F-4D97-AF65-F5344CB8AC3E}">
        <p14:creationId xmlns:p14="http://schemas.microsoft.com/office/powerpoint/2010/main" val="369207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Conclusions</a:t>
            </a:r>
            <a:endParaRPr lang="en-US" sz="2400" b="1" dirty="0"/>
          </a:p>
        </p:txBody>
      </p:sp>
      <p:sp>
        <p:nvSpPr>
          <p:cNvPr id="5" name="TextBox 4"/>
          <p:cNvSpPr txBox="1"/>
          <p:nvPr/>
        </p:nvSpPr>
        <p:spPr>
          <a:xfrm>
            <a:off x="371120" y="1129461"/>
            <a:ext cx="8301002" cy="2554545"/>
          </a:xfrm>
          <a:prstGeom prst="rect">
            <a:avLst/>
          </a:prstGeom>
          <a:noFill/>
        </p:spPr>
        <p:txBody>
          <a:bodyPr wrap="square" rtlCol="0">
            <a:spAutoFit/>
          </a:bodyPr>
          <a:lstStyle/>
          <a:p>
            <a:r>
              <a:rPr lang="en-US" sz="1600" dirty="0" smtClean="0"/>
              <a:t>The presented mobile strategy had 2 goals:</a:t>
            </a:r>
          </a:p>
          <a:p>
            <a:endParaRPr lang="en-US" sz="1600" dirty="0"/>
          </a:p>
          <a:p>
            <a:pPr marL="342900" indent="-342900">
              <a:buFont typeface="+mj-lt"/>
              <a:buAutoNum type="arabicParenR"/>
            </a:pPr>
            <a:r>
              <a:rPr lang="en-US" sz="1600" dirty="0" smtClean="0"/>
              <a:t>Mobile sites and apps need to be light-weight and flexible.</a:t>
            </a:r>
          </a:p>
          <a:p>
            <a:pPr marL="342900" indent="-342900">
              <a:buFont typeface="+mj-lt"/>
              <a:buAutoNum type="arabicParenR"/>
            </a:pPr>
            <a:r>
              <a:rPr lang="en-US" sz="1600" dirty="0" smtClean="0"/>
              <a:t>Fossil sites need to be engaging and creative.</a:t>
            </a:r>
          </a:p>
          <a:p>
            <a:pPr marL="342900" indent="-342900">
              <a:buFont typeface="+mj-lt"/>
              <a:buAutoNum type="arabicParenR"/>
            </a:pPr>
            <a:endParaRPr lang="en-US" sz="1600" dirty="0"/>
          </a:p>
          <a:p>
            <a:r>
              <a:rPr lang="en-US" sz="1600" dirty="0" smtClean="0"/>
              <a:t>The proposed architecture targets these goals and does so in a way which should positively impact both App </a:t>
            </a:r>
            <a:r>
              <a:rPr lang="en-US" sz="1600" dirty="0" err="1" smtClean="0"/>
              <a:t>Dev</a:t>
            </a:r>
            <a:r>
              <a:rPr lang="en-US" sz="1600" dirty="0" smtClean="0"/>
              <a:t>, UI </a:t>
            </a:r>
            <a:r>
              <a:rPr lang="en-US" sz="1600" dirty="0" err="1" smtClean="0"/>
              <a:t>Dev</a:t>
            </a:r>
            <a:r>
              <a:rPr lang="en-US" sz="1600" dirty="0" smtClean="0"/>
              <a:t> and the Operations teams in a significant way. </a:t>
            </a:r>
          </a:p>
          <a:p>
            <a:endParaRPr lang="en-US" sz="1600" dirty="0"/>
          </a:p>
          <a:p>
            <a:r>
              <a:rPr lang="en-US" sz="1600" dirty="0" smtClean="0"/>
              <a:t>This strategy will allow each team to focus more fully on core competencies and extend initiatives in those areas where their efforts can provide the greatest return to the business.</a:t>
            </a:r>
            <a:endParaRPr lang="en-US" sz="1200" dirty="0"/>
          </a:p>
        </p:txBody>
      </p:sp>
    </p:spTree>
    <p:extLst>
      <p:ext uri="{BB962C8B-B14F-4D97-AF65-F5344CB8AC3E}">
        <p14:creationId xmlns:p14="http://schemas.microsoft.com/office/powerpoint/2010/main" val="309528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120" y="1129461"/>
            <a:ext cx="4162780" cy="3370153"/>
          </a:xfrm>
          <a:prstGeom prst="rect">
            <a:avLst/>
          </a:prstGeom>
          <a:noFill/>
        </p:spPr>
        <p:txBody>
          <a:bodyPr wrap="square" rtlCol="0">
            <a:spAutoFit/>
          </a:bodyPr>
          <a:lstStyle/>
          <a:p>
            <a:pPr marL="342900" indent="-342900">
              <a:buFont typeface="+mj-lt"/>
              <a:buAutoNum type="arabicParenR"/>
            </a:pPr>
            <a:r>
              <a:rPr lang="en-US" sz="1500" dirty="0" smtClean="0"/>
              <a:t>Mobile sites and apps need to be light-weight and flexible.</a:t>
            </a:r>
          </a:p>
          <a:p>
            <a:pPr marL="342900" indent="-342900">
              <a:buFont typeface="+mj-lt"/>
              <a:buAutoNum type="arabicParenR"/>
            </a:pPr>
            <a:r>
              <a:rPr lang="en-US" sz="1500" dirty="0" smtClean="0"/>
              <a:t>Fossil sites need to be engaging and creative.</a:t>
            </a:r>
          </a:p>
          <a:p>
            <a:endParaRPr lang="en-US" sz="1500" dirty="0"/>
          </a:p>
          <a:p>
            <a:pPr marL="341313" indent="-341313"/>
            <a:r>
              <a:rPr lang="en-US" sz="1500" dirty="0" smtClean="0"/>
              <a:t>Q: 	How do we does Fossil </a:t>
            </a:r>
            <a:r>
              <a:rPr lang="en-US" sz="1500" dirty="0" err="1" smtClean="0"/>
              <a:t>Dev</a:t>
            </a:r>
            <a:r>
              <a:rPr lang="en-US" sz="1500" dirty="0" smtClean="0"/>
              <a:t> accomplish this goal?</a:t>
            </a:r>
          </a:p>
          <a:p>
            <a:pPr marL="341313" indent="-341313"/>
            <a:r>
              <a:rPr lang="en-US" sz="1500" dirty="0" smtClean="0"/>
              <a:t>A: 	</a:t>
            </a:r>
            <a:r>
              <a:rPr lang="en-US" sz="1500" dirty="0" smtClean="0"/>
              <a:t>Client-side scripting can take 1) and turn it into 2).</a:t>
            </a:r>
          </a:p>
          <a:p>
            <a:pPr marL="341313" indent="-341313"/>
            <a:r>
              <a:rPr lang="en-US" sz="1500" dirty="0" smtClean="0"/>
              <a:t>	We create one minimal markup website and use client side </a:t>
            </a:r>
            <a:r>
              <a:rPr lang="en-US" sz="1500" dirty="0" err="1" smtClean="0"/>
              <a:t>templating</a:t>
            </a:r>
            <a:r>
              <a:rPr lang="en-US" sz="1500" dirty="0" smtClean="0"/>
              <a:t> to do the rest regardless of brand… </a:t>
            </a:r>
            <a:r>
              <a:rPr lang="en-US" sz="1500" b="1" dirty="0" smtClean="0">
                <a:solidFill>
                  <a:srgbClr val="FF0000"/>
                </a:solidFill>
              </a:rPr>
              <a:t>One set of JSPs will work for all mobile sites</a:t>
            </a:r>
            <a:r>
              <a:rPr lang="en-US" sz="1500" dirty="0" smtClean="0"/>
              <a:t>.</a:t>
            </a:r>
          </a:p>
          <a:p>
            <a:pPr marL="341313" indent="-341313"/>
            <a:r>
              <a:rPr lang="en-US" sz="1500" dirty="0" smtClean="0"/>
              <a:t>:</a:t>
            </a:r>
          </a:p>
          <a:p>
            <a:pPr marL="341313" indent="-341313"/>
            <a:endParaRPr lang="en-US" dirty="0"/>
          </a:p>
        </p:txBody>
      </p:sp>
      <p:sp>
        <p:nvSpPr>
          <p:cNvPr id="5" name="TextBox 4"/>
          <p:cNvSpPr txBox="1"/>
          <p:nvPr/>
        </p:nvSpPr>
        <p:spPr>
          <a:xfrm>
            <a:off x="365760" y="548640"/>
            <a:ext cx="8259647" cy="461665"/>
          </a:xfrm>
          <a:prstGeom prst="rect">
            <a:avLst/>
          </a:prstGeom>
          <a:noFill/>
        </p:spPr>
        <p:txBody>
          <a:bodyPr wrap="square" rtlCol="0">
            <a:spAutoFit/>
          </a:bodyPr>
          <a:lstStyle/>
          <a:p>
            <a:r>
              <a:rPr lang="en-US" sz="2400" b="1" dirty="0" smtClean="0"/>
              <a:t>Mobile Strategy - Overview</a:t>
            </a:r>
            <a:endParaRPr lang="en-US" sz="2400" b="1" dirty="0"/>
          </a:p>
        </p:txBody>
      </p:sp>
      <p:sp>
        <p:nvSpPr>
          <p:cNvPr id="6" name="TextBox 5"/>
          <p:cNvSpPr txBox="1"/>
          <p:nvPr/>
        </p:nvSpPr>
        <p:spPr>
          <a:xfrm>
            <a:off x="4747159" y="1129461"/>
            <a:ext cx="4162780" cy="3785652"/>
          </a:xfrm>
          <a:prstGeom prst="rect">
            <a:avLst/>
          </a:prstGeom>
          <a:noFill/>
        </p:spPr>
        <p:txBody>
          <a:bodyPr wrap="square" rtlCol="0">
            <a:spAutoFit/>
          </a:bodyPr>
          <a:lstStyle/>
          <a:p>
            <a:pPr marL="341313" indent="-341313"/>
            <a:r>
              <a:rPr lang="en-US" sz="1600" dirty="0" smtClean="0">
                <a:solidFill>
                  <a:schemeClr val="tx2">
                    <a:lumMod val="60000"/>
                    <a:lumOff val="40000"/>
                  </a:schemeClr>
                </a:solidFill>
              </a:rPr>
              <a:t>&lt;!</a:t>
            </a:r>
            <a:r>
              <a:rPr lang="en-US" sz="1600" dirty="0" err="1" smtClean="0">
                <a:solidFill>
                  <a:schemeClr val="tx2">
                    <a:lumMod val="60000"/>
                    <a:lumOff val="40000"/>
                  </a:schemeClr>
                </a:solidFill>
              </a:rPr>
              <a:t>Doctype</a:t>
            </a:r>
            <a:r>
              <a:rPr lang="en-US" sz="1600" dirty="0" smtClean="0">
                <a:solidFill>
                  <a:schemeClr val="tx2">
                    <a:lumMod val="60000"/>
                    <a:lumOff val="40000"/>
                  </a:schemeClr>
                </a:solidFill>
              </a:rPr>
              <a:t> html&gt;</a:t>
            </a:r>
          </a:p>
          <a:p>
            <a:pPr marL="341313" indent="-341313"/>
            <a:r>
              <a:rPr lang="en-US" sz="1600" dirty="0" smtClean="0">
                <a:solidFill>
                  <a:schemeClr val="tx2">
                    <a:lumMod val="60000"/>
                    <a:lumOff val="40000"/>
                  </a:schemeClr>
                </a:solidFill>
              </a:rPr>
              <a:t>&lt;head&gt;</a:t>
            </a:r>
          </a:p>
          <a:p>
            <a:pPr marL="341313" indent="-341313"/>
            <a:r>
              <a:rPr lang="en-US" sz="1600" dirty="0" smtClean="0">
                <a:solidFill>
                  <a:schemeClr val="tx2">
                    <a:lumMod val="60000"/>
                    <a:lumOff val="40000"/>
                  </a:schemeClr>
                </a:solidFill>
              </a:rPr>
              <a:t>&lt;title&gt;&lt;%page title%&gt;</a:t>
            </a:r>
          </a:p>
          <a:p>
            <a:pPr marL="341313" indent="-341313"/>
            <a:r>
              <a:rPr lang="en-US" sz="1600" dirty="0" smtClean="0">
                <a:solidFill>
                  <a:schemeClr val="tx2">
                    <a:lumMod val="60000"/>
                    <a:lumOff val="40000"/>
                  </a:schemeClr>
                </a:solidFill>
              </a:rPr>
              <a:t>&lt;%meta tags go here%&gt;</a:t>
            </a:r>
          </a:p>
          <a:p>
            <a:pPr marL="341313" indent="-341313"/>
            <a:r>
              <a:rPr lang="en-US" sz="1600" dirty="0" smtClean="0">
                <a:solidFill>
                  <a:schemeClr val="tx2">
                    <a:lumMod val="60000"/>
                    <a:lumOff val="40000"/>
                  </a:schemeClr>
                </a:solidFill>
              </a:rPr>
              <a:t>[</a:t>
            </a:r>
            <a:r>
              <a:rPr lang="en-US" sz="1600" dirty="0" err="1" smtClean="0">
                <a:solidFill>
                  <a:schemeClr val="tx2">
                    <a:lumMod val="60000"/>
                    <a:lumOff val="40000"/>
                  </a:schemeClr>
                </a:solidFill>
              </a:rPr>
              <a:t>javascript</a:t>
            </a:r>
            <a:r>
              <a:rPr lang="en-US" sz="1600" dirty="0" smtClean="0">
                <a:solidFill>
                  <a:schemeClr val="tx2">
                    <a:lumMod val="60000"/>
                    <a:lumOff val="40000"/>
                  </a:schemeClr>
                </a:solidFill>
              </a:rPr>
              <a:t>, client side templates and </a:t>
            </a:r>
            <a:r>
              <a:rPr lang="en-US" sz="1600" dirty="0" err="1" smtClean="0">
                <a:solidFill>
                  <a:schemeClr val="tx2">
                    <a:lumMod val="60000"/>
                    <a:lumOff val="40000"/>
                  </a:schemeClr>
                </a:solidFill>
              </a:rPr>
              <a:t>css</a:t>
            </a:r>
            <a:r>
              <a:rPr lang="en-US" sz="1600" dirty="0" smtClean="0">
                <a:solidFill>
                  <a:schemeClr val="tx2">
                    <a:lumMod val="60000"/>
                    <a:lumOff val="40000"/>
                  </a:schemeClr>
                </a:solidFill>
              </a:rPr>
              <a:t> links go here in a </a:t>
            </a:r>
            <a:r>
              <a:rPr lang="en-US" sz="1600" dirty="0" err="1" smtClean="0">
                <a:solidFill>
                  <a:schemeClr val="tx2">
                    <a:lumMod val="60000"/>
                    <a:lumOff val="40000"/>
                  </a:schemeClr>
                </a:solidFill>
              </a:rPr>
              <a:t>fillslot</a:t>
            </a:r>
            <a:r>
              <a:rPr lang="en-US" sz="1600" dirty="0" smtClean="0">
                <a:solidFill>
                  <a:schemeClr val="tx2">
                    <a:lumMod val="60000"/>
                    <a:lumOff val="40000"/>
                  </a:schemeClr>
                </a:solidFill>
              </a:rPr>
              <a:t>]</a:t>
            </a:r>
          </a:p>
          <a:p>
            <a:pPr marL="341313" indent="-341313"/>
            <a:r>
              <a:rPr lang="en-US" sz="1600" dirty="0" smtClean="0">
                <a:solidFill>
                  <a:schemeClr val="tx2">
                    <a:lumMod val="60000"/>
                    <a:lumOff val="40000"/>
                  </a:schemeClr>
                </a:solidFill>
              </a:rPr>
              <a:t>&lt;%</a:t>
            </a:r>
          </a:p>
          <a:p>
            <a:pPr marL="341313" indent="-341313"/>
            <a:r>
              <a:rPr lang="en-US" sz="1600" dirty="0" err="1" smtClean="0">
                <a:solidFill>
                  <a:schemeClr val="tx2">
                    <a:lumMod val="60000"/>
                    <a:lumOff val="40000"/>
                  </a:schemeClr>
                </a:solidFill>
              </a:rPr>
              <a:t>var</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pageData</a:t>
            </a:r>
            <a:r>
              <a:rPr lang="en-US" sz="1600" dirty="0" smtClean="0">
                <a:solidFill>
                  <a:schemeClr val="tx2">
                    <a:lumMod val="60000"/>
                    <a:lumOff val="40000"/>
                  </a:schemeClr>
                </a:solidFill>
              </a:rPr>
              <a:t> = {</a:t>
            </a:r>
          </a:p>
          <a:p>
            <a:pPr marL="341313" indent="-341313"/>
            <a:r>
              <a:rPr lang="en-US" sz="1600" dirty="0" smtClean="0">
                <a:solidFill>
                  <a:schemeClr val="tx2">
                    <a:lumMod val="60000"/>
                    <a:lumOff val="40000"/>
                  </a:schemeClr>
                </a:solidFill>
              </a:rPr>
              <a:t>[‘</a:t>
            </a:r>
            <a:r>
              <a:rPr lang="en-US" sz="1600" dirty="0" err="1" smtClean="0">
                <a:solidFill>
                  <a:schemeClr val="tx2">
                    <a:lumMod val="60000"/>
                    <a:lumOff val="40000"/>
                  </a:schemeClr>
                </a:solidFill>
              </a:rPr>
              <a:t>all’,’other’,’data’,’goes’,’here</a:t>
            </a:r>
            <a:r>
              <a:rPr lang="en-US" sz="1600" dirty="0" smtClean="0">
                <a:solidFill>
                  <a:schemeClr val="tx2">
                    <a:lumMod val="60000"/>
                    <a:lumOff val="40000"/>
                  </a:schemeClr>
                </a:solidFill>
              </a:rPr>
              <a:t>’]</a:t>
            </a:r>
          </a:p>
          <a:p>
            <a:pPr marL="341313" indent="-341313"/>
            <a:r>
              <a:rPr lang="en-US" sz="1600" dirty="0" smtClean="0">
                <a:solidFill>
                  <a:schemeClr val="tx2">
                    <a:lumMod val="60000"/>
                    <a:lumOff val="40000"/>
                  </a:schemeClr>
                </a:solidFill>
              </a:rPr>
              <a:t>}</a:t>
            </a:r>
          </a:p>
          <a:p>
            <a:pPr marL="341313" indent="-341313"/>
            <a:r>
              <a:rPr lang="en-US" sz="1600" dirty="0" smtClean="0">
                <a:solidFill>
                  <a:schemeClr val="tx2">
                    <a:lumMod val="60000"/>
                    <a:lumOff val="40000"/>
                  </a:schemeClr>
                </a:solidFill>
              </a:rPr>
              <a:t>%&gt;</a:t>
            </a:r>
          </a:p>
          <a:p>
            <a:pPr marL="341313" indent="-341313"/>
            <a:r>
              <a:rPr lang="en-US" sz="1600" dirty="0" smtClean="0">
                <a:solidFill>
                  <a:schemeClr val="tx2">
                    <a:lumMod val="60000"/>
                    <a:lumOff val="40000"/>
                  </a:schemeClr>
                </a:solidFill>
              </a:rPr>
              <a:t>&lt;/head&gt;</a:t>
            </a:r>
          </a:p>
          <a:p>
            <a:pPr marL="341313" indent="-341313"/>
            <a:r>
              <a:rPr lang="en-US" sz="1600" dirty="0" smtClean="0">
                <a:solidFill>
                  <a:schemeClr val="tx2">
                    <a:lumMod val="60000"/>
                    <a:lumOff val="40000"/>
                  </a:schemeClr>
                </a:solidFill>
              </a:rPr>
              <a:t>&lt;body&gt;</a:t>
            </a:r>
          </a:p>
          <a:p>
            <a:pPr marL="341313" indent="-341313"/>
            <a:r>
              <a:rPr lang="en-US" sz="1600" dirty="0" smtClean="0">
                <a:solidFill>
                  <a:schemeClr val="tx2">
                    <a:lumMod val="60000"/>
                    <a:lumOff val="40000"/>
                  </a:schemeClr>
                </a:solidFill>
              </a:rPr>
              <a:t>&lt;/body&gt;</a:t>
            </a:r>
          </a:p>
          <a:p>
            <a:pPr marL="341313" indent="-341313"/>
            <a:r>
              <a:rPr lang="en-US" sz="1600" dirty="0" smtClean="0">
                <a:solidFill>
                  <a:schemeClr val="tx2">
                    <a:lumMod val="60000"/>
                    <a:lumOff val="40000"/>
                  </a:schemeClr>
                </a:solidFill>
              </a:rPr>
              <a:t>&lt;/html&gt;</a:t>
            </a:r>
            <a:endParaRPr lang="en-US" sz="1600" dirty="0" smtClean="0">
              <a:solidFill>
                <a:schemeClr val="tx2">
                  <a:lumMod val="60000"/>
                  <a:lumOff val="40000"/>
                </a:schemeClr>
              </a:solidFill>
            </a:endParaRPr>
          </a:p>
        </p:txBody>
      </p:sp>
    </p:spTree>
    <p:extLst>
      <p:ext uri="{BB962C8B-B14F-4D97-AF65-F5344CB8AC3E}">
        <p14:creationId xmlns:p14="http://schemas.microsoft.com/office/powerpoint/2010/main" val="250401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573775" y="4071112"/>
            <a:ext cx="1879186" cy="18239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Mobile ready</a:t>
            </a:r>
          </a:p>
          <a:p>
            <a:pPr algn="ctr"/>
            <a:r>
              <a:rPr lang="en-US" dirty="0" smtClean="0"/>
              <a:t>HTML / DOM</a:t>
            </a:r>
          </a:p>
          <a:p>
            <a:pPr algn="ctr"/>
            <a:r>
              <a:rPr lang="en-US" dirty="0" smtClean="0"/>
              <a:t>CSS and Script</a:t>
            </a:r>
          </a:p>
        </p:txBody>
      </p:sp>
      <p:sp>
        <p:nvSpPr>
          <p:cNvPr id="4" name="TextBox 3"/>
          <p:cNvSpPr txBox="1"/>
          <p:nvPr/>
        </p:nvSpPr>
        <p:spPr>
          <a:xfrm>
            <a:off x="371120" y="1129461"/>
            <a:ext cx="8301002" cy="2677656"/>
          </a:xfrm>
          <a:prstGeom prst="rect">
            <a:avLst/>
          </a:prstGeom>
          <a:noFill/>
        </p:spPr>
        <p:txBody>
          <a:bodyPr wrap="square" rtlCol="0">
            <a:spAutoFit/>
          </a:bodyPr>
          <a:lstStyle/>
          <a:p>
            <a:r>
              <a:rPr lang="en-US" sz="1600" dirty="0" smtClean="0"/>
              <a:t>Model, View, and Controller – typically this is a server side pattern related to databases, business logic and html output. We also use this pattern for client side </a:t>
            </a:r>
            <a:r>
              <a:rPr lang="en-US" sz="1600" dirty="0" err="1" smtClean="0"/>
              <a:t>templating</a:t>
            </a:r>
            <a:r>
              <a:rPr lang="en-US" sz="1600" dirty="0" smtClean="0"/>
              <a:t> and it looks like this:</a:t>
            </a:r>
          </a:p>
          <a:p>
            <a:endParaRPr lang="en-US" sz="1600" dirty="0"/>
          </a:p>
          <a:p>
            <a:pPr marL="341313" indent="-341313"/>
            <a:endParaRPr lang="en-US" sz="1200" dirty="0" smtClean="0"/>
          </a:p>
          <a:p>
            <a:pPr marL="911225" indent="-911225"/>
            <a:r>
              <a:rPr lang="en-US" sz="1200" b="1" dirty="0" smtClean="0"/>
              <a:t>Model:	</a:t>
            </a:r>
            <a:r>
              <a:rPr lang="en-US" sz="1200" dirty="0" smtClean="0"/>
              <a:t>	For our minimal markup website the model is the data that gets output by the server in the response, JSON in our case.</a:t>
            </a:r>
          </a:p>
          <a:p>
            <a:pPr marL="911225" indent="-911225"/>
            <a:endParaRPr lang="en-US" sz="1200" dirty="0"/>
          </a:p>
          <a:p>
            <a:pPr marL="911225" indent="-911225"/>
            <a:r>
              <a:rPr lang="en-US" sz="1200" b="1" dirty="0" smtClean="0"/>
              <a:t>View:</a:t>
            </a:r>
            <a:r>
              <a:rPr lang="en-US" sz="1200" dirty="0" smtClean="0"/>
              <a:t>		With client side </a:t>
            </a:r>
            <a:r>
              <a:rPr lang="en-US" sz="1200" dirty="0" err="1" smtClean="0"/>
              <a:t>templating</a:t>
            </a:r>
            <a:r>
              <a:rPr lang="en-US" sz="1200" dirty="0" smtClean="0"/>
              <a:t> the view is a template file or block of markup that is merged with the data, HTML </a:t>
            </a:r>
            <a:r>
              <a:rPr lang="pl-PL" sz="1200" dirty="0" err="1" smtClean="0"/>
              <a:t>wi</a:t>
            </a:r>
            <a:r>
              <a:rPr lang="en-US" sz="1200" dirty="0" err="1" smtClean="0"/>
              <a:t>th</a:t>
            </a:r>
            <a:r>
              <a:rPr lang="en-US" sz="1200" dirty="0" smtClean="0"/>
              <a:t> placeholders in our case.</a:t>
            </a:r>
          </a:p>
          <a:p>
            <a:pPr marL="911225" indent="-911225"/>
            <a:endParaRPr lang="en-US" sz="1200" dirty="0"/>
          </a:p>
          <a:p>
            <a:pPr marL="911225" indent="-911225"/>
            <a:r>
              <a:rPr lang="en-US" sz="1200" b="1" dirty="0" smtClean="0"/>
              <a:t>Controller:</a:t>
            </a:r>
            <a:r>
              <a:rPr lang="en-US" sz="1200" dirty="0" smtClean="0"/>
              <a:t>	The controller in this context is the </a:t>
            </a:r>
            <a:r>
              <a:rPr lang="en-US" sz="1200" dirty="0" err="1" smtClean="0"/>
              <a:t>javascript</a:t>
            </a:r>
            <a:r>
              <a:rPr lang="en-US" sz="1200" dirty="0" smtClean="0"/>
              <a:t> logic that determines which templates are merged with which sets of data and potentially when the data should be updated based on user actions. It grabs the data it needs, then merges it with the template and updates the DOM with the results.</a:t>
            </a:r>
          </a:p>
        </p:txBody>
      </p:sp>
      <p:sp>
        <p:nvSpPr>
          <p:cNvPr id="5" name="TextBox 4"/>
          <p:cNvSpPr txBox="1"/>
          <p:nvPr/>
        </p:nvSpPr>
        <p:spPr>
          <a:xfrm>
            <a:off x="365760" y="548640"/>
            <a:ext cx="8259647" cy="461665"/>
          </a:xfrm>
          <a:prstGeom prst="rect">
            <a:avLst/>
          </a:prstGeom>
          <a:noFill/>
        </p:spPr>
        <p:txBody>
          <a:bodyPr wrap="square" rtlCol="0">
            <a:spAutoFit/>
          </a:bodyPr>
          <a:lstStyle/>
          <a:p>
            <a:r>
              <a:rPr lang="en-US" sz="2400" b="1" dirty="0" smtClean="0"/>
              <a:t>Mobile Strategy – MVC Patterns and Client Side </a:t>
            </a:r>
            <a:r>
              <a:rPr lang="en-US" sz="2400" b="1" dirty="0" err="1" smtClean="0"/>
              <a:t>Templating</a:t>
            </a:r>
            <a:endParaRPr lang="en-US" sz="2400" b="1" dirty="0"/>
          </a:p>
        </p:txBody>
      </p:sp>
      <p:sp>
        <p:nvSpPr>
          <p:cNvPr id="2" name="Rectangle 1"/>
          <p:cNvSpPr/>
          <p:nvPr/>
        </p:nvSpPr>
        <p:spPr>
          <a:xfrm>
            <a:off x="667324" y="4071113"/>
            <a:ext cx="2787311" cy="571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HTML Markup Template</a:t>
            </a:r>
            <a:endParaRPr lang="en-US" dirty="0"/>
          </a:p>
        </p:txBody>
      </p:sp>
      <p:sp>
        <p:nvSpPr>
          <p:cNvPr id="6" name="Rectangle 5"/>
          <p:cNvSpPr/>
          <p:nvPr/>
        </p:nvSpPr>
        <p:spPr>
          <a:xfrm>
            <a:off x="667324" y="4949004"/>
            <a:ext cx="2787311" cy="94607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Dynamic Data Model</a:t>
            </a:r>
          </a:p>
          <a:p>
            <a:pPr algn="ctr"/>
            <a:r>
              <a:rPr lang="en-US" dirty="0" smtClean="0"/>
              <a:t>(JSP/JSON Output)</a:t>
            </a:r>
            <a:endParaRPr lang="en-US" dirty="0"/>
          </a:p>
        </p:txBody>
      </p:sp>
      <p:sp>
        <p:nvSpPr>
          <p:cNvPr id="7" name="Rectangle 6"/>
          <p:cNvSpPr/>
          <p:nvPr/>
        </p:nvSpPr>
        <p:spPr>
          <a:xfrm>
            <a:off x="4021803" y="4071112"/>
            <a:ext cx="1879186" cy="18239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Controller Logic</a:t>
            </a:r>
          </a:p>
          <a:p>
            <a:pPr algn="ctr"/>
            <a:r>
              <a:rPr lang="en-US" dirty="0" smtClean="0"/>
              <a:t>(</a:t>
            </a:r>
            <a:r>
              <a:rPr lang="en-US" dirty="0" err="1" smtClean="0"/>
              <a:t>Jquery</a:t>
            </a:r>
            <a:r>
              <a:rPr lang="en-US" dirty="0" smtClean="0"/>
              <a:t> Template)</a:t>
            </a:r>
            <a:endParaRPr lang="en-US" dirty="0"/>
          </a:p>
        </p:txBody>
      </p:sp>
      <p:sp>
        <p:nvSpPr>
          <p:cNvPr id="3" name="Right Arrow 2"/>
          <p:cNvSpPr/>
          <p:nvPr/>
        </p:nvSpPr>
        <p:spPr>
          <a:xfrm rot="10800000">
            <a:off x="5721990" y="4082005"/>
            <a:ext cx="937627" cy="64026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 name="Right Arrow 15"/>
          <p:cNvSpPr/>
          <p:nvPr/>
        </p:nvSpPr>
        <p:spPr>
          <a:xfrm>
            <a:off x="5807225" y="5130362"/>
            <a:ext cx="937627" cy="64026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7" name="Left-Right Arrow 16"/>
          <p:cNvSpPr/>
          <p:nvPr/>
        </p:nvSpPr>
        <p:spPr>
          <a:xfrm>
            <a:off x="3332965" y="5245739"/>
            <a:ext cx="822960" cy="359552"/>
          </a:xfrm>
          <a:prstGeom prst="leftRightArrow">
            <a:avLst/>
          </a:prstGeom>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9" name="Left-Right Arrow 18"/>
          <p:cNvSpPr/>
          <p:nvPr/>
        </p:nvSpPr>
        <p:spPr>
          <a:xfrm>
            <a:off x="3332965" y="4197382"/>
            <a:ext cx="822960" cy="359552"/>
          </a:xfrm>
          <a:prstGeom prst="leftRightArrow">
            <a:avLst/>
          </a:prstGeom>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20" name="Circular Arrow 19"/>
          <p:cNvSpPr/>
          <p:nvPr/>
        </p:nvSpPr>
        <p:spPr>
          <a:xfrm flipH="1">
            <a:off x="4543359" y="4205120"/>
            <a:ext cx="815960" cy="822960"/>
          </a:xfrm>
          <a:prstGeom prst="circularArrow">
            <a:avLst/>
          </a:prstGeom>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21" name="Circular Arrow 20"/>
          <p:cNvSpPr/>
          <p:nvPr/>
        </p:nvSpPr>
        <p:spPr>
          <a:xfrm rot="10800000" flipH="1">
            <a:off x="4551883" y="4928012"/>
            <a:ext cx="815960" cy="822960"/>
          </a:xfrm>
          <a:prstGeom prst="circularArrow">
            <a:avLst/>
          </a:prstGeom>
          <a:ln/>
        </p:spPr>
        <p:style>
          <a:lnRef idx="1">
            <a:schemeClr val="accent3"/>
          </a:lnRef>
          <a:fillRef idx="3">
            <a:schemeClr val="accent3"/>
          </a:fillRef>
          <a:effectRef idx="2">
            <a:schemeClr val="accent3"/>
          </a:effectRef>
          <a:fontRef idx="minor">
            <a:schemeClr val="lt1"/>
          </a:fontRef>
        </p:style>
        <p:txBody>
          <a:bodyPr/>
          <a:lstStyle/>
          <a:p>
            <a:endParaRPr lang="en-US"/>
          </a:p>
        </p:txBody>
      </p:sp>
    </p:spTree>
    <p:extLst>
      <p:ext uri="{BB962C8B-B14F-4D97-AF65-F5344CB8AC3E}">
        <p14:creationId xmlns:p14="http://schemas.microsoft.com/office/powerpoint/2010/main" val="313874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a:t>
            </a:r>
            <a:r>
              <a:rPr lang="en-US" sz="2400" b="1" dirty="0" smtClean="0"/>
              <a:t>The Model</a:t>
            </a:r>
            <a:endParaRPr lang="en-US" sz="2400" b="1" dirty="0"/>
          </a:p>
        </p:txBody>
      </p:sp>
      <p:sp>
        <p:nvSpPr>
          <p:cNvPr id="5" name="TextBox 4"/>
          <p:cNvSpPr txBox="1"/>
          <p:nvPr/>
        </p:nvSpPr>
        <p:spPr>
          <a:xfrm>
            <a:off x="371120" y="1129461"/>
            <a:ext cx="8301002" cy="4985981"/>
          </a:xfrm>
          <a:prstGeom prst="rect">
            <a:avLst/>
          </a:prstGeom>
          <a:noFill/>
        </p:spPr>
        <p:txBody>
          <a:bodyPr wrap="square" rtlCol="0">
            <a:spAutoFit/>
          </a:bodyPr>
          <a:lstStyle/>
          <a:p>
            <a:r>
              <a:rPr lang="en-US" sz="1600" dirty="0" smtClean="0"/>
              <a:t>In our use case for a minimal markup website we referenced </a:t>
            </a:r>
            <a:r>
              <a:rPr lang="en-US" sz="1600" dirty="0" err="1" smtClean="0"/>
              <a:t>pageData</a:t>
            </a:r>
            <a:r>
              <a:rPr lang="en-US" sz="1600" dirty="0" smtClean="0"/>
              <a:t>, which is our container for the entire dynamic data model for the page. This data is written to the page, not a service.</a:t>
            </a:r>
          </a:p>
          <a:p>
            <a:endParaRPr lang="en-US" sz="1600" dirty="0"/>
          </a:p>
          <a:p>
            <a:r>
              <a:rPr lang="en-US" sz="1600" dirty="0" err="1" smtClean="0"/>
              <a:t>pageData</a:t>
            </a:r>
            <a:r>
              <a:rPr lang="en-US" sz="1600" dirty="0" smtClean="0"/>
              <a:t> is a structured JSON object that looks like this:</a:t>
            </a:r>
            <a:endParaRPr lang="en-US" dirty="0" smtClean="0"/>
          </a:p>
          <a:p>
            <a:pPr marL="341313" indent="-341313"/>
            <a:endParaRPr lang="en-US" sz="1200" dirty="0" smtClean="0"/>
          </a:p>
          <a:p>
            <a:pPr marL="341313" indent="-341313"/>
            <a:r>
              <a:rPr lang="en-US" sz="1100" dirty="0" err="1" smtClean="0">
                <a:solidFill>
                  <a:srgbClr val="558ED5"/>
                </a:solidFill>
              </a:rPr>
              <a:t>var</a:t>
            </a:r>
            <a:r>
              <a:rPr lang="en-US" sz="1100" dirty="0" smtClean="0">
                <a:solidFill>
                  <a:srgbClr val="558ED5"/>
                </a:solidFill>
              </a:rPr>
              <a:t> </a:t>
            </a:r>
            <a:r>
              <a:rPr lang="en-US" sz="1100" dirty="0" err="1" smtClean="0">
                <a:solidFill>
                  <a:srgbClr val="558ED5"/>
                </a:solidFill>
              </a:rPr>
              <a:t>pageData</a:t>
            </a:r>
            <a:r>
              <a:rPr lang="en-US" sz="1100" dirty="0" smtClean="0">
                <a:solidFill>
                  <a:srgbClr val="558ED5"/>
                </a:solidFill>
              </a:rPr>
              <a:t> = {</a:t>
            </a:r>
          </a:p>
          <a:p>
            <a:pPr marL="341313" indent="-341313"/>
            <a:r>
              <a:rPr lang="en-US" sz="1100" dirty="0" err="1" smtClean="0">
                <a:solidFill>
                  <a:srgbClr val="558ED5"/>
                </a:solidFill>
              </a:rPr>
              <a:t>storeMeta</a:t>
            </a:r>
            <a:r>
              <a:rPr lang="en-US" sz="1100" dirty="0" smtClean="0">
                <a:solidFill>
                  <a:srgbClr val="558ED5"/>
                </a:solidFill>
              </a:rPr>
              <a:t> : [“</a:t>
            </a:r>
            <a:r>
              <a:rPr lang="en-US" sz="1100" dirty="0" err="1" smtClean="0">
                <a:solidFill>
                  <a:srgbClr val="558ED5"/>
                </a:solidFill>
              </a:rPr>
              <a:t>storeID</a:t>
            </a:r>
            <a:r>
              <a:rPr lang="en-US" sz="1100" dirty="0" smtClean="0">
                <a:solidFill>
                  <a:srgbClr val="558ED5"/>
                </a:solidFill>
              </a:rPr>
              <a:t>”,”</a:t>
            </a:r>
            <a:r>
              <a:rPr lang="en-US" sz="1100" dirty="0" err="1" smtClean="0">
                <a:solidFill>
                  <a:srgbClr val="558ED5"/>
                </a:solidFill>
              </a:rPr>
              <a:t>langID</a:t>
            </a:r>
            <a:r>
              <a:rPr lang="en-US" sz="1100" dirty="0" smtClean="0">
                <a:solidFill>
                  <a:srgbClr val="558ED5"/>
                </a:solidFill>
              </a:rPr>
              <a:t>”,”</a:t>
            </a:r>
            <a:r>
              <a:rPr lang="en-US" sz="1100" dirty="0" err="1" smtClean="0">
                <a:solidFill>
                  <a:srgbClr val="558ED5"/>
                </a:solidFill>
              </a:rPr>
              <a:t>catalogID</a:t>
            </a:r>
            <a:r>
              <a:rPr lang="en-US" sz="1100" dirty="0" smtClean="0">
                <a:solidFill>
                  <a:srgbClr val="558ED5"/>
                </a:solidFill>
              </a:rPr>
              <a:t>”,”</a:t>
            </a:r>
            <a:r>
              <a:rPr lang="en-US" sz="1100" dirty="0" err="1" smtClean="0">
                <a:solidFill>
                  <a:srgbClr val="558ED5"/>
                </a:solidFill>
              </a:rPr>
              <a:t>imgPath</a:t>
            </a:r>
            <a:r>
              <a:rPr lang="en-US" sz="1100" dirty="0" smtClean="0">
                <a:solidFill>
                  <a:srgbClr val="558ED5"/>
                </a:solidFill>
              </a:rPr>
              <a:t>”,”</a:t>
            </a:r>
            <a:r>
              <a:rPr lang="en-US" sz="1100" dirty="0" err="1" smtClean="0">
                <a:solidFill>
                  <a:srgbClr val="558ED5"/>
                </a:solidFill>
              </a:rPr>
              <a:t>sessionID</a:t>
            </a:r>
            <a:r>
              <a:rPr lang="en-US" sz="1100" dirty="0" smtClean="0">
                <a:solidFill>
                  <a:srgbClr val="558ED5"/>
                </a:solidFill>
              </a:rPr>
              <a:t>”]/*END </a:t>
            </a:r>
            <a:r>
              <a:rPr lang="en-US" sz="1100" dirty="0" err="1" smtClean="0">
                <a:solidFill>
                  <a:srgbClr val="558ED5"/>
                </a:solidFill>
              </a:rPr>
              <a:t>storeMeta</a:t>
            </a:r>
            <a:r>
              <a:rPr lang="en-US" sz="1100" dirty="0" smtClean="0">
                <a:solidFill>
                  <a:srgbClr val="558ED5"/>
                </a:solidFill>
              </a:rPr>
              <a:t>*/</a:t>
            </a:r>
          </a:p>
          <a:p>
            <a:pPr marL="341313" indent="-341313"/>
            <a:r>
              <a:rPr lang="en-US" sz="1100" dirty="0" smtClean="0">
                <a:solidFill>
                  <a:srgbClr val="558ED5"/>
                </a:solidFill>
              </a:rPr>
              <a:t>,</a:t>
            </a:r>
            <a:r>
              <a:rPr lang="en-US" sz="1100" dirty="0" err="1" smtClean="0">
                <a:solidFill>
                  <a:srgbClr val="558ED5"/>
                </a:solidFill>
              </a:rPr>
              <a:t>breadCrumb</a:t>
            </a:r>
            <a:r>
              <a:rPr lang="en-US" sz="1100" dirty="0" smtClean="0">
                <a:solidFill>
                  <a:srgbClr val="558ED5"/>
                </a:solidFill>
              </a:rPr>
              <a:t> : {</a:t>
            </a:r>
          </a:p>
          <a:p>
            <a:pPr marL="341313" indent="-341313"/>
            <a:r>
              <a:rPr lang="en-US" sz="1100" dirty="0" smtClean="0">
                <a:solidFill>
                  <a:srgbClr val="558ED5"/>
                </a:solidFill>
              </a:rPr>
              <a:t>	"active" : "</a:t>
            </a:r>
            <a:r>
              <a:rPr lang="en-US" sz="1100" dirty="0" err="1" smtClean="0">
                <a:solidFill>
                  <a:srgbClr val="558ED5"/>
                </a:solidFill>
              </a:rPr>
              <a:t>Tops”,"trail</a:t>
            </a:r>
            <a:r>
              <a:rPr lang="en-US" sz="1100" dirty="0" smtClean="0">
                <a:solidFill>
                  <a:srgbClr val="558ED5"/>
                </a:solidFill>
              </a:rPr>
              <a:t>" : [{"label" : "Women", "</a:t>
            </a:r>
            <a:r>
              <a:rPr lang="en-US" sz="1100" dirty="0" err="1" smtClean="0">
                <a:solidFill>
                  <a:srgbClr val="558ED5"/>
                </a:solidFill>
              </a:rPr>
              <a:t>url</a:t>
            </a:r>
            <a:r>
              <a:rPr lang="en-US" sz="1100" dirty="0" smtClean="0">
                <a:solidFill>
                  <a:srgbClr val="558ED5"/>
                </a:solidFill>
              </a:rPr>
              <a:t>" : ”/shop/</a:t>
            </a:r>
            <a:r>
              <a:rPr lang="en-US" sz="1100" dirty="0" err="1" smtClean="0">
                <a:solidFill>
                  <a:srgbClr val="558ED5"/>
                </a:solidFill>
              </a:rPr>
              <a:t>women.html</a:t>
            </a:r>
            <a:r>
              <a:rPr lang="en-US" sz="1100" dirty="0" smtClean="0">
                <a:solidFill>
                  <a:srgbClr val="558ED5"/>
                </a:solidFill>
              </a:rPr>
              <a:t>"},{"label" : "Clothing", "</a:t>
            </a:r>
            <a:r>
              <a:rPr lang="en-US" sz="1100" dirty="0" err="1" smtClean="0">
                <a:solidFill>
                  <a:srgbClr val="558ED5"/>
                </a:solidFill>
              </a:rPr>
              <a:t>url</a:t>
            </a:r>
            <a:r>
              <a:rPr lang="en-US" sz="1100" dirty="0" smtClean="0">
                <a:solidFill>
                  <a:srgbClr val="558ED5"/>
                </a:solidFill>
              </a:rPr>
              <a:t>" : ”/shop/women/</a:t>
            </a:r>
            <a:r>
              <a:rPr lang="en-US" sz="1100" dirty="0" err="1" smtClean="0">
                <a:solidFill>
                  <a:srgbClr val="558ED5"/>
                </a:solidFill>
              </a:rPr>
              <a:t>clothing.html?parent_category_rn</a:t>
            </a:r>
            <a:r>
              <a:rPr lang="en-US" sz="1100" dirty="0" smtClean="0">
                <a:solidFill>
                  <a:srgbClr val="558ED5"/>
                </a:solidFill>
              </a:rPr>
              <a:t>=261515&amp;departmentCategoryId=261515&amp;Ne=&amp;N=0&amp;Ns=p_msc1%7C0%7C%7Cp_weight%7C0&amp;Va=”}]</a:t>
            </a:r>
          </a:p>
          <a:p>
            <a:pPr marL="341313" indent="-341313"/>
            <a:r>
              <a:rPr lang="en-US" sz="1100" dirty="0" smtClean="0">
                <a:solidFill>
                  <a:srgbClr val="558ED5"/>
                </a:solidFill>
              </a:rPr>
              <a:t>	}/*END </a:t>
            </a:r>
            <a:r>
              <a:rPr lang="en-US" sz="1100" dirty="0" err="1" smtClean="0">
                <a:solidFill>
                  <a:srgbClr val="558ED5"/>
                </a:solidFill>
              </a:rPr>
              <a:t>breadCrumb</a:t>
            </a:r>
            <a:r>
              <a:rPr lang="en-US" sz="1100" dirty="0" smtClean="0">
                <a:solidFill>
                  <a:srgbClr val="558ED5"/>
                </a:solidFill>
              </a:rPr>
              <a:t>*/</a:t>
            </a:r>
          </a:p>
          <a:p>
            <a:pPr marL="341313" indent="-341313"/>
            <a:r>
              <a:rPr lang="es-ES_tradnl" sz="1100" dirty="0" smtClean="0">
                <a:solidFill>
                  <a:srgbClr val="558ED5"/>
                </a:solidFill>
              </a:rPr>
              <a:t>,</a:t>
            </a:r>
            <a:r>
              <a:rPr lang="es-ES_tradnl" sz="1100" dirty="0" err="1" smtClean="0">
                <a:solidFill>
                  <a:srgbClr val="558ED5"/>
                </a:solidFill>
              </a:rPr>
              <a:t>pageText</a:t>
            </a:r>
            <a:r>
              <a:rPr lang="es-ES_tradnl" sz="1100" dirty="0" smtClean="0">
                <a:solidFill>
                  <a:srgbClr val="558ED5"/>
                </a:solidFill>
              </a:rPr>
              <a:t> : [”</a:t>
            </a:r>
            <a:r>
              <a:rPr lang="es-ES_tradnl" sz="1100" dirty="0" err="1" smtClean="0">
                <a:solidFill>
                  <a:srgbClr val="558ED5"/>
                </a:solidFill>
              </a:rPr>
              <a:t>New",”Sale",”Exclusive</a:t>
            </a:r>
            <a:r>
              <a:rPr lang="es-ES_tradnl" sz="1100" dirty="0" smtClean="0">
                <a:solidFill>
                  <a:srgbClr val="558ED5"/>
                </a:solidFill>
              </a:rPr>
              <a:t>”]/*END </a:t>
            </a:r>
            <a:r>
              <a:rPr lang="es-ES_tradnl" sz="1100" dirty="0" err="1" smtClean="0">
                <a:solidFill>
                  <a:srgbClr val="558ED5"/>
                </a:solidFill>
              </a:rPr>
              <a:t>pageText</a:t>
            </a:r>
            <a:r>
              <a:rPr lang="es-ES_tradnl" sz="1100" dirty="0" smtClean="0">
                <a:solidFill>
                  <a:srgbClr val="558ED5"/>
                </a:solidFill>
              </a:rPr>
              <a:t>*/</a:t>
            </a:r>
          </a:p>
          <a:p>
            <a:pPr marL="341313" indent="-341313"/>
            <a:r>
              <a:rPr lang="es-ES_tradnl" sz="1100" dirty="0" smtClean="0">
                <a:solidFill>
                  <a:srgbClr val="558ED5"/>
                </a:solidFill>
              </a:rPr>
              <a:t>,</a:t>
            </a:r>
            <a:r>
              <a:rPr lang="es-ES_tradnl" sz="1100" dirty="0" err="1" smtClean="0">
                <a:solidFill>
                  <a:srgbClr val="558ED5"/>
                </a:solidFill>
              </a:rPr>
              <a:t>products</a:t>
            </a:r>
            <a:r>
              <a:rPr lang="es-ES_tradnl" sz="1100" dirty="0" smtClean="0">
                <a:solidFill>
                  <a:srgbClr val="558ED5"/>
                </a:solidFill>
              </a:rPr>
              <a:t> : [/*16 </a:t>
            </a:r>
            <a:r>
              <a:rPr lang="es-ES_tradnl" sz="1100" dirty="0" err="1" smtClean="0">
                <a:solidFill>
                  <a:srgbClr val="558ED5"/>
                </a:solidFill>
              </a:rPr>
              <a:t>products</a:t>
            </a:r>
            <a:r>
              <a:rPr lang="es-ES_tradnl" sz="1100" dirty="0" smtClean="0">
                <a:solidFill>
                  <a:srgbClr val="558ED5"/>
                </a:solidFill>
              </a:rPr>
              <a:t> total */</a:t>
            </a:r>
          </a:p>
          <a:p>
            <a:pPr marL="347663" indent="-347663"/>
            <a:r>
              <a:rPr lang="es-ES_tradnl" sz="1100" dirty="0" smtClean="0">
                <a:solidFill>
                  <a:srgbClr val="558ED5"/>
                </a:solidFill>
              </a:rPr>
              <a:t>	{</a:t>
            </a:r>
          </a:p>
          <a:p>
            <a:pPr marL="347663" indent="-347663"/>
            <a:r>
              <a:rPr lang="es-ES_tradnl" sz="1100" dirty="0" smtClean="0">
                <a:solidFill>
                  <a:srgbClr val="558ED5"/>
                </a:solidFill>
              </a:rPr>
              <a:t>	</a:t>
            </a:r>
            <a:r>
              <a:rPr lang="es-ES_tradnl" sz="1100" dirty="0" err="1" smtClean="0">
                <a:solidFill>
                  <a:srgbClr val="558ED5"/>
                </a:solidFill>
              </a:rPr>
              <a:t>productURL</a:t>
            </a:r>
            <a:r>
              <a:rPr lang="es-ES_tradnl" sz="1100" dirty="0" smtClean="0">
                <a:solidFill>
                  <a:srgbClr val="558ED5"/>
                </a:solidFill>
              </a:rPr>
              <a:t> : “</a:t>
            </a:r>
            <a:r>
              <a:rPr lang="en-US" sz="1100" dirty="0" smtClean="0">
                <a:solidFill>
                  <a:srgbClr val="558ED5"/>
                </a:solidFill>
              </a:rPr>
              <a:t>/shop/women/clothing/tops/sabrina_top-wc6331p.html?parent_category_rn=30002&amp;departmentCategoryId=30000&amp;N=0&amp;Ns=p_wsc1%7C0%7C%7Cp_weight%7C0&amp;pn=</a:t>
            </a:r>
            <a:r>
              <a:rPr lang="en-US" sz="1100" dirty="0" err="1" smtClean="0">
                <a:solidFill>
                  <a:srgbClr val="558ED5"/>
                </a:solidFill>
              </a:rPr>
              <a:t>c&amp;rec</a:t>
            </a:r>
            <a:r>
              <a:rPr lang="en-US" sz="1100" dirty="0" smtClean="0">
                <a:solidFill>
                  <a:srgbClr val="558ED5"/>
                </a:solidFill>
              </a:rPr>
              <a:t>=4&amp;imagePath=WC6331408</a:t>
            </a:r>
            <a:r>
              <a:rPr lang="es-ES_tradnl" sz="1100" dirty="0" smtClean="0">
                <a:solidFill>
                  <a:srgbClr val="558ED5"/>
                </a:solidFill>
              </a:rPr>
              <a:t>",</a:t>
            </a:r>
          </a:p>
          <a:p>
            <a:pPr marL="347663" indent="-347663"/>
            <a:r>
              <a:rPr lang="es-ES_tradnl" sz="1100" dirty="0" smtClean="0">
                <a:solidFill>
                  <a:srgbClr val="558ED5"/>
                </a:solidFill>
              </a:rPr>
              <a:t>	</a:t>
            </a:r>
            <a:r>
              <a:rPr lang="es-ES_tradnl" sz="1100" dirty="0" err="1" smtClean="0">
                <a:solidFill>
                  <a:srgbClr val="558ED5"/>
                </a:solidFill>
              </a:rPr>
              <a:t>productImageURL</a:t>
            </a:r>
            <a:r>
              <a:rPr lang="es-ES_tradnl" sz="1100" dirty="0" smtClean="0">
                <a:solidFill>
                  <a:srgbClr val="558ED5"/>
                </a:solidFill>
              </a:rPr>
              <a:t> : "http://s7ondemand7.scene7.com/</a:t>
            </a:r>
            <a:r>
              <a:rPr lang="es-ES_tradnl" sz="1100" dirty="0" err="1" smtClean="0">
                <a:solidFill>
                  <a:srgbClr val="558ED5"/>
                </a:solidFill>
              </a:rPr>
              <a:t>is</a:t>
            </a:r>
            <a:r>
              <a:rPr lang="es-ES_tradnl" sz="1100" dirty="0" smtClean="0">
                <a:solidFill>
                  <a:srgbClr val="558ED5"/>
                </a:solidFill>
              </a:rPr>
              <a:t>/</a:t>
            </a:r>
            <a:r>
              <a:rPr lang="es-ES_tradnl" sz="1100" dirty="0" err="1" smtClean="0">
                <a:solidFill>
                  <a:srgbClr val="558ED5"/>
                </a:solidFill>
              </a:rPr>
              <a:t>image</a:t>
            </a:r>
            <a:r>
              <a:rPr lang="es-ES_tradnl" sz="1100" dirty="0" smtClean="0">
                <a:solidFill>
                  <a:srgbClr val="558ED5"/>
                </a:solidFill>
              </a:rPr>
              <a:t>/</a:t>
            </a:r>
            <a:r>
              <a:rPr lang="es-ES_tradnl" sz="1100" dirty="0" err="1" smtClean="0">
                <a:solidFill>
                  <a:srgbClr val="558ED5"/>
                </a:solidFill>
              </a:rPr>
              <a:t>FossilPartners</a:t>
            </a:r>
            <a:r>
              <a:rPr lang="es-ES_tradnl" sz="1100" dirty="0" smtClean="0">
                <a:solidFill>
                  <a:srgbClr val="558ED5"/>
                </a:solidFill>
              </a:rPr>
              <a:t>/</a:t>
            </a:r>
            <a:r>
              <a:rPr lang="en-US" sz="1100" dirty="0" smtClean="0">
                <a:solidFill>
                  <a:srgbClr val="558ED5"/>
                </a:solidFill>
              </a:rPr>
              <a:t>WC6331408</a:t>
            </a:r>
            <a:r>
              <a:rPr lang="es-ES_tradnl" sz="1100" dirty="0" smtClean="0">
                <a:solidFill>
                  <a:srgbClr val="558ED5"/>
                </a:solidFill>
              </a:rPr>
              <a:t>_</a:t>
            </a:r>
            <a:r>
              <a:rPr lang="es-ES_tradnl" sz="1100" dirty="0" err="1" smtClean="0">
                <a:solidFill>
                  <a:srgbClr val="558ED5"/>
                </a:solidFill>
              </a:rPr>
              <a:t>main</a:t>
            </a:r>
            <a:r>
              <a:rPr lang="es-ES_tradnl" sz="1100" dirty="0" smtClean="0">
                <a:solidFill>
                  <a:srgbClr val="558ED5"/>
                </a:solidFill>
              </a:rPr>
              <a:t>?$</a:t>
            </a:r>
            <a:r>
              <a:rPr lang="es-ES_tradnl" sz="1100" dirty="0" err="1" smtClean="0">
                <a:solidFill>
                  <a:srgbClr val="558ED5"/>
                </a:solidFill>
              </a:rPr>
              <a:t>FossilResponsive_thumb</a:t>
            </a:r>
            <a:r>
              <a:rPr lang="es-ES_tradnl" sz="1100" dirty="0" smtClean="0">
                <a:solidFill>
                  <a:srgbClr val="558ED5"/>
                </a:solidFill>
              </a:rPr>
              <a:t>$",</a:t>
            </a:r>
          </a:p>
          <a:p>
            <a:pPr marL="347663" indent="-347663"/>
            <a:r>
              <a:rPr lang="es-ES_tradnl" sz="1100" dirty="0" smtClean="0">
                <a:solidFill>
                  <a:srgbClr val="558ED5"/>
                </a:solidFill>
              </a:rPr>
              <a:t>	</a:t>
            </a:r>
            <a:r>
              <a:rPr lang="es-ES_tradnl" sz="1100" dirty="0" err="1" smtClean="0">
                <a:solidFill>
                  <a:srgbClr val="558ED5"/>
                </a:solidFill>
              </a:rPr>
              <a:t>productTitle</a:t>
            </a:r>
            <a:r>
              <a:rPr lang="es-ES_tradnl" sz="1100" dirty="0" smtClean="0">
                <a:solidFill>
                  <a:srgbClr val="558ED5"/>
                </a:solidFill>
              </a:rPr>
              <a:t> : ”Sabrina Top”, 			</a:t>
            </a:r>
          </a:p>
          <a:p>
            <a:pPr marL="347663" indent="-347663"/>
            <a:r>
              <a:rPr lang="es-ES_tradnl" sz="1100" dirty="0">
                <a:solidFill>
                  <a:srgbClr val="558ED5"/>
                </a:solidFill>
              </a:rPr>
              <a:t>	</a:t>
            </a:r>
            <a:r>
              <a:rPr lang="es-ES_tradnl" sz="1100" dirty="0" err="1" smtClean="0">
                <a:solidFill>
                  <a:srgbClr val="558ED5"/>
                </a:solidFill>
              </a:rPr>
              <a:t>productPrice</a:t>
            </a:r>
            <a:r>
              <a:rPr lang="es-ES_tradnl" sz="1100" dirty="0" smtClean="0">
                <a:solidFill>
                  <a:srgbClr val="558ED5"/>
                </a:solidFill>
              </a:rPr>
              <a:t> : "178",</a:t>
            </a:r>
          </a:p>
          <a:p>
            <a:pPr marL="347663" indent="-347663"/>
            <a:r>
              <a:rPr lang="es-ES_tradnl" sz="1100" dirty="0" smtClean="0">
                <a:solidFill>
                  <a:srgbClr val="558ED5"/>
                </a:solidFill>
              </a:rPr>
              <a:t>	</a:t>
            </a:r>
            <a:r>
              <a:rPr lang="es-ES_tradnl" sz="1100" dirty="0" err="1" smtClean="0">
                <a:solidFill>
                  <a:srgbClr val="558ED5"/>
                </a:solidFill>
              </a:rPr>
              <a:t>productSalePrice</a:t>
            </a:r>
            <a:r>
              <a:rPr lang="es-ES_tradnl" sz="1100" dirty="0" smtClean="0">
                <a:solidFill>
                  <a:srgbClr val="558ED5"/>
                </a:solidFill>
              </a:rPr>
              <a:t> : "98",</a:t>
            </a:r>
          </a:p>
          <a:p>
            <a:pPr marL="347663" indent="-347663"/>
            <a:r>
              <a:rPr lang="es-ES_tradnl" sz="1100" dirty="0" smtClean="0">
                <a:solidFill>
                  <a:srgbClr val="558ED5"/>
                </a:solidFill>
              </a:rPr>
              <a:t>	</a:t>
            </a:r>
            <a:r>
              <a:rPr lang="es-ES_tradnl" sz="1100" dirty="0" err="1" smtClean="0">
                <a:solidFill>
                  <a:srgbClr val="558ED5"/>
                </a:solidFill>
              </a:rPr>
              <a:t>productBaseSku</a:t>
            </a:r>
            <a:r>
              <a:rPr lang="es-ES_tradnl" sz="1100" dirty="0" smtClean="0">
                <a:solidFill>
                  <a:srgbClr val="558ED5"/>
                </a:solidFill>
              </a:rPr>
              <a:t> : "</a:t>
            </a:r>
            <a:r>
              <a:rPr lang="en-US" sz="1100" dirty="0">
                <a:solidFill>
                  <a:srgbClr val="558ED5"/>
                </a:solidFill>
              </a:rPr>
              <a:t>WC6331408</a:t>
            </a:r>
            <a:r>
              <a:rPr lang="es-ES_tradnl" sz="1100" dirty="0" smtClean="0">
                <a:solidFill>
                  <a:srgbClr val="558ED5"/>
                </a:solidFill>
              </a:rPr>
              <a:t>",</a:t>
            </a:r>
          </a:p>
          <a:p>
            <a:pPr marL="347663" indent="-347663"/>
            <a:r>
              <a:rPr lang="es-ES_tradnl" sz="1100" dirty="0" smtClean="0">
                <a:solidFill>
                  <a:srgbClr val="558ED5"/>
                </a:solidFill>
              </a:rPr>
              <a:t>	</a:t>
            </a:r>
            <a:r>
              <a:rPr lang="es-ES_tradnl" sz="1100" dirty="0" err="1" smtClean="0">
                <a:solidFill>
                  <a:srgbClr val="558ED5"/>
                </a:solidFill>
              </a:rPr>
              <a:t>colors</a:t>
            </a:r>
            <a:r>
              <a:rPr lang="es-ES_tradnl" sz="1100" dirty="0" smtClean="0">
                <a:solidFill>
                  <a:srgbClr val="558ED5"/>
                </a:solidFill>
              </a:rPr>
              <a:t> : [“</a:t>
            </a:r>
            <a:r>
              <a:rPr lang="en-US" sz="1100" dirty="0">
                <a:solidFill>
                  <a:srgbClr val="558ED5"/>
                </a:solidFill>
              </a:rPr>
              <a:t>WC6331408</a:t>
            </a:r>
            <a:r>
              <a:rPr lang="pl-PL" sz="1100" dirty="0" smtClean="0">
                <a:solidFill>
                  <a:srgbClr val="558ED5"/>
                </a:solidFill>
              </a:rPr>
              <a:t>”,”</a:t>
            </a:r>
            <a:r>
              <a:rPr lang="en-US" sz="1100" dirty="0" smtClean="0">
                <a:solidFill>
                  <a:srgbClr val="558ED5"/>
                </a:solidFill>
              </a:rPr>
              <a:t>WC6331010”</a:t>
            </a:r>
            <a:r>
              <a:rPr lang="pl-PL" sz="1100" dirty="0" smtClean="0">
                <a:solidFill>
                  <a:srgbClr val="558ED5"/>
                </a:solidFill>
              </a:rPr>
              <a:t>]</a:t>
            </a:r>
            <a:r>
              <a:rPr lang="es-ES_tradnl" sz="1100" dirty="0" smtClean="0">
                <a:solidFill>
                  <a:srgbClr val="558ED5"/>
                </a:solidFill>
              </a:rPr>
              <a:t>,</a:t>
            </a:r>
          </a:p>
          <a:p>
            <a:pPr marL="347663" indent="-347663"/>
            <a:r>
              <a:rPr lang="es-ES_tradnl" sz="1100" dirty="0" smtClean="0">
                <a:solidFill>
                  <a:srgbClr val="558ED5"/>
                </a:solidFill>
              </a:rPr>
              <a:t>	</a:t>
            </a:r>
            <a:r>
              <a:rPr lang="es-ES_tradnl" sz="1100" dirty="0" err="1" smtClean="0">
                <a:solidFill>
                  <a:srgbClr val="558ED5"/>
                </a:solidFill>
              </a:rPr>
              <a:t>labels</a:t>
            </a:r>
            <a:r>
              <a:rPr lang="es-ES_tradnl" sz="1100" dirty="0" smtClean="0">
                <a:solidFill>
                  <a:srgbClr val="558ED5"/>
                </a:solidFill>
              </a:rPr>
              <a:t> : "new”</a:t>
            </a:r>
          </a:p>
          <a:p>
            <a:pPr marL="347663" indent="-347663"/>
            <a:r>
              <a:rPr lang="es-ES_tradnl" sz="1100" dirty="0">
                <a:solidFill>
                  <a:srgbClr val="558ED5"/>
                </a:solidFill>
              </a:rPr>
              <a:t>	</a:t>
            </a:r>
            <a:r>
              <a:rPr lang="es-ES_tradnl" sz="1100" dirty="0" smtClean="0">
                <a:solidFill>
                  <a:srgbClr val="558ED5"/>
                </a:solidFill>
              </a:rPr>
              <a:t>}</a:t>
            </a:r>
            <a:endParaRPr lang="en-US" sz="1100" dirty="0" smtClean="0">
              <a:solidFill>
                <a:srgbClr val="558ED5"/>
              </a:solidFill>
            </a:endParaRPr>
          </a:p>
          <a:p>
            <a:pPr marL="341313" indent="-341313"/>
            <a:r>
              <a:rPr lang="en-US" sz="1100" dirty="0" smtClean="0">
                <a:solidFill>
                  <a:srgbClr val="558ED5"/>
                </a:solidFill>
              </a:rPr>
              <a:t>	]/*END products*/</a:t>
            </a:r>
          </a:p>
          <a:p>
            <a:pPr marL="341313" indent="-341313"/>
            <a:r>
              <a:rPr lang="en-US" sz="1100" dirty="0" smtClean="0">
                <a:solidFill>
                  <a:srgbClr val="558ED5"/>
                </a:solidFill>
              </a:rPr>
              <a:t>}/*END </a:t>
            </a:r>
            <a:r>
              <a:rPr lang="en-US" sz="1100" dirty="0" err="1" smtClean="0">
                <a:solidFill>
                  <a:srgbClr val="558ED5"/>
                </a:solidFill>
              </a:rPr>
              <a:t>pageData</a:t>
            </a:r>
            <a:r>
              <a:rPr lang="en-US" sz="1100" dirty="0" smtClean="0">
                <a:solidFill>
                  <a:srgbClr val="558ED5"/>
                </a:solidFill>
              </a:rPr>
              <a:t>*/</a:t>
            </a:r>
          </a:p>
        </p:txBody>
      </p:sp>
    </p:spTree>
    <p:extLst>
      <p:ext uri="{BB962C8B-B14F-4D97-AF65-F5344CB8AC3E}">
        <p14:creationId xmlns:p14="http://schemas.microsoft.com/office/powerpoint/2010/main" val="163500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a:t>
            </a:r>
            <a:r>
              <a:rPr lang="en-US" sz="2400" b="1" dirty="0" smtClean="0"/>
              <a:t>The View</a:t>
            </a:r>
            <a:endParaRPr lang="en-US" sz="2400" b="1" dirty="0"/>
          </a:p>
        </p:txBody>
      </p:sp>
      <p:sp>
        <p:nvSpPr>
          <p:cNvPr id="5" name="TextBox 4"/>
          <p:cNvSpPr txBox="1"/>
          <p:nvPr/>
        </p:nvSpPr>
        <p:spPr>
          <a:xfrm>
            <a:off x="371120" y="1129461"/>
            <a:ext cx="8301002" cy="4893648"/>
          </a:xfrm>
          <a:prstGeom prst="rect">
            <a:avLst/>
          </a:prstGeom>
          <a:noFill/>
        </p:spPr>
        <p:txBody>
          <a:bodyPr wrap="square" rtlCol="0">
            <a:spAutoFit/>
          </a:bodyPr>
          <a:lstStyle/>
          <a:p>
            <a:r>
              <a:rPr lang="en-US" sz="1600" dirty="0" smtClean="0"/>
              <a:t>The view is a client side template, using a </a:t>
            </a:r>
            <a:r>
              <a:rPr lang="en-US" sz="1600" dirty="0" err="1" smtClean="0"/>
              <a:t>Javascript</a:t>
            </a:r>
            <a:r>
              <a:rPr lang="en-US" sz="1600" dirty="0" smtClean="0"/>
              <a:t> </a:t>
            </a:r>
            <a:r>
              <a:rPr lang="en-US" sz="1600" dirty="0" err="1" smtClean="0"/>
              <a:t>templating</a:t>
            </a:r>
            <a:r>
              <a:rPr lang="en-US" sz="1600" dirty="0" smtClean="0"/>
              <a:t> framework such as </a:t>
            </a:r>
            <a:r>
              <a:rPr lang="en-US" sz="1600" dirty="0" err="1" smtClean="0"/>
              <a:t>Jquery</a:t>
            </a:r>
            <a:r>
              <a:rPr lang="en-US" sz="1600" dirty="0" smtClean="0"/>
              <a:t> Template. Placeholders - ${</a:t>
            </a:r>
            <a:r>
              <a:rPr lang="en-US" sz="1600" dirty="0" err="1" smtClean="0"/>
              <a:t>NamedVariable</a:t>
            </a:r>
            <a:r>
              <a:rPr lang="en-US" sz="1600" dirty="0" smtClean="0"/>
              <a:t>} and template logic - {{each}}, merge the data into DOM elements to be injected into the page.</a:t>
            </a:r>
          </a:p>
          <a:p>
            <a:endParaRPr lang="en-US" sz="1600" dirty="0"/>
          </a:p>
          <a:p>
            <a:r>
              <a:rPr lang="en-US" sz="1600" dirty="0" smtClean="0"/>
              <a:t>Templates are essentially HTML markup that looks like this and can be structured using nested partials as shown in </a:t>
            </a:r>
            <a:r>
              <a:rPr lang="en-US" sz="1600" dirty="0" smtClean="0">
                <a:solidFill>
                  <a:srgbClr val="E46C0A"/>
                </a:solidFill>
              </a:rPr>
              <a:t>orange</a:t>
            </a:r>
            <a:r>
              <a:rPr lang="en-US" sz="1600" dirty="0" smtClean="0"/>
              <a:t>:</a:t>
            </a:r>
          </a:p>
          <a:p>
            <a:endParaRPr lang="en-US" dirty="0" smtClean="0"/>
          </a:p>
          <a:p>
            <a:pPr marL="341313" indent="-341313"/>
            <a:r>
              <a:rPr lang="en-US" sz="1100" dirty="0" smtClean="0">
                <a:solidFill>
                  <a:srgbClr val="558ED5"/>
                </a:solidFill>
              </a:rPr>
              <a:t>&lt;script id=”</a:t>
            </a:r>
            <a:r>
              <a:rPr lang="en-US" sz="1100" dirty="0" err="1" smtClean="0">
                <a:solidFill>
                  <a:srgbClr val="558ED5"/>
                </a:solidFill>
              </a:rPr>
              <a:t>controlBarTpl</a:t>
            </a:r>
            <a:r>
              <a:rPr lang="en-US" sz="1100" dirty="0" smtClean="0">
                <a:solidFill>
                  <a:srgbClr val="558ED5"/>
                </a:solidFill>
              </a:rPr>
              <a:t>" type="text/x-</a:t>
            </a:r>
            <a:r>
              <a:rPr lang="en-US" sz="1100" dirty="0" err="1" smtClean="0">
                <a:solidFill>
                  <a:srgbClr val="558ED5"/>
                </a:solidFill>
              </a:rPr>
              <a:t>jquery</a:t>
            </a:r>
            <a:r>
              <a:rPr lang="en-US" sz="1100" dirty="0" smtClean="0">
                <a:solidFill>
                  <a:srgbClr val="558ED5"/>
                </a:solidFill>
              </a:rPr>
              <a:t>-</a:t>
            </a:r>
            <a:r>
              <a:rPr lang="en-US" sz="1100" dirty="0" err="1" smtClean="0">
                <a:solidFill>
                  <a:srgbClr val="558ED5"/>
                </a:solidFill>
              </a:rPr>
              <a:t>tmpl</a:t>
            </a:r>
            <a:r>
              <a:rPr lang="en-US" sz="1100" dirty="0" smtClean="0">
                <a:solidFill>
                  <a:srgbClr val="558ED5"/>
                </a:solidFill>
              </a:rPr>
              <a:t>"&gt;</a:t>
            </a:r>
          </a:p>
          <a:p>
            <a:r>
              <a:rPr lang="en-US" sz="1100" dirty="0" smtClean="0">
                <a:solidFill>
                  <a:srgbClr val="558ED5"/>
                </a:solidFill>
              </a:rPr>
              <a:t>&lt;div id="</a:t>
            </a:r>
            <a:r>
              <a:rPr lang="en-US" sz="1100" dirty="0" err="1" smtClean="0">
                <a:solidFill>
                  <a:srgbClr val="558ED5"/>
                </a:solidFill>
              </a:rPr>
              <a:t>controlBarContent</a:t>
            </a:r>
            <a:r>
              <a:rPr lang="en-US" sz="1100" dirty="0" smtClean="0">
                <a:solidFill>
                  <a:srgbClr val="558ED5"/>
                </a:solidFill>
              </a:rPr>
              <a:t>" class="</a:t>
            </a:r>
            <a:r>
              <a:rPr lang="en-US" sz="1100" dirty="0" err="1" smtClean="0">
                <a:solidFill>
                  <a:srgbClr val="558ED5"/>
                </a:solidFill>
              </a:rPr>
              <a:t>clearfix</a:t>
            </a:r>
            <a:r>
              <a:rPr lang="en-US" sz="1100" dirty="0" smtClean="0">
                <a:solidFill>
                  <a:srgbClr val="558ED5"/>
                </a:solidFill>
              </a:rPr>
              <a:t>"&gt;</a:t>
            </a:r>
          </a:p>
          <a:p>
            <a:r>
              <a:rPr lang="en-US" sz="1100" dirty="0" smtClean="0"/>
              <a:t>	</a:t>
            </a:r>
            <a:r>
              <a:rPr lang="en-US" sz="1100" dirty="0" smtClean="0">
                <a:solidFill>
                  <a:schemeClr val="accent6">
                    <a:lumMod val="75000"/>
                  </a:schemeClr>
                </a:solidFill>
              </a:rPr>
              <a:t>{{</a:t>
            </a:r>
            <a:r>
              <a:rPr lang="en-US" sz="1100" dirty="0" err="1" smtClean="0">
                <a:solidFill>
                  <a:schemeClr val="accent6">
                    <a:lumMod val="75000"/>
                  </a:schemeClr>
                </a:solidFill>
              </a:rPr>
              <a:t>tmpl</a:t>
            </a:r>
            <a:r>
              <a:rPr lang="en-US" sz="1100" dirty="0" smtClean="0">
                <a:solidFill>
                  <a:schemeClr val="accent6">
                    <a:lumMod val="75000"/>
                  </a:schemeClr>
                </a:solidFill>
              </a:rPr>
              <a:t>(</a:t>
            </a:r>
            <a:r>
              <a:rPr lang="en-US" sz="1100" dirty="0" err="1" smtClean="0">
                <a:solidFill>
                  <a:schemeClr val="accent6">
                    <a:lumMod val="75000"/>
                  </a:schemeClr>
                </a:solidFill>
              </a:rPr>
              <a:t>pageData.breadCrumb</a:t>
            </a:r>
            <a:r>
              <a:rPr lang="en-US" sz="1100" dirty="0" smtClean="0">
                <a:solidFill>
                  <a:schemeClr val="accent6">
                    <a:lumMod val="75000"/>
                  </a:schemeClr>
                </a:solidFill>
              </a:rPr>
              <a:t>) "#</a:t>
            </a:r>
            <a:r>
              <a:rPr lang="en-US" sz="1100" dirty="0" err="1" smtClean="0">
                <a:solidFill>
                  <a:schemeClr val="accent6">
                    <a:lumMod val="75000"/>
                  </a:schemeClr>
                </a:solidFill>
              </a:rPr>
              <a:t>breadCrumbTpl</a:t>
            </a:r>
            <a:r>
              <a:rPr lang="en-US" sz="1100" dirty="0" smtClean="0">
                <a:solidFill>
                  <a:schemeClr val="accent6">
                    <a:lumMod val="75000"/>
                  </a:schemeClr>
                </a:solidFill>
              </a:rPr>
              <a:t>"}}</a:t>
            </a:r>
          </a:p>
          <a:p>
            <a:r>
              <a:rPr lang="en-US" sz="1100" dirty="0">
                <a:solidFill>
                  <a:srgbClr val="558ED5"/>
                </a:solidFill>
              </a:rPr>
              <a:t>	</a:t>
            </a:r>
            <a:r>
              <a:rPr lang="en-US" sz="1100" dirty="0" smtClean="0">
                <a:solidFill>
                  <a:srgbClr val="558ED5"/>
                </a:solidFill>
              </a:rPr>
              <a:t>&lt;div id="controls"&gt;</a:t>
            </a:r>
          </a:p>
          <a:p>
            <a:r>
              <a:rPr lang="en-US" sz="1100" dirty="0" smtClean="0">
                <a:solidFill>
                  <a:srgbClr val="558ED5"/>
                </a:solidFill>
              </a:rPr>
              <a:t>		&lt;div id="</a:t>
            </a:r>
            <a:r>
              <a:rPr lang="en-US" sz="1100" dirty="0" err="1" smtClean="0">
                <a:solidFill>
                  <a:srgbClr val="558ED5"/>
                </a:solidFill>
              </a:rPr>
              <a:t>backToResults</a:t>
            </a:r>
            <a:r>
              <a:rPr lang="en-US" sz="1100" dirty="0" smtClean="0">
                <a:solidFill>
                  <a:srgbClr val="558ED5"/>
                </a:solidFill>
              </a:rPr>
              <a:t>"&gt;</a:t>
            </a:r>
          </a:p>
          <a:p>
            <a:r>
              <a:rPr lang="en-US" sz="1100" dirty="0" smtClean="0">
                <a:solidFill>
                  <a:srgbClr val="558ED5"/>
                </a:solidFill>
              </a:rPr>
              <a:t>			&lt;h3&gt;&lt;a </a:t>
            </a:r>
            <a:r>
              <a:rPr lang="en-US" sz="1100" dirty="0" err="1" smtClean="0">
                <a:solidFill>
                  <a:srgbClr val="558ED5"/>
                </a:solidFill>
              </a:rPr>
              <a:t>href</a:t>
            </a:r>
            <a:r>
              <a:rPr lang="en-US" sz="1100" dirty="0" smtClean="0">
                <a:solidFill>
                  <a:srgbClr val="558ED5"/>
                </a:solidFill>
              </a:rPr>
              <a:t>=”${</a:t>
            </a:r>
            <a:r>
              <a:rPr lang="en-US" sz="1100" dirty="0" err="1" smtClean="0">
                <a:solidFill>
                  <a:srgbClr val="558ED5"/>
                </a:solidFill>
              </a:rPr>
              <a:t>pageData.backLink</a:t>
            </a:r>
            <a:r>
              <a:rPr lang="en-US" sz="1100" dirty="0" smtClean="0">
                <a:solidFill>
                  <a:srgbClr val="558ED5"/>
                </a:solidFill>
              </a:rPr>
              <a:t>}" id="</a:t>
            </a:r>
            <a:r>
              <a:rPr lang="en-US" sz="1100" dirty="0" err="1" smtClean="0">
                <a:solidFill>
                  <a:srgbClr val="558ED5"/>
                </a:solidFill>
              </a:rPr>
              <a:t>backToResults</a:t>
            </a:r>
            <a:r>
              <a:rPr lang="en-US" sz="1100" dirty="0" smtClean="0">
                <a:solidFill>
                  <a:srgbClr val="558ED5"/>
                </a:solidFill>
              </a:rPr>
              <a:t>"&gt;</a:t>
            </a:r>
            <a:r>
              <a:rPr lang="en-US" sz="1100" dirty="0" smtClean="0">
                <a:solidFill>
                  <a:srgbClr val="558ED5"/>
                </a:solidFill>
              </a:rPr>
              <a:t>${</a:t>
            </a:r>
            <a:r>
              <a:rPr lang="en-US" sz="1100" dirty="0" err="1" smtClean="0">
                <a:solidFill>
                  <a:srgbClr val="558ED5"/>
                </a:solidFill>
              </a:rPr>
              <a:t>pageData.backLinkLabel</a:t>
            </a:r>
            <a:r>
              <a:rPr lang="en-US" sz="1100" dirty="0" smtClean="0">
                <a:solidFill>
                  <a:srgbClr val="558ED5"/>
                </a:solidFill>
              </a:rPr>
              <a:t>}</a:t>
            </a:r>
            <a:r>
              <a:rPr lang="en-US" sz="1100" dirty="0" smtClean="0">
                <a:solidFill>
                  <a:srgbClr val="558ED5"/>
                </a:solidFill>
              </a:rPr>
              <a:t>&lt;/a&gt;&lt;/h3&gt;</a:t>
            </a:r>
          </a:p>
          <a:p>
            <a:r>
              <a:rPr lang="en-US" sz="1100" dirty="0" smtClean="0">
                <a:solidFill>
                  <a:srgbClr val="558ED5"/>
                </a:solidFill>
              </a:rPr>
              <a:t>		&lt;/div&gt;</a:t>
            </a:r>
          </a:p>
          <a:p>
            <a:r>
              <a:rPr lang="en-US" sz="1100" dirty="0" smtClean="0">
                <a:solidFill>
                  <a:srgbClr val="558ED5"/>
                </a:solidFill>
              </a:rPr>
              <a:t>	&lt;/div&gt;</a:t>
            </a:r>
          </a:p>
          <a:p>
            <a:r>
              <a:rPr lang="en-US" sz="1100" dirty="0" smtClean="0">
                <a:solidFill>
                  <a:srgbClr val="558ED5"/>
                </a:solidFill>
              </a:rPr>
              <a:t>&lt;/div&gt;</a:t>
            </a:r>
          </a:p>
          <a:p>
            <a:r>
              <a:rPr lang="en-US" sz="1100" dirty="0" smtClean="0">
                <a:solidFill>
                  <a:srgbClr val="558ED5"/>
                </a:solidFill>
              </a:rPr>
              <a:t>&lt;/script&gt;</a:t>
            </a:r>
          </a:p>
          <a:p>
            <a:r>
              <a:rPr lang="en-US" sz="1100" dirty="0" smtClean="0">
                <a:solidFill>
                  <a:srgbClr val="E46C0A"/>
                </a:solidFill>
              </a:rPr>
              <a:t>&lt;script id="</a:t>
            </a:r>
            <a:r>
              <a:rPr lang="en-US" sz="1100" dirty="0" err="1" smtClean="0">
                <a:solidFill>
                  <a:srgbClr val="E46C0A"/>
                </a:solidFill>
              </a:rPr>
              <a:t>breadCrumbTpl</a:t>
            </a:r>
            <a:r>
              <a:rPr lang="en-US" sz="1100" dirty="0" smtClean="0">
                <a:solidFill>
                  <a:srgbClr val="E46C0A"/>
                </a:solidFill>
              </a:rPr>
              <a:t>" type="text/x-</a:t>
            </a:r>
            <a:r>
              <a:rPr lang="en-US" sz="1100" dirty="0" err="1" smtClean="0">
                <a:solidFill>
                  <a:srgbClr val="E46C0A"/>
                </a:solidFill>
              </a:rPr>
              <a:t>jquery</a:t>
            </a:r>
            <a:r>
              <a:rPr lang="en-US" sz="1100" dirty="0" smtClean="0">
                <a:solidFill>
                  <a:srgbClr val="E46C0A"/>
                </a:solidFill>
              </a:rPr>
              <a:t>-</a:t>
            </a:r>
            <a:r>
              <a:rPr lang="en-US" sz="1100" dirty="0" err="1" smtClean="0">
                <a:solidFill>
                  <a:srgbClr val="E46C0A"/>
                </a:solidFill>
              </a:rPr>
              <a:t>tmpl</a:t>
            </a:r>
            <a:r>
              <a:rPr lang="en-US" sz="1100" dirty="0" smtClean="0">
                <a:solidFill>
                  <a:srgbClr val="E46C0A"/>
                </a:solidFill>
              </a:rPr>
              <a:t>"&gt;</a:t>
            </a:r>
          </a:p>
          <a:p>
            <a:r>
              <a:rPr lang="en-US" sz="1100" dirty="0" smtClean="0">
                <a:solidFill>
                  <a:srgbClr val="E46C0A"/>
                </a:solidFill>
              </a:rPr>
              <a:t>	&lt;</a:t>
            </a:r>
            <a:r>
              <a:rPr lang="en-US" sz="1100" dirty="0" err="1" smtClean="0">
                <a:solidFill>
                  <a:srgbClr val="E46C0A"/>
                </a:solidFill>
              </a:rPr>
              <a:t>ul</a:t>
            </a:r>
            <a:r>
              <a:rPr lang="en-US" sz="1100" dirty="0" smtClean="0">
                <a:solidFill>
                  <a:srgbClr val="E46C0A"/>
                </a:solidFill>
              </a:rPr>
              <a:t> id="</a:t>
            </a:r>
            <a:r>
              <a:rPr lang="en-US" sz="1100" dirty="0" err="1" smtClean="0">
                <a:solidFill>
                  <a:srgbClr val="E46C0A"/>
                </a:solidFill>
              </a:rPr>
              <a:t>breadCrumb</a:t>
            </a:r>
            <a:r>
              <a:rPr lang="en-US" sz="1100" dirty="0" smtClean="0">
                <a:solidFill>
                  <a:srgbClr val="E46C0A"/>
                </a:solidFill>
              </a:rPr>
              <a:t>"&gt;</a:t>
            </a:r>
          </a:p>
          <a:p>
            <a:r>
              <a:rPr lang="en-US" sz="1100" dirty="0" smtClean="0">
                <a:solidFill>
                  <a:srgbClr val="E46C0A"/>
                </a:solidFill>
              </a:rPr>
              <a:t>	{{each trail}}</a:t>
            </a:r>
          </a:p>
          <a:p>
            <a:r>
              <a:rPr lang="en-US" sz="1100" dirty="0" smtClean="0">
                <a:solidFill>
                  <a:srgbClr val="E46C0A"/>
                </a:solidFill>
              </a:rPr>
              <a:t>	</a:t>
            </a:r>
            <a:r>
              <a:rPr lang="en-US" sz="1100" dirty="0">
                <a:solidFill>
                  <a:srgbClr val="E46C0A"/>
                </a:solidFill>
              </a:rPr>
              <a:t>	</a:t>
            </a:r>
            <a:r>
              <a:rPr lang="en-US" sz="1100" dirty="0" smtClean="0">
                <a:solidFill>
                  <a:srgbClr val="E46C0A"/>
                </a:solidFill>
              </a:rPr>
              <a:t>&lt;li&gt;&lt;a </a:t>
            </a:r>
            <a:r>
              <a:rPr lang="en-US" sz="1100" dirty="0" err="1" smtClean="0">
                <a:solidFill>
                  <a:srgbClr val="E46C0A"/>
                </a:solidFill>
              </a:rPr>
              <a:t>href</a:t>
            </a:r>
            <a:r>
              <a:rPr lang="en-US" sz="1100" dirty="0" smtClean="0">
                <a:solidFill>
                  <a:srgbClr val="E46C0A"/>
                </a:solidFill>
              </a:rPr>
              <a:t>="${</a:t>
            </a:r>
            <a:r>
              <a:rPr lang="en-US" sz="1100" dirty="0" err="1" smtClean="0">
                <a:solidFill>
                  <a:srgbClr val="E46C0A"/>
                </a:solidFill>
              </a:rPr>
              <a:t>url</a:t>
            </a:r>
            <a:r>
              <a:rPr lang="en-US" sz="1100" dirty="0" smtClean="0">
                <a:solidFill>
                  <a:srgbClr val="E46C0A"/>
                </a:solidFill>
              </a:rPr>
              <a:t>}"&gt;${label}&lt;/a&gt;&lt;/li&gt;</a:t>
            </a:r>
          </a:p>
          <a:p>
            <a:r>
              <a:rPr lang="en-US" sz="1100" dirty="0" smtClean="0">
                <a:solidFill>
                  <a:srgbClr val="E46C0A"/>
                </a:solidFill>
              </a:rPr>
              <a:t>	{{/each}}</a:t>
            </a:r>
          </a:p>
          <a:p>
            <a:r>
              <a:rPr lang="en-US" sz="1100" dirty="0" smtClean="0">
                <a:solidFill>
                  <a:srgbClr val="E46C0A"/>
                </a:solidFill>
              </a:rPr>
              <a:t>		&lt;li class="</a:t>
            </a:r>
            <a:r>
              <a:rPr lang="en-US" sz="1100" dirty="0" err="1" smtClean="0">
                <a:solidFill>
                  <a:srgbClr val="E46C0A"/>
                </a:solidFill>
              </a:rPr>
              <a:t>activePage</a:t>
            </a:r>
            <a:r>
              <a:rPr lang="en-US" sz="1100" dirty="0" smtClean="0">
                <a:solidFill>
                  <a:srgbClr val="E46C0A"/>
                </a:solidFill>
              </a:rPr>
              <a:t>"&gt;${active}&lt;/li&gt;</a:t>
            </a:r>
          </a:p>
          <a:p>
            <a:r>
              <a:rPr lang="en-US" sz="1100" dirty="0" smtClean="0">
                <a:solidFill>
                  <a:srgbClr val="E46C0A"/>
                </a:solidFill>
              </a:rPr>
              <a:t>	&lt;/</a:t>
            </a:r>
            <a:r>
              <a:rPr lang="en-US" sz="1100" dirty="0" err="1" smtClean="0">
                <a:solidFill>
                  <a:srgbClr val="E46C0A"/>
                </a:solidFill>
              </a:rPr>
              <a:t>ul</a:t>
            </a:r>
            <a:r>
              <a:rPr lang="en-US" sz="1100" dirty="0" smtClean="0">
                <a:solidFill>
                  <a:srgbClr val="E46C0A"/>
                </a:solidFill>
              </a:rPr>
              <a:t>&gt;</a:t>
            </a:r>
          </a:p>
          <a:p>
            <a:r>
              <a:rPr lang="en-US" sz="1100" dirty="0" smtClean="0">
                <a:solidFill>
                  <a:srgbClr val="E46C0A"/>
                </a:solidFill>
              </a:rPr>
              <a:t>&lt;/script&gt;</a:t>
            </a:r>
            <a:endParaRPr lang="en-US" sz="1100" dirty="0" smtClean="0">
              <a:solidFill>
                <a:srgbClr val="E46C0A"/>
              </a:solidFill>
            </a:endParaRPr>
          </a:p>
        </p:txBody>
      </p:sp>
    </p:spTree>
    <p:extLst>
      <p:ext uri="{BB962C8B-B14F-4D97-AF65-F5344CB8AC3E}">
        <p14:creationId xmlns:p14="http://schemas.microsoft.com/office/powerpoint/2010/main" val="305081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a:t>
            </a:r>
            <a:r>
              <a:rPr lang="en-US" sz="2400" b="1" dirty="0" smtClean="0"/>
              <a:t>The Controller</a:t>
            </a:r>
            <a:endParaRPr lang="en-US" sz="2400" b="1" dirty="0"/>
          </a:p>
        </p:txBody>
      </p:sp>
      <p:sp>
        <p:nvSpPr>
          <p:cNvPr id="5" name="TextBox 4"/>
          <p:cNvSpPr txBox="1"/>
          <p:nvPr/>
        </p:nvSpPr>
        <p:spPr>
          <a:xfrm>
            <a:off x="371120" y="1129461"/>
            <a:ext cx="8301002" cy="4185762"/>
          </a:xfrm>
          <a:prstGeom prst="rect">
            <a:avLst/>
          </a:prstGeom>
          <a:noFill/>
        </p:spPr>
        <p:txBody>
          <a:bodyPr wrap="square" rtlCol="0">
            <a:spAutoFit/>
          </a:bodyPr>
          <a:lstStyle/>
          <a:p>
            <a:r>
              <a:rPr lang="en-US" sz="1600" dirty="0" smtClean="0"/>
              <a:t>The controller in the client side MVC pattern is the call to the template framework. It can very simple or can include additional data parsing logic. The framework itself is much more complicated but is outside the scope of this presentation.</a:t>
            </a:r>
          </a:p>
          <a:p>
            <a:endParaRPr lang="en-US" sz="1600" dirty="0"/>
          </a:p>
          <a:p>
            <a:r>
              <a:rPr lang="en-US" sz="1600" dirty="0" smtClean="0"/>
              <a:t>The simplest controller is shown below and consists of creating a compiled and cached template and then merging the data and appending to the DOM. This all happens in milliseconds. Adds no request overhead to the client and via the use of template logic could cut down on markup sent to the client significantly, replaced by a minimal data model (which can be further optimized with short variable names) and sparse template markup.</a:t>
            </a:r>
          </a:p>
          <a:p>
            <a:endParaRPr lang="en-US" sz="1100" dirty="0" smtClean="0">
              <a:solidFill>
                <a:srgbClr val="558ED5"/>
              </a:solidFill>
            </a:endParaRPr>
          </a:p>
          <a:p>
            <a:pPr marL="341313" indent="-341313"/>
            <a:r>
              <a:rPr lang="en-US" sz="1100" dirty="0" smtClean="0">
                <a:solidFill>
                  <a:srgbClr val="558ED5"/>
                </a:solidFill>
              </a:rPr>
              <a:t>&lt;script type="text/</a:t>
            </a:r>
            <a:r>
              <a:rPr lang="en-US" sz="1100" dirty="0" err="1" smtClean="0">
                <a:solidFill>
                  <a:srgbClr val="558ED5"/>
                </a:solidFill>
              </a:rPr>
              <a:t>javascript</a:t>
            </a:r>
            <a:r>
              <a:rPr lang="en-US" sz="1100" dirty="0" smtClean="0">
                <a:solidFill>
                  <a:srgbClr val="558ED5"/>
                </a:solidFill>
              </a:rPr>
              <a:t>”&gt;</a:t>
            </a:r>
          </a:p>
          <a:p>
            <a:pPr marL="341313" indent="-341313"/>
            <a:r>
              <a:rPr lang="en-US" sz="1100" dirty="0" smtClean="0">
                <a:solidFill>
                  <a:srgbClr val="558ED5"/>
                </a:solidFill>
              </a:rPr>
              <a:t>$(function() {</a:t>
            </a:r>
          </a:p>
          <a:p>
            <a:pPr marL="341313" indent="-341313"/>
            <a:endParaRPr lang="en-US" sz="1100" dirty="0">
              <a:solidFill>
                <a:srgbClr val="558ED5"/>
              </a:solidFill>
            </a:endParaRPr>
          </a:p>
          <a:p>
            <a:pPr marL="341313" indent="-341313"/>
            <a:r>
              <a:rPr lang="en-US" sz="1100" dirty="0" err="1" smtClean="0">
                <a:solidFill>
                  <a:srgbClr val="558ED5"/>
                </a:solidFill>
              </a:rPr>
              <a:t>pageTpl</a:t>
            </a:r>
            <a:r>
              <a:rPr lang="en-US" sz="1100" dirty="0" smtClean="0">
                <a:solidFill>
                  <a:srgbClr val="558ED5"/>
                </a:solidFill>
              </a:rPr>
              <a:t> =  $( "#</a:t>
            </a:r>
            <a:r>
              <a:rPr lang="en-US" sz="1100" dirty="0" err="1" smtClean="0">
                <a:solidFill>
                  <a:srgbClr val="558ED5"/>
                </a:solidFill>
              </a:rPr>
              <a:t>pageTpl</a:t>
            </a:r>
            <a:r>
              <a:rPr lang="en-US" sz="1100" dirty="0" smtClean="0">
                <a:solidFill>
                  <a:srgbClr val="558ED5"/>
                </a:solidFill>
              </a:rPr>
              <a:t>" ).template(); /* compile and cache the template */</a:t>
            </a:r>
          </a:p>
          <a:p>
            <a:pPr marL="341313" indent="-341313"/>
            <a:endParaRPr lang="en-US" sz="1100" dirty="0" smtClean="0">
              <a:solidFill>
                <a:srgbClr val="558ED5"/>
              </a:solidFill>
            </a:endParaRPr>
          </a:p>
          <a:p>
            <a:pPr marL="341313" indent="-341313"/>
            <a:r>
              <a:rPr lang="de-DE" sz="1100" dirty="0" smtClean="0">
                <a:solidFill>
                  <a:srgbClr val="558ED5"/>
                </a:solidFill>
              </a:rPr>
              <a:t>$.</a:t>
            </a:r>
            <a:r>
              <a:rPr lang="de-DE" sz="1100" dirty="0" err="1" smtClean="0">
                <a:solidFill>
                  <a:srgbClr val="558ED5"/>
                </a:solidFill>
              </a:rPr>
              <a:t>tmpl</a:t>
            </a:r>
            <a:r>
              <a:rPr lang="de-DE" sz="1100" dirty="0" smtClean="0">
                <a:solidFill>
                  <a:srgbClr val="558ED5"/>
                </a:solidFill>
              </a:rPr>
              <a:t>(</a:t>
            </a:r>
            <a:r>
              <a:rPr lang="de-DE" sz="1100" dirty="0" err="1" smtClean="0">
                <a:solidFill>
                  <a:srgbClr val="558ED5"/>
                </a:solidFill>
              </a:rPr>
              <a:t>pageTpl</a:t>
            </a:r>
            <a:r>
              <a:rPr lang="de-DE" sz="1100" dirty="0" smtClean="0">
                <a:solidFill>
                  <a:srgbClr val="558ED5"/>
                </a:solidFill>
              </a:rPr>
              <a:t>, </a:t>
            </a:r>
            <a:r>
              <a:rPr lang="de-DE" sz="1100" dirty="0" err="1" smtClean="0">
                <a:solidFill>
                  <a:srgbClr val="558ED5"/>
                </a:solidFill>
              </a:rPr>
              <a:t>pageData</a:t>
            </a:r>
            <a:r>
              <a:rPr lang="de-DE" sz="1100" dirty="0" smtClean="0">
                <a:solidFill>
                  <a:srgbClr val="558ED5"/>
                </a:solidFill>
              </a:rPr>
              <a:t> ).</a:t>
            </a:r>
            <a:r>
              <a:rPr lang="de-DE" sz="1100" dirty="0" err="1" smtClean="0">
                <a:solidFill>
                  <a:srgbClr val="558ED5"/>
                </a:solidFill>
              </a:rPr>
              <a:t>appendTo</a:t>
            </a:r>
            <a:r>
              <a:rPr lang="de-DE" sz="1100" dirty="0" smtClean="0">
                <a:solidFill>
                  <a:srgbClr val="558ED5"/>
                </a:solidFill>
              </a:rPr>
              <a:t>( "</a:t>
            </a:r>
            <a:r>
              <a:rPr lang="de-DE" sz="1100" dirty="0" err="1" smtClean="0">
                <a:solidFill>
                  <a:srgbClr val="558ED5"/>
                </a:solidFill>
              </a:rPr>
              <a:t>body</a:t>
            </a:r>
            <a:r>
              <a:rPr lang="de-DE" sz="1100" dirty="0" smtClean="0">
                <a:solidFill>
                  <a:srgbClr val="558ED5"/>
                </a:solidFill>
              </a:rPr>
              <a:t>" ); /* </a:t>
            </a:r>
            <a:r>
              <a:rPr lang="de-DE" sz="1100" dirty="0" err="1" smtClean="0">
                <a:solidFill>
                  <a:srgbClr val="558ED5"/>
                </a:solidFill>
              </a:rPr>
              <a:t>merge</a:t>
            </a:r>
            <a:r>
              <a:rPr lang="de-DE" sz="1100" dirty="0" smtClean="0">
                <a:solidFill>
                  <a:srgbClr val="558ED5"/>
                </a:solidFill>
              </a:rPr>
              <a:t> </a:t>
            </a:r>
            <a:r>
              <a:rPr lang="de-DE" sz="1100" dirty="0" err="1" smtClean="0">
                <a:solidFill>
                  <a:srgbClr val="558ED5"/>
                </a:solidFill>
              </a:rPr>
              <a:t>pageData</a:t>
            </a:r>
            <a:r>
              <a:rPr lang="de-DE" sz="1100" dirty="0" smtClean="0">
                <a:solidFill>
                  <a:srgbClr val="558ED5"/>
                </a:solidFill>
              </a:rPr>
              <a:t> </a:t>
            </a:r>
            <a:r>
              <a:rPr lang="de-DE" sz="1100" dirty="0" err="1" smtClean="0">
                <a:solidFill>
                  <a:srgbClr val="558ED5"/>
                </a:solidFill>
              </a:rPr>
              <a:t>and</a:t>
            </a:r>
            <a:r>
              <a:rPr lang="de-DE" sz="1100" dirty="0" smtClean="0">
                <a:solidFill>
                  <a:srgbClr val="558ED5"/>
                </a:solidFill>
              </a:rPr>
              <a:t> </a:t>
            </a:r>
            <a:r>
              <a:rPr lang="de-DE" sz="1100" dirty="0" err="1" smtClean="0">
                <a:solidFill>
                  <a:srgbClr val="558ED5"/>
                </a:solidFill>
              </a:rPr>
              <a:t>append</a:t>
            </a:r>
            <a:r>
              <a:rPr lang="de-DE" sz="1100" dirty="0" smtClean="0">
                <a:solidFill>
                  <a:srgbClr val="558ED5"/>
                </a:solidFill>
              </a:rPr>
              <a:t> </a:t>
            </a:r>
            <a:r>
              <a:rPr lang="de-DE" sz="1100" dirty="0" err="1" smtClean="0">
                <a:solidFill>
                  <a:srgbClr val="558ED5"/>
                </a:solidFill>
              </a:rPr>
              <a:t>to</a:t>
            </a:r>
            <a:r>
              <a:rPr lang="de-DE" sz="1100" dirty="0" smtClean="0">
                <a:solidFill>
                  <a:srgbClr val="558ED5"/>
                </a:solidFill>
              </a:rPr>
              <a:t> </a:t>
            </a:r>
            <a:r>
              <a:rPr lang="de-DE" sz="1100" dirty="0" err="1" smtClean="0">
                <a:solidFill>
                  <a:srgbClr val="558ED5"/>
                </a:solidFill>
              </a:rPr>
              <a:t>the</a:t>
            </a:r>
            <a:r>
              <a:rPr lang="de-DE" sz="1100" dirty="0" smtClean="0">
                <a:solidFill>
                  <a:srgbClr val="558ED5"/>
                </a:solidFill>
              </a:rPr>
              <a:t> DOM */</a:t>
            </a:r>
          </a:p>
          <a:p>
            <a:pPr marL="341313" indent="-341313"/>
            <a:endParaRPr lang="en-US" sz="1100" dirty="0">
              <a:solidFill>
                <a:srgbClr val="558ED5"/>
              </a:solidFill>
            </a:endParaRPr>
          </a:p>
          <a:p>
            <a:pPr marL="341313" indent="-341313"/>
            <a:r>
              <a:rPr lang="en-US" sz="1100" dirty="0" smtClean="0">
                <a:solidFill>
                  <a:srgbClr val="558ED5"/>
                </a:solidFill>
              </a:rPr>
              <a:t>});</a:t>
            </a:r>
          </a:p>
          <a:p>
            <a:pPr marL="341313" indent="-341313"/>
            <a:r>
              <a:rPr lang="en-US" sz="1100" dirty="0" smtClean="0">
                <a:solidFill>
                  <a:srgbClr val="558ED5"/>
                </a:solidFill>
              </a:rPr>
              <a:t>&lt;/script&gt;</a:t>
            </a:r>
          </a:p>
          <a:p>
            <a:pPr marL="341313" indent="-341313"/>
            <a:endParaRPr lang="en-US" sz="1200" dirty="0" smtClean="0"/>
          </a:p>
        </p:txBody>
      </p:sp>
    </p:spTree>
    <p:extLst>
      <p:ext uri="{BB962C8B-B14F-4D97-AF65-F5344CB8AC3E}">
        <p14:creationId xmlns:p14="http://schemas.microsoft.com/office/powerpoint/2010/main" val="392634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a:t>
            </a:r>
            <a:r>
              <a:rPr lang="en-US" sz="2400" b="1" dirty="0" smtClean="0"/>
              <a:t>Forms, Sessions and Misc.</a:t>
            </a:r>
            <a:endParaRPr lang="en-US" sz="2400" b="1" dirty="0"/>
          </a:p>
        </p:txBody>
      </p:sp>
      <p:sp>
        <p:nvSpPr>
          <p:cNvPr id="5" name="TextBox 4"/>
          <p:cNvSpPr txBox="1"/>
          <p:nvPr/>
        </p:nvSpPr>
        <p:spPr>
          <a:xfrm>
            <a:off x="371120" y="1129461"/>
            <a:ext cx="8301002" cy="5447646"/>
          </a:xfrm>
          <a:prstGeom prst="rect">
            <a:avLst/>
          </a:prstGeom>
          <a:noFill/>
        </p:spPr>
        <p:txBody>
          <a:bodyPr wrap="square" rtlCol="0">
            <a:spAutoFit/>
          </a:bodyPr>
          <a:lstStyle/>
          <a:p>
            <a:r>
              <a:rPr lang="en-US" sz="1600" dirty="0" smtClean="0"/>
              <a:t>The proposed solution does not change any part of how the site functions as an ecommerce website. The HTML DOM output will be identical to a standard website, as far as the web browser is concerned there is no difference.</a:t>
            </a:r>
          </a:p>
          <a:p>
            <a:endParaRPr lang="en-US" sz="1600" dirty="0"/>
          </a:p>
          <a:p>
            <a:r>
              <a:rPr lang="en-US" sz="1600" dirty="0" smtClean="0"/>
              <a:t>URLS remain the same, sessions are passed in the same manner via URL and cookies. </a:t>
            </a:r>
          </a:p>
          <a:p>
            <a:endParaRPr lang="en-US" sz="1600" dirty="0"/>
          </a:p>
          <a:p>
            <a:r>
              <a:rPr lang="en-US" sz="1600" dirty="0" smtClean="0"/>
              <a:t>There is zero impact on existing form submission handling, and this does not require </a:t>
            </a:r>
            <a:r>
              <a:rPr lang="en-US" sz="1600" dirty="0" err="1" smtClean="0"/>
              <a:t>AJAXifying</a:t>
            </a:r>
            <a:r>
              <a:rPr lang="en-US" sz="1600" dirty="0" smtClean="0"/>
              <a:t> the site in any way. </a:t>
            </a:r>
          </a:p>
          <a:p>
            <a:endParaRPr lang="en-US" sz="1600" dirty="0"/>
          </a:p>
          <a:p>
            <a:r>
              <a:rPr lang="en-US" sz="1600" dirty="0" smtClean="0"/>
              <a:t>Other concerns:</a:t>
            </a:r>
          </a:p>
          <a:p>
            <a:endParaRPr lang="en-US" sz="1600" dirty="0"/>
          </a:p>
          <a:p>
            <a:pPr marL="342900" indent="-342900">
              <a:buFont typeface="Arial"/>
              <a:buChar char="•"/>
            </a:pPr>
            <a:r>
              <a:rPr lang="en-US" sz="1500" dirty="0" smtClean="0"/>
              <a:t>The sitemap is the same</a:t>
            </a:r>
          </a:p>
          <a:p>
            <a:pPr marL="342900" indent="-342900">
              <a:buFont typeface="Arial"/>
              <a:buChar char="•"/>
            </a:pPr>
            <a:r>
              <a:rPr lang="en-US" sz="1500" dirty="0"/>
              <a:t>V</a:t>
            </a:r>
            <a:r>
              <a:rPr lang="en-US" sz="1500" dirty="0" smtClean="0"/>
              <a:t>anity URLs work the same</a:t>
            </a:r>
          </a:p>
          <a:p>
            <a:pPr marL="342900" indent="-342900">
              <a:buFont typeface="Arial"/>
              <a:buChar char="•"/>
            </a:pPr>
            <a:r>
              <a:rPr lang="en-US" sz="1500" dirty="0"/>
              <a:t>E</a:t>
            </a:r>
            <a:r>
              <a:rPr lang="en-US" sz="1500" dirty="0" smtClean="0"/>
              <a:t>xisting </a:t>
            </a:r>
            <a:r>
              <a:rPr lang="en-US" sz="1500" dirty="0" err="1" smtClean="0"/>
              <a:t>javascript</a:t>
            </a:r>
            <a:r>
              <a:rPr lang="en-US" sz="1500" dirty="0" smtClean="0"/>
              <a:t> is not impacted (other than making sure it runs after the DOM is updated)</a:t>
            </a:r>
          </a:p>
          <a:p>
            <a:pPr marL="342900" indent="-342900">
              <a:buFont typeface="Arial"/>
              <a:buChar char="•"/>
            </a:pPr>
            <a:r>
              <a:rPr lang="en-US" sz="1500" dirty="0"/>
              <a:t>F</a:t>
            </a:r>
            <a:r>
              <a:rPr lang="en-US" sz="1500" dirty="0" smtClean="0"/>
              <a:t>ill slots, </a:t>
            </a:r>
            <a:r>
              <a:rPr lang="en-US" sz="1500" dirty="0" err="1" smtClean="0"/>
              <a:t>espots</a:t>
            </a:r>
            <a:r>
              <a:rPr lang="en-US" sz="1500" dirty="0" smtClean="0"/>
              <a:t> and all creative content will still be included in the page output in the exact same way.</a:t>
            </a:r>
          </a:p>
          <a:p>
            <a:pPr marL="342900" indent="-342900">
              <a:buFont typeface="Arial"/>
              <a:buChar char="•"/>
            </a:pPr>
            <a:r>
              <a:rPr lang="en-US" sz="1500" dirty="0" err="1" smtClean="0"/>
              <a:t>Iframed</a:t>
            </a:r>
            <a:r>
              <a:rPr lang="en-US" sz="1500" dirty="0" smtClean="0"/>
              <a:t> payment methods can be injected </a:t>
            </a:r>
            <a:r>
              <a:rPr lang="en-US" sz="1500" dirty="0" err="1" smtClean="0"/>
              <a:t>intot</a:t>
            </a:r>
            <a:r>
              <a:rPr lang="en-US" sz="1500" dirty="0" smtClean="0"/>
              <a:t> he DOM and handled the same as currently, no changes needed, we just include them in the template and pass dynamic data to placeholders where needed.</a:t>
            </a:r>
          </a:p>
          <a:p>
            <a:pPr marL="342900" indent="-342900">
              <a:buFont typeface="Arial"/>
              <a:buChar char="•"/>
            </a:pPr>
            <a:r>
              <a:rPr lang="en-US" sz="1500" dirty="0" smtClean="0"/>
              <a:t>Tagging and tracking will work exactly as intended.</a:t>
            </a:r>
          </a:p>
          <a:p>
            <a:endParaRPr lang="en-US" sz="1600" dirty="0"/>
          </a:p>
          <a:p>
            <a:endParaRPr lang="en-US" sz="1200" dirty="0" smtClean="0"/>
          </a:p>
        </p:txBody>
      </p:sp>
    </p:spTree>
    <p:extLst>
      <p:ext uri="{BB962C8B-B14F-4D97-AF65-F5344CB8AC3E}">
        <p14:creationId xmlns:p14="http://schemas.microsoft.com/office/powerpoint/2010/main" val="85186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What about SEO?</a:t>
            </a:r>
            <a:endParaRPr lang="en-US" sz="2400" b="1" dirty="0"/>
          </a:p>
        </p:txBody>
      </p:sp>
      <p:sp>
        <p:nvSpPr>
          <p:cNvPr id="5" name="TextBox 4"/>
          <p:cNvSpPr txBox="1"/>
          <p:nvPr/>
        </p:nvSpPr>
        <p:spPr>
          <a:xfrm>
            <a:off x="371120" y="1129461"/>
            <a:ext cx="8301002" cy="5539980"/>
          </a:xfrm>
          <a:prstGeom prst="rect">
            <a:avLst/>
          </a:prstGeom>
          <a:noFill/>
        </p:spPr>
        <p:txBody>
          <a:bodyPr wrap="square" rtlCol="0">
            <a:spAutoFit/>
          </a:bodyPr>
          <a:lstStyle/>
          <a:p>
            <a:r>
              <a:rPr lang="en-US" sz="1600" dirty="0" smtClean="0"/>
              <a:t>Generally SEO or more accurately Natural SEO is not relevant for mobile sites if there is a desktop/standard equivalent. However, this MVC pattern can be used for the standard site when the time is right (after it’s a fully qualified and built solution for mobile) and the following would apply for that use case.</a:t>
            </a:r>
          </a:p>
          <a:p>
            <a:endParaRPr lang="en-US" sz="1600" dirty="0"/>
          </a:p>
          <a:p>
            <a:r>
              <a:rPr lang="en-US" sz="1600" dirty="0" smtClean="0"/>
              <a:t>Rather than leaving the BODY of the page empty to be filled with data =&gt; template driven DOM injection, we could provide very simple, semantic markup for content as follows, which would be replaced by the DOM templates (also handles no script, accessibility and older mobile devices):</a:t>
            </a:r>
          </a:p>
          <a:p>
            <a:endParaRPr lang="en-US" sz="1600" dirty="0"/>
          </a:p>
          <a:p>
            <a:r>
              <a:rPr lang="en-US" sz="1100" dirty="0" smtClean="0">
                <a:solidFill>
                  <a:srgbClr val="558ED5"/>
                </a:solidFill>
              </a:rPr>
              <a:t>&lt;body&gt;</a:t>
            </a:r>
          </a:p>
          <a:p>
            <a:r>
              <a:rPr lang="en-US" sz="1100" dirty="0" smtClean="0">
                <a:solidFill>
                  <a:srgbClr val="558ED5"/>
                </a:solidFill>
              </a:rPr>
              <a:t>&lt;h1&gt;&lt;a </a:t>
            </a:r>
            <a:r>
              <a:rPr lang="en-US" sz="1100" dirty="0" err="1" smtClean="0">
                <a:solidFill>
                  <a:srgbClr val="558ED5"/>
                </a:solidFill>
              </a:rPr>
              <a:t>href</a:t>
            </a:r>
            <a:r>
              <a:rPr lang="en-US" sz="1100" dirty="0" smtClean="0">
                <a:solidFill>
                  <a:srgbClr val="558ED5"/>
                </a:solidFill>
              </a:rPr>
              <a:t>=“[home]”&gt;Fossil&lt;/a&gt;&lt;/h1&gt;</a:t>
            </a:r>
            <a:endParaRPr lang="en-US" sz="1100" dirty="0" smtClean="0">
              <a:solidFill>
                <a:srgbClr val="558ED5"/>
              </a:solidFill>
            </a:endParaRPr>
          </a:p>
          <a:p>
            <a:r>
              <a:rPr lang="en-US" sz="1100" dirty="0" smtClean="0">
                <a:solidFill>
                  <a:srgbClr val="558ED5"/>
                </a:solidFill>
              </a:rPr>
              <a:t>&lt;</a:t>
            </a:r>
            <a:r>
              <a:rPr lang="en-US" sz="1100" dirty="0" err="1" smtClean="0">
                <a:solidFill>
                  <a:srgbClr val="558ED5"/>
                </a:solidFill>
              </a:rPr>
              <a:t>nav</a:t>
            </a:r>
            <a:r>
              <a:rPr lang="en-US" sz="1100" dirty="0" smtClean="0">
                <a:solidFill>
                  <a:srgbClr val="558ED5"/>
                </a:solidFill>
              </a:rPr>
              <a:t>&gt;</a:t>
            </a:r>
          </a:p>
          <a:p>
            <a:r>
              <a:rPr lang="en-US" sz="1100" dirty="0" smtClean="0">
                <a:solidFill>
                  <a:srgbClr val="558ED5"/>
                </a:solidFill>
              </a:rPr>
              <a:t>&lt;</a:t>
            </a:r>
            <a:r>
              <a:rPr lang="en-US" sz="1100" dirty="0" err="1" smtClean="0">
                <a:solidFill>
                  <a:srgbClr val="558ED5"/>
                </a:solidFill>
              </a:rPr>
              <a:t>ul</a:t>
            </a:r>
            <a:r>
              <a:rPr lang="en-US" sz="1100" dirty="0" smtClean="0">
                <a:solidFill>
                  <a:srgbClr val="558ED5"/>
                </a:solidFill>
              </a:rPr>
              <a:t>&gt;&lt;li&gt;…[Top </a:t>
            </a:r>
            <a:r>
              <a:rPr lang="en-US" sz="1100" dirty="0" err="1" smtClean="0">
                <a:solidFill>
                  <a:srgbClr val="558ED5"/>
                </a:solidFill>
              </a:rPr>
              <a:t>nav</a:t>
            </a:r>
            <a:r>
              <a:rPr lang="en-US" sz="1100" dirty="0" smtClean="0">
                <a:solidFill>
                  <a:srgbClr val="558ED5"/>
                </a:solidFill>
              </a:rPr>
              <a:t> &lt;a&gt; links] …&lt;/li&gt;</a:t>
            </a:r>
            <a:r>
              <a:rPr lang="en-US" sz="1100" dirty="0" smtClean="0">
                <a:solidFill>
                  <a:srgbClr val="558ED5"/>
                </a:solidFill>
              </a:rPr>
              <a:t>&lt;/</a:t>
            </a:r>
            <a:r>
              <a:rPr lang="en-US" sz="1100" dirty="0" err="1" smtClean="0">
                <a:solidFill>
                  <a:srgbClr val="558ED5"/>
                </a:solidFill>
              </a:rPr>
              <a:t>ul</a:t>
            </a:r>
            <a:r>
              <a:rPr lang="en-US" sz="1100" dirty="0" smtClean="0">
                <a:solidFill>
                  <a:srgbClr val="558ED5"/>
                </a:solidFill>
              </a:rPr>
              <a:t>&gt;</a:t>
            </a:r>
          </a:p>
          <a:p>
            <a:r>
              <a:rPr lang="en-US" sz="1100" dirty="0" smtClean="0">
                <a:solidFill>
                  <a:srgbClr val="558ED5"/>
                </a:solidFill>
              </a:rPr>
              <a:t>&lt;</a:t>
            </a:r>
            <a:r>
              <a:rPr lang="en-US" sz="1100" dirty="0" err="1" smtClean="0">
                <a:solidFill>
                  <a:srgbClr val="558ED5"/>
                </a:solidFill>
              </a:rPr>
              <a:t>ul</a:t>
            </a:r>
            <a:r>
              <a:rPr lang="en-US" sz="1100" dirty="0" smtClean="0">
                <a:solidFill>
                  <a:srgbClr val="558ED5"/>
                </a:solidFill>
              </a:rPr>
              <a:t>&gt;&lt;li&gt;… [Department </a:t>
            </a:r>
            <a:r>
              <a:rPr lang="en-US" sz="1100" dirty="0" err="1" smtClean="0">
                <a:solidFill>
                  <a:srgbClr val="558ED5"/>
                </a:solidFill>
              </a:rPr>
              <a:t>nav</a:t>
            </a:r>
            <a:r>
              <a:rPr lang="en-US" sz="1100" dirty="0" smtClean="0">
                <a:solidFill>
                  <a:srgbClr val="558ED5"/>
                </a:solidFill>
              </a:rPr>
              <a:t> &lt;a&gt; links] …&lt;/li&gt;&lt;/</a:t>
            </a:r>
            <a:r>
              <a:rPr lang="en-US" sz="1100" dirty="0" err="1" smtClean="0">
                <a:solidFill>
                  <a:srgbClr val="558ED5"/>
                </a:solidFill>
              </a:rPr>
              <a:t>ul</a:t>
            </a:r>
            <a:r>
              <a:rPr lang="en-US" sz="1100" dirty="0" smtClean="0">
                <a:solidFill>
                  <a:srgbClr val="558ED5"/>
                </a:solidFill>
              </a:rPr>
              <a:t>&gt;</a:t>
            </a:r>
          </a:p>
          <a:p>
            <a:r>
              <a:rPr lang="en-US" sz="1100" dirty="0" smtClean="0">
                <a:solidFill>
                  <a:srgbClr val="558ED5"/>
                </a:solidFill>
              </a:rPr>
              <a:t>&lt;/</a:t>
            </a:r>
            <a:r>
              <a:rPr lang="en-US" sz="1100" dirty="0" err="1" smtClean="0">
                <a:solidFill>
                  <a:srgbClr val="558ED5"/>
                </a:solidFill>
              </a:rPr>
              <a:t>nav</a:t>
            </a:r>
            <a:r>
              <a:rPr lang="en-US" sz="1100" dirty="0" smtClean="0">
                <a:solidFill>
                  <a:srgbClr val="558ED5"/>
                </a:solidFill>
              </a:rPr>
              <a:t>&gt;</a:t>
            </a:r>
            <a:endParaRPr lang="en-US" sz="1100" dirty="0" smtClean="0">
              <a:solidFill>
                <a:srgbClr val="558ED5"/>
              </a:solidFill>
            </a:endParaRPr>
          </a:p>
          <a:p>
            <a:r>
              <a:rPr lang="en-US" sz="1100" dirty="0" smtClean="0">
                <a:solidFill>
                  <a:srgbClr val="558ED5"/>
                </a:solidFill>
              </a:rPr>
              <a:t>&lt;section&gt;</a:t>
            </a:r>
          </a:p>
          <a:p>
            <a:r>
              <a:rPr lang="en-US" sz="1100" dirty="0" smtClean="0">
                <a:solidFill>
                  <a:srgbClr val="558ED5"/>
                </a:solidFill>
              </a:rPr>
              <a:t>&lt;h2&gt;Women’s Clothing - Tops&lt;/h2&gt;</a:t>
            </a:r>
          </a:p>
          <a:p>
            <a:r>
              <a:rPr lang="en-US" sz="1100" dirty="0" smtClean="0">
                <a:solidFill>
                  <a:srgbClr val="558ED5"/>
                </a:solidFill>
              </a:rPr>
              <a:t>&lt;article&gt;</a:t>
            </a:r>
          </a:p>
          <a:p>
            <a:r>
              <a:rPr lang="en-US" sz="1100" dirty="0" smtClean="0">
                <a:solidFill>
                  <a:srgbClr val="558ED5"/>
                </a:solidFill>
              </a:rPr>
              <a:t>&lt;</a:t>
            </a:r>
            <a:r>
              <a:rPr lang="en-US" sz="1100" dirty="0" err="1" smtClean="0">
                <a:solidFill>
                  <a:srgbClr val="558ED5"/>
                </a:solidFill>
              </a:rPr>
              <a:t>img</a:t>
            </a:r>
            <a:r>
              <a:rPr lang="en-US" sz="1100" dirty="0" smtClean="0">
                <a:solidFill>
                  <a:srgbClr val="558ED5"/>
                </a:solidFill>
              </a:rPr>
              <a:t> </a:t>
            </a:r>
            <a:r>
              <a:rPr lang="en-US" sz="1100" dirty="0" err="1" smtClean="0">
                <a:solidFill>
                  <a:srgbClr val="558ED5"/>
                </a:solidFill>
              </a:rPr>
              <a:t>src</a:t>
            </a:r>
            <a:r>
              <a:rPr lang="en-US" sz="1100" dirty="0" smtClean="0">
                <a:solidFill>
                  <a:srgbClr val="558ED5"/>
                </a:solidFill>
              </a:rPr>
              <a:t>=“[path/to/image]” /&gt;</a:t>
            </a:r>
          </a:p>
          <a:p>
            <a:r>
              <a:rPr lang="en-US" sz="1100" dirty="0" smtClean="0">
                <a:solidFill>
                  <a:srgbClr val="558ED5"/>
                </a:solidFill>
              </a:rPr>
              <a:t>&lt;h3&gt;&lt;a </a:t>
            </a:r>
            <a:r>
              <a:rPr lang="en-US" sz="1100" dirty="0" err="1" smtClean="0">
                <a:solidFill>
                  <a:srgbClr val="558ED5"/>
                </a:solidFill>
              </a:rPr>
              <a:t>href</a:t>
            </a:r>
            <a:r>
              <a:rPr lang="en-US" sz="1100" dirty="0" smtClean="0">
                <a:solidFill>
                  <a:srgbClr val="558ED5"/>
                </a:solidFill>
              </a:rPr>
              <a:t>=“[link to PDP”&gt;[Product Title] - $48&lt;/a&gt;&lt;/h3&gt;</a:t>
            </a:r>
          </a:p>
          <a:p>
            <a:r>
              <a:rPr lang="en-US" sz="1100" dirty="0" smtClean="0">
                <a:solidFill>
                  <a:srgbClr val="558ED5"/>
                </a:solidFill>
              </a:rPr>
              <a:t>&lt;p&gt;More </a:t>
            </a:r>
            <a:r>
              <a:rPr lang="en-US" sz="1100" dirty="0" smtClean="0">
                <a:solidFill>
                  <a:srgbClr val="558ED5"/>
                </a:solidFill>
              </a:rPr>
              <a:t>Colors available&lt;/p&gt;</a:t>
            </a:r>
            <a:r>
              <a:rPr lang="en-US" sz="1100" dirty="0" smtClean="0">
                <a:solidFill>
                  <a:srgbClr val="558ED5"/>
                </a:solidFill>
              </a:rPr>
              <a:t>	</a:t>
            </a:r>
          </a:p>
          <a:p>
            <a:r>
              <a:rPr lang="en-US" sz="1100" dirty="0" smtClean="0">
                <a:solidFill>
                  <a:srgbClr val="558ED5"/>
                </a:solidFill>
              </a:rPr>
              <a:t>&lt;/article&gt;</a:t>
            </a:r>
          </a:p>
          <a:p>
            <a:r>
              <a:rPr lang="en-US" sz="1100" dirty="0" smtClean="0">
                <a:solidFill>
                  <a:srgbClr val="558ED5"/>
                </a:solidFill>
              </a:rPr>
              <a:t>&lt;article&gt;…</a:t>
            </a:r>
          </a:p>
          <a:p>
            <a:r>
              <a:rPr lang="en-US" sz="1100" dirty="0" smtClean="0">
                <a:solidFill>
                  <a:srgbClr val="558ED5"/>
                </a:solidFill>
              </a:rPr>
              <a:t>&lt;/section&gt;</a:t>
            </a:r>
          </a:p>
          <a:p>
            <a:r>
              <a:rPr lang="en-US" sz="1100" dirty="0" smtClean="0">
                <a:solidFill>
                  <a:srgbClr val="558ED5"/>
                </a:solidFill>
              </a:rPr>
              <a:t>&lt;/body&gt;</a:t>
            </a:r>
          </a:p>
          <a:p>
            <a:endParaRPr lang="en-US" sz="1100" dirty="0">
              <a:solidFill>
                <a:srgbClr val="558ED5"/>
              </a:solidFill>
            </a:endParaRPr>
          </a:p>
          <a:p>
            <a:endParaRPr lang="en-US" sz="1200" dirty="0"/>
          </a:p>
        </p:txBody>
      </p:sp>
    </p:spTree>
    <p:extLst>
      <p:ext uri="{BB962C8B-B14F-4D97-AF65-F5344CB8AC3E}">
        <p14:creationId xmlns:p14="http://schemas.microsoft.com/office/powerpoint/2010/main" val="391286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548640"/>
            <a:ext cx="8259647" cy="461665"/>
          </a:xfrm>
          <a:prstGeom prst="rect">
            <a:avLst/>
          </a:prstGeom>
          <a:noFill/>
        </p:spPr>
        <p:txBody>
          <a:bodyPr wrap="square" rtlCol="0">
            <a:spAutoFit/>
          </a:bodyPr>
          <a:lstStyle/>
          <a:p>
            <a:r>
              <a:rPr lang="en-US" sz="2400" b="1" dirty="0" smtClean="0"/>
              <a:t>Mobile Strategy – Device Support</a:t>
            </a:r>
            <a:endParaRPr lang="en-US" sz="2400" b="1" dirty="0"/>
          </a:p>
        </p:txBody>
      </p:sp>
      <p:sp>
        <p:nvSpPr>
          <p:cNvPr id="5" name="TextBox 4"/>
          <p:cNvSpPr txBox="1"/>
          <p:nvPr/>
        </p:nvSpPr>
        <p:spPr>
          <a:xfrm>
            <a:off x="371120" y="1129461"/>
            <a:ext cx="8301002" cy="4647426"/>
          </a:xfrm>
          <a:prstGeom prst="rect">
            <a:avLst/>
          </a:prstGeom>
          <a:noFill/>
        </p:spPr>
        <p:txBody>
          <a:bodyPr wrap="square" rtlCol="0">
            <a:spAutoFit/>
          </a:bodyPr>
          <a:lstStyle/>
          <a:p>
            <a:pPr marL="341313" indent="-341313"/>
            <a:r>
              <a:rPr lang="en-US" sz="1600" b="1" dirty="0" smtClean="0"/>
              <a:t>A Grade </a:t>
            </a:r>
            <a:r>
              <a:rPr lang="en-US" sz="1600" dirty="0" smtClean="0"/>
              <a:t>(fast, light-weight, full featured)</a:t>
            </a:r>
          </a:p>
          <a:p>
            <a:pPr marL="341313" indent="-341313"/>
            <a:r>
              <a:rPr lang="en-US" sz="1600" dirty="0"/>
              <a:t>	</a:t>
            </a:r>
            <a:r>
              <a:rPr lang="en-US" sz="1600" dirty="0" err="1" smtClean="0"/>
              <a:t>Webkit</a:t>
            </a:r>
            <a:r>
              <a:rPr lang="en-US" sz="1600" dirty="0" smtClean="0"/>
              <a:t> based mobile devices:</a:t>
            </a:r>
          </a:p>
          <a:p>
            <a:pPr marL="341313" indent="-341313"/>
            <a:r>
              <a:rPr lang="en-US" sz="1600" dirty="0"/>
              <a:t>	</a:t>
            </a:r>
            <a:r>
              <a:rPr lang="en-US" sz="1600" dirty="0" smtClean="0"/>
              <a:t>	</a:t>
            </a:r>
            <a:r>
              <a:rPr lang="en-US" sz="1600" dirty="0" err="1" smtClean="0"/>
              <a:t>iOS</a:t>
            </a:r>
            <a:endParaRPr lang="en-US" sz="1600" dirty="0"/>
          </a:p>
          <a:p>
            <a:pPr marL="341313" indent="-341313"/>
            <a:r>
              <a:rPr lang="en-US" sz="1600" dirty="0" smtClean="0"/>
              <a:t>		Android</a:t>
            </a:r>
          </a:p>
          <a:p>
            <a:pPr marL="341313" indent="-341313"/>
            <a:r>
              <a:rPr lang="en-US" sz="1600" dirty="0"/>
              <a:t>	</a:t>
            </a:r>
            <a:r>
              <a:rPr lang="en-US" sz="1600" dirty="0" smtClean="0"/>
              <a:t>	BlackBerry Touch</a:t>
            </a:r>
          </a:p>
          <a:p>
            <a:pPr marL="341313" indent="-341313"/>
            <a:r>
              <a:rPr lang="en-US" sz="1600" dirty="0"/>
              <a:t>	</a:t>
            </a:r>
            <a:r>
              <a:rPr lang="en-US" sz="1600" dirty="0" smtClean="0"/>
              <a:t>	</a:t>
            </a:r>
            <a:r>
              <a:rPr lang="en-US" sz="1600" dirty="0" err="1" smtClean="0"/>
              <a:t>WebOS</a:t>
            </a:r>
            <a:endParaRPr lang="en-US" sz="1600" dirty="0" smtClean="0"/>
          </a:p>
          <a:p>
            <a:pPr marL="341313" indent="-341313"/>
            <a:endParaRPr lang="en-US" sz="1600" dirty="0" smtClean="0"/>
          </a:p>
          <a:p>
            <a:pPr marL="341313" indent="-341313"/>
            <a:r>
              <a:rPr lang="en-US" sz="1600" b="1" dirty="0" smtClean="0"/>
              <a:t>B Grade </a:t>
            </a:r>
            <a:r>
              <a:rPr lang="en-US" sz="1600" dirty="0" smtClean="0"/>
              <a:t>(fast, medium-weight, full featured)</a:t>
            </a:r>
          </a:p>
          <a:p>
            <a:pPr marL="341313" indent="-341313"/>
            <a:r>
              <a:rPr lang="en-US" sz="1600" dirty="0"/>
              <a:t>	</a:t>
            </a:r>
            <a:r>
              <a:rPr lang="en-US" sz="1600" dirty="0" smtClean="0"/>
              <a:t>Opera Mini</a:t>
            </a:r>
          </a:p>
          <a:p>
            <a:pPr marL="341313" indent="-341313"/>
            <a:r>
              <a:rPr lang="en-US" sz="1600" dirty="0"/>
              <a:t>	</a:t>
            </a:r>
            <a:r>
              <a:rPr lang="en-US" sz="1600" dirty="0" smtClean="0"/>
              <a:t>Windows 7 Mobile</a:t>
            </a:r>
          </a:p>
          <a:p>
            <a:pPr marL="341313" indent="-341313"/>
            <a:endParaRPr lang="en-US" sz="1600" dirty="0" smtClean="0"/>
          </a:p>
          <a:p>
            <a:pPr marL="341313" indent="-341313"/>
            <a:r>
              <a:rPr lang="en-US" sz="1600" b="1" dirty="0" smtClean="0"/>
              <a:t>C Grade </a:t>
            </a:r>
            <a:r>
              <a:rPr lang="en-US" sz="1600" dirty="0" smtClean="0"/>
              <a:t>(less fast, light-weight, minimal features)</a:t>
            </a:r>
          </a:p>
          <a:p>
            <a:pPr marL="341313" indent="-341313"/>
            <a:r>
              <a:rPr lang="en-US" sz="1600" dirty="0" smtClean="0"/>
              <a:t>	Blackberry pre-Touch</a:t>
            </a:r>
          </a:p>
          <a:p>
            <a:pPr marL="341313" indent="-341313"/>
            <a:endParaRPr lang="en-US" sz="1600" dirty="0"/>
          </a:p>
          <a:p>
            <a:pPr marL="341313" indent="-341313"/>
            <a:r>
              <a:rPr lang="en-US" sz="1600" b="1" dirty="0" smtClean="0"/>
              <a:t>D Grade </a:t>
            </a:r>
            <a:r>
              <a:rPr lang="en-US" sz="1600" dirty="0" smtClean="0"/>
              <a:t>(not supported though they may work at some level)</a:t>
            </a:r>
            <a:endParaRPr lang="en-US" sz="1600" dirty="0" smtClean="0"/>
          </a:p>
          <a:p>
            <a:pPr marL="341313" indent="-341313"/>
            <a:r>
              <a:rPr lang="en-US" sz="1600" dirty="0" smtClean="0"/>
              <a:t>	Windows &lt; 7</a:t>
            </a:r>
          </a:p>
          <a:p>
            <a:pPr marL="341313" indent="-341313"/>
            <a:r>
              <a:rPr lang="en-US" sz="1600" dirty="0" smtClean="0"/>
              <a:t>	All other XHTML + </a:t>
            </a:r>
            <a:r>
              <a:rPr lang="en-US" sz="1600" dirty="0" err="1" smtClean="0"/>
              <a:t>Javascript</a:t>
            </a:r>
            <a:r>
              <a:rPr lang="en-US" sz="1600" dirty="0" smtClean="0"/>
              <a:t> devices (feature phones </a:t>
            </a:r>
            <a:r>
              <a:rPr lang="en-US" sz="1600" dirty="0" smtClean="0"/>
              <a:t>with a browser).</a:t>
            </a:r>
            <a:endParaRPr lang="en-US" sz="1600" dirty="0" smtClean="0"/>
          </a:p>
          <a:p>
            <a:pPr marL="341313" indent="-341313"/>
            <a:endParaRPr lang="en-US" sz="1200" dirty="0"/>
          </a:p>
          <a:p>
            <a:pPr marL="341313" indent="-341313"/>
            <a:endParaRPr lang="en-US" sz="1200" dirty="0"/>
          </a:p>
        </p:txBody>
      </p:sp>
      <p:pic>
        <p:nvPicPr>
          <p:cNvPr id="2" name="Picture 1"/>
          <p:cNvPicPr>
            <a:picLocks noChangeAspect="1"/>
          </p:cNvPicPr>
          <p:nvPr/>
        </p:nvPicPr>
        <p:blipFill>
          <a:blip r:embed="rId2"/>
          <a:stretch>
            <a:fillRect/>
          </a:stretch>
        </p:blipFill>
        <p:spPr>
          <a:xfrm>
            <a:off x="4785922" y="908705"/>
            <a:ext cx="1447800" cy="1511300"/>
          </a:xfrm>
          <a:prstGeom prst="rect">
            <a:avLst/>
          </a:prstGeom>
        </p:spPr>
      </p:pic>
      <p:pic>
        <p:nvPicPr>
          <p:cNvPr id="3" name="Picture 2"/>
          <p:cNvPicPr>
            <a:picLocks noChangeAspect="1"/>
          </p:cNvPicPr>
          <p:nvPr/>
        </p:nvPicPr>
        <p:blipFill>
          <a:blip r:embed="rId3"/>
          <a:stretch>
            <a:fillRect/>
          </a:stretch>
        </p:blipFill>
        <p:spPr>
          <a:xfrm>
            <a:off x="6733107" y="908705"/>
            <a:ext cx="1892300" cy="1244600"/>
          </a:xfrm>
          <a:prstGeom prst="rect">
            <a:avLst/>
          </a:prstGeom>
        </p:spPr>
      </p:pic>
      <p:pic>
        <p:nvPicPr>
          <p:cNvPr id="6" name="Picture 5"/>
          <p:cNvPicPr>
            <a:picLocks noChangeAspect="1"/>
          </p:cNvPicPr>
          <p:nvPr/>
        </p:nvPicPr>
        <p:blipFill rotWithShape="1">
          <a:blip r:embed="rId4"/>
          <a:srcRect t="31852" b="29629"/>
          <a:stretch/>
        </p:blipFill>
        <p:spPr>
          <a:xfrm>
            <a:off x="6233722" y="2381905"/>
            <a:ext cx="2438400" cy="660400"/>
          </a:xfrm>
          <a:prstGeom prst="rect">
            <a:avLst/>
          </a:prstGeom>
        </p:spPr>
      </p:pic>
      <p:pic>
        <p:nvPicPr>
          <p:cNvPr id="7" name="Picture 6"/>
          <p:cNvPicPr>
            <a:picLocks noChangeAspect="1"/>
          </p:cNvPicPr>
          <p:nvPr/>
        </p:nvPicPr>
        <p:blipFill rotWithShape="1">
          <a:blip r:embed="rId5"/>
          <a:srcRect t="35555" b="41333"/>
          <a:stretch/>
        </p:blipFill>
        <p:spPr>
          <a:xfrm>
            <a:off x="5831407" y="3080405"/>
            <a:ext cx="2857500" cy="660400"/>
          </a:xfrm>
          <a:prstGeom prst="rect">
            <a:avLst/>
          </a:prstGeom>
        </p:spPr>
      </p:pic>
      <p:pic>
        <p:nvPicPr>
          <p:cNvPr id="8" name="Picture 7"/>
          <p:cNvPicPr>
            <a:picLocks noChangeAspect="1"/>
          </p:cNvPicPr>
          <p:nvPr/>
        </p:nvPicPr>
        <p:blipFill>
          <a:blip r:embed="rId6"/>
          <a:stretch>
            <a:fillRect/>
          </a:stretch>
        </p:blipFill>
        <p:spPr>
          <a:xfrm>
            <a:off x="5598722" y="3860800"/>
            <a:ext cx="2997200" cy="527597"/>
          </a:xfrm>
          <a:prstGeom prst="rect">
            <a:avLst/>
          </a:prstGeom>
        </p:spPr>
      </p:pic>
    </p:spTree>
    <p:extLst>
      <p:ext uri="{BB962C8B-B14F-4D97-AF65-F5344CB8AC3E}">
        <p14:creationId xmlns:p14="http://schemas.microsoft.com/office/powerpoint/2010/main" val="152297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1124</TotalTime>
  <Words>1265</Words>
  <Application>Microsoft Macintosh PowerPoint</Application>
  <PresentationFormat>On-screen Show (4:3)</PresentationFormat>
  <Paragraphs>169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Fossil Mobile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Fossil Mobile Architecture</dc:title>
  <dc:creator>James Hatfield</dc:creator>
  <cp:lastModifiedBy>James Hatfield</cp:lastModifiedBy>
  <cp:revision>36</cp:revision>
  <dcterms:created xsi:type="dcterms:W3CDTF">2011-08-16T21:32:14Z</dcterms:created>
  <dcterms:modified xsi:type="dcterms:W3CDTF">2011-08-17T16:16:45Z</dcterms:modified>
</cp:coreProperties>
</file>