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80" r:id="rId15"/>
    <p:sldId id="278" r:id="rId16"/>
    <p:sldId id="279" r:id="rId17"/>
    <p:sldId id="261" r:id="rId18"/>
    <p:sldId id="267" r:id="rId19"/>
    <p:sldId id="268" r:id="rId20"/>
    <p:sldId id="262" r:id="rId21"/>
    <p:sldId id="263" r:id="rId22"/>
    <p:sldId id="264" r:id="rId23"/>
    <p:sldId id="265" r:id="rId24"/>
    <p:sldId id="26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whats-cooking/data" TargetMode="External"/><Relationship Id="rId4" Type="http://schemas.openxmlformats.org/officeDocument/2006/relationships/hyperlink" Target="https://github.com/emenriquez/Springboard-Coursework/blob/master/Capstone%20Project%202/Project%20Proposal%20-%20Cuisines.md" TargetMode="External"/><Relationship Id="rId5" Type="http://schemas.openxmlformats.org/officeDocument/2006/relationships/hyperlink" Target="https://github.com/emenriquez/Springboard-Coursework/blob/master/Capstone%20Project%202/Data%20Wrangling%20-%20Cuisines.ipynb" TargetMode="External"/><Relationship Id="rId6" Type="http://schemas.openxmlformats.org/officeDocument/2006/relationships/hyperlink" Target="https://github.com/emenriquez/Springboard-Coursework/blob/master/Capstone%20Project%202/EDA%20-%20Cuisines.ipynb" TargetMode="External"/><Relationship Id="rId7" Type="http://schemas.openxmlformats.org/officeDocument/2006/relationships/hyperlink" Target="https://github.com/emenriquez/Springboard-Coursework/blob/master/Capstone%20Project%202/Classification%20Models%20-%20Cuisines.ipynb" TargetMode="External"/><Relationship Id="rId8" Type="http://schemas.openxmlformats.org/officeDocument/2006/relationships/hyperlink" Target="https://github.com/emenriquez/Springboard-Coursework/blob/master/Capstone%20Project%202/Recommendation%20Engines%20-%20Cuisines.ipynb" TargetMode="External"/><Relationship Id="rId9" Type="http://schemas.openxmlformats.org/officeDocument/2006/relationships/hyperlink" Target="https://lit-caverns-54863.herokuapp.com" TargetMode="External"/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www.yummly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782287"/>
            <a:ext cx="6498158" cy="1724867"/>
          </a:xfrm>
        </p:spPr>
        <p:txBody>
          <a:bodyPr/>
          <a:lstStyle/>
          <a:p>
            <a:r>
              <a:rPr lang="en-US" dirty="0" smtClean="0"/>
              <a:t>Classification of Recipe Cuisines using Recipe Ingredients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621872"/>
            <a:ext cx="6498159" cy="916641"/>
          </a:xfrm>
        </p:spPr>
        <p:txBody>
          <a:bodyPr/>
          <a:lstStyle/>
          <a:p>
            <a:r>
              <a:rPr lang="en-US" dirty="0" smtClean="0"/>
              <a:t>Erik Enriquez</a:t>
            </a:r>
          </a:p>
          <a:p>
            <a:r>
              <a:rPr lang="en-US" dirty="0" smtClean="0"/>
              <a:t>Mentor: Alex Rutherford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23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4" name="Picture 3" descr="mr_output_45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469" y="1597481"/>
            <a:ext cx="50800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2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73684"/>
          </a:xfrm>
        </p:spPr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6077"/>
            <a:ext cx="3217282" cy="366529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When all recipes were aggregated into their respective cuisines, patterns emerged suggesting that cuisine similarities were partly dependent on geography</a:t>
            </a:r>
          </a:p>
        </p:txBody>
      </p:sp>
      <p:pic>
        <p:nvPicPr>
          <p:cNvPr id="5" name="Picture 4" descr="mr_output_49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600" y="981260"/>
            <a:ext cx="5911400" cy="555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78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73684"/>
          </a:xfrm>
        </p:spPr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4" name="Picture 3" descr="fr_output_58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304" y="981260"/>
            <a:ext cx="7206696" cy="58767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38983"/>
            <a:ext cx="2179119" cy="28566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Also, when each recipe was considered individually, similar patterns still emerged</a:t>
            </a:r>
          </a:p>
        </p:txBody>
      </p:sp>
    </p:spTree>
    <p:extLst>
      <p:ext uri="{BB962C8B-B14F-4D97-AF65-F5344CB8AC3E}">
        <p14:creationId xmlns:p14="http://schemas.microsoft.com/office/powerpoint/2010/main" val="3960579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br>
              <a:rPr lang="en-US" dirty="0" smtClean="0"/>
            </a:br>
            <a:r>
              <a:rPr lang="en-US" sz="2400" dirty="0" smtClean="0">
                <a:solidFill>
                  <a:srgbClr val="000000"/>
                </a:solidFill>
              </a:rPr>
              <a:t>(Cluster Analysis)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5" name="Picture 4" descr="fr_output_63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831" y="1449819"/>
            <a:ext cx="6041282" cy="540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10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br>
              <a:rPr lang="en-US" dirty="0" smtClean="0"/>
            </a:br>
            <a:r>
              <a:rPr lang="en-US" sz="2400" dirty="0" smtClean="0">
                <a:solidFill>
                  <a:srgbClr val="000000"/>
                </a:solidFill>
              </a:rPr>
              <a:t>(Cluster Analysis)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3" name="Picture 2" descr="fr_output_65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2130"/>
            <a:ext cx="9144000" cy="384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65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r_output_70_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" b="730"/>
          <a:stretch/>
        </p:blipFill>
        <p:spPr>
          <a:xfrm>
            <a:off x="2511037" y="703369"/>
            <a:ext cx="6479026" cy="6154632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73684"/>
          </a:xfrm>
        </p:spPr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1038982"/>
            <a:ext cx="2179119" cy="4949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/>
              <a:t>Finally, ingredients themselves were analyzed by studying their co-occurrence with each other ingredient in the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8128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73684"/>
          </a:xfrm>
        </p:spPr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1038982"/>
            <a:ext cx="2179119" cy="15151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/>
              <a:t>Full ingredient co-occurrence matrix  </a:t>
            </a:r>
            <a:endParaRPr lang="en-US" dirty="0" smtClean="0"/>
          </a:p>
        </p:txBody>
      </p:sp>
      <p:pic>
        <p:nvPicPr>
          <p:cNvPr id="3" name="Picture 2" descr="fr_output_71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919" y="595102"/>
            <a:ext cx="6503081" cy="624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78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925101"/>
          </a:xfrm>
        </p:spPr>
        <p:txBody>
          <a:bodyPr/>
          <a:lstStyle/>
          <a:p>
            <a:r>
              <a:rPr lang="en-US" dirty="0" smtClean="0"/>
              <a:t>Several models were considered and compared for classification of the data</a:t>
            </a:r>
            <a:endParaRPr lang="en-US" dirty="0"/>
          </a:p>
        </p:txBody>
      </p:sp>
      <p:pic>
        <p:nvPicPr>
          <p:cNvPr id="6" name="Picture 5" descr="fr_output_87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05" y="2367333"/>
            <a:ext cx="7210213" cy="437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25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05497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Using average F1 score as the main metric, the following optimizations were performed:</a:t>
            </a:r>
          </a:p>
          <a:p>
            <a:pPr lvl="1"/>
            <a:r>
              <a:rPr lang="en-US" dirty="0" smtClean="0"/>
              <a:t>Class weighting (for imbalanced distribution)</a:t>
            </a:r>
          </a:p>
          <a:p>
            <a:pPr lvl="1"/>
            <a:r>
              <a:rPr lang="en-US" dirty="0" smtClean="0"/>
              <a:t>Number of estimators (trade-off between speed and accuracy)</a:t>
            </a:r>
          </a:p>
        </p:txBody>
      </p:sp>
      <p:pic>
        <p:nvPicPr>
          <p:cNvPr id="4" name="Picture 3" descr="fr_output_89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24" y="2655175"/>
            <a:ext cx="6907155" cy="419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64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98637"/>
            <a:ext cx="3448181" cy="3148931"/>
          </a:xfrm>
        </p:spPr>
        <p:txBody>
          <a:bodyPr>
            <a:normAutofit/>
          </a:bodyPr>
          <a:lstStyle/>
          <a:p>
            <a:r>
              <a:rPr lang="en-US" dirty="0" smtClean="0"/>
              <a:t>Confusion matrix can help to evaluate optimized model performance</a:t>
            </a:r>
          </a:p>
        </p:txBody>
      </p:sp>
      <p:pic>
        <p:nvPicPr>
          <p:cNvPr id="5" name="Picture 4" descr="fr_output_91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82" y="902986"/>
            <a:ext cx="5695818" cy="59550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9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6812" y="1444532"/>
            <a:ext cx="66672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Objectives</a:t>
            </a:r>
            <a:endParaRPr lang="en-US" dirty="0"/>
          </a:p>
          <a:p>
            <a:r>
              <a:rPr lang="en-US" dirty="0"/>
              <a:t>With this dataset, provided by </a:t>
            </a:r>
            <a:r>
              <a:rPr lang="en-US" dirty="0" err="1"/>
              <a:t>Yummly</a:t>
            </a:r>
            <a:r>
              <a:rPr lang="en-US" dirty="0"/>
              <a:t>, I aim to answer the following questions: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What </a:t>
            </a:r>
            <a:r>
              <a:rPr lang="en-US" b="1" dirty="0"/>
              <a:t>are the ingredients uniquely used or combined that make up the “signatures” of particular </a:t>
            </a:r>
            <a:r>
              <a:rPr lang="en-US" b="1" dirty="0" smtClean="0"/>
              <a:t>cuisines?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Can </a:t>
            </a:r>
            <a:r>
              <a:rPr lang="en-US" b="1" dirty="0"/>
              <a:t>we learn more about the origins of cuisine by analyzing their ingredients to provide insights into the cultures and regions from which they originate?</a:t>
            </a:r>
            <a:endParaRPr lang="en-US" dirty="0"/>
          </a:p>
        </p:txBody>
      </p:sp>
      <p:pic>
        <p:nvPicPr>
          <p:cNvPr id="5" name="Picture 4" descr="07feast-custom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05" y="3752856"/>
            <a:ext cx="5094796" cy="310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90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following recommendation engines were built by leveraging the TF-IDF of processed data and analysis results:</a:t>
            </a:r>
          </a:p>
          <a:p>
            <a:endParaRPr lang="en-US" dirty="0" smtClean="0"/>
          </a:p>
          <a:p>
            <a:pPr marL="806450" lvl="1" indent="-457200">
              <a:buAutoNum type="arabicPeriod"/>
            </a:pPr>
            <a:r>
              <a:rPr lang="en-US" b="1" dirty="0" smtClean="0"/>
              <a:t>Simple </a:t>
            </a:r>
            <a:r>
              <a:rPr lang="en-US" b="1" dirty="0"/>
              <a:t>recommendation </a:t>
            </a:r>
            <a:r>
              <a:rPr lang="en-US" b="1" dirty="0" smtClean="0"/>
              <a:t>engine </a:t>
            </a:r>
            <a:r>
              <a:rPr lang="en-US" dirty="0"/>
              <a:t>- recommend the most similar recipes to a user's current </a:t>
            </a:r>
            <a:r>
              <a:rPr lang="en-US" dirty="0" smtClean="0"/>
              <a:t>recipe</a:t>
            </a:r>
          </a:p>
          <a:p>
            <a:pPr marL="806450" lvl="1" indent="-457200">
              <a:buAutoNum type="arabicPeriod"/>
            </a:pPr>
            <a:r>
              <a:rPr lang="en-US" b="1" dirty="0" smtClean="0"/>
              <a:t>Recipe </a:t>
            </a:r>
            <a:r>
              <a:rPr lang="en-US" b="1" dirty="0"/>
              <a:t>discovery </a:t>
            </a:r>
            <a:r>
              <a:rPr lang="en-US" b="1" dirty="0" smtClean="0"/>
              <a:t>engine </a:t>
            </a:r>
            <a:r>
              <a:rPr lang="en-US" dirty="0"/>
              <a:t>- recommend the most similar recipes to a user's current recipe that are from different cuisines unique from the user's original recipe cuisine</a:t>
            </a:r>
            <a:r>
              <a:rPr lang="en-US" dirty="0" smtClean="0"/>
              <a:t>. </a:t>
            </a:r>
            <a:r>
              <a:rPr lang="en-US" dirty="0"/>
              <a:t>Example: (User's recipe is Italian) "Here are 3 similar recipes from French, Irish, and Spanish cuisines</a:t>
            </a:r>
            <a:r>
              <a:rPr lang="en-US" dirty="0" smtClean="0"/>
              <a:t>.” </a:t>
            </a:r>
          </a:p>
          <a:p>
            <a:pPr marL="806450" lvl="1" indent="-457200">
              <a:buAutoNum type="arabicPeriod"/>
            </a:pPr>
            <a:r>
              <a:rPr lang="en-US" b="1" dirty="0" smtClean="0"/>
              <a:t>Ingredient </a:t>
            </a:r>
            <a:r>
              <a:rPr lang="en-US" b="1" dirty="0"/>
              <a:t>list-based recipe recommendation </a:t>
            </a:r>
            <a:r>
              <a:rPr lang="en-US" b="1" dirty="0" smtClean="0"/>
              <a:t>engine</a:t>
            </a:r>
            <a:r>
              <a:rPr lang="en-US" dirty="0" smtClean="0"/>
              <a:t> </a:t>
            </a:r>
            <a:r>
              <a:rPr lang="en-US" dirty="0"/>
              <a:t>- take the ingredients that a user has, and recommend recipes that can be made, along with suggestions for which additional ingredients they may </a:t>
            </a:r>
            <a:r>
              <a:rPr lang="en-US" dirty="0" smtClean="0"/>
              <a:t>need.</a:t>
            </a:r>
          </a:p>
          <a:p>
            <a:pPr marL="806450" lvl="1" indent="-457200">
              <a:buAutoNum type="arabicPeriod"/>
            </a:pPr>
            <a:r>
              <a:rPr lang="en-US" b="1" dirty="0" smtClean="0"/>
              <a:t>Ingredient </a:t>
            </a:r>
            <a:r>
              <a:rPr lang="en-US" b="1" dirty="0"/>
              <a:t>pairing recommendation </a:t>
            </a:r>
            <a:r>
              <a:rPr lang="en-US" b="1" dirty="0" smtClean="0"/>
              <a:t>engine</a:t>
            </a:r>
            <a:r>
              <a:rPr lang="en-US" dirty="0" smtClean="0"/>
              <a:t> </a:t>
            </a:r>
            <a:r>
              <a:rPr lang="en-US" dirty="0"/>
              <a:t>- take ingredients for a user's recipe and recommend ingredients that are likely to pair well based on how often they are used together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252881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0"/>
            <a:ext cx="8042276" cy="723017"/>
          </a:xfrm>
        </p:spPr>
        <p:txBody>
          <a:bodyPr/>
          <a:lstStyle/>
          <a:p>
            <a:r>
              <a:rPr lang="en-US" dirty="0" smtClean="0"/>
              <a:t>Live Web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785952"/>
            <a:ext cx="8042276" cy="1305503"/>
          </a:xfrm>
        </p:spPr>
        <p:txBody>
          <a:bodyPr/>
          <a:lstStyle/>
          <a:p>
            <a:r>
              <a:rPr lang="en-US" dirty="0" smtClean="0"/>
              <a:t>Live web app leverages the TF-IDF features and analysis insights for several functions of recipe and ingredient recommendations for users!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532"/>
          <a:stretch/>
        </p:blipFill>
        <p:spPr>
          <a:xfrm>
            <a:off x="5137526" y="1890239"/>
            <a:ext cx="3026722" cy="49677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785"/>
          <a:stretch/>
        </p:blipFill>
        <p:spPr>
          <a:xfrm>
            <a:off x="1437159" y="1890239"/>
            <a:ext cx="3035027" cy="496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31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NLP techniques were carried out to perform analysis and classification models on recipe ingredients/cuisine category dataset </a:t>
            </a:r>
          </a:p>
          <a:p>
            <a:r>
              <a:rPr lang="en-US" dirty="0" smtClean="0"/>
              <a:t>The analysis showed groupings on several levels indicating that cuisines share many qualities dependent on their geographic locations of countries of origin</a:t>
            </a:r>
          </a:p>
          <a:p>
            <a:r>
              <a:rPr lang="en-US" dirty="0" smtClean="0"/>
              <a:t>Recommendation Engines were built and deployed on live sites to leverage analysis results to provide functional insights to the public with this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76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6194" y="4661748"/>
            <a:ext cx="6625166" cy="204385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Thanks to Springboard team for providing curriculum and continued support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Special thanks to Alex Rutherford for guidance and mentorship on this project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67283" y="2666524"/>
            <a:ext cx="36173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70752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67405" y="606249"/>
            <a:ext cx="3348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Additional Resources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775005" y="1480546"/>
            <a:ext cx="76208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800" dirty="0" err="1" smtClean="0"/>
              <a:t>Yummly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r>
              <a:rPr lang="en-US" sz="2800" dirty="0" smtClean="0">
                <a:hlinkClick r:id="rId2"/>
              </a:rPr>
              <a:t>Website</a:t>
            </a:r>
            <a:endParaRPr lang="en-US" sz="2800" dirty="0" smtClean="0"/>
          </a:p>
          <a:p>
            <a:pPr marL="285750" indent="-285750">
              <a:buFontTx/>
              <a:buChar char="•"/>
            </a:pPr>
            <a:r>
              <a:rPr lang="en-US" sz="2800" dirty="0" smtClean="0"/>
              <a:t> Dataset </a:t>
            </a:r>
            <a:r>
              <a:rPr lang="mr-IN" sz="2800" dirty="0" smtClean="0">
                <a:hlinkClick r:id="rId3"/>
              </a:rPr>
              <a:t>–</a:t>
            </a:r>
            <a:r>
              <a:rPr lang="en-US" sz="2800" dirty="0" smtClean="0"/>
              <a:t> </a:t>
            </a:r>
            <a:r>
              <a:rPr lang="en-US" sz="2800" dirty="0" smtClean="0">
                <a:hlinkClick r:id="rId3"/>
              </a:rPr>
              <a:t>kaggle</a:t>
            </a:r>
            <a:endParaRPr lang="en-US" sz="2800" dirty="0" smtClean="0"/>
          </a:p>
          <a:p>
            <a:pPr marL="285750" indent="-285750">
              <a:buFontTx/>
              <a:buChar char="•"/>
            </a:pPr>
            <a:r>
              <a:rPr lang="en-US" sz="2800" dirty="0" smtClean="0"/>
              <a:t>Project </a:t>
            </a:r>
            <a:r>
              <a:rPr lang="en-US" sz="2800" dirty="0"/>
              <a:t>Proposal </a:t>
            </a:r>
            <a:r>
              <a:rPr lang="mr-IN" sz="2800" dirty="0" smtClean="0">
                <a:hlinkClick r:id="rId4"/>
              </a:rPr>
              <a:t>–</a:t>
            </a:r>
            <a:r>
              <a:rPr lang="en-US" sz="2800" dirty="0" smtClean="0"/>
              <a:t> </a:t>
            </a:r>
            <a:r>
              <a:rPr lang="en-US" sz="2800" dirty="0" smtClean="0">
                <a:hlinkClick r:id="rId4"/>
              </a:rPr>
              <a:t>github link</a:t>
            </a:r>
            <a:endParaRPr lang="en-US" sz="2800" dirty="0" smtClean="0"/>
          </a:p>
          <a:p>
            <a:pPr marL="285750" indent="-285750">
              <a:buFontTx/>
              <a:buChar char="•"/>
            </a:pPr>
            <a:r>
              <a:rPr lang="en-US" sz="2800" dirty="0" smtClean="0"/>
              <a:t>Code </a:t>
            </a:r>
            <a:r>
              <a:rPr lang="en-US" sz="2800" dirty="0"/>
              <a:t>(</a:t>
            </a:r>
            <a:r>
              <a:rPr lang="en-US" sz="2800" dirty="0" err="1"/>
              <a:t>IPython</a:t>
            </a:r>
            <a:r>
              <a:rPr lang="en-US" sz="2800" dirty="0"/>
              <a:t> Notebooks)</a:t>
            </a:r>
            <a:r>
              <a:rPr lang="en-US" sz="2800" dirty="0" smtClean="0"/>
              <a:t>:</a:t>
            </a:r>
          </a:p>
          <a:p>
            <a:pPr marL="742950" lvl="1" indent="-285750">
              <a:buFontTx/>
              <a:buChar char="•"/>
            </a:pPr>
            <a:r>
              <a:rPr lang="en-US" sz="2800" dirty="0" smtClean="0"/>
              <a:t>Data </a:t>
            </a:r>
            <a:r>
              <a:rPr lang="en-US" sz="2800" dirty="0"/>
              <a:t>Cleaning </a:t>
            </a:r>
            <a:r>
              <a:rPr lang="mr-IN" sz="2800" dirty="0" smtClean="0">
                <a:hlinkClick r:id="rId5"/>
              </a:rPr>
              <a:t>–</a:t>
            </a:r>
            <a:r>
              <a:rPr lang="en-US" sz="2800" dirty="0" smtClean="0"/>
              <a:t> </a:t>
            </a:r>
            <a:r>
              <a:rPr lang="en-US" sz="2800" dirty="0" smtClean="0">
                <a:hlinkClick r:id="rId5"/>
              </a:rPr>
              <a:t>github link</a:t>
            </a:r>
            <a:endParaRPr lang="en-US" sz="2800" dirty="0" smtClean="0"/>
          </a:p>
          <a:p>
            <a:pPr marL="742950" lvl="1" indent="-285750">
              <a:buFontTx/>
              <a:buChar char="•"/>
            </a:pPr>
            <a:r>
              <a:rPr lang="en-US" sz="2800" dirty="0" smtClean="0"/>
              <a:t>Data </a:t>
            </a:r>
            <a:r>
              <a:rPr lang="en-US" sz="2800" dirty="0"/>
              <a:t>Exploration - </a:t>
            </a:r>
            <a:r>
              <a:rPr lang="en-US" sz="2800" dirty="0" smtClean="0">
                <a:hlinkClick r:id="rId6"/>
              </a:rPr>
              <a:t>github link</a:t>
            </a:r>
            <a:endParaRPr lang="en-US" sz="2800" dirty="0" smtClean="0"/>
          </a:p>
          <a:p>
            <a:pPr marL="742950" lvl="1" indent="-285750">
              <a:buFontTx/>
              <a:buChar char="•"/>
            </a:pPr>
            <a:r>
              <a:rPr lang="en-US" sz="2800" dirty="0" smtClean="0"/>
              <a:t>Classification </a:t>
            </a:r>
            <a:r>
              <a:rPr lang="en-US" sz="2800" dirty="0"/>
              <a:t>Models </a:t>
            </a:r>
            <a:r>
              <a:rPr lang="mr-IN" sz="2800" dirty="0" smtClean="0"/>
              <a:t>–</a:t>
            </a:r>
            <a:r>
              <a:rPr lang="en-US" sz="2800" dirty="0" smtClean="0"/>
              <a:t>  </a:t>
            </a:r>
            <a:r>
              <a:rPr lang="en-US" sz="2800" dirty="0" smtClean="0">
                <a:hlinkClick r:id="rId7"/>
              </a:rPr>
              <a:t>github link</a:t>
            </a:r>
            <a:endParaRPr lang="en-US" sz="2800" dirty="0" smtClean="0"/>
          </a:p>
          <a:p>
            <a:pPr marL="285750" indent="-285750">
              <a:buFontTx/>
              <a:buChar char="•"/>
            </a:pPr>
            <a:r>
              <a:rPr lang="en-US" sz="2800" dirty="0" smtClean="0"/>
              <a:t>Recommendation </a:t>
            </a:r>
            <a:r>
              <a:rPr lang="en-US" sz="2800" dirty="0"/>
              <a:t>Engines </a:t>
            </a:r>
            <a:r>
              <a:rPr lang="mr-IN" sz="2800" dirty="0" smtClean="0"/>
              <a:t>–</a:t>
            </a:r>
            <a:r>
              <a:rPr lang="en-US" sz="2800" dirty="0" smtClean="0"/>
              <a:t>  </a:t>
            </a:r>
            <a:r>
              <a:rPr lang="en-US" sz="2800" dirty="0" smtClean="0">
                <a:hlinkClick r:id="rId8"/>
              </a:rPr>
              <a:t>github link</a:t>
            </a:r>
            <a:endParaRPr lang="en-US" sz="2800" dirty="0" smtClean="0"/>
          </a:p>
          <a:p>
            <a:pPr marL="285750" indent="-285750">
              <a:buFontTx/>
              <a:buChar char="•"/>
            </a:pPr>
            <a:r>
              <a:rPr lang="en-US" sz="2800" dirty="0" err="1" smtClean="0"/>
              <a:t>Heroku</a:t>
            </a:r>
            <a:r>
              <a:rPr lang="en-US" sz="2800" dirty="0" smtClean="0"/>
              <a:t>/Flask </a:t>
            </a:r>
            <a:r>
              <a:rPr lang="en-US" sz="2800" dirty="0"/>
              <a:t>Web App for Recommendation </a:t>
            </a:r>
            <a:r>
              <a:rPr lang="en-US" sz="2800" dirty="0" smtClean="0"/>
              <a:t>Engines </a:t>
            </a:r>
            <a:r>
              <a:rPr lang="en-US" sz="2800" dirty="0"/>
              <a:t>- </a:t>
            </a:r>
            <a:r>
              <a:rPr lang="en-US" sz="2800" dirty="0" smtClean="0">
                <a:hlinkClick r:id="rId9"/>
              </a:rPr>
              <a:t>Website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83249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dataset was acquired on a </a:t>
            </a:r>
            <a:r>
              <a:rPr lang="en-US" dirty="0" err="1" smtClean="0"/>
              <a:t>Kaggle</a:t>
            </a:r>
            <a:r>
              <a:rPr lang="en-US" dirty="0" smtClean="0"/>
              <a:t> competition site, provided by </a:t>
            </a:r>
            <a:r>
              <a:rPr lang="en-US" dirty="0" err="1" smtClean="0"/>
              <a:t>Yummly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data was in JSON format initially and processed into a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The data included only 3 columns (Recipe ID, Cuisine, and Ingredients) and ~40,000 entries</a:t>
            </a:r>
          </a:p>
          <a:p>
            <a:pPr lvl="1"/>
            <a:r>
              <a:rPr lang="en-US" dirty="0" smtClean="0"/>
              <a:t>20 Cuisine categories were present in the data, with almost 8,000 unique ingredients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5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Cleaning/Preprocessing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444532"/>
            <a:ext cx="8042276" cy="509545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Although there were no missing/duplicate entries in the data, the preprocessing was quite demanding. The following techniques were performed to decrease the number of ingredient from almost 8,000 to ~730:</a:t>
            </a:r>
          </a:p>
          <a:p>
            <a:pPr marL="457200" indent="-457200">
              <a:buAutoNum type="arabicPeriod"/>
            </a:pPr>
            <a:r>
              <a:rPr lang="en-US" dirty="0" smtClean="0"/>
              <a:t>Nouns were extracted from all ingredients (no adjectives, verbs etc.)</a:t>
            </a:r>
          </a:p>
          <a:p>
            <a:pPr marL="457200" indent="-457200">
              <a:buAutoNum type="arabicPeriod"/>
            </a:pPr>
            <a:r>
              <a:rPr lang="en-US" dirty="0" smtClean="0"/>
              <a:t>Misspellings were identified and corrected, brand-related words were removed</a:t>
            </a:r>
          </a:p>
          <a:p>
            <a:pPr marL="457200" indent="-457200">
              <a:buAutoNum type="arabicPeriod"/>
            </a:pPr>
            <a:r>
              <a:rPr lang="en-US" dirty="0" smtClean="0"/>
              <a:t>Singular forms were taken for all ingredients (e.g. eggs = egg)</a:t>
            </a:r>
          </a:p>
          <a:p>
            <a:pPr marL="0" indent="0">
              <a:buNone/>
            </a:pPr>
            <a:r>
              <a:rPr lang="en-US" dirty="0" smtClean="0"/>
              <a:t>--- After this, about 4,000 ingredients remained</a:t>
            </a:r>
          </a:p>
          <a:p>
            <a:pPr marL="0" indent="0">
              <a:buNone/>
            </a:pPr>
            <a:r>
              <a:rPr lang="en-US" dirty="0" smtClean="0"/>
              <a:t>4. Ingredients that appeared in the dataset less than 40 times (&lt; 0.1% of entries) were removed</a:t>
            </a:r>
          </a:p>
          <a:p>
            <a:pPr marL="0" indent="0">
              <a:buNone/>
            </a:pPr>
            <a:r>
              <a:rPr lang="en-US" dirty="0" smtClean="0"/>
              <a:t>--- After this, ~730 ingredients remained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56" y="1600201"/>
            <a:ext cx="3549200" cy="4343400"/>
          </a:xfrm>
        </p:spPr>
        <p:txBody>
          <a:bodyPr/>
          <a:lstStyle/>
          <a:p>
            <a:r>
              <a:rPr lang="en-US" dirty="0" smtClean="0"/>
              <a:t>First a Bag-of-Words model was employed to find most common ingredients:</a:t>
            </a:r>
          </a:p>
          <a:p>
            <a:pPr lvl="1"/>
            <a:r>
              <a:rPr lang="en-US" dirty="0" smtClean="0"/>
              <a:t>Worldwide</a:t>
            </a:r>
          </a:p>
          <a:p>
            <a:pPr lvl="1"/>
            <a:r>
              <a:rPr lang="en-US" dirty="0" smtClean="0"/>
              <a:t>For each cuisine</a:t>
            </a:r>
          </a:p>
        </p:txBody>
      </p:sp>
      <p:pic>
        <p:nvPicPr>
          <p:cNvPr id="4" name="Picture 3" descr="mr_output_40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556" y="1444532"/>
            <a:ext cx="4998669" cy="541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0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55" y="1600201"/>
            <a:ext cx="8374195" cy="3637998"/>
          </a:xfrm>
        </p:spPr>
        <p:txBody>
          <a:bodyPr>
            <a:normAutofit/>
          </a:bodyPr>
          <a:lstStyle/>
          <a:p>
            <a:r>
              <a:rPr lang="en-US" dirty="0" smtClean="0"/>
              <a:t>It was found that ingredients like Salt, Onion, Flour, etc. were ubiquitous and seemed to dominate all cuisines</a:t>
            </a:r>
          </a:p>
          <a:p>
            <a:r>
              <a:rPr lang="en-US" dirty="0" smtClean="0"/>
              <a:t>TF-IDF processing was employed to find the ingredients that really formed the signature flavors of each cuisine</a:t>
            </a:r>
          </a:p>
          <a:p>
            <a:r>
              <a:rPr lang="en-US" dirty="0" smtClean="0"/>
              <a:t>Results were visualized by both bar charts of TF-IDF weightings vs. cuisine as well as word cloud graphics</a:t>
            </a:r>
          </a:p>
        </p:txBody>
      </p:sp>
    </p:spTree>
    <p:extLst>
      <p:ext uri="{BB962C8B-B14F-4D97-AF65-F5344CB8AC3E}">
        <p14:creationId xmlns:p14="http://schemas.microsoft.com/office/powerpoint/2010/main" val="221538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r_output_51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925" y="0"/>
            <a:ext cx="4930075" cy="4876849"/>
          </a:xfrm>
          <a:prstGeom prst="rect">
            <a:avLst/>
          </a:prstGeom>
        </p:spPr>
      </p:pic>
      <p:pic>
        <p:nvPicPr>
          <p:cNvPr id="10" name="Picture 9" descr="mr_output_51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4290"/>
            <a:ext cx="4931576" cy="443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5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r_output_51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466"/>
            <a:ext cx="5196935" cy="6540533"/>
          </a:xfrm>
          <a:prstGeom prst="rect">
            <a:avLst/>
          </a:prstGeom>
        </p:spPr>
      </p:pic>
      <p:pic>
        <p:nvPicPr>
          <p:cNvPr id="4" name="Picture 3" descr="mr_output_51_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3"/>
          <a:stretch/>
        </p:blipFill>
        <p:spPr>
          <a:xfrm>
            <a:off x="4926248" y="562782"/>
            <a:ext cx="4217751" cy="499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0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73684"/>
          </a:xfrm>
        </p:spPr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55" y="981260"/>
            <a:ext cx="8374195" cy="10694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Cuisines were also broken down by recipe to analyze details of the distribution of length and ingredient varieties for each cuisine</a:t>
            </a:r>
          </a:p>
        </p:txBody>
      </p:sp>
      <p:pic>
        <p:nvPicPr>
          <p:cNvPr id="4" name="Picture 3" descr="mr_output_43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94" y="2297576"/>
            <a:ext cx="5954694" cy="45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51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80</TotalTime>
  <Words>818</Words>
  <Application>Microsoft Macintosh PowerPoint</Application>
  <PresentationFormat>On-screen Show (4:3)</PresentationFormat>
  <Paragraphs>78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Breeze</vt:lpstr>
      <vt:lpstr>Classification of Recipe Cuisines using Recipe Ingredients</vt:lpstr>
      <vt:lpstr>Purpose</vt:lpstr>
      <vt:lpstr>Data Acquisition</vt:lpstr>
      <vt:lpstr>Data Cleaning/Preprocessing</vt:lpstr>
      <vt:lpstr>Exploratory Analysis</vt:lpstr>
      <vt:lpstr>Exploratory Analysis</vt:lpstr>
      <vt:lpstr>PowerPoint Presentation</vt:lpstr>
      <vt:lpstr>PowerPoint Presentation</vt:lpstr>
      <vt:lpstr>Exploratory Analysis</vt:lpstr>
      <vt:lpstr>Exploratory Analysis</vt:lpstr>
      <vt:lpstr>Exploratory Analysis</vt:lpstr>
      <vt:lpstr>Exploratory Analysis</vt:lpstr>
      <vt:lpstr>Exploratory Analysis (Cluster Analysis)</vt:lpstr>
      <vt:lpstr>Exploratory Analysis (Cluster Analysis)</vt:lpstr>
      <vt:lpstr>Exploratory Analysis</vt:lpstr>
      <vt:lpstr>Exploratory Analysis</vt:lpstr>
      <vt:lpstr>Classification Models</vt:lpstr>
      <vt:lpstr>Classification Models</vt:lpstr>
      <vt:lpstr>Classification Models</vt:lpstr>
      <vt:lpstr>Recommendation Engines</vt:lpstr>
      <vt:lpstr>Live Web App</vt:lpstr>
      <vt:lpstr>Conclusions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Recipe Cuisines using </dc:title>
  <dc:creator>Erik</dc:creator>
  <cp:lastModifiedBy>Erik</cp:lastModifiedBy>
  <cp:revision>10</cp:revision>
  <dcterms:created xsi:type="dcterms:W3CDTF">2018-01-26T05:11:46Z</dcterms:created>
  <dcterms:modified xsi:type="dcterms:W3CDTF">2018-01-26T06:32:33Z</dcterms:modified>
</cp:coreProperties>
</file>