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kswp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05" r:id="rId5"/>
    <p:sldId id="307" r:id="rId6"/>
    <p:sldId id="309" r:id="rId7"/>
    <p:sldId id="311" r:id="rId8"/>
    <p:sldId id="260" r:id="rId9"/>
    <p:sldId id="288" r:id="rId10"/>
    <p:sldId id="261" r:id="rId11"/>
    <p:sldId id="289" r:id="rId12"/>
    <p:sldId id="290" r:id="rId13"/>
    <p:sldId id="291" r:id="rId14"/>
    <p:sldId id="262" r:id="rId15"/>
    <p:sldId id="263" r:id="rId16"/>
    <p:sldId id="292" r:id="rId17"/>
    <p:sldId id="293" r:id="rId18"/>
    <p:sldId id="294" r:id="rId19"/>
    <p:sldId id="295" r:id="rId20"/>
    <p:sldId id="296" r:id="rId21"/>
    <p:sldId id="297" r:id="rId22"/>
    <p:sldId id="312" r:id="rId23"/>
    <p:sldId id="298" r:id="rId24"/>
    <p:sldId id="265" r:id="rId25"/>
    <p:sldId id="266" r:id="rId26"/>
    <p:sldId id="267" r:id="rId27"/>
    <p:sldId id="268" r:id="rId28"/>
    <p:sldId id="269" r:id="rId29"/>
    <p:sldId id="270" r:id="rId30"/>
    <p:sldId id="273" r:id="rId31"/>
    <p:sldId id="274" r:id="rId32"/>
    <p:sldId id="275" r:id="rId33"/>
    <p:sldId id="276" r:id="rId34"/>
    <p:sldId id="277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301" r:id="rId43"/>
    <p:sldId id="302" r:id="rId44"/>
    <p:sldId id="286" r:id="rId45"/>
    <p:sldId id="299" r:id="rId46"/>
    <p:sldId id="303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FCB3F37-6B96-4950-A1EC-F6CE167120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624-17EB-4DA8-8F7A-D361FA63D5E3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D01D-30BA-4440-AAEE-CE868F869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Microsoft_Word_97_-_2003_Document1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e.ufl.edu/~ddd/cap6635/Fall-97/Short-papers/2.htm" TargetMode="External"/><Relationship Id="rId2" Type="http://schemas.openxmlformats.org/officeDocument/2006/relationships/hyperlink" Target="http://www.dcs.napier.ac.uk/~peter/vldb/dm/node1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s.k.hosei.ac.jp/~rhuang/Miccl/AI-2/L10-src/DecisionTree2.pdf" TargetMode="External"/><Relationship Id="rId4" Type="http://schemas.openxmlformats.org/officeDocument/2006/relationships/hyperlink" Target="http://languagelog.ldc.upenn.edu/myl/Shannon195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ID3 Algorithm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Entropy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229600" cy="2743200"/>
          </a:xfrm>
        </p:spPr>
        <p:txBody>
          <a:bodyPr/>
          <a:lstStyle/>
          <a:p>
            <a:r>
              <a:rPr lang="en-US" dirty="0" smtClean="0"/>
              <a:t>where p(I) is the proportion of S belonging to class I. </a:t>
            </a:r>
            <a:r>
              <a:rPr lang="en-US" dirty="0"/>
              <a:t>S</a:t>
            </a:r>
            <a:r>
              <a:rPr lang="en-US" dirty="0" smtClean="0"/>
              <a:t> is over c. Log2 is log base 2.</a:t>
            </a:r>
          </a:p>
          <a:p>
            <a:r>
              <a:rPr lang="en-US" dirty="0" smtClean="0"/>
              <a:t>Note that S is not an attribute but the entire sample set.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8800" y="21336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Entropy(S) =  -p(I) log2 p(I)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Table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1"/>
            <a:ext cx="8382000" cy="463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1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S is a collection of 14 examples with 9 YES and 5 NO examples then</a:t>
            </a:r>
          </a:p>
          <a:p>
            <a:r>
              <a:rPr lang="en-US" dirty="0" smtClean="0"/>
              <a:t>Entropy(S) = (- (9/14) Log2 (9/14))+( - (5/14) Log2 (5/14)) = 0.940</a:t>
            </a:r>
          </a:p>
          <a:p>
            <a:r>
              <a:rPr lang="en-US" dirty="0" smtClean="0"/>
              <a:t>Notice entropy is 0 if all members of S belong to the same class (the data is perfectly classified). The range of entropy is 0 ("perfectly classified") to 1 ("totally random").</a:t>
            </a:r>
          </a:p>
          <a:p>
            <a:r>
              <a:rPr lang="en-US" dirty="0" smtClean="0"/>
              <a:t>The one with lowest entropy becomes the target value/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Entropies?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</a:t>
            </a:r>
          </a:p>
          <a:p>
            <a:r>
              <a:rPr lang="en-US" dirty="0" smtClean="0"/>
              <a:t>Humidity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Outlook?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Uses Shannon Entropy</a:t>
            </a:r>
          </a:p>
          <a:p>
            <a:pPr>
              <a:lnSpc>
                <a:spcPct val="90000"/>
              </a:lnSpc>
            </a:pPr>
            <a:r>
              <a:rPr lang="en-US"/>
              <a:t>IG calculates effective change in entropy after making a decision based on the value of an attribute.</a:t>
            </a:r>
          </a:p>
          <a:p>
            <a:pPr>
              <a:lnSpc>
                <a:spcPct val="90000"/>
              </a:lnSpc>
            </a:pPr>
            <a:r>
              <a:rPr lang="en-US"/>
              <a:t>For decision trees, it’s ideal to base decisions on the attribute that provides the largest change in entropy, the attribute with the highest gain.</a:t>
            </a:r>
          </a:p>
        </p:txBody>
      </p:sp>
    </p:spTree>
    <p:extLst>
      <p:ext uri="{BB962C8B-B14F-4D97-AF65-F5344CB8AC3E}">
        <p14:creationId xmlns:p14="http://schemas.microsoft.com/office/powerpoint/2010/main" val="8894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Information Gain for attribute A on set S is defined by taking the entropy of S and subtracting from it the summation of the entropy of each subset of S, determined by values of A, multiplied by each subset’s proportion of S.</a:t>
            </a:r>
          </a:p>
          <a:p>
            <a:endParaRPr lang="en-US" dirty="0"/>
          </a:p>
          <a:p>
            <a:r>
              <a:rPr lang="en-US" dirty="0" smtClean="0"/>
              <a:t>Gain(S, A) is information gain of example set S on attribute A is defined as</a:t>
            </a:r>
          </a:p>
          <a:p>
            <a:r>
              <a:rPr lang="en-US" dirty="0" smtClean="0"/>
              <a:t>Gain(S, A) = Entropy(S) - </a:t>
            </a:r>
            <a:r>
              <a:rPr lang="en-US" dirty="0"/>
              <a:t>S</a:t>
            </a:r>
            <a:r>
              <a:rPr lang="en-US" dirty="0" smtClean="0"/>
              <a:t> ((|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dirty="0" smtClean="0"/>
              <a:t>| / |S|) * Entropy(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9812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Where:</a:t>
            </a:r>
          </a:p>
          <a:p>
            <a:r>
              <a:rPr lang="en-US" dirty="0"/>
              <a:t>S</a:t>
            </a:r>
            <a:r>
              <a:rPr lang="en-US" dirty="0" smtClean="0"/>
              <a:t> is each value v of all possible values of attribute A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dirty="0" smtClean="0"/>
              <a:t> = subset of S for which attribute A has value v</a:t>
            </a:r>
          </a:p>
          <a:p>
            <a:r>
              <a:rPr lang="en-US" dirty="0" smtClean="0"/>
              <a:t>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dirty="0" smtClean="0"/>
              <a:t>| = number of elements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endParaRPr lang="en-US" dirty="0" smtClean="0"/>
          </a:p>
          <a:p>
            <a:r>
              <a:rPr lang="en-US" dirty="0" smtClean="0"/>
              <a:t>|S| = number of elements in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Suppose S is a set of 14 examples in which one of the attributes is wind speed. </a:t>
            </a:r>
          </a:p>
          <a:p>
            <a:r>
              <a:rPr lang="en-US" dirty="0" smtClean="0"/>
              <a:t>The values of Wind can be </a:t>
            </a:r>
            <a:r>
              <a:rPr lang="en-US" i="1" dirty="0" smtClean="0"/>
              <a:t>Weak</a:t>
            </a:r>
            <a:r>
              <a:rPr lang="en-US" dirty="0" smtClean="0"/>
              <a:t> or </a:t>
            </a:r>
            <a:r>
              <a:rPr lang="en-US" i="1" dirty="0" smtClean="0"/>
              <a:t>Strong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classification of these 14 examples are 9 YES and 5 NO.</a:t>
            </a:r>
          </a:p>
          <a:p>
            <a:r>
              <a:rPr lang="en-US" dirty="0" smtClean="0"/>
              <a:t>For attribute Wind, suppose there are 8 occurrences of Wind = Weak and 6 occurrences of Wind = Strong.</a:t>
            </a:r>
          </a:p>
          <a:p>
            <a:r>
              <a:rPr lang="en-US" dirty="0" smtClean="0"/>
              <a:t>For Wind = Weak, 6 of the examples are YES and 2 are NO. </a:t>
            </a:r>
          </a:p>
          <a:p>
            <a:r>
              <a:rPr lang="en-US" dirty="0" smtClean="0"/>
              <a:t>For Wind = Strong, 3 are YES and 3 are NO.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Therefore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S,Wind</a:t>
            </a:r>
            <a:r>
              <a:rPr lang="en-US" dirty="0" smtClean="0"/>
              <a:t>)=Entropy(S)-(8/14)*Entropy(</a:t>
            </a:r>
            <a:r>
              <a:rPr lang="en-US" dirty="0" err="1" smtClean="0"/>
              <a:t>S</a:t>
            </a:r>
            <a:r>
              <a:rPr lang="en-US" baseline="-25000" dirty="0" err="1"/>
              <a:t>weak</a:t>
            </a:r>
            <a:r>
              <a:rPr lang="en-US" dirty="0" smtClean="0"/>
              <a:t>)-(6/14)*Entropy(</a:t>
            </a:r>
            <a:r>
              <a:rPr lang="en-US" dirty="0" err="1" smtClean="0"/>
              <a:t>S</a:t>
            </a:r>
            <a:r>
              <a:rPr lang="en-US" baseline="-25000" dirty="0" err="1"/>
              <a:t>strong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0.940 - (8/14)*0.811 - (6/14)*1.00</a:t>
            </a:r>
          </a:p>
          <a:p>
            <a:r>
              <a:rPr lang="en-US" dirty="0" smtClean="0"/>
              <a:t>= 0.048</a:t>
            </a:r>
          </a:p>
          <a:p>
            <a:r>
              <a:rPr lang="en-US" dirty="0" smtClean="0"/>
              <a:t>Entropy(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weak</a:t>
            </a:r>
            <a:r>
              <a:rPr lang="en-US" dirty="0" smtClean="0"/>
              <a:t>) = - (6/8)*log2(6/8) - (2/8)*log2(2/8) = 0.811</a:t>
            </a:r>
          </a:p>
          <a:p>
            <a:r>
              <a:rPr lang="en-US" dirty="0" smtClean="0"/>
              <a:t>Entropy(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strong</a:t>
            </a:r>
            <a:r>
              <a:rPr lang="en-US" dirty="0" smtClean="0"/>
              <a:t>) = - (3/6)*log2(3/6) - (3/6)*log2(3/6) = 1.00</a:t>
            </a:r>
          </a:p>
          <a:p>
            <a:r>
              <a:rPr lang="en-US" dirty="0" smtClean="0"/>
              <a:t>For each attribute, the gain is calculated and the highest gain is used in the decision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Gain(S, Outlook) = 0.246</a:t>
            </a:r>
          </a:p>
          <a:p>
            <a:r>
              <a:rPr lang="en-US" dirty="0" smtClean="0"/>
              <a:t>Gain(S, Temperature) = 0.029</a:t>
            </a:r>
          </a:p>
          <a:p>
            <a:r>
              <a:rPr lang="en-US" dirty="0" smtClean="0"/>
              <a:t>Gain(S, Humidity) = 0.151</a:t>
            </a:r>
          </a:p>
          <a:p>
            <a:r>
              <a:rPr lang="en-US" dirty="0" smtClean="0"/>
              <a:t>Gain(S, Wind) = 0.048 (calculated in example 2)</a:t>
            </a:r>
          </a:p>
          <a:p>
            <a:r>
              <a:rPr lang="en-US" dirty="0" smtClean="0"/>
              <a:t>Outlook attribute has the highest gain, therefore it is used as the decision attribute in the root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Outlook has three possible values, the root node has three branches (sunny, overcast, rain). </a:t>
            </a:r>
          </a:p>
          <a:p>
            <a:r>
              <a:rPr lang="en-US" dirty="0" smtClean="0"/>
              <a:t>The next question is "what attribute should be tested at the Sunny branch node?" Since we've already used Outlook at the root, we only decide on the remaining three attributes: Humidity, Temperature, or Wind.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7963"/>
            <a:ext cx="6553200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3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ID3 Background</a:t>
            </a:r>
          </a:p>
          <a:p>
            <a:pPr>
              <a:lnSpc>
                <a:spcPct val="90000"/>
              </a:lnSpc>
            </a:pPr>
            <a:r>
              <a:rPr lang="en-US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dirty="0"/>
              <a:t>Shannon Entropy</a:t>
            </a:r>
          </a:p>
          <a:p>
            <a:pPr>
              <a:lnSpc>
                <a:spcPct val="90000"/>
              </a:lnSpc>
            </a:pPr>
            <a:r>
              <a:rPr lang="en-US" dirty="0"/>
              <a:t>Information Gain</a:t>
            </a:r>
          </a:p>
          <a:p>
            <a:pPr>
              <a:lnSpc>
                <a:spcPct val="90000"/>
              </a:lnSpc>
            </a:pPr>
            <a:r>
              <a:rPr lang="en-US" dirty="0"/>
              <a:t>ID3 Algorithm</a:t>
            </a:r>
          </a:p>
          <a:p>
            <a:pPr>
              <a:lnSpc>
                <a:spcPct val="90000"/>
              </a:lnSpc>
            </a:pPr>
            <a:r>
              <a:rPr lang="en-US" dirty="0"/>
              <a:t>ID3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sunny</a:t>
            </a:r>
            <a:r>
              <a:rPr lang="en-US" dirty="0" smtClean="0"/>
              <a:t> = {D1, D2, D8, D9, D11} = 5 examples from table 1 with outlook = sunny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sunny</a:t>
            </a:r>
            <a:r>
              <a:rPr lang="en-US" dirty="0" smtClean="0"/>
              <a:t>, Humidity) = 0.970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sunny</a:t>
            </a:r>
            <a:r>
              <a:rPr lang="en-US" dirty="0" smtClean="0"/>
              <a:t>, Temperature) = 0.570</a:t>
            </a:r>
          </a:p>
          <a:p>
            <a:r>
              <a:rPr lang="en-US" dirty="0" smtClean="0"/>
              <a:t>Gain(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sunny</a:t>
            </a:r>
            <a:r>
              <a:rPr lang="en-US" dirty="0" smtClean="0"/>
              <a:t>, Wind) = 0.019</a:t>
            </a:r>
          </a:p>
          <a:p>
            <a:r>
              <a:rPr lang="en-US" dirty="0" smtClean="0"/>
              <a:t>Humidity has the highest gain; therefore, it is used as the decision node. This process goes on until all data is classified perfectly or we run out of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9738"/>
            <a:ext cx="8305799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7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ICS320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025-0D7D-44EF-AE8C-B031267F60FF}" type="slidenum">
              <a:rPr lang="en-US"/>
              <a:pPr/>
              <a:t>22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Converting a Tree to Rules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609600" y="1524000"/>
            <a:ext cx="7727950" cy="3209925"/>
            <a:chOff x="96" y="1104"/>
            <a:chExt cx="5222" cy="3008"/>
          </a:xfrm>
        </p:grpSpPr>
        <p:sp>
          <p:nvSpPr>
            <p:cNvPr id="107524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25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26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27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5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1488" y="1727"/>
              <a:ext cx="71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Sunny</a:t>
              </a:r>
            </a:p>
          </p:txBody>
        </p:sp>
        <p:sp>
          <p:nvSpPr>
            <p:cNvPr id="107533" name="Text Box 13"/>
            <p:cNvSpPr txBox="1">
              <a:spLocks noChangeArrowheads="1"/>
            </p:cNvSpPr>
            <p:nvPr/>
          </p:nvSpPr>
          <p:spPr bwMode="auto">
            <a:xfrm>
              <a:off x="2352" y="1727"/>
              <a:ext cx="94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Overcast</a:t>
              </a:r>
            </a:p>
          </p:txBody>
        </p:sp>
        <p:sp>
          <p:nvSpPr>
            <p:cNvPr id="107534" name="Text Box 14"/>
            <p:cNvSpPr txBox="1">
              <a:spLocks noChangeArrowheads="1"/>
            </p:cNvSpPr>
            <p:nvPr/>
          </p:nvSpPr>
          <p:spPr bwMode="auto">
            <a:xfrm>
              <a:off x="3456" y="1727"/>
              <a:ext cx="5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Rain</a:t>
              </a:r>
            </a:p>
          </p:txBody>
        </p:sp>
        <p:sp>
          <p:nvSpPr>
            <p:cNvPr id="107535" name="Text Box 15"/>
            <p:cNvSpPr txBox="1">
              <a:spLocks noChangeArrowheads="1"/>
            </p:cNvSpPr>
            <p:nvPr/>
          </p:nvSpPr>
          <p:spPr bwMode="auto">
            <a:xfrm>
              <a:off x="528" y="2447"/>
              <a:ext cx="957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107536" name="Text Box 16"/>
            <p:cNvSpPr txBox="1">
              <a:spLocks noChangeArrowheads="1"/>
            </p:cNvSpPr>
            <p:nvPr/>
          </p:nvSpPr>
          <p:spPr bwMode="auto">
            <a:xfrm>
              <a:off x="191" y="3120"/>
              <a:ext cx="56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High</a:t>
              </a:r>
            </a:p>
          </p:txBody>
        </p:sp>
        <p:sp>
          <p:nvSpPr>
            <p:cNvPr id="107537" name="Text Box 17"/>
            <p:cNvSpPr txBox="1">
              <a:spLocks noChangeArrowheads="1"/>
            </p:cNvSpPr>
            <p:nvPr/>
          </p:nvSpPr>
          <p:spPr bwMode="auto">
            <a:xfrm>
              <a:off x="1152" y="3120"/>
              <a:ext cx="80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Normal</a:t>
              </a:r>
            </a:p>
          </p:txBody>
        </p:sp>
        <p:sp>
          <p:nvSpPr>
            <p:cNvPr id="107538" name="Text Box 18"/>
            <p:cNvSpPr txBox="1">
              <a:spLocks noChangeArrowheads="1"/>
            </p:cNvSpPr>
            <p:nvPr/>
          </p:nvSpPr>
          <p:spPr bwMode="auto">
            <a:xfrm>
              <a:off x="3984" y="2447"/>
              <a:ext cx="61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107539" name="Text Box 19"/>
            <p:cNvSpPr txBox="1">
              <a:spLocks noChangeArrowheads="1"/>
            </p:cNvSpPr>
            <p:nvPr/>
          </p:nvSpPr>
          <p:spPr bwMode="auto">
            <a:xfrm>
              <a:off x="3552" y="3120"/>
              <a:ext cx="7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Strong</a:t>
              </a:r>
            </a:p>
          </p:txBody>
        </p:sp>
        <p:sp>
          <p:nvSpPr>
            <p:cNvPr id="107540" name="Text Box 20"/>
            <p:cNvSpPr txBox="1">
              <a:spLocks noChangeArrowheads="1"/>
            </p:cNvSpPr>
            <p:nvPr/>
          </p:nvSpPr>
          <p:spPr bwMode="auto">
            <a:xfrm>
              <a:off x="4512" y="3120"/>
              <a:ext cx="65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Weak</a:t>
              </a:r>
            </a:p>
          </p:txBody>
        </p:sp>
        <p:sp>
          <p:nvSpPr>
            <p:cNvPr id="107541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07542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6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07543" name="Text Box 23"/>
            <p:cNvSpPr txBox="1">
              <a:spLocks noChangeArrowheads="1"/>
            </p:cNvSpPr>
            <p:nvPr/>
          </p:nvSpPr>
          <p:spPr bwMode="auto">
            <a:xfrm>
              <a:off x="2592" y="2447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07544" name="Text Box 24"/>
            <p:cNvSpPr txBox="1">
              <a:spLocks noChangeArrowheads="1"/>
            </p:cNvSpPr>
            <p:nvPr/>
          </p:nvSpPr>
          <p:spPr bwMode="auto">
            <a:xfrm>
              <a:off x="4848" y="3648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07545" name="Text Box 25"/>
            <p:cNvSpPr txBox="1">
              <a:spLocks noChangeArrowheads="1"/>
            </p:cNvSpPr>
            <p:nvPr/>
          </p:nvSpPr>
          <p:spPr bwMode="auto">
            <a:xfrm>
              <a:off x="3505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No</a:t>
              </a:r>
            </a:p>
          </p:txBody>
        </p:sp>
      </p:grp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0" y="4800600"/>
            <a:ext cx="93106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R</a:t>
            </a:r>
            <a:r>
              <a:rPr lang="sv-SE" baseline="-25000">
                <a:solidFill>
                  <a:schemeClr val="tx1"/>
                </a:solidFill>
              </a:rPr>
              <a:t>1</a:t>
            </a:r>
            <a:r>
              <a:rPr lang="sv-SE">
                <a:solidFill>
                  <a:schemeClr val="tx1"/>
                </a:solidFill>
              </a:rPr>
              <a:t>: If (Outlook=Sunny) 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 (Humidity=High) Then PlayTennis=No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R</a:t>
            </a:r>
            <a:r>
              <a:rPr lang="sv-SE" baseline="-25000">
                <a:solidFill>
                  <a:schemeClr val="tx1"/>
                </a:solidFill>
              </a:rPr>
              <a:t>2</a:t>
            </a:r>
            <a:r>
              <a:rPr lang="sv-SE">
                <a:solidFill>
                  <a:schemeClr val="tx1"/>
                </a:solidFill>
              </a:rPr>
              <a:t>: If (Outlook=Sunny) 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 (Humidity=Normal) Then PlayTennis=Yes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R</a:t>
            </a:r>
            <a:r>
              <a:rPr lang="sv-SE" baseline="-25000">
                <a:solidFill>
                  <a:schemeClr val="tx1"/>
                </a:solidFill>
              </a:rPr>
              <a:t>3</a:t>
            </a:r>
            <a:r>
              <a:rPr lang="sv-SE">
                <a:solidFill>
                  <a:schemeClr val="tx1"/>
                </a:solidFill>
              </a:rPr>
              <a:t>: If (Outlook=Overcast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) Then PlayTennis=Yes</a:t>
            </a:r>
            <a:r>
              <a:rPr lang="sv-SE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R</a:t>
            </a:r>
            <a:r>
              <a:rPr lang="sv-SE" baseline="-25000">
                <a:solidFill>
                  <a:schemeClr val="tx1"/>
                </a:solidFill>
              </a:rPr>
              <a:t>4</a:t>
            </a:r>
            <a:r>
              <a:rPr lang="sv-SE">
                <a:solidFill>
                  <a:schemeClr val="tx1"/>
                </a:solidFill>
              </a:rPr>
              <a:t>: If (Outlook=Rain) 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sv-SE">
                <a:solidFill>
                  <a:schemeClr val="tx1"/>
                </a:solidFill>
              </a:rPr>
              <a:t>  (Wind=Strong) 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Then PlayTennis=No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R</a:t>
            </a:r>
            <a:r>
              <a:rPr lang="sv-SE" baseline="-25000">
                <a:solidFill>
                  <a:schemeClr val="tx1"/>
                </a:solidFill>
              </a:rPr>
              <a:t>5</a:t>
            </a:r>
            <a:r>
              <a:rPr lang="sv-SE">
                <a:solidFill>
                  <a:schemeClr val="tx1"/>
                </a:solidFill>
              </a:rPr>
              <a:t>: If (Outlook=Rain) 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sv-SE">
                <a:solidFill>
                  <a:schemeClr val="tx1"/>
                </a:solidFill>
              </a:rPr>
              <a:t>  (Wind=Weak) </a:t>
            </a:r>
            <a:r>
              <a:rPr lang="sv-SE">
                <a:solidFill>
                  <a:schemeClr val="tx1"/>
                </a:solidFill>
                <a:sym typeface="Symbol" pitchFamily="18" charset="2"/>
              </a:rPr>
              <a:t>Then PlayTennis=Yes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final decision = tree</a:t>
            </a:r>
          </a:p>
          <a:p>
            <a:r>
              <a:rPr lang="en-US" dirty="0" smtClean="0"/>
              <a:t>The decision tree can also be expressed in rule format:</a:t>
            </a:r>
          </a:p>
          <a:p>
            <a:r>
              <a:rPr lang="en-US" dirty="0" smtClean="0"/>
              <a:t>IF outlook = sunny AND humidity = high THEN </a:t>
            </a:r>
            <a:r>
              <a:rPr lang="en-US" dirty="0" err="1" smtClean="0"/>
              <a:t>playball</a:t>
            </a:r>
            <a:r>
              <a:rPr lang="en-US" dirty="0" smtClean="0"/>
              <a:t> = no</a:t>
            </a:r>
          </a:p>
          <a:p>
            <a:r>
              <a:rPr lang="en-US" dirty="0" smtClean="0"/>
              <a:t>IF outlook = rain AND humidity = high THEN </a:t>
            </a:r>
            <a:r>
              <a:rPr lang="en-US" dirty="0" err="1" smtClean="0"/>
              <a:t>playball</a:t>
            </a:r>
            <a:r>
              <a:rPr lang="en-US" dirty="0" smtClean="0"/>
              <a:t> = no</a:t>
            </a:r>
          </a:p>
          <a:p>
            <a:r>
              <a:rPr lang="en-US" dirty="0" smtClean="0"/>
              <a:t>IF outlook = rain AND wind = strong THEN </a:t>
            </a:r>
            <a:r>
              <a:rPr lang="en-US" dirty="0" err="1" smtClean="0"/>
              <a:t>playball</a:t>
            </a:r>
            <a:r>
              <a:rPr lang="en-US" dirty="0" smtClean="0"/>
              <a:t> = yes</a:t>
            </a:r>
          </a:p>
          <a:p>
            <a:r>
              <a:rPr lang="en-US" dirty="0" smtClean="0"/>
              <a:t>IF outlook = overcast THEN </a:t>
            </a:r>
            <a:r>
              <a:rPr lang="en-US" dirty="0" err="1" smtClean="0"/>
              <a:t>playball</a:t>
            </a:r>
            <a:r>
              <a:rPr lang="en-US" dirty="0" smtClean="0"/>
              <a:t> = yes</a:t>
            </a:r>
          </a:p>
          <a:p>
            <a:r>
              <a:rPr lang="en-US" dirty="0" smtClean="0"/>
              <a:t>IF outlook = rain AND wind = weak THEN </a:t>
            </a:r>
            <a:r>
              <a:rPr lang="en-US" dirty="0" err="1" smtClean="0"/>
              <a:t>playball</a:t>
            </a:r>
            <a:r>
              <a:rPr lang="en-US" dirty="0" smtClean="0"/>
              <a:t> =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ID3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1) Establish Classification Attribute (in Table R)</a:t>
            </a:r>
          </a:p>
          <a:p>
            <a:r>
              <a:rPr lang="en-US" sz="2000"/>
              <a:t>2) Compute Classification Entropy.</a:t>
            </a:r>
          </a:p>
          <a:p>
            <a:r>
              <a:rPr lang="en-US" sz="2000"/>
              <a:t>3) For each attribute in R, calculate Information Gain using classification attribute.</a:t>
            </a:r>
          </a:p>
          <a:p>
            <a:r>
              <a:rPr lang="en-US" sz="2000"/>
              <a:t>4) Select Attribute with the highest gain to be the next Node in the tree (starting from the Root node).</a:t>
            </a:r>
          </a:p>
          <a:p>
            <a:r>
              <a:rPr lang="en-US" sz="2000"/>
              <a:t>5) Remove Node Attribute, creating reduced table R</a:t>
            </a:r>
            <a:r>
              <a:rPr lang="en-US" sz="2000" baseline="-25000"/>
              <a:t>S</a:t>
            </a:r>
            <a:r>
              <a:rPr lang="en-US" sz="2000"/>
              <a:t>.</a:t>
            </a:r>
          </a:p>
          <a:p>
            <a:r>
              <a:rPr lang="en-US" sz="2000"/>
              <a:t>6) Repeat steps 3-5 until all attributes have been used, or the same classification value remains for all rows in the reduced table.</a:t>
            </a:r>
          </a:p>
        </p:txBody>
      </p:sp>
    </p:spTree>
    <p:extLst>
      <p:ext uri="{BB962C8B-B14F-4D97-AF65-F5344CB8AC3E}">
        <p14:creationId xmlns:p14="http://schemas.microsoft.com/office/powerpoint/2010/main" val="21781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Example</a:t>
            </a:r>
            <a:br>
              <a:rPr lang="en-US" sz="4000"/>
            </a:br>
            <a:endParaRPr lang="en-US" sz="400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1600200"/>
          </a:xfrm>
        </p:spPr>
        <p:txBody>
          <a:bodyPr/>
          <a:lstStyle/>
          <a:p>
            <a:r>
              <a:rPr lang="en-US"/>
              <a:t>Model Attribute can be tossed out, since its always unique, and it doesn’t help our result.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10540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Establish a target classification</a:t>
            </a:r>
          </a:p>
          <a:p>
            <a:pPr>
              <a:lnSpc>
                <a:spcPct val="90000"/>
              </a:lnSpc>
            </a:pPr>
            <a:r>
              <a:rPr lang="en-US" sz="2800"/>
              <a:t>Is the car fast?</a:t>
            </a:r>
          </a:p>
          <a:p>
            <a:pPr>
              <a:lnSpc>
                <a:spcPct val="90000"/>
              </a:lnSpc>
            </a:pPr>
            <a:r>
              <a:rPr lang="en-US" sz="2800"/>
              <a:t>6/15 yes, 9/15 no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5147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Classification Entropy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229600" cy="3048000"/>
          </a:xfrm>
        </p:spPr>
        <p:txBody>
          <a:bodyPr/>
          <a:lstStyle/>
          <a:p>
            <a:r>
              <a:rPr lang="en-US" sz="2800"/>
              <a:t>Calculating for the Classification Entropy</a:t>
            </a:r>
            <a:br>
              <a:rPr lang="en-US" sz="2800"/>
            </a:br>
            <a:endParaRPr lang="en-US" sz="2800"/>
          </a:p>
          <a:p>
            <a:r>
              <a:rPr lang="en-US" sz="2000" b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E</a:t>
            </a:r>
            <a:r>
              <a:rPr lang="en-US" sz="2000" b="1">
                <a:latin typeface="Courier New" pitchFamily="49" charset="0"/>
              </a:rPr>
              <a:t>= -(6/15)log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(6/15)-(9/15)log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(9/15)</a:t>
            </a:r>
            <a:r>
              <a:rPr lang="en-US" sz="1800" b="1">
                <a:latin typeface="Courier New" pitchFamily="49" charset="0"/>
              </a:rPr>
              <a:t> =</a:t>
            </a:r>
            <a:r>
              <a:rPr lang="en-US" sz="2800"/>
              <a:t> </a:t>
            </a:r>
            <a:r>
              <a:rPr lang="en-US" sz="2000" b="1">
                <a:latin typeface="Courier New" pitchFamily="49" charset="0"/>
              </a:rPr>
              <a:t>~0.971</a:t>
            </a: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r>
              <a:rPr lang="en-US" sz="2800"/>
              <a:t>Must calculate Information Gain of remaining attributes to determine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1406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Engine: 6 small, 5 medium, 4 large</a:t>
            </a:r>
          </a:p>
          <a:p>
            <a:pPr>
              <a:lnSpc>
                <a:spcPct val="90000"/>
              </a:lnSpc>
            </a:pPr>
            <a:r>
              <a:rPr lang="en-US" sz="2000"/>
              <a:t>3 values for attribute engine, so we need 3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29700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1188720"/>
        </p:xfrm>
        <a:graphic>
          <a:graphicData uri="http://schemas.openxmlformats.org/drawingml/2006/table">
            <a:tbl>
              <a:tblPr/>
              <a:tblGrid>
                <a:gridCol w="2790825"/>
                <a:gridCol w="429577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 no, 1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small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-(5/6)log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(5/6)-(1/6)log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(1/6) = ~0.65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medium: 3 no, 2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medium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-(3/5)log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(3/5)-(2/5)log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(2/5) = ~0.97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2 no, 2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large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= 1 (evenly distributed subset)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62000" y="4495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Engine</a:t>
            </a:r>
            <a:r>
              <a:rPr lang="en-US" b="1">
                <a:latin typeface="Arial" charset="0"/>
              </a:rPr>
              <a:t> = IE(S) – [(6/15)*I</a:t>
            </a:r>
            <a:r>
              <a:rPr lang="en-US" b="1" baseline="-25000">
                <a:latin typeface="Arial" charset="0"/>
              </a:rPr>
              <a:t>small</a:t>
            </a:r>
            <a:r>
              <a:rPr lang="en-US" b="1">
                <a:latin typeface="Arial" charset="0"/>
              </a:rPr>
              <a:t> + (5/15)*I</a:t>
            </a:r>
            <a:r>
              <a:rPr lang="en-US" b="1" baseline="-25000">
                <a:latin typeface="Arial" charset="0"/>
              </a:rPr>
              <a:t>medium</a:t>
            </a:r>
            <a:r>
              <a:rPr lang="en-US" b="1">
                <a:latin typeface="Arial" charset="0"/>
              </a:rPr>
              <a:t> + (4/15)*I</a:t>
            </a:r>
            <a:r>
              <a:rPr lang="en-US" b="1" baseline="-25000">
                <a:latin typeface="Arial" charset="0"/>
              </a:rPr>
              <a:t>large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Engine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0.971 – 0.85 = 0.121</a:t>
            </a:r>
          </a:p>
        </p:txBody>
      </p:sp>
    </p:spTree>
    <p:extLst>
      <p:ext uri="{BB962C8B-B14F-4D97-AF65-F5344CB8AC3E}">
        <p14:creationId xmlns:p14="http://schemas.microsoft.com/office/powerpoint/2010/main" val="42738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ID3 Background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“Iterative Dichotomizer 3”.</a:t>
            </a:r>
          </a:p>
          <a:p>
            <a:r>
              <a:rPr lang="en-US"/>
              <a:t>Invented by Ross Quinlan in 1979.</a:t>
            </a:r>
          </a:p>
          <a:p>
            <a:r>
              <a:rPr lang="en-US"/>
              <a:t>Generates Decision Trees using Shannon Entropy.</a:t>
            </a:r>
          </a:p>
          <a:p>
            <a:r>
              <a:rPr lang="en-US"/>
              <a:t>Succeeded by Quinlan’s C4.5 and C5.0 algorithms.</a:t>
            </a:r>
          </a:p>
        </p:txBody>
      </p:sp>
    </p:spTree>
    <p:extLst>
      <p:ext uri="{BB962C8B-B14F-4D97-AF65-F5344CB8AC3E}">
        <p14:creationId xmlns:p14="http://schemas.microsoft.com/office/powerpoint/2010/main" val="199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SC/Turbo: 4 yes, 11 no</a:t>
            </a:r>
          </a:p>
          <a:p>
            <a:pPr>
              <a:lnSpc>
                <a:spcPct val="90000"/>
              </a:lnSpc>
            </a:pPr>
            <a:r>
              <a:rPr lang="en-US" sz="2000"/>
              <a:t>2 values for attribute SC/Turbo, so we need 2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28695" name="Group 23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802640"/>
        </p:xfrm>
        <a:graphic>
          <a:graphicData uri="http://schemas.openxmlformats.org/drawingml/2006/table">
            <a:tbl>
              <a:tblPr/>
              <a:tblGrid>
                <a:gridCol w="2057400"/>
                <a:gridCol w="5029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yes: 2 yes, 2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turbo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= 1 (evenly distributed subset)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no: 3 yes, 8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noturbo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-(3/11)log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(3/11)-(8/11)log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(8/11) = ~0.84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762000" y="4495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turbo</a:t>
            </a:r>
            <a:r>
              <a:rPr lang="en-US" b="1">
                <a:latin typeface="Arial" charset="0"/>
              </a:rPr>
              <a:t> = IE(S) – [(4/15)*I</a:t>
            </a:r>
            <a:r>
              <a:rPr lang="en-US" b="1" baseline="-25000">
                <a:latin typeface="Arial" charset="0"/>
              </a:rPr>
              <a:t>turbo</a:t>
            </a:r>
            <a:r>
              <a:rPr lang="en-US" b="1">
                <a:latin typeface="Arial" charset="0"/>
              </a:rPr>
              <a:t> + (11/15)*I</a:t>
            </a:r>
            <a:r>
              <a:rPr lang="en-US" b="1" baseline="-25000">
                <a:latin typeface="Arial" charset="0"/>
              </a:rPr>
              <a:t>noturbo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turbo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0.971 – 0.886 = 0.085</a:t>
            </a:r>
          </a:p>
        </p:txBody>
      </p:sp>
    </p:spTree>
    <p:extLst>
      <p:ext uri="{BB962C8B-B14F-4D97-AF65-F5344CB8AC3E}">
        <p14:creationId xmlns:p14="http://schemas.microsoft.com/office/powerpoint/2010/main" val="2253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Weight: 6 Average, 4 Light, 5 Heavy</a:t>
            </a:r>
          </a:p>
          <a:p>
            <a:pPr>
              <a:lnSpc>
                <a:spcPct val="90000"/>
              </a:lnSpc>
            </a:pPr>
            <a:r>
              <a:rPr lang="en-US" sz="2000"/>
              <a:t>3 values for attribute weight, so we need 3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25640" name="Group 40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1188720"/>
        </p:xfrm>
        <a:graphic>
          <a:graphicData uri="http://schemas.openxmlformats.org/drawingml/2006/table">
            <a:tbl>
              <a:tblPr/>
              <a:tblGrid>
                <a:gridCol w="2790825"/>
                <a:gridCol w="429577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average: 3 no, 3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average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1 (evenly distributed subset)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light: 3 no, 1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light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-(3/4)log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(3/4)-(1/4)log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(1/4) = ~0.81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heavy: 4 no, 1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heavy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= -(4/5)log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(4/5)-(1/5)log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(1/5) = ~0.72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762000" y="4495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Weight</a:t>
            </a:r>
            <a:r>
              <a:rPr lang="en-US" b="1">
                <a:latin typeface="Arial" charset="0"/>
              </a:rPr>
              <a:t> = IE(S) – [(6/15)*I</a:t>
            </a:r>
            <a:r>
              <a:rPr lang="en-US" b="1" baseline="-25000">
                <a:latin typeface="Arial" charset="0"/>
              </a:rPr>
              <a:t>average</a:t>
            </a:r>
            <a:r>
              <a:rPr lang="en-US" b="1">
                <a:latin typeface="Arial" charset="0"/>
              </a:rPr>
              <a:t> + (4/15)*I</a:t>
            </a:r>
            <a:r>
              <a:rPr lang="en-US" b="1" baseline="-25000">
                <a:latin typeface="Arial" charset="0"/>
              </a:rPr>
              <a:t>light</a:t>
            </a:r>
            <a:r>
              <a:rPr lang="en-US" b="1">
                <a:latin typeface="Arial" charset="0"/>
              </a:rPr>
              <a:t> + (5/15)*I</a:t>
            </a:r>
            <a:r>
              <a:rPr lang="en-US" b="1" baseline="-25000">
                <a:latin typeface="Arial" charset="0"/>
              </a:rPr>
              <a:t>heavy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Weight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0.971 – 0.856 = 0.115</a:t>
            </a:r>
          </a:p>
        </p:txBody>
      </p:sp>
    </p:spTree>
    <p:extLst>
      <p:ext uri="{BB962C8B-B14F-4D97-AF65-F5344CB8AC3E}">
        <p14:creationId xmlns:p14="http://schemas.microsoft.com/office/powerpoint/2010/main" val="30065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Fuel Economy: 2 good, 3 average, 10 bad</a:t>
            </a:r>
          </a:p>
          <a:p>
            <a:pPr>
              <a:lnSpc>
                <a:spcPct val="90000"/>
              </a:lnSpc>
            </a:pPr>
            <a:r>
              <a:rPr lang="en-US" sz="2000"/>
              <a:t>3 values for attribute Fuel Eco, so we need 3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1188720"/>
        </p:xfrm>
        <a:graphic>
          <a:graphicData uri="http://schemas.openxmlformats.org/drawingml/2006/table">
            <a:tbl>
              <a:tblPr/>
              <a:tblGrid>
                <a:gridCol w="2790825"/>
                <a:gridCol w="429577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good: 0 yes, 2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good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0 (no variability)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average: 0 yes, 3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average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0 (no variability)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bad: 5 yes, 5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bad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= 1 (evenly distributed subset)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62000" y="4495800"/>
            <a:ext cx="7696200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We can omit calculations for good and average since they always end up not fast.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FuelEco</a:t>
            </a:r>
            <a:r>
              <a:rPr lang="en-US" b="1">
                <a:latin typeface="Arial" charset="0"/>
              </a:rPr>
              <a:t> = IE(S) – [(10/15)*I</a:t>
            </a:r>
            <a:r>
              <a:rPr lang="en-US" b="1" baseline="-25000">
                <a:latin typeface="Arial" charset="0"/>
              </a:rPr>
              <a:t>bad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FuelEco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0.971 – 0.667 = 0.304</a:t>
            </a:r>
          </a:p>
        </p:txBody>
      </p:sp>
    </p:spTree>
    <p:extLst>
      <p:ext uri="{BB962C8B-B14F-4D97-AF65-F5344CB8AC3E}">
        <p14:creationId xmlns:p14="http://schemas.microsoft.com/office/powerpoint/2010/main" val="1980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3200"/>
              <a:t>Example – Choosing the Root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Recap:</a:t>
            </a:r>
          </a:p>
          <a:p>
            <a:endParaRPr lang="en-US" sz="2800"/>
          </a:p>
        </p:txBody>
      </p:sp>
      <p:graphicFrame>
        <p:nvGraphicFramePr>
          <p:cNvPr id="27678" name="Group 30"/>
          <p:cNvGraphicFramePr>
            <a:graphicFrameLocks noGrp="1"/>
          </p:cNvGraphicFramePr>
          <p:nvPr>
            <p:ph sz="half" idx="2"/>
          </p:nvPr>
        </p:nvGraphicFramePr>
        <p:xfrm>
          <a:off x="2133600" y="2654300"/>
          <a:ext cx="4267200" cy="2072640"/>
        </p:xfrm>
        <a:graphic>
          <a:graphicData uri="http://schemas.openxmlformats.org/drawingml/2006/table">
            <a:tbl>
              <a:tblPr/>
              <a:tblGrid>
                <a:gridCol w="1778000"/>
                <a:gridCol w="24892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FuelEco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85800" y="5029200"/>
            <a:ext cx="6950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Our best pick is Fuel Eco, and we can immediately predict the car is not fast when fuel economy is good or average.</a:t>
            </a:r>
          </a:p>
        </p:txBody>
      </p:sp>
    </p:spTree>
    <p:extLst>
      <p:ext uri="{BB962C8B-B14F-4D97-AF65-F5344CB8AC3E}">
        <p14:creationId xmlns:p14="http://schemas.microsoft.com/office/powerpoint/2010/main" val="2346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– Root of Decision Tree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28800"/>
            <a:ext cx="52863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2800"/>
              <a:t>Example – After Root Node Creation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sz="2000"/>
              <a:t>Since we selected the Fuel Eco attribute for our Root Node, it is removed from the table for future calculations.</a:t>
            </a:r>
            <a:endParaRPr 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343400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990600" y="5348288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Calculating for Entropy I</a:t>
            </a:r>
            <a:r>
              <a:rPr lang="en-US" baseline="-25000"/>
              <a:t>E</a:t>
            </a:r>
            <a:r>
              <a:rPr lang="en-US"/>
              <a:t>(Fuel Eco) we get 1, since we have 5 yes and 5 no.</a:t>
            </a:r>
          </a:p>
        </p:txBody>
      </p:sp>
    </p:spTree>
    <p:extLst>
      <p:ext uri="{BB962C8B-B14F-4D97-AF65-F5344CB8AC3E}">
        <p14:creationId xmlns:p14="http://schemas.microsoft.com/office/powerpoint/2010/main" val="19221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Engine: 1 small, 5 medium, 4 large</a:t>
            </a:r>
          </a:p>
          <a:p>
            <a:pPr>
              <a:lnSpc>
                <a:spcPct val="90000"/>
              </a:lnSpc>
            </a:pPr>
            <a:r>
              <a:rPr lang="en-US" sz="2000"/>
              <a:t>3 values for attribute engine, so we need 3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34820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1188720"/>
        </p:xfrm>
        <a:graphic>
          <a:graphicData uri="http://schemas.openxmlformats.org/drawingml/2006/table">
            <a:tbl>
              <a:tblPr/>
              <a:tblGrid>
                <a:gridCol w="2790825"/>
                <a:gridCol w="429577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1 yes, 0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small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0 (no variability)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medium: 2 yes, 3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medium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-(2/5)log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(2/5)-(3/5)log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(3/5) = ~0.97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2 no, 2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large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= 1 (evenly distributed subset)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762000" y="4495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Engine</a:t>
            </a:r>
            <a:r>
              <a:rPr lang="en-US" b="1">
                <a:latin typeface="Arial" charset="0"/>
              </a:rPr>
              <a:t> = IE(S</a:t>
            </a:r>
            <a:r>
              <a:rPr lang="en-US" b="1" baseline="-25000">
                <a:latin typeface="Arial" charset="0"/>
              </a:rPr>
              <a:t>FuelEco</a:t>
            </a:r>
            <a:r>
              <a:rPr lang="en-US" b="1">
                <a:latin typeface="Arial" charset="0"/>
              </a:rPr>
              <a:t>) – (5/10)*I</a:t>
            </a:r>
            <a:r>
              <a:rPr lang="en-US" b="1" baseline="-25000">
                <a:latin typeface="Arial" charset="0"/>
              </a:rPr>
              <a:t>medium</a:t>
            </a:r>
            <a:r>
              <a:rPr lang="en-US" b="1">
                <a:latin typeface="Arial" charset="0"/>
              </a:rPr>
              <a:t> + (4/10)*I</a:t>
            </a:r>
            <a:r>
              <a:rPr lang="en-US" b="1" baseline="-25000">
                <a:latin typeface="Arial" charset="0"/>
              </a:rPr>
              <a:t>large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Engine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1 – 0.885 = 0.115</a:t>
            </a:r>
          </a:p>
        </p:txBody>
      </p:sp>
    </p:spTree>
    <p:extLst>
      <p:ext uri="{BB962C8B-B14F-4D97-AF65-F5344CB8AC3E}">
        <p14:creationId xmlns:p14="http://schemas.microsoft.com/office/powerpoint/2010/main" val="1229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SC/Turbo: 3 yes, 7 no</a:t>
            </a:r>
          </a:p>
          <a:p>
            <a:pPr>
              <a:lnSpc>
                <a:spcPct val="90000"/>
              </a:lnSpc>
            </a:pPr>
            <a:r>
              <a:rPr lang="en-US" sz="2000"/>
              <a:t>2 values for attribute SC/Turbo, so we need 2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36868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802640"/>
        </p:xfrm>
        <a:graphic>
          <a:graphicData uri="http://schemas.openxmlformats.org/drawingml/2006/table">
            <a:tbl>
              <a:tblPr/>
              <a:tblGrid>
                <a:gridCol w="2057400"/>
                <a:gridCol w="5029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yes: 2 yes, 1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turbo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 = -(2/3)log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(2/3)-(1/3)log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(1/3) = ~0.84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no: 3 yes, 4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noturbo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-(3/7)log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(3/7)-(4/7)log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(4/7) = ~0.84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62000" y="4495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turbo</a:t>
            </a:r>
            <a:r>
              <a:rPr lang="en-US" b="1">
                <a:latin typeface="Arial" charset="0"/>
              </a:rPr>
              <a:t> = IE(S</a:t>
            </a:r>
            <a:r>
              <a:rPr lang="en-US" b="1" baseline="-25000">
                <a:latin typeface="Arial" charset="0"/>
              </a:rPr>
              <a:t>FuelEco</a:t>
            </a:r>
            <a:r>
              <a:rPr lang="en-US" b="1">
                <a:latin typeface="Arial" charset="0"/>
              </a:rPr>
              <a:t>) – [(3/10)*I</a:t>
            </a:r>
            <a:r>
              <a:rPr lang="en-US" b="1" baseline="-25000">
                <a:latin typeface="Arial" charset="0"/>
              </a:rPr>
              <a:t>turbo</a:t>
            </a:r>
            <a:r>
              <a:rPr lang="en-US" b="1">
                <a:latin typeface="Arial" charset="0"/>
              </a:rPr>
              <a:t> + (7/10)*I</a:t>
            </a:r>
            <a:r>
              <a:rPr lang="en-US" b="1" baseline="-25000">
                <a:latin typeface="Arial" charset="0"/>
              </a:rPr>
              <a:t>noturbo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turbo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1 – 0.965 = 0.035</a:t>
            </a:r>
          </a:p>
        </p:txBody>
      </p:sp>
    </p:spTree>
    <p:extLst>
      <p:ext uri="{BB962C8B-B14F-4D97-AF65-F5344CB8AC3E}">
        <p14:creationId xmlns:p14="http://schemas.microsoft.com/office/powerpoint/2010/main" val="32332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Gain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Weight: 3 average, 5 heavy, 2 light</a:t>
            </a:r>
          </a:p>
          <a:p>
            <a:pPr>
              <a:lnSpc>
                <a:spcPct val="90000"/>
              </a:lnSpc>
            </a:pPr>
            <a:r>
              <a:rPr lang="en-US" sz="2000"/>
              <a:t>3 values for attribute weight, so we need 3 entropy calculations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2819400"/>
          <a:ext cx="7086600" cy="1188720"/>
        </p:xfrm>
        <a:graphic>
          <a:graphicData uri="http://schemas.openxmlformats.org/drawingml/2006/table">
            <a:tbl>
              <a:tblPr/>
              <a:tblGrid>
                <a:gridCol w="2790825"/>
                <a:gridCol w="429577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average: 3 yes, 0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average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0 (no variability)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heavy: 1 yes, 4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heavy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= -(1/5)log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(1/5)-(4/5)log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(4/5) = ~0.72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light: 1 yes, 1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light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= 1 (evenly distributed subset)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62000" y="44958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IG</a:t>
            </a:r>
            <a:r>
              <a:rPr lang="en-US" b="1" baseline="-25000">
                <a:latin typeface="Arial" charset="0"/>
              </a:rPr>
              <a:t>Engine</a:t>
            </a:r>
            <a:r>
              <a:rPr lang="en-US" b="1">
                <a:latin typeface="Arial" charset="0"/>
              </a:rPr>
              <a:t> = IE(S</a:t>
            </a:r>
            <a:r>
              <a:rPr lang="en-US" b="1" baseline="-25000">
                <a:latin typeface="Arial" charset="0"/>
              </a:rPr>
              <a:t>Fuel Eco</a:t>
            </a:r>
            <a:r>
              <a:rPr lang="en-US" b="1">
                <a:latin typeface="Arial" charset="0"/>
              </a:rPr>
              <a:t>) – [(5/10)*I</a:t>
            </a:r>
            <a:r>
              <a:rPr lang="en-US" b="1" baseline="-25000">
                <a:latin typeface="Arial" charset="0"/>
              </a:rPr>
              <a:t>heavy</a:t>
            </a:r>
            <a:r>
              <a:rPr lang="en-US" b="1">
                <a:latin typeface="Arial" charset="0"/>
              </a:rPr>
              <a:t>+(2/10)*I</a:t>
            </a:r>
            <a:r>
              <a:rPr lang="en-US" b="1" baseline="-25000">
                <a:latin typeface="Arial" charset="0"/>
              </a:rPr>
              <a:t>light</a:t>
            </a:r>
            <a:r>
              <a:rPr lang="en-US" b="1">
                <a:latin typeface="Arial" charset="0"/>
              </a:rPr>
              <a:t>]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IG</a:t>
            </a:r>
            <a:r>
              <a:rPr lang="en-US" baseline="-25000">
                <a:latin typeface="Arial" charset="0"/>
              </a:rPr>
              <a:t>Engine</a:t>
            </a:r>
            <a:r>
              <a:rPr lang="en-US">
                <a:latin typeface="Arial" charset="0"/>
              </a:rPr>
              <a:t> = </a:t>
            </a:r>
            <a:r>
              <a:rPr lang="en-US" b="1"/>
              <a:t>1 – 0.561 = 0.439</a:t>
            </a:r>
          </a:p>
        </p:txBody>
      </p:sp>
    </p:spTree>
    <p:extLst>
      <p:ext uri="{BB962C8B-B14F-4D97-AF65-F5344CB8AC3E}">
        <p14:creationId xmlns:p14="http://schemas.microsoft.com/office/powerpoint/2010/main" val="38433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– Choosing the Level 2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Recap:</a:t>
            </a:r>
          </a:p>
        </p:txBody>
      </p:sp>
      <p:graphicFrame>
        <p:nvGraphicFramePr>
          <p:cNvPr id="37910" name="Group 22"/>
          <p:cNvGraphicFramePr>
            <a:graphicFrameLocks noGrp="1"/>
          </p:cNvGraphicFramePr>
          <p:nvPr>
            <p:ph sz="half" idx="2"/>
          </p:nvPr>
        </p:nvGraphicFramePr>
        <p:xfrm>
          <a:off x="1905000" y="2514600"/>
          <a:ext cx="4953000" cy="1885950"/>
        </p:xfrm>
        <a:graphic>
          <a:graphicData uri="http://schemas.openxmlformats.org/drawingml/2006/table">
            <a:tbl>
              <a:tblPr/>
              <a:tblGrid>
                <a:gridCol w="2063750"/>
                <a:gridCol w="288925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IG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0.439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295400" y="5029200"/>
            <a:ext cx="589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Weight has the highest gain, and is thus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40096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ICS320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8CB-00A6-424C-9A19-AD856DB116F3}" type="slidenum">
              <a:rPr lang="en-US"/>
              <a:pPr/>
              <a:t>4</a:t>
            </a:fld>
            <a:endParaRPr lang="en-US"/>
          </a:p>
        </p:txBody>
      </p:sp>
      <p:sp>
        <p:nvSpPr>
          <p:cNvPr id="77826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for PlayTennis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No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Yes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2286000" y="3886200"/>
            <a:ext cx="6078538" cy="457200"/>
            <a:chOff x="1440" y="2448"/>
            <a:chExt cx="3829" cy="288"/>
          </a:xfrm>
        </p:grpSpPr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Each internal node tests an attribute</a:t>
              </a:r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4" name="Group 20"/>
          <p:cNvGrpSpPr>
            <a:grpSpLocks/>
          </p:cNvGrpSpPr>
          <p:nvPr/>
        </p:nvGrpSpPr>
        <p:grpSpPr bwMode="auto">
          <a:xfrm>
            <a:off x="3065463" y="4953000"/>
            <a:ext cx="5345112" cy="822325"/>
            <a:chOff x="1931" y="3120"/>
            <a:chExt cx="3367" cy="518"/>
          </a:xfrm>
        </p:grpSpPr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branch corresponds to an</a:t>
              </a:r>
            </a:p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attribute value node</a:t>
              </a: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Each leaf node assigns a classification</a:t>
              </a:r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5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Decision Tree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01813"/>
            <a:ext cx="54197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800600" y="2497138"/>
            <a:ext cx="32924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Since there are only two items for SC/Turbo where Weight = Light, and the result is consistent, we can simplify the weight = Light path.</a:t>
            </a:r>
          </a:p>
        </p:txBody>
      </p:sp>
    </p:spTree>
    <p:extLst>
      <p:ext uri="{BB962C8B-B14F-4D97-AF65-F5344CB8AC3E}">
        <p14:creationId xmlns:p14="http://schemas.microsoft.com/office/powerpoint/2010/main" val="8774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Updated Table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38862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524000" y="4343400"/>
            <a:ext cx="6096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All cars with large engines in this table are not fast. </a:t>
            </a:r>
          </a:p>
          <a:p>
            <a:endParaRPr lang="en-US"/>
          </a:p>
          <a:p>
            <a:r>
              <a:rPr lang="en-US"/>
              <a:t>Due to inconsistent patterns in the data, there is no way to proceed since medium size engines may lead to either fast or not fast.</a:t>
            </a:r>
          </a:p>
        </p:txBody>
      </p:sp>
    </p:spTree>
    <p:extLst>
      <p:ext uri="{BB962C8B-B14F-4D97-AF65-F5344CB8AC3E}">
        <p14:creationId xmlns:p14="http://schemas.microsoft.com/office/powerpoint/2010/main" val="22240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Advantages of using ID3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Understandable prediction rules are created from the training data.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Builds the fastest tree.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Builds a short tree.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Only need to test enough attributes until all data is classified.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Finding leaf nodes enables test data to be pruned, reducing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number of tests.</a:t>
            </a:r>
          </a:p>
          <a:p>
            <a:r>
              <a:rPr lang="en-US" sz="2400"/>
              <a:t>Whole dataset is searched to create tree.</a:t>
            </a:r>
          </a:p>
        </p:txBody>
      </p:sp>
    </p:spTree>
    <p:extLst>
      <p:ext uri="{BB962C8B-B14F-4D97-AF65-F5344CB8AC3E}">
        <p14:creationId xmlns:p14="http://schemas.microsoft.com/office/powerpoint/2010/main" val="1339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Disadvantages of using ID3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Data may be over-fitted or over-classified, if a small sample is tested.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Only one attribute at a time is tested for making a decision.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Classifying continuous data may be computationally expensive, as many trees must be generated to see where to break the continuum.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91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ID3 attempts to make the shortest decision tree out of a set of learning data, shortest is not always the best classification.</a:t>
            </a:r>
          </a:p>
          <a:p>
            <a:endParaRPr lang="en-US" dirty="0"/>
          </a:p>
          <a:p>
            <a:r>
              <a:rPr lang="en-US" dirty="0"/>
              <a:t>Requires learning data to have completely consistent patterns with no uncertainty.</a:t>
            </a:r>
          </a:p>
        </p:txBody>
      </p:sp>
    </p:spTree>
    <p:extLst>
      <p:ext uri="{BB962C8B-B14F-4D97-AF65-F5344CB8AC3E}">
        <p14:creationId xmlns:p14="http://schemas.microsoft.com/office/powerpoint/2010/main" val="1446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 has been incorporated in a number of commercial rule-induction packages. Some specific applications include medical diagnosis, credit risk assessment of loan applications, equipment malfunctions by their cause, classification of soybean diseases, and web search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130937"/>
              </p:ext>
            </p:extLst>
          </p:nvPr>
        </p:nvGraphicFramePr>
        <p:xfrm>
          <a:off x="533400" y="1295400"/>
          <a:ext cx="7848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5596128" imgH="2124456" progId="Word.Document.8">
                  <p:embed/>
                </p:oleObj>
              </mc:Choice>
              <mc:Fallback>
                <p:oleObj name="Document" r:id="rId4" imgW="5596128" imgH="2124456" progId="Word.Documen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784860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Quinlan, J. R (1985). Induction of Decision Trees, Machine Learning 1: 81-106, 1986.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 Ross, Peter (10/30/2000). Rule Induction: Ross Quinlan’s ID3 Algorithm (Retrieved 04/23/2010). </a:t>
            </a:r>
            <a:r>
              <a:rPr lang="en-US" sz="1800" dirty="0">
                <a:hlinkClick r:id="rId2"/>
              </a:rPr>
              <a:t>http://www.dcs.napier.ac.uk/~peter/vldb/dm/node11.html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Author Unknown. (Fall 1997). The ID3 Algorithm. Retrieved (Retrieved 04/23/2010). </a:t>
            </a:r>
            <a:r>
              <a:rPr lang="en-US" sz="1800" dirty="0">
                <a:hlinkClick r:id="rId3"/>
              </a:rPr>
              <a:t>http://www.cise.ufl.edu/~ddd/cap6635/Fall-97/Short-papers/2.htm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Elmasri</a:t>
            </a:r>
            <a:r>
              <a:rPr lang="en-US" sz="1800" dirty="0"/>
              <a:t>, </a:t>
            </a:r>
            <a:r>
              <a:rPr lang="en-US" sz="1800" dirty="0" err="1"/>
              <a:t>Navathe</a:t>
            </a:r>
            <a:r>
              <a:rPr lang="en-US" sz="1800" dirty="0"/>
              <a:t> (2007). Fundamentals of Database Systems (5</a:t>
            </a:r>
            <a:r>
              <a:rPr lang="en-US" sz="1800" baseline="30000" dirty="0"/>
              <a:t>th</a:t>
            </a:r>
            <a:r>
              <a:rPr lang="en-US" sz="1800" dirty="0"/>
              <a:t> Edition), 975-977.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Shannon, Claude E. Prediction and Entropy of Printed English. (Retrieved 04/23/2010).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languagelog.ldc.upenn.edu/myl/Shannon1950.pdf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>
                <a:hlinkClick r:id="rId3"/>
              </a:rPr>
              <a:t>http://www.cise.ufl.edu/~ddd/cap6635/Fall-97/Short-papers/2.htm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>
                <a:hlinkClick r:id="rId5"/>
              </a:rPr>
              <a:t>http://cis.k.hosei.ac.jp/~rhuang/Miccl/AI-2/L10-src/DecisionTree2.pdf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https://www.cs.auckland.ac.nz/courses/compsci367s1c/lectures/Pat.d/tut_week7_v4-1.pdf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4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ICS320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DEA5-73B3-4F37-AD82-1814E8C7CA50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Line 2"/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990600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209800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for Conjunction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371600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838200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2362200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685800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971800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648200" y="4191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1965325" y="1406525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Outlook=Sunny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 Wind=Weak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7010400" y="4191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9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ICS320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165EB-DA1E-4416-AAD3-15136078E210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Line 2"/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for Disjunction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1828800" y="41148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590800" y="1447800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Outlook=Sunny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 Wind=Weak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H="1">
            <a:off x="3743325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962525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435292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359092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511492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3438525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5724525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H="1">
            <a:off x="6781800" y="4648200"/>
            <a:ext cx="60007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7686675" y="4648200"/>
            <a:ext cx="92392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707707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631507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783907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6553200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8229600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809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ICS320</a:t>
            </a: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F37B-38B2-4D8D-8891-3FB11CBBFF05}" type="slidenum">
              <a:rPr lang="en-US"/>
              <a:pPr/>
              <a:t>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304800" y="1905000"/>
            <a:ext cx="8186738" cy="3225800"/>
            <a:chOff x="96" y="1104"/>
            <a:chExt cx="5242" cy="3007"/>
          </a:xfrm>
        </p:grpSpPr>
        <p:sp>
          <p:nvSpPr>
            <p:cNvPr id="82948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Sunny</a:t>
              </a:r>
            </a:p>
          </p:txBody>
        </p:sp>
        <p:sp>
          <p:nvSpPr>
            <p:cNvPr id="82957" name="Text Box 13"/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Overcast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Rain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High</a:t>
              </a: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Normal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Strong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64" name="Text Box 20"/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chemeClr val="tx1"/>
                  </a:solidFill>
                </a:rPr>
                <a:t>Weak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chemeClr val="tx1"/>
                  </a:solidFill>
                </a:rPr>
                <a:t>No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chemeClr val="tx1"/>
                  </a:solidFill>
                </a:rPr>
                <a:t>Yes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67" name="Text Box 23"/>
            <p:cNvSpPr txBox="1">
              <a:spLocks noChangeArrowheads="1"/>
            </p:cNvSpPr>
            <p:nvPr/>
          </p:nvSpPr>
          <p:spPr bwMode="auto">
            <a:xfrm>
              <a:off x="2593" y="24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82968" name="Text Box 24"/>
            <p:cNvSpPr txBox="1">
              <a:spLocks noChangeArrowheads="1"/>
            </p:cNvSpPr>
            <p:nvPr/>
          </p:nvSpPr>
          <p:spPr bwMode="auto">
            <a:xfrm>
              <a:off x="4848" y="3650"/>
              <a:ext cx="49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chemeClr val="tx1"/>
                  </a:solidFill>
                </a:rPr>
                <a:t>Yes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3504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chemeClr val="tx1"/>
                  </a:solidFill>
                </a:rPr>
                <a:t>No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1066800" y="1371600"/>
            <a:ext cx="745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 decision trees represent disjunctions of conjunctions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1676400" y="5334000"/>
            <a:ext cx="5362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(Outlook=Sunny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 Humidity=Normal) 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sym typeface="Symbol" pitchFamily="18" charset="2"/>
              </a:rPr>
              <a:t>           (Outlook=Overcast)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sym typeface="Symbol" pitchFamily="18" charset="2"/>
              </a:rPr>
              <a:t>     (Outlook=Rain  Wind=Weak)</a:t>
            </a:r>
          </a:p>
        </p:txBody>
      </p:sp>
    </p:spTree>
    <p:extLst>
      <p:ext uri="{BB962C8B-B14F-4D97-AF65-F5344CB8AC3E}">
        <p14:creationId xmlns:p14="http://schemas.microsoft.com/office/powerpoint/2010/main" val="26270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thermodynamics, entropy is a measure of how ordered or disordered a system is.</a:t>
            </a:r>
          </a:p>
          <a:p>
            <a:pPr>
              <a:lnSpc>
                <a:spcPct val="90000"/>
              </a:lnSpc>
            </a:pPr>
            <a:r>
              <a:rPr lang="en-US"/>
              <a:t>In information theory, entropy is a measure of how certain or uncertain the value of a random variable is (or will be).</a:t>
            </a:r>
          </a:p>
          <a:p>
            <a:pPr>
              <a:lnSpc>
                <a:spcPct val="90000"/>
              </a:lnSpc>
            </a:pPr>
            <a:r>
              <a:rPr lang="en-US"/>
              <a:t>Varying degrees of randomness, depending on the number of possible values and the total size of the set.</a:t>
            </a:r>
          </a:p>
        </p:txBody>
      </p:sp>
    </p:spTree>
    <p:extLst>
      <p:ext uri="{BB962C8B-B14F-4D97-AF65-F5344CB8AC3E}">
        <p14:creationId xmlns:p14="http://schemas.microsoft.com/office/powerpoint/2010/main" val="383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Claude Shannon in 1948</a:t>
            </a:r>
          </a:p>
          <a:p>
            <a:r>
              <a:rPr lang="en-US" dirty="0" smtClean="0"/>
              <a:t>Quantifies “randomness”</a:t>
            </a:r>
          </a:p>
          <a:p>
            <a:r>
              <a:rPr lang="en-US" dirty="0" smtClean="0"/>
              <a:t>Lower value implies less uncertainty</a:t>
            </a:r>
          </a:p>
          <a:p>
            <a:r>
              <a:rPr lang="en-US" dirty="0" smtClean="0"/>
              <a:t>Higher value implies more uncertainty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2379</Words>
  <Application>Microsoft Office PowerPoint</Application>
  <PresentationFormat>On-screen Show (4:3)</PresentationFormat>
  <Paragraphs>339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Document</vt:lpstr>
      <vt:lpstr>ID3 Algorithm</vt:lpstr>
      <vt:lpstr>Overview</vt:lpstr>
      <vt:lpstr>ID3 Background</vt:lpstr>
      <vt:lpstr>Decision Tree for PlayTennis</vt:lpstr>
      <vt:lpstr>Decision Tree for Conjunction</vt:lpstr>
      <vt:lpstr>Decision Tree for Disjunction</vt:lpstr>
      <vt:lpstr>Decision Tree </vt:lpstr>
      <vt:lpstr>Entropy</vt:lpstr>
      <vt:lpstr>Shannon Entropy</vt:lpstr>
      <vt:lpstr>Shannon Entropy</vt:lpstr>
      <vt:lpstr>Assume Table below</vt:lpstr>
      <vt:lpstr>Example 1 </vt:lpstr>
      <vt:lpstr>Other Entropies?</vt:lpstr>
      <vt:lpstr>Information Gain</vt:lpstr>
      <vt:lpstr>Information Gain</vt:lpstr>
      <vt:lpstr>Example 2</vt:lpstr>
      <vt:lpstr>PowerPoint Presentation</vt:lpstr>
      <vt:lpstr>Deciding the root</vt:lpstr>
      <vt:lpstr>Deciding the root</vt:lpstr>
      <vt:lpstr>PowerPoint Presentation</vt:lpstr>
      <vt:lpstr>PowerPoint Presentation</vt:lpstr>
      <vt:lpstr>Converting a Tree to Rules</vt:lpstr>
      <vt:lpstr>PowerPoint Presentation</vt:lpstr>
      <vt:lpstr>ID3 Algorithm</vt:lpstr>
      <vt:lpstr>Example </vt:lpstr>
      <vt:lpstr>Example</vt:lpstr>
      <vt:lpstr>Example</vt:lpstr>
      <vt:lpstr>Example – Classification Entropy</vt:lpstr>
      <vt:lpstr>Example – Information Gain</vt:lpstr>
      <vt:lpstr>Example – Information Gain</vt:lpstr>
      <vt:lpstr>Example – Information Gain</vt:lpstr>
      <vt:lpstr>Example – Information Gain</vt:lpstr>
      <vt:lpstr>Example – Choosing the Root Node</vt:lpstr>
      <vt:lpstr>Example – Root of Decision Tree</vt:lpstr>
      <vt:lpstr>Example – After Root Node Creation</vt:lpstr>
      <vt:lpstr>Example – Information Gain</vt:lpstr>
      <vt:lpstr>Example – Information Gain</vt:lpstr>
      <vt:lpstr>Example – Information Gain</vt:lpstr>
      <vt:lpstr>Example – Choosing the Level 2 Node</vt:lpstr>
      <vt:lpstr>Example – Decision Tree</vt:lpstr>
      <vt:lpstr>Example – Updated Table</vt:lpstr>
      <vt:lpstr>Advantages of using ID3</vt:lpstr>
      <vt:lpstr>Disadvantages of using ID3</vt:lpstr>
      <vt:lpstr>Conclusion</vt:lpstr>
      <vt:lpstr>Conclusion</vt:lpstr>
      <vt:lpstr>Exercise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Ojiambo</dc:creator>
  <cp:lastModifiedBy>Rael</cp:lastModifiedBy>
  <cp:revision>15</cp:revision>
  <dcterms:created xsi:type="dcterms:W3CDTF">2014-02-06T12:02:14Z</dcterms:created>
  <dcterms:modified xsi:type="dcterms:W3CDTF">2014-02-21T16:00:02Z</dcterms:modified>
</cp:coreProperties>
</file>