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51"/>
  </p:notesMasterIdLst>
  <p:handoutMasterIdLst>
    <p:handoutMasterId r:id="rId52"/>
  </p:handoutMasterIdLst>
  <p:sldIdLst>
    <p:sldId id="1124" r:id="rId2"/>
    <p:sldId id="1263" r:id="rId3"/>
    <p:sldId id="1224" r:id="rId4"/>
    <p:sldId id="1183" r:id="rId5"/>
    <p:sldId id="1184" r:id="rId6"/>
    <p:sldId id="1185" r:id="rId7"/>
    <p:sldId id="1186" r:id="rId8"/>
    <p:sldId id="1227" r:id="rId9"/>
    <p:sldId id="1242" r:id="rId10"/>
    <p:sldId id="1198" r:id="rId11"/>
    <p:sldId id="1199" r:id="rId12"/>
    <p:sldId id="1200" r:id="rId13"/>
    <p:sldId id="1189" r:id="rId14"/>
    <p:sldId id="1192" r:id="rId15"/>
    <p:sldId id="1202" r:id="rId16"/>
    <p:sldId id="1201" r:id="rId17"/>
    <p:sldId id="1203" r:id="rId18"/>
    <p:sldId id="1241" r:id="rId19"/>
    <p:sldId id="1206" r:id="rId20"/>
    <p:sldId id="1205" r:id="rId21"/>
    <p:sldId id="1244" r:id="rId22"/>
    <p:sldId id="1164" r:id="rId23"/>
    <p:sldId id="1246" r:id="rId24"/>
    <p:sldId id="1247" r:id="rId25"/>
    <p:sldId id="1248" r:id="rId26"/>
    <p:sldId id="1250" r:id="rId27"/>
    <p:sldId id="1249" r:id="rId28"/>
    <p:sldId id="1168" r:id="rId29"/>
    <p:sldId id="1169" r:id="rId30"/>
    <p:sldId id="1171" r:id="rId31"/>
    <p:sldId id="1172" r:id="rId32"/>
    <p:sldId id="1173" r:id="rId33"/>
    <p:sldId id="1174" r:id="rId34"/>
    <p:sldId id="1210" r:id="rId35"/>
    <p:sldId id="1232" r:id="rId36"/>
    <p:sldId id="1223" r:id="rId37"/>
    <p:sldId id="1234" r:id="rId38"/>
    <p:sldId id="1235" r:id="rId39"/>
    <p:sldId id="1237" r:id="rId40"/>
    <p:sldId id="1236" r:id="rId41"/>
    <p:sldId id="1233" r:id="rId42"/>
    <p:sldId id="1239" r:id="rId43"/>
    <p:sldId id="1240" r:id="rId44"/>
    <p:sldId id="1251" r:id="rId45"/>
    <p:sldId id="1255" r:id="rId46"/>
    <p:sldId id="1258" r:id="rId47"/>
    <p:sldId id="1181" r:id="rId48"/>
    <p:sldId id="1262" r:id="rId49"/>
    <p:sldId id="1226" r:id="rId50"/>
  </p:sldIdLst>
  <p:sldSz cx="9144000" cy="6858000" type="screen4x3"/>
  <p:notesSz cx="7315200" cy="9601200"/>
  <p:defaultTextStyle>
    <a:defPPr>
      <a:defRPr lang="en-US"/>
    </a:defPPr>
    <a:lvl1pPr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umimoj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umimoj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umimoj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umimoji="1"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000051"/>
    <a:srgbClr val="091525"/>
    <a:srgbClr val="A8FF50"/>
    <a:srgbClr val="1F02CE"/>
    <a:srgbClr val="FF0000"/>
    <a:srgbClr val="FF66CC"/>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autoAdjust="0"/>
    <p:restoredTop sz="72165" autoAdjust="0"/>
  </p:normalViewPr>
  <p:slideViewPr>
    <p:cSldViewPr snapToObjects="1">
      <p:cViewPr>
        <p:scale>
          <a:sx n="103" d="100"/>
          <a:sy n="103" d="100"/>
        </p:scale>
        <p:origin x="-2776" y="-1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5" d="100"/>
        <a:sy n="115" d="100"/>
      </p:scale>
      <p:origin x="0" y="1560"/>
    </p:cViewPr>
  </p:sorterViewPr>
  <p:notesViewPr>
    <p:cSldViewPr snapToGrid="0" snapToObjects="1">
      <p:cViewPr varScale="1">
        <p:scale>
          <a:sx n="89" d="100"/>
          <a:sy n="89" d="100"/>
        </p:scale>
        <p:origin x="-3488"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59" tIns="48330" rIns="96659" bIns="48330" numCol="1" anchor="t" anchorCtr="0" compatLnSpc="1">
            <a:prstTxWarp prst="textNoShape">
              <a:avLst/>
            </a:prstTxWarp>
          </a:bodyPr>
          <a:lstStyle>
            <a:lvl1pPr defTabSz="482600" eaLnBrk="0" hangingPunct="0">
              <a:defRPr sz="1200"/>
            </a:lvl1pPr>
          </a:lstStyle>
          <a:p>
            <a:pPr>
              <a:defRPr/>
            </a:pPr>
            <a:endParaRPr lang="en-GB"/>
          </a:p>
        </p:txBody>
      </p:sp>
      <p:sp>
        <p:nvSpPr>
          <p:cNvPr id="962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p:spPr>
        <p:txBody>
          <a:bodyPr vert="horz" wrap="square" lIns="96659" tIns="48330" rIns="96659" bIns="48330" numCol="1" anchor="t" anchorCtr="0" compatLnSpc="1">
            <a:prstTxWarp prst="textNoShape">
              <a:avLst/>
            </a:prstTxWarp>
          </a:bodyPr>
          <a:lstStyle>
            <a:lvl1pPr algn="r" defTabSz="482600" eaLnBrk="0" hangingPunct="0">
              <a:defRPr sz="1200"/>
            </a:lvl1pPr>
          </a:lstStyle>
          <a:p>
            <a:pPr>
              <a:defRPr/>
            </a:pPr>
            <a:fld id="{B251E035-6DA3-AB4F-99A2-BB6A73B3D464}" type="datetime1">
              <a:rPr lang="en-US" smtClean="0"/>
              <a:pPr>
                <a:defRPr/>
              </a:pPr>
              <a:t>6/10/15</a:t>
            </a:fld>
            <a:endParaRPr lang="en-GB"/>
          </a:p>
        </p:txBody>
      </p:sp>
      <p:sp>
        <p:nvSpPr>
          <p:cNvPr id="962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p:spPr>
        <p:txBody>
          <a:bodyPr vert="horz" wrap="square" lIns="96659" tIns="48330" rIns="96659" bIns="48330" numCol="1" anchor="b" anchorCtr="0" compatLnSpc="1">
            <a:prstTxWarp prst="textNoShape">
              <a:avLst/>
            </a:prstTxWarp>
          </a:bodyPr>
          <a:lstStyle>
            <a:lvl1pPr defTabSz="482600" eaLnBrk="0" hangingPunct="0">
              <a:defRPr sz="1200"/>
            </a:lvl1pPr>
          </a:lstStyle>
          <a:p>
            <a:pPr>
              <a:defRPr/>
            </a:pPr>
            <a:endParaRPr lang="en-GB"/>
          </a:p>
        </p:txBody>
      </p:sp>
      <p:sp>
        <p:nvSpPr>
          <p:cNvPr id="962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p:spPr>
        <p:txBody>
          <a:bodyPr vert="horz" wrap="square" lIns="96659" tIns="48330" rIns="96659" bIns="48330" numCol="1" anchor="b" anchorCtr="0" compatLnSpc="1">
            <a:prstTxWarp prst="textNoShape">
              <a:avLst/>
            </a:prstTxWarp>
          </a:bodyPr>
          <a:lstStyle>
            <a:lvl1pPr algn="r" defTabSz="482600" eaLnBrk="0" hangingPunct="0">
              <a:defRPr sz="1200"/>
            </a:lvl1pPr>
          </a:lstStyle>
          <a:p>
            <a:pPr>
              <a:defRPr/>
            </a:pPr>
            <a:fld id="{9D8A8A00-D80C-CD43-BDD2-6B1B76C53614}" type="slidenum">
              <a:rPr lang="en-GB"/>
              <a:pPr>
                <a:defRPr/>
              </a:pPr>
              <a:t>‹#›</a:t>
            </a:fld>
            <a:endParaRPr lang="en-GB"/>
          </a:p>
        </p:txBody>
      </p:sp>
    </p:spTree>
    <p:extLst>
      <p:ext uri="{BB962C8B-B14F-4D97-AF65-F5344CB8AC3E}">
        <p14:creationId xmlns:p14="http://schemas.microsoft.com/office/powerpoint/2010/main" val="3184496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w="9525">
            <a:noFill/>
            <a:miter lim="800000"/>
            <a:headEnd/>
            <a:tailEnd/>
          </a:ln>
        </p:spPr>
        <p:txBody>
          <a:bodyPr vert="horz" wrap="square" lIns="96659" tIns="48330" rIns="96659" bIns="48330" numCol="1" anchor="t" anchorCtr="0" compatLnSpc="1">
            <a:prstTxWarp prst="textNoShape">
              <a:avLst/>
            </a:prstTxWarp>
          </a:bodyPr>
          <a:lstStyle>
            <a:lvl1pPr defTabSz="482600">
              <a:defRPr kumimoji="0" sz="1200">
                <a:latin typeface="Calibri" charset="0"/>
              </a:defRPr>
            </a:lvl1pPr>
          </a:lstStyle>
          <a:p>
            <a:pPr>
              <a:defRPr/>
            </a:pPr>
            <a:endParaRPr lang="en-US" altLang="ja-JP"/>
          </a:p>
        </p:txBody>
      </p:sp>
      <p:sp>
        <p:nvSpPr>
          <p:cNvPr id="3" name="Date Placeholder 2"/>
          <p:cNvSpPr>
            <a:spLocks noGrp="1"/>
          </p:cNvSpPr>
          <p:nvPr>
            <p:ph type="dt" idx="1"/>
          </p:nvPr>
        </p:nvSpPr>
        <p:spPr bwMode="auto">
          <a:xfrm>
            <a:off x="4143375" y="0"/>
            <a:ext cx="3170238" cy="479425"/>
          </a:xfrm>
          <a:prstGeom prst="rect">
            <a:avLst/>
          </a:prstGeom>
          <a:noFill/>
          <a:ln w="9525">
            <a:noFill/>
            <a:miter lim="800000"/>
            <a:headEnd/>
            <a:tailEnd/>
          </a:ln>
        </p:spPr>
        <p:txBody>
          <a:bodyPr vert="horz" wrap="square" lIns="96659" tIns="48330" rIns="96659" bIns="48330" numCol="1" anchor="t" anchorCtr="0" compatLnSpc="1">
            <a:prstTxWarp prst="textNoShape">
              <a:avLst/>
            </a:prstTxWarp>
          </a:bodyPr>
          <a:lstStyle>
            <a:lvl1pPr algn="r" defTabSz="482600">
              <a:defRPr kumimoji="0" sz="1200">
                <a:latin typeface="Calibri" charset="0"/>
              </a:defRPr>
            </a:lvl1pPr>
          </a:lstStyle>
          <a:p>
            <a:pPr>
              <a:defRPr/>
            </a:pPr>
            <a:fld id="{BC7E0F72-A906-3149-9C26-533F51F4F9D9}" type="datetime1">
              <a:rPr lang="en-US" altLang="ja-JP" smtClean="0"/>
              <a:pPr>
                <a:defRPr/>
              </a:pPr>
              <a:t>6/10/15</a:t>
            </a:fld>
            <a:endParaRPr lang="en-US" altLang="ja-JP"/>
          </a:p>
        </p:txBody>
      </p:sp>
      <p:sp>
        <p:nvSpPr>
          <p:cNvPr id="4" name="Slide Image Placeholder 3"/>
          <p:cNvSpPr>
            <a:spLocks noGrp="1" noRot="1" noChangeAspect="1"/>
          </p:cNvSpPr>
          <p:nvPr>
            <p:ph type="sldImg" idx="2"/>
          </p:nvPr>
        </p:nvSpPr>
        <p:spPr bwMode="auto">
          <a:xfrm>
            <a:off x="1257300" y="720725"/>
            <a:ext cx="4800600" cy="3600450"/>
          </a:xfrm>
          <a:prstGeom prst="rect">
            <a:avLst/>
          </a:prstGeom>
          <a:noFill/>
          <a:ln w="12700">
            <a:solidFill>
              <a:srgbClr val="000000"/>
            </a:solidFill>
            <a:miter lim="800000"/>
            <a:headEnd/>
            <a:tailEnd/>
          </a:ln>
        </p:spPr>
        <p:txBody>
          <a:bodyPr vert="horz" wrap="square" lIns="96659" tIns="48330" rIns="96659" bIns="4833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59" tIns="48330" rIns="96659" bIns="4833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6" name="Footer Placeholder 5"/>
          <p:cNvSpPr>
            <a:spLocks noGrp="1"/>
          </p:cNvSpPr>
          <p:nvPr>
            <p:ph type="ftr" sz="quarter" idx="4"/>
          </p:nvPr>
        </p:nvSpPr>
        <p:spPr bwMode="auto">
          <a:xfrm>
            <a:off x="0" y="9120188"/>
            <a:ext cx="3170238" cy="479425"/>
          </a:xfrm>
          <a:prstGeom prst="rect">
            <a:avLst/>
          </a:prstGeom>
          <a:noFill/>
          <a:ln w="9525">
            <a:noFill/>
            <a:miter lim="800000"/>
            <a:headEnd/>
            <a:tailEnd/>
          </a:ln>
        </p:spPr>
        <p:txBody>
          <a:bodyPr vert="horz" wrap="square" lIns="96659" tIns="48330" rIns="96659" bIns="48330" numCol="1" anchor="b" anchorCtr="0" compatLnSpc="1">
            <a:prstTxWarp prst="textNoShape">
              <a:avLst/>
            </a:prstTxWarp>
          </a:bodyPr>
          <a:lstStyle>
            <a:lvl1pPr defTabSz="482600">
              <a:defRPr kumimoji="0" sz="1200">
                <a:latin typeface="Calibri" charset="0"/>
              </a:defRPr>
            </a:lvl1pPr>
          </a:lstStyle>
          <a:p>
            <a:pPr>
              <a:defRPr/>
            </a:pPr>
            <a:endParaRPr lang="en-US" altLang="ja-JP"/>
          </a:p>
        </p:txBody>
      </p:sp>
      <p:sp>
        <p:nvSpPr>
          <p:cNvPr id="7" name="Slide Number Placeholder 6"/>
          <p:cNvSpPr>
            <a:spLocks noGrp="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59" tIns="48330" rIns="96659" bIns="48330" numCol="1" anchor="b" anchorCtr="0" compatLnSpc="1">
            <a:prstTxWarp prst="textNoShape">
              <a:avLst/>
            </a:prstTxWarp>
          </a:bodyPr>
          <a:lstStyle>
            <a:lvl1pPr algn="r" defTabSz="482600">
              <a:defRPr kumimoji="0" sz="1200">
                <a:latin typeface="Calibri" charset="0"/>
              </a:defRPr>
            </a:lvl1pPr>
          </a:lstStyle>
          <a:p>
            <a:pPr>
              <a:defRPr/>
            </a:pPr>
            <a:fld id="{02367053-DD11-5249-BBB2-17EEFA74EAFA}" type="slidenum">
              <a:rPr lang="en-US" altLang="ja-JP"/>
              <a:pPr>
                <a:defRPr/>
              </a:pPr>
              <a:t>‹#›</a:t>
            </a:fld>
            <a:endParaRPr lang="en-US" altLang="ja-JP"/>
          </a:p>
        </p:txBody>
      </p:sp>
    </p:spTree>
    <p:extLst>
      <p:ext uri="{BB962C8B-B14F-4D97-AF65-F5344CB8AC3E}">
        <p14:creationId xmlns:p14="http://schemas.microsoft.com/office/powerpoint/2010/main" val="336983502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a:t>
            </a:fld>
            <a:endParaRPr lang="en-US" altLang="ja-JP"/>
          </a:p>
        </p:txBody>
      </p:sp>
    </p:spTree>
    <p:extLst>
      <p:ext uri="{BB962C8B-B14F-4D97-AF65-F5344CB8AC3E}">
        <p14:creationId xmlns:p14="http://schemas.microsoft.com/office/powerpoint/2010/main" val="158542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11</a:t>
            </a:fld>
            <a:endParaRPr lang="en-US" altLang="ja-JP"/>
          </a:p>
        </p:txBody>
      </p:sp>
    </p:spTree>
    <p:extLst>
      <p:ext uri="{BB962C8B-B14F-4D97-AF65-F5344CB8AC3E}">
        <p14:creationId xmlns:p14="http://schemas.microsoft.com/office/powerpoint/2010/main" val="3747994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12</a:t>
            </a:fld>
            <a:endParaRPr lang="en-US" altLang="ja-JP"/>
          </a:p>
        </p:txBody>
      </p:sp>
    </p:spTree>
    <p:extLst>
      <p:ext uri="{BB962C8B-B14F-4D97-AF65-F5344CB8AC3E}">
        <p14:creationId xmlns:p14="http://schemas.microsoft.com/office/powerpoint/2010/main" val="293306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13</a:t>
            </a:fld>
            <a:endParaRPr lang="en-US" altLang="ja-JP"/>
          </a:p>
        </p:txBody>
      </p:sp>
    </p:spTree>
    <p:extLst>
      <p:ext uri="{BB962C8B-B14F-4D97-AF65-F5344CB8AC3E}">
        <p14:creationId xmlns:p14="http://schemas.microsoft.com/office/powerpoint/2010/main" val="159892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14</a:t>
            </a:fld>
            <a:endParaRPr lang="en-US" altLang="ja-JP"/>
          </a:p>
        </p:txBody>
      </p:sp>
    </p:spTree>
    <p:extLst>
      <p:ext uri="{BB962C8B-B14F-4D97-AF65-F5344CB8AC3E}">
        <p14:creationId xmlns:p14="http://schemas.microsoft.com/office/powerpoint/2010/main" val="376696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15</a:t>
            </a:fld>
            <a:endParaRPr lang="en-US" altLang="ja-JP"/>
          </a:p>
        </p:txBody>
      </p:sp>
    </p:spTree>
    <p:extLst>
      <p:ext uri="{BB962C8B-B14F-4D97-AF65-F5344CB8AC3E}">
        <p14:creationId xmlns:p14="http://schemas.microsoft.com/office/powerpoint/2010/main" val="2828841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16</a:t>
            </a:fld>
            <a:endParaRPr lang="en-US" altLang="ja-JP"/>
          </a:p>
        </p:txBody>
      </p:sp>
    </p:spTree>
    <p:extLst>
      <p:ext uri="{BB962C8B-B14F-4D97-AF65-F5344CB8AC3E}">
        <p14:creationId xmlns:p14="http://schemas.microsoft.com/office/powerpoint/2010/main" val="2467181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17</a:t>
            </a:fld>
            <a:endParaRPr lang="en-US" altLang="ja-JP"/>
          </a:p>
        </p:txBody>
      </p:sp>
    </p:spTree>
    <p:extLst>
      <p:ext uri="{BB962C8B-B14F-4D97-AF65-F5344CB8AC3E}">
        <p14:creationId xmlns:p14="http://schemas.microsoft.com/office/powerpoint/2010/main" val="223609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18</a:t>
            </a:fld>
            <a:endParaRPr lang="en-US" altLang="ja-JP"/>
          </a:p>
        </p:txBody>
      </p:sp>
    </p:spTree>
    <p:extLst>
      <p:ext uri="{BB962C8B-B14F-4D97-AF65-F5344CB8AC3E}">
        <p14:creationId xmlns:p14="http://schemas.microsoft.com/office/powerpoint/2010/main" val="376696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19</a:t>
            </a:fld>
            <a:endParaRPr lang="en-US" altLang="ja-JP"/>
          </a:p>
        </p:txBody>
      </p:sp>
    </p:spTree>
    <p:extLst>
      <p:ext uri="{BB962C8B-B14F-4D97-AF65-F5344CB8AC3E}">
        <p14:creationId xmlns:p14="http://schemas.microsoft.com/office/powerpoint/2010/main" val="3766962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20</a:t>
            </a:fld>
            <a:endParaRPr lang="en-US" altLang="ja-JP"/>
          </a:p>
        </p:txBody>
      </p:sp>
    </p:spTree>
    <p:extLst>
      <p:ext uri="{BB962C8B-B14F-4D97-AF65-F5344CB8AC3E}">
        <p14:creationId xmlns:p14="http://schemas.microsoft.com/office/powerpoint/2010/main" val="376696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3</a:t>
            </a:fld>
            <a:endParaRPr lang="en-US" altLang="ja-JP"/>
          </a:p>
        </p:txBody>
      </p:sp>
    </p:spTree>
    <p:extLst>
      <p:ext uri="{BB962C8B-B14F-4D97-AF65-F5344CB8AC3E}">
        <p14:creationId xmlns:p14="http://schemas.microsoft.com/office/powerpoint/2010/main" val="1961020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ea typeface="+mn-ea"/>
                <a:cs typeface="+mn-cs"/>
              </a:rPr>
              <a:t>single-agent </a:t>
            </a:r>
            <a:r>
              <a:rPr lang="en-US" sz="1300" dirty="0" err="1">
                <a:ea typeface="+mn-ea"/>
                <a:cs typeface="+mn-cs"/>
              </a:rPr>
              <a:t>pemetrexed</a:t>
            </a:r>
            <a:r>
              <a:rPr lang="en-US" sz="1300" dirty="0">
                <a:ea typeface="+mn-ea"/>
                <a:cs typeface="+mn-cs"/>
              </a:rPr>
              <a:t> (P) and the combination of carboplatin and </a:t>
            </a:r>
            <a:r>
              <a:rPr lang="en-US" sz="1300" dirty="0" err="1">
                <a:ea typeface="+mn-ea"/>
                <a:cs typeface="+mn-cs"/>
              </a:rPr>
              <a:t>pemetrexed</a:t>
            </a:r>
            <a:r>
              <a:rPr lang="en-US" sz="1300" dirty="0">
                <a:ea typeface="+mn-ea"/>
                <a:cs typeface="+mn-cs"/>
              </a:rPr>
              <a:t> (CP) </a:t>
            </a:r>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29</a:t>
            </a:fld>
            <a:endParaRPr lang="en-US"/>
          </a:p>
        </p:txBody>
      </p:sp>
    </p:spTree>
    <p:extLst>
      <p:ext uri="{BB962C8B-B14F-4D97-AF65-F5344CB8AC3E}">
        <p14:creationId xmlns:p14="http://schemas.microsoft.com/office/powerpoint/2010/main" val="3534452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ea typeface="+mn-ea"/>
                <a:cs typeface="+mn-cs"/>
              </a:rPr>
              <a:t>combination of </a:t>
            </a:r>
            <a:r>
              <a:rPr lang="en-US" sz="1300" dirty="0" err="1">
                <a:ea typeface="+mn-ea"/>
                <a:cs typeface="+mn-cs"/>
              </a:rPr>
              <a:t>bevacizumab</a:t>
            </a:r>
            <a:r>
              <a:rPr lang="en-US" sz="1300" dirty="0">
                <a:ea typeface="+mn-ea"/>
                <a:cs typeface="+mn-cs"/>
              </a:rPr>
              <a:t> and FOLFOX6</a:t>
            </a:r>
            <a:r>
              <a:rPr lang="en-US" dirty="0" smtClean="0">
                <a:effectLst/>
              </a:rPr>
              <a:t> </a:t>
            </a:r>
            <a:r>
              <a:rPr lang="en-US" dirty="0" err="1" smtClean="0">
                <a:effectLst/>
              </a:rPr>
              <a:t>vs</a:t>
            </a:r>
            <a:r>
              <a:rPr lang="en-US" dirty="0" smtClean="0">
                <a:effectLst/>
              </a:rPr>
              <a:t> FOLFOX6</a:t>
            </a:r>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32</a:t>
            </a:fld>
            <a:endParaRPr lang="en-US"/>
          </a:p>
        </p:txBody>
      </p:sp>
    </p:spTree>
    <p:extLst>
      <p:ext uri="{BB962C8B-B14F-4D97-AF65-F5344CB8AC3E}">
        <p14:creationId xmlns:p14="http://schemas.microsoft.com/office/powerpoint/2010/main" val="3464287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43</a:t>
            </a:fld>
            <a:endParaRPr lang="en-US" altLang="ja-JP"/>
          </a:p>
        </p:txBody>
      </p:sp>
    </p:spTree>
    <p:extLst>
      <p:ext uri="{BB962C8B-B14F-4D97-AF65-F5344CB8AC3E}">
        <p14:creationId xmlns:p14="http://schemas.microsoft.com/office/powerpoint/2010/main" val="2809712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47</a:t>
            </a:fld>
            <a:endParaRPr lang="en-US" altLang="ja-JP"/>
          </a:p>
        </p:txBody>
      </p:sp>
    </p:spTree>
    <p:extLst>
      <p:ext uri="{BB962C8B-B14F-4D97-AF65-F5344CB8AC3E}">
        <p14:creationId xmlns:p14="http://schemas.microsoft.com/office/powerpoint/2010/main" val="117993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4</a:t>
            </a:fld>
            <a:endParaRPr lang="en-US" altLang="ja-JP"/>
          </a:p>
        </p:txBody>
      </p:sp>
    </p:spTree>
    <p:extLst>
      <p:ext uri="{BB962C8B-B14F-4D97-AF65-F5344CB8AC3E}">
        <p14:creationId xmlns:p14="http://schemas.microsoft.com/office/powerpoint/2010/main" val="125130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5</a:t>
            </a:fld>
            <a:endParaRPr lang="en-US" altLang="ja-JP"/>
          </a:p>
        </p:txBody>
      </p:sp>
    </p:spTree>
    <p:extLst>
      <p:ext uri="{BB962C8B-B14F-4D97-AF65-F5344CB8AC3E}">
        <p14:creationId xmlns:p14="http://schemas.microsoft.com/office/powerpoint/2010/main" val="3424642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solidFill>
                <a:srgbClr val="FF0000"/>
              </a:solidFill>
            </a:endParaRPr>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6</a:t>
            </a:fld>
            <a:endParaRPr lang="en-US" altLang="ja-JP"/>
          </a:p>
        </p:txBody>
      </p:sp>
    </p:spTree>
    <p:extLst>
      <p:ext uri="{BB962C8B-B14F-4D97-AF65-F5344CB8AC3E}">
        <p14:creationId xmlns:p14="http://schemas.microsoft.com/office/powerpoint/2010/main" val="279843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4EB09C9-AC36-3749-BB9B-B9B3E8F6931C}" type="slidenum">
              <a:rPr lang="en-US" smtClean="0"/>
              <a:pPr/>
              <a:t>7</a:t>
            </a:fld>
            <a:endParaRPr lang="en-US"/>
          </a:p>
        </p:txBody>
      </p:sp>
    </p:spTree>
    <p:extLst>
      <p:ext uri="{BB962C8B-B14F-4D97-AF65-F5344CB8AC3E}">
        <p14:creationId xmlns:p14="http://schemas.microsoft.com/office/powerpoint/2010/main" val="140310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8</a:t>
            </a:fld>
            <a:endParaRPr lang="en-US"/>
          </a:p>
        </p:txBody>
      </p:sp>
    </p:spTree>
    <p:extLst>
      <p:ext uri="{BB962C8B-B14F-4D97-AF65-F5344CB8AC3E}">
        <p14:creationId xmlns:p14="http://schemas.microsoft.com/office/powerpoint/2010/main" val="140310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B09C9-AC36-3749-BB9B-B9B3E8F6931C}" type="slidenum">
              <a:rPr lang="en-US" smtClean="0"/>
              <a:pPr/>
              <a:t>9</a:t>
            </a:fld>
            <a:endParaRPr lang="en-US"/>
          </a:p>
        </p:txBody>
      </p:sp>
    </p:spTree>
    <p:extLst>
      <p:ext uri="{BB962C8B-B14F-4D97-AF65-F5344CB8AC3E}">
        <p14:creationId xmlns:p14="http://schemas.microsoft.com/office/powerpoint/2010/main" val="1403101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367053-DD11-5249-BBB2-17EEFA74EAFA}" type="slidenum">
              <a:rPr lang="en-US" altLang="ja-JP" smtClean="0"/>
              <a:pPr>
                <a:defRPr/>
              </a:pPr>
              <a:t>10</a:t>
            </a:fld>
            <a:endParaRPr lang="en-US" altLang="ja-JP"/>
          </a:p>
        </p:txBody>
      </p:sp>
    </p:spTree>
    <p:extLst>
      <p:ext uri="{BB962C8B-B14F-4D97-AF65-F5344CB8AC3E}">
        <p14:creationId xmlns:p14="http://schemas.microsoft.com/office/powerpoint/2010/main" val="298519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A750CF6-A690-F24C-9A59-032FC344D91A}" type="datetime1">
              <a:rPr lang="en-US" altLang="ja-JP"/>
              <a:pPr>
                <a:defRPr/>
              </a:pPr>
              <a:t>6/10/15</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E1592F97-D313-4447-8FB7-2C78B576CAFE}" type="slidenum">
              <a:rPr lang="en-US" altLang="ja-JP"/>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A0AA31C-2C14-BC4A-8949-FECB2486A62F}" type="datetime1">
              <a:rPr lang="en-US" altLang="ja-JP"/>
              <a:pPr>
                <a:defRPr/>
              </a:pPr>
              <a:t>6/10/15</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185BB68C-FD98-AB47-BAAD-EF74B0855381}"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B563673-1D60-104F-A4B5-2AE40F63832A}" type="datetime1">
              <a:rPr lang="en-US" altLang="ja-JP"/>
              <a:pPr>
                <a:defRPr/>
              </a:pPr>
              <a:t>6/10/15</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65CB811A-3574-CC4C-ACC2-8C168ED9A614}"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BCAAAA-D3F5-C44D-A2DF-430C4A3DC999}" type="datetime1">
              <a:rPr lang="en-US" altLang="ja-JP"/>
              <a:pPr>
                <a:defRPr/>
              </a:pPr>
              <a:t>6/10/15</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39515B57-308C-5746-83F3-A0ED378BDF2B}"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FE58A3-3C08-0148-BB5C-70E55FE55E0E}" type="datetime1">
              <a:rPr lang="en-US" altLang="ja-JP"/>
              <a:pPr>
                <a:defRPr/>
              </a:pPr>
              <a:t>6/10/15</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F7FB087D-8760-294F-BBA9-128A30E06A9E}"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BA2C8CD-86FE-F245-8E81-EB969342B218}" type="datetime1">
              <a:rPr lang="en-US" altLang="ja-JP"/>
              <a:pPr>
                <a:defRPr/>
              </a:pPr>
              <a:t>6/10/15</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AA52CEF8-F9C6-8B42-8399-CC614FC03A70}"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30D92CD-CC25-D141-850C-A1248B97A18E}" type="datetime1">
              <a:rPr lang="en-US" altLang="ja-JP"/>
              <a:pPr>
                <a:defRPr/>
              </a:pPr>
              <a:t>6/10/15</a:t>
            </a:fld>
            <a:endParaRPr lang="en-US" altLang="ja-JP"/>
          </a:p>
        </p:txBody>
      </p:sp>
      <p:sp>
        <p:nvSpPr>
          <p:cNvPr id="8" name="Footer Placeholder 4"/>
          <p:cNvSpPr>
            <a:spLocks noGrp="1"/>
          </p:cNvSpPr>
          <p:nvPr>
            <p:ph type="ftr" sz="quarter" idx="11"/>
          </p:nvPr>
        </p:nvSpPr>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p:txBody>
          <a:bodyPr/>
          <a:lstStyle>
            <a:lvl1pPr>
              <a:defRPr/>
            </a:lvl1pPr>
          </a:lstStyle>
          <a:p>
            <a:pPr>
              <a:defRPr/>
            </a:pPr>
            <a:fld id="{B0421DC6-1E28-C242-AAA9-53F7708049EE}"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68803F-695A-A047-B8AD-E49D8DB21630}" type="datetime1">
              <a:rPr lang="en-US" altLang="ja-JP"/>
              <a:pPr>
                <a:defRPr/>
              </a:pPr>
              <a:t>6/10/15</a:t>
            </a:fld>
            <a:endParaRPr lang="en-US" altLang="ja-JP"/>
          </a:p>
        </p:txBody>
      </p:sp>
      <p:sp>
        <p:nvSpPr>
          <p:cNvPr id="4" name="Footer Placeholder 4"/>
          <p:cNvSpPr>
            <a:spLocks noGrp="1"/>
          </p:cNvSpPr>
          <p:nvPr>
            <p:ph type="ftr" sz="quarter" idx="11"/>
          </p:nvPr>
        </p:nvSpPr>
        <p:spPr/>
        <p:txBody>
          <a:bodyPr/>
          <a:lstStyle>
            <a:lvl1pPr>
              <a:defRPr/>
            </a:lvl1pPr>
          </a:lstStyle>
          <a:p>
            <a:pPr>
              <a:defRPr/>
            </a:pPr>
            <a:endParaRPr lang="en-US" altLang="ja-JP"/>
          </a:p>
        </p:txBody>
      </p:sp>
      <p:sp>
        <p:nvSpPr>
          <p:cNvPr id="5" name="Slide Number Placeholder 5"/>
          <p:cNvSpPr>
            <a:spLocks noGrp="1"/>
          </p:cNvSpPr>
          <p:nvPr>
            <p:ph type="sldNum" sz="quarter" idx="12"/>
          </p:nvPr>
        </p:nvSpPr>
        <p:spPr/>
        <p:txBody>
          <a:bodyPr/>
          <a:lstStyle>
            <a:lvl1pPr>
              <a:defRPr/>
            </a:lvl1pPr>
          </a:lstStyle>
          <a:p>
            <a:pPr>
              <a:defRPr/>
            </a:pPr>
            <a:fld id="{AC087DA2-7399-7F4F-88F1-A48D8104E310}"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81631E-3A31-D74C-ADBF-1E9EC50C7196}" type="datetime1">
              <a:rPr lang="en-US" altLang="ja-JP"/>
              <a:pPr>
                <a:defRPr/>
              </a:pPr>
              <a:t>6/10/15</a:t>
            </a:fld>
            <a:endParaRPr lang="en-US" altLang="ja-JP"/>
          </a:p>
        </p:txBody>
      </p:sp>
      <p:sp>
        <p:nvSpPr>
          <p:cNvPr id="3" name="Footer Placeholder 4"/>
          <p:cNvSpPr>
            <a:spLocks noGrp="1"/>
          </p:cNvSpPr>
          <p:nvPr>
            <p:ph type="ftr" sz="quarter" idx="11"/>
          </p:nvPr>
        </p:nvSpPr>
        <p:spPr/>
        <p:txBody>
          <a:bodyPr/>
          <a:lstStyle>
            <a:lvl1pPr>
              <a:defRPr/>
            </a:lvl1pPr>
          </a:lstStyle>
          <a:p>
            <a:pPr>
              <a:defRPr/>
            </a:pPr>
            <a:endParaRPr lang="en-US" altLang="ja-JP"/>
          </a:p>
        </p:txBody>
      </p:sp>
      <p:sp>
        <p:nvSpPr>
          <p:cNvPr id="4" name="Slide Number Placeholder 5"/>
          <p:cNvSpPr>
            <a:spLocks noGrp="1"/>
          </p:cNvSpPr>
          <p:nvPr>
            <p:ph type="sldNum" sz="quarter" idx="12"/>
          </p:nvPr>
        </p:nvSpPr>
        <p:spPr/>
        <p:txBody>
          <a:bodyPr/>
          <a:lstStyle>
            <a:lvl1pPr>
              <a:defRPr/>
            </a:lvl1pPr>
          </a:lstStyle>
          <a:p>
            <a:pPr>
              <a:defRPr/>
            </a:pPr>
            <a:fld id="{2494525B-DF49-3541-A97E-ACFC0D80CF08}"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F70166D-CDC6-2A43-A7BA-912C7185DA07}" type="datetime1">
              <a:rPr lang="en-US" altLang="ja-JP"/>
              <a:pPr>
                <a:defRPr/>
              </a:pPr>
              <a:t>6/10/15</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C1EBF267-3E83-0F45-B746-11B108D5378B}"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61509F7-317F-0749-887A-F7C35C034204}" type="datetime1">
              <a:rPr lang="en-US" altLang="ja-JP"/>
              <a:pPr>
                <a:defRPr/>
              </a:pPr>
              <a:t>6/10/15</a:t>
            </a:fld>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B6539190-9EFC-A941-B0E3-92EE11A0C268}"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shade val="30000"/>
                <a:satMod val="200000"/>
              </a:schemeClr>
            </a:gs>
          </a:gsLst>
          <a:lin ang="162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B638DB3A-6C3D-CC4C-B407-F61459648CA1}" type="datetime1">
              <a:rPr lang="en-US" altLang="ja-JP"/>
              <a:pPr>
                <a:defRPr/>
              </a:pPr>
              <a:t>6/10/15</a:t>
            </a:fld>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F631F5B-77C9-E24C-A693-19706F2CE832}" type="slidenum">
              <a:rPr lang="en-US" altLang="ja-JP"/>
              <a:pPr>
                <a:defRPr/>
              </a:pPr>
              <a:t>‹#›</a:t>
            </a:fld>
            <a:endParaRPr lang="en-US" altLang="ja-JP"/>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0" Type="http://schemas.openxmlformats.org/officeDocument/2006/relationships/image" Target="../media/image10.emf"/><Relationship Id="rId11"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4.emf"/><Relationship Id="rId5" Type="http://schemas.openxmlformats.org/officeDocument/2006/relationships/image" Target="../media/image25.emf"/><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emf"/><Relationship Id="rId5" Type="http://schemas.openxmlformats.org/officeDocument/2006/relationships/image" Target="../media/image28.emf"/><Relationship Id="rId6"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emf"/><Relationship Id="rId5"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7.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1143000"/>
            <a:ext cx="8458200" cy="1600200"/>
          </a:xfrm>
        </p:spPr>
        <p:txBody>
          <a:bodyPr>
            <a:noAutofit/>
          </a:bodyPr>
          <a:lstStyle/>
          <a:p>
            <a:r>
              <a:rPr lang="en-US" sz="4800" dirty="0">
                <a:cs typeface="Times New Roman"/>
              </a:rPr>
              <a:t> </a:t>
            </a:r>
            <a:r>
              <a:rPr lang="en-US" sz="4800" dirty="0" smtClean="0">
                <a:cs typeface="Times New Roman"/>
              </a:rPr>
              <a:t>Beyond proportional hazards</a:t>
            </a:r>
            <a:endParaRPr lang="en-US" sz="4800" dirty="0">
              <a:cs typeface="Times New Roman"/>
            </a:endParaRPr>
          </a:p>
        </p:txBody>
      </p:sp>
      <p:sp>
        <p:nvSpPr>
          <p:cNvPr id="3" name="Subtitle 2"/>
          <p:cNvSpPr>
            <a:spLocks noGrp="1"/>
          </p:cNvSpPr>
          <p:nvPr>
            <p:ph type="subTitle" idx="1"/>
          </p:nvPr>
        </p:nvSpPr>
        <p:spPr>
          <a:xfrm>
            <a:off x="520700" y="3733800"/>
            <a:ext cx="8160434" cy="1981200"/>
          </a:xfrm>
        </p:spPr>
        <p:txBody>
          <a:bodyPr>
            <a:noAutofit/>
          </a:bodyPr>
          <a:lstStyle/>
          <a:p>
            <a:r>
              <a:rPr lang="en-US" sz="3600" dirty="0" smtClean="0">
                <a:latin typeface="+mj-lt"/>
                <a:cs typeface="Times New Roman"/>
              </a:rPr>
              <a:t>Hajime Uno, </a:t>
            </a:r>
            <a:r>
              <a:rPr lang="en-US" sz="3600" dirty="0" err="1" smtClean="0">
                <a:latin typeface="+mj-lt"/>
                <a:cs typeface="Times New Roman"/>
              </a:rPr>
              <a:t>Ph.D</a:t>
            </a:r>
            <a:endParaRPr lang="en-US" sz="3600" dirty="0" smtClean="0">
              <a:latin typeface="+mj-lt"/>
              <a:cs typeface="Times New Roman"/>
            </a:endParaRPr>
          </a:p>
          <a:p>
            <a:r>
              <a:rPr lang="en-US" dirty="0" smtClean="0">
                <a:latin typeface="+mj-lt"/>
                <a:cs typeface="Times New Roman"/>
              </a:rPr>
              <a:t>Division of Population Sciences</a:t>
            </a:r>
          </a:p>
          <a:p>
            <a:r>
              <a:rPr lang="en-US" dirty="0" smtClean="0">
                <a:latin typeface="+mj-lt"/>
                <a:cs typeface="Times New Roman"/>
              </a:rPr>
              <a:t>DFCI/HMS</a:t>
            </a:r>
          </a:p>
        </p:txBody>
      </p:sp>
      <p:sp>
        <p:nvSpPr>
          <p:cNvPr id="4" name="Rectangle 3"/>
          <p:cNvSpPr/>
          <p:nvPr/>
        </p:nvSpPr>
        <p:spPr>
          <a:xfrm>
            <a:off x="227894" y="6248400"/>
            <a:ext cx="3658306" cy="400110"/>
          </a:xfrm>
          <a:prstGeom prst="rect">
            <a:avLst/>
          </a:prstGeom>
        </p:spPr>
        <p:txBody>
          <a:bodyPr wrap="square">
            <a:spAutoFit/>
          </a:bodyPr>
          <a:lstStyle/>
          <a:p>
            <a:pPr lvl="0">
              <a:spcBef>
                <a:spcPct val="20000"/>
              </a:spcBef>
            </a:pPr>
            <a:r>
              <a:rPr kumimoji="0" lang="en-US" sz="2000" dirty="0" smtClean="0">
                <a:solidFill>
                  <a:prstClr val="white">
                    <a:tint val="75000"/>
                  </a:prstClr>
                </a:solidFill>
                <a:latin typeface="Arial"/>
              </a:rPr>
              <a:t>BCB: </a:t>
            </a:r>
            <a:r>
              <a:rPr kumimoji="0" lang="en-US" sz="2000" dirty="0">
                <a:solidFill>
                  <a:prstClr val="white">
                    <a:tint val="75000"/>
                  </a:prstClr>
                </a:solidFill>
                <a:latin typeface="Arial"/>
              </a:rPr>
              <a:t>How It's Done Seminar</a:t>
            </a:r>
            <a:endParaRPr kumimoji="0" lang="en-US" sz="2000" dirty="0">
              <a:solidFill>
                <a:prstClr val="white">
                  <a:tint val="75000"/>
                </a:prstClr>
              </a:solidFill>
              <a:latin typeface="Arial"/>
              <a:cs typeface="Times New Roman"/>
            </a:endParaRPr>
          </a:p>
        </p:txBody>
      </p:sp>
      <p:sp>
        <p:nvSpPr>
          <p:cNvPr id="5" name="Rectangle 4"/>
          <p:cNvSpPr/>
          <p:nvPr/>
        </p:nvSpPr>
        <p:spPr>
          <a:xfrm>
            <a:off x="6477000" y="6305490"/>
            <a:ext cx="2502606" cy="400110"/>
          </a:xfrm>
          <a:prstGeom prst="rect">
            <a:avLst/>
          </a:prstGeom>
        </p:spPr>
        <p:txBody>
          <a:bodyPr wrap="square">
            <a:spAutoFit/>
          </a:bodyPr>
          <a:lstStyle/>
          <a:p>
            <a:pPr lvl="0" algn="r">
              <a:spcBef>
                <a:spcPct val="20000"/>
              </a:spcBef>
            </a:pPr>
            <a:r>
              <a:rPr kumimoji="0" lang="en-US" sz="2000" dirty="0" smtClean="0">
                <a:solidFill>
                  <a:prstClr val="white">
                    <a:tint val="75000"/>
                  </a:prstClr>
                </a:solidFill>
                <a:latin typeface="Arial"/>
              </a:rPr>
              <a:t>December 4, 2014</a:t>
            </a:r>
            <a:endParaRPr kumimoji="0" lang="en-US" sz="2000" dirty="0">
              <a:solidFill>
                <a:prstClr val="white">
                  <a:tint val="75000"/>
                </a:prstClr>
              </a:solidFill>
              <a:latin typeface="Arial"/>
              <a:cs typeface="Times New Roman"/>
            </a:endParaRPr>
          </a:p>
        </p:txBody>
      </p:sp>
    </p:spTree>
    <p:extLst>
      <p:ext uri="{BB962C8B-B14F-4D97-AF65-F5344CB8AC3E}">
        <p14:creationId xmlns:p14="http://schemas.microsoft.com/office/powerpoint/2010/main" val="1024516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764714" y="990600"/>
            <a:ext cx="3303204" cy="2769609"/>
          </a:xfrm>
          <a:prstGeom prst="rect">
            <a:avLst/>
          </a:prstGeom>
        </p:spPr>
      </p:pic>
      <p:pic>
        <p:nvPicPr>
          <p:cNvPr id="12" name="Picture 11"/>
          <p:cNvPicPr>
            <a:picLocks noChangeAspect="1"/>
          </p:cNvPicPr>
          <p:nvPr/>
        </p:nvPicPr>
        <p:blipFill>
          <a:blip r:embed="rId4"/>
          <a:stretch>
            <a:fillRect/>
          </a:stretch>
        </p:blipFill>
        <p:spPr>
          <a:xfrm>
            <a:off x="5764596" y="3851196"/>
            <a:ext cx="3303204" cy="2667000"/>
          </a:xfrm>
          <a:prstGeom prst="rect">
            <a:avLst/>
          </a:prstGeom>
        </p:spPr>
      </p:pic>
      <p:sp>
        <p:nvSpPr>
          <p:cNvPr id="2" name="Title 1"/>
          <p:cNvSpPr>
            <a:spLocks noGrp="1"/>
          </p:cNvSpPr>
          <p:nvPr>
            <p:ph type="title"/>
          </p:nvPr>
        </p:nvSpPr>
        <p:spPr>
          <a:xfrm>
            <a:off x="457200" y="198438"/>
            <a:ext cx="8229600" cy="792162"/>
          </a:xfrm>
        </p:spPr>
        <p:txBody>
          <a:bodyPr/>
          <a:lstStyle/>
          <a:p>
            <a:r>
              <a:rPr lang="en-US" sz="3600" u="sng" dirty="0" smtClean="0"/>
              <a:t>A numerical study for illustration</a:t>
            </a:r>
            <a:endParaRPr lang="en-US" sz="3600" u="sng" dirty="0"/>
          </a:p>
        </p:txBody>
      </p:sp>
      <p:sp>
        <p:nvSpPr>
          <p:cNvPr id="3" name="Content Placeholder 2"/>
          <p:cNvSpPr>
            <a:spLocks noGrp="1"/>
          </p:cNvSpPr>
          <p:nvPr>
            <p:ph idx="1"/>
          </p:nvPr>
        </p:nvSpPr>
        <p:spPr>
          <a:xfrm>
            <a:off x="152400" y="1076404"/>
            <a:ext cx="5410200" cy="5476796"/>
          </a:xfrm>
        </p:spPr>
        <p:txBody>
          <a:bodyPr/>
          <a:lstStyle/>
          <a:p>
            <a:r>
              <a:rPr lang="en-US" sz="2400" dirty="0" smtClean="0"/>
              <a:t>Consider two groups and their true survival functions</a:t>
            </a:r>
          </a:p>
          <a:p>
            <a:r>
              <a:rPr lang="en-US" sz="2400" dirty="0" smtClean="0"/>
              <a:t>Consider a common censoring time distribution</a:t>
            </a:r>
          </a:p>
          <a:p>
            <a:endParaRPr lang="en-US" sz="2400" dirty="0" smtClean="0"/>
          </a:p>
          <a:p>
            <a:r>
              <a:rPr lang="en-US" sz="2400" dirty="0" smtClean="0"/>
              <a:t>Generate 1 million of              for each group and get “observable” survival data              </a:t>
            </a:r>
            <a:r>
              <a:rPr lang="en-US" sz="2400" dirty="0"/>
              <a:t/>
            </a:r>
            <a:br>
              <a:rPr lang="en-US" sz="2400" dirty="0"/>
            </a:br>
            <a:r>
              <a:rPr lang="en-US" sz="2400" dirty="0" smtClean="0"/>
              <a:t/>
            </a:r>
            <a:br>
              <a:rPr lang="en-US" sz="2400" dirty="0" smtClean="0"/>
            </a:br>
            <a:r>
              <a:rPr lang="en-US" sz="2400" dirty="0" smtClean="0"/>
              <a:t/>
            </a:r>
            <a:br>
              <a:rPr lang="en-US" sz="2400" dirty="0" smtClean="0"/>
            </a:br>
            <a:endParaRPr lang="en-US" sz="2400" dirty="0" smtClean="0"/>
          </a:p>
          <a:p>
            <a:endParaRPr lang="en-US" sz="2400" dirty="0" smtClean="0"/>
          </a:p>
          <a:p>
            <a:r>
              <a:rPr lang="en-US" sz="2400" dirty="0" smtClean="0"/>
              <a:t>Calculate the HR by the PH estimator </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10</a:t>
            </a:fld>
            <a:endParaRPr lang="en-US" altLang="ja-JP"/>
          </a:p>
        </p:txBody>
      </p:sp>
      <p:sp>
        <p:nvSpPr>
          <p:cNvPr id="6" name="TextBox 5"/>
          <p:cNvSpPr txBox="1"/>
          <p:nvPr/>
        </p:nvSpPr>
        <p:spPr>
          <a:xfrm>
            <a:off x="6248400" y="2743200"/>
            <a:ext cx="2023210" cy="646331"/>
          </a:xfrm>
          <a:prstGeom prst="rect">
            <a:avLst/>
          </a:prstGeom>
          <a:noFill/>
        </p:spPr>
        <p:txBody>
          <a:bodyPr wrap="none" rtlCol="0">
            <a:spAutoFit/>
          </a:bodyPr>
          <a:lstStyle/>
          <a:p>
            <a:r>
              <a:rPr lang="en-US" dirty="0" smtClean="0">
                <a:solidFill>
                  <a:srgbClr val="000000"/>
                </a:solidFill>
              </a:rPr>
              <a:t>TRUE Survival </a:t>
            </a:r>
          </a:p>
          <a:p>
            <a:r>
              <a:rPr lang="en-US" dirty="0" smtClean="0">
                <a:solidFill>
                  <a:srgbClr val="000000"/>
                </a:solidFill>
              </a:rPr>
              <a:t>Time Distributions</a:t>
            </a:r>
            <a:endParaRPr lang="en-US" dirty="0">
              <a:solidFill>
                <a:srgbClr val="000000"/>
              </a:solidFill>
            </a:endParaRPr>
          </a:p>
        </p:txBody>
      </p:sp>
      <p:sp>
        <p:nvSpPr>
          <p:cNvPr id="7" name="TextBox 6"/>
          <p:cNvSpPr txBox="1"/>
          <p:nvPr/>
        </p:nvSpPr>
        <p:spPr>
          <a:xfrm>
            <a:off x="6199831" y="5638800"/>
            <a:ext cx="1801169" cy="646331"/>
          </a:xfrm>
          <a:prstGeom prst="rect">
            <a:avLst/>
          </a:prstGeom>
          <a:noFill/>
        </p:spPr>
        <p:txBody>
          <a:bodyPr wrap="none" rtlCol="0">
            <a:spAutoFit/>
          </a:bodyPr>
          <a:lstStyle/>
          <a:p>
            <a:r>
              <a:rPr lang="en-US" dirty="0" smtClean="0">
                <a:solidFill>
                  <a:srgbClr val="000000"/>
                </a:solidFill>
              </a:rPr>
              <a:t>Censoring Time</a:t>
            </a:r>
          </a:p>
          <a:p>
            <a:r>
              <a:rPr lang="en-US" dirty="0" smtClean="0">
                <a:solidFill>
                  <a:srgbClr val="000000"/>
                </a:solidFill>
              </a:rPr>
              <a:t>Distribution </a:t>
            </a:r>
            <a:endParaRPr lang="en-US" dirty="0">
              <a:solidFill>
                <a:srgbClr val="000000"/>
              </a:solidFill>
            </a:endParaRPr>
          </a:p>
        </p:txBody>
      </p:sp>
      <p:pic>
        <p:nvPicPr>
          <p:cNvPr id="14" name="Picture 1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300" y="4495800"/>
            <a:ext cx="2286000" cy="364578"/>
          </a:xfrm>
          <a:prstGeom prst="rect">
            <a:avLst/>
          </a:prstGeom>
        </p:spPr>
      </p:pic>
      <p:pic>
        <p:nvPicPr>
          <p:cNvPr id="15" name="Picture 1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5600" y="4907048"/>
            <a:ext cx="2641600" cy="350752"/>
          </a:xfrm>
          <a:prstGeom prst="rect">
            <a:avLst/>
          </a:prstGeom>
        </p:spPr>
      </p:pic>
      <p:pic>
        <p:nvPicPr>
          <p:cNvPr id="16" name="Picture 1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1400" y="3149600"/>
            <a:ext cx="864973" cy="355600"/>
          </a:xfrm>
          <a:prstGeom prst="rect">
            <a:avLst/>
          </a:prstGeom>
        </p:spPr>
      </p:pic>
      <p:pic>
        <p:nvPicPr>
          <p:cNvPr id="17" name="Picture 16"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1100" y="5360193"/>
            <a:ext cx="1816100" cy="278607"/>
          </a:xfrm>
          <a:prstGeom prst="rect">
            <a:avLst/>
          </a:prstGeom>
        </p:spPr>
      </p:pic>
      <p:pic>
        <p:nvPicPr>
          <p:cNvPr id="18" name="Picture 17"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8400" y="3927973"/>
            <a:ext cx="1193113" cy="415427"/>
          </a:xfrm>
          <a:prstGeom prst="rect">
            <a:avLst/>
          </a:prstGeom>
        </p:spPr>
      </p:pic>
      <p:pic>
        <p:nvPicPr>
          <p:cNvPr id="5" name="Picture 4"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11973" y="1209675"/>
            <a:ext cx="495300" cy="476250"/>
          </a:xfrm>
          <a:prstGeom prst="rect">
            <a:avLst/>
          </a:prstGeom>
        </p:spPr>
      </p:pic>
      <p:pic>
        <p:nvPicPr>
          <p:cNvPr id="8" name="Picture 7"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20440" y="4080933"/>
            <a:ext cx="532720" cy="552450"/>
          </a:xfrm>
          <a:prstGeom prst="rect">
            <a:avLst/>
          </a:prstGeom>
        </p:spPr>
      </p:pic>
      <p:sp>
        <p:nvSpPr>
          <p:cNvPr id="9" name="TextBox 8"/>
          <p:cNvSpPr txBox="1"/>
          <p:nvPr/>
        </p:nvSpPr>
        <p:spPr>
          <a:xfrm>
            <a:off x="7519024" y="1840468"/>
            <a:ext cx="1057050" cy="369332"/>
          </a:xfrm>
          <a:prstGeom prst="rect">
            <a:avLst/>
          </a:prstGeom>
          <a:noFill/>
        </p:spPr>
        <p:txBody>
          <a:bodyPr wrap="none" rtlCol="0">
            <a:spAutoFit/>
          </a:bodyPr>
          <a:lstStyle/>
          <a:p>
            <a:r>
              <a:rPr lang="en-US" dirty="0" smtClean="0">
                <a:solidFill>
                  <a:srgbClr val="FF0000"/>
                </a:solidFill>
              </a:rPr>
              <a:t>Group R</a:t>
            </a:r>
            <a:endParaRPr lang="en-US" dirty="0">
              <a:solidFill>
                <a:srgbClr val="FF0000"/>
              </a:solidFill>
            </a:endParaRPr>
          </a:p>
        </p:txBody>
      </p:sp>
      <p:sp>
        <p:nvSpPr>
          <p:cNvPr id="19" name="TextBox 18"/>
          <p:cNvSpPr txBox="1"/>
          <p:nvPr/>
        </p:nvSpPr>
        <p:spPr>
          <a:xfrm>
            <a:off x="6248400" y="1981200"/>
            <a:ext cx="1044314" cy="369332"/>
          </a:xfrm>
          <a:prstGeom prst="rect">
            <a:avLst/>
          </a:prstGeom>
          <a:noFill/>
        </p:spPr>
        <p:txBody>
          <a:bodyPr wrap="none" rtlCol="0">
            <a:spAutoFit/>
          </a:bodyPr>
          <a:lstStyle/>
          <a:p>
            <a:r>
              <a:rPr lang="en-US" dirty="0" smtClean="0">
                <a:solidFill>
                  <a:srgbClr val="0000FF"/>
                </a:solidFill>
              </a:rPr>
              <a:t>Group B</a:t>
            </a:r>
            <a:endParaRPr lang="en-US" dirty="0">
              <a:solidFill>
                <a:srgbClr val="0000FF"/>
              </a:solidFill>
            </a:endParaRPr>
          </a:p>
        </p:txBody>
      </p:sp>
    </p:spTree>
    <p:extLst>
      <p:ext uri="{BB962C8B-B14F-4D97-AF65-F5344CB8AC3E}">
        <p14:creationId xmlns:p14="http://schemas.microsoft.com/office/powerpoint/2010/main" val="40464442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P-Cox-non-PH-2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582" y="336534"/>
            <a:ext cx="6693408" cy="3346704"/>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11</a:t>
            </a:fld>
            <a:endParaRPr lang="en-US" altLang="ja-JP"/>
          </a:p>
        </p:txBody>
      </p:sp>
      <p:pic>
        <p:nvPicPr>
          <p:cNvPr id="7" name="Picture 6" descr="YP-Cox-non-PH-3-cen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4011930"/>
            <a:ext cx="8458200" cy="2682240"/>
          </a:xfrm>
          <a:prstGeom prst="rect">
            <a:avLst/>
          </a:prstGeom>
        </p:spPr>
      </p:pic>
      <p:sp>
        <p:nvSpPr>
          <p:cNvPr id="8" name="TextBox 7"/>
          <p:cNvSpPr txBox="1"/>
          <p:nvPr/>
        </p:nvSpPr>
        <p:spPr>
          <a:xfrm>
            <a:off x="1143000" y="304800"/>
            <a:ext cx="2839915" cy="369332"/>
          </a:xfrm>
          <a:prstGeom prst="rect">
            <a:avLst/>
          </a:prstGeom>
          <a:noFill/>
        </p:spPr>
        <p:txBody>
          <a:bodyPr wrap="none" rtlCol="0">
            <a:spAutoFit/>
          </a:bodyPr>
          <a:lstStyle/>
          <a:p>
            <a:r>
              <a:rPr lang="en-US" dirty="0" smtClean="0">
                <a:solidFill>
                  <a:schemeClr val="bg1"/>
                </a:solidFill>
              </a:rPr>
              <a:t>“TRUE” Survival functions</a:t>
            </a:r>
            <a:endParaRPr lang="en-US" dirty="0">
              <a:solidFill>
                <a:schemeClr val="bg1"/>
              </a:solidFill>
            </a:endParaRPr>
          </a:p>
        </p:txBody>
      </p:sp>
      <p:sp>
        <p:nvSpPr>
          <p:cNvPr id="9" name="TextBox 8"/>
          <p:cNvSpPr txBox="1"/>
          <p:nvPr/>
        </p:nvSpPr>
        <p:spPr>
          <a:xfrm>
            <a:off x="4876800" y="348734"/>
            <a:ext cx="2378025" cy="369332"/>
          </a:xfrm>
          <a:prstGeom prst="rect">
            <a:avLst/>
          </a:prstGeom>
          <a:noFill/>
        </p:spPr>
        <p:txBody>
          <a:bodyPr wrap="none" rtlCol="0">
            <a:spAutoFit/>
          </a:bodyPr>
          <a:lstStyle/>
          <a:p>
            <a:r>
              <a:rPr lang="en-US" dirty="0" smtClean="0">
                <a:solidFill>
                  <a:schemeClr val="bg1"/>
                </a:solidFill>
              </a:rPr>
              <a:t>“TRUE” Hazard Ratio</a:t>
            </a:r>
            <a:endParaRPr lang="en-US" dirty="0">
              <a:solidFill>
                <a:schemeClr val="bg1"/>
              </a:solidFill>
            </a:endParaRPr>
          </a:p>
        </p:txBody>
      </p:sp>
      <p:sp>
        <p:nvSpPr>
          <p:cNvPr id="10" name="TextBox 9"/>
          <p:cNvSpPr txBox="1"/>
          <p:nvPr/>
        </p:nvSpPr>
        <p:spPr>
          <a:xfrm>
            <a:off x="2533861" y="3683238"/>
            <a:ext cx="3866939" cy="369332"/>
          </a:xfrm>
          <a:prstGeom prst="rect">
            <a:avLst/>
          </a:prstGeom>
          <a:noFill/>
        </p:spPr>
        <p:txBody>
          <a:bodyPr wrap="none" rtlCol="0">
            <a:spAutoFit/>
          </a:bodyPr>
          <a:lstStyle/>
          <a:p>
            <a:r>
              <a:rPr lang="en-US" dirty="0" smtClean="0"/>
              <a:t>Study-specific censoring distribution</a:t>
            </a:r>
            <a:endParaRPr lang="en-US" dirty="0"/>
          </a:p>
        </p:txBody>
      </p:sp>
      <p:sp>
        <p:nvSpPr>
          <p:cNvPr id="11" name="TextBox 10"/>
          <p:cNvSpPr txBox="1"/>
          <p:nvPr/>
        </p:nvSpPr>
        <p:spPr>
          <a:xfrm>
            <a:off x="685800" y="5979636"/>
            <a:ext cx="1121183" cy="369332"/>
          </a:xfrm>
          <a:prstGeom prst="rect">
            <a:avLst/>
          </a:prstGeom>
          <a:noFill/>
        </p:spPr>
        <p:txBody>
          <a:bodyPr wrap="none" rtlCol="0">
            <a:spAutoFit/>
          </a:bodyPr>
          <a:lstStyle/>
          <a:p>
            <a:r>
              <a:rPr lang="en-US" dirty="0" smtClean="0">
                <a:solidFill>
                  <a:srgbClr val="000000"/>
                </a:solidFill>
              </a:rPr>
              <a:t>Study (1)</a:t>
            </a:r>
            <a:endParaRPr lang="en-US" dirty="0">
              <a:solidFill>
                <a:srgbClr val="000000"/>
              </a:solidFill>
            </a:endParaRPr>
          </a:p>
        </p:txBody>
      </p:sp>
      <p:sp>
        <p:nvSpPr>
          <p:cNvPr id="12" name="TextBox 11"/>
          <p:cNvSpPr txBox="1"/>
          <p:nvPr/>
        </p:nvSpPr>
        <p:spPr>
          <a:xfrm>
            <a:off x="3562919" y="5972254"/>
            <a:ext cx="1121183" cy="369332"/>
          </a:xfrm>
          <a:prstGeom prst="rect">
            <a:avLst/>
          </a:prstGeom>
          <a:noFill/>
        </p:spPr>
        <p:txBody>
          <a:bodyPr wrap="none" rtlCol="0">
            <a:spAutoFit/>
          </a:bodyPr>
          <a:lstStyle/>
          <a:p>
            <a:r>
              <a:rPr lang="en-US" dirty="0" smtClean="0">
                <a:solidFill>
                  <a:srgbClr val="000000"/>
                </a:solidFill>
              </a:rPr>
              <a:t>Study (2)</a:t>
            </a:r>
            <a:endParaRPr lang="en-US" dirty="0">
              <a:solidFill>
                <a:srgbClr val="000000"/>
              </a:solidFill>
            </a:endParaRPr>
          </a:p>
        </p:txBody>
      </p:sp>
      <p:sp>
        <p:nvSpPr>
          <p:cNvPr id="13" name="TextBox 12"/>
          <p:cNvSpPr txBox="1"/>
          <p:nvPr/>
        </p:nvSpPr>
        <p:spPr>
          <a:xfrm>
            <a:off x="6248400" y="5943600"/>
            <a:ext cx="1121183" cy="369332"/>
          </a:xfrm>
          <a:prstGeom prst="rect">
            <a:avLst/>
          </a:prstGeom>
          <a:noFill/>
        </p:spPr>
        <p:txBody>
          <a:bodyPr wrap="none" rtlCol="0">
            <a:spAutoFit/>
          </a:bodyPr>
          <a:lstStyle/>
          <a:p>
            <a:r>
              <a:rPr lang="en-US" dirty="0" smtClean="0">
                <a:solidFill>
                  <a:srgbClr val="000000"/>
                </a:solidFill>
              </a:rPr>
              <a:t>Study (3)</a:t>
            </a:r>
            <a:endParaRPr lang="en-US" dirty="0">
              <a:solidFill>
                <a:srgbClr val="000000"/>
              </a:solidFill>
            </a:endParaRPr>
          </a:p>
        </p:txBody>
      </p:sp>
      <p:sp>
        <p:nvSpPr>
          <p:cNvPr id="14" name="TextBox 13"/>
          <p:cNvSpPr txBox="1"/>
          <p:nvPr/>
        </p:nvSpPr>
        <p:spPr>
          <a:xfrm>
            <a:off x="5105400" y="926068"/>
            <a:ext cx="1085306" cy="369332"/>
          </a:xfrm>
          <a:prstGeom prst="rect">
            <a:avLst/>
          </a:prstGeom>
          <a:noFill/>
        </p:spPr>
        <p:txBody>
          <a:bodyPr wrap="none" rtlCol="0">
            <a:spAutoFit/>
          </a:bodyPr>
          <a:lstStyle/>
          <a:p>
            <a:r>
              <a:rPr lang="en-US" b="1" i="1" dirty="0" smtClean="0">
                <a:solidFill>
                  <a:srgbClr val="000000"/>
                </a:solidFill>
              </a:rPr>
              <a:t>Non-PH</a:t>
            </a:r>
            <a:endParaRPr lang="en-US" b="1" i="1" dirty="0">
              <a:solidFill>
                <a:srgbClr val="000000"/>
              </a:solidFill>
            </a:endParaRPr>
          </a:p>
        </p:txBody>
      </p:sp>
      <p:sp>
        <p:nvSpPr>
          <p:cNvPr id="15" name="Rectangle 14"/>
          <p:cNvSpPr/>
          <p:nvPr/>
        </p:nvSpPr>
        <p:spPr>
          <a:xfrm>
            <a:off x="2893505" y="887968"/>
            <a:ext cx="1338828" cy="830997"/>
          </a:xfrm>
          <a:prstGeom prst="rect">
            <a:avLst/>
          </a:prstGeom>
        </p:spPr>
        <p:txBody>
          <a:bodyPr wrap="none">
            <a:spAutoFit/>
          </a:bodyPr>
          <a:lstStyle/>
          <a:p>
            <a:pPr marL="342900" indent="-342900">
              <a:buAutoNum type="arabicParenBoth"/>
            </a:pPr>
            <a:r>
              <a:rPr lang="en-US" sz="1600" dirty="0" smtClean="0">
                <a:solidFill>
                  <a:schemeClr val="bg1"/>
                </a:solidFill>
              </a:rPr>
              <a:t>HR</a:t>
            </a:r>
            <a:r>
              <a:rPr lang="en-US" sz="1600" dirty="0">
                <a:solidFill>
                  <a:schemeClr val="bg1"/>
                </a:solidFill>
              </a:rPr>
              <a:t>=</a:t>
            </a:r>
            <a:r>
              <a:rPr lang="en-US" sz="1600" dirty="0" smtClean="0">
                <a:solidFill>
                  <a:schemeClr val="bg1"/>
                </a:solidFill>
              </a:rPr>
              <a:t>0.77</a:t>
            </a:r>
          </a:p>
          <a:p>
            <a:pPr marL="342900" indent="-342900">
              <a:buAutoNum type="arabicParenBoth"/>
            </a:pPr>
            <a:r>
              <a:rPr lang="en-US" sz="1600" dirty="0" smtClean="0">
                <a:solidFill>
                  <a:schemeClr val="bg1"/>
                </a:solidFill>
              </a:rPr>
              <a:t>HR=0.71</a:t>
            </a:r>
          </a:p>
          <a:p>
            <a:pPr marL="342900" indent="-342900">
              <a:buAutoNum type="arabicParenBoth"/>
            </a:pPr>
            <a:r>
              <a:rPr lang="en-US" sz="1600" dirty="0" smtClean="0">
                <a:solidFill>
                  <a:schemeClr val="bg1"/>
                </a:solidFill>
              </a:rPr>
              <a:t>HR=0.82</a:t>
            </a:r>
            <a:endParaRPr lang="en-US" sz="1600" dirty="0">
              <a:solidFill>
                <a:schemeClr val="bg1"/>
              </a:solidFill>
            </a:endParaRPr>
          </a:p>
        </p:txBody>
      </p:sp>
      <p:sp>
        <p:nvSpPr>
          <p:cNvPr id="16" name="TextBox 15"/>
          <p:cNvSpPr txBox="1"/>
          <p:nvPr/>
        </p:nvSpPr>
        <p:spPr>
          <a:xfrm>
            <a:off x="3175624" y="1840468"/>
            <a:ext cx="1057050" cy="369332"/>
          </a:xfrm>
          <a:prstGeom prst="rect">
            <a:avLst/>
          </a:prstGeom>
          <a:noFill/>
        </p:spPr>
        <p:txBody>
          <a:bodyPr wrap="none" rtlCol="0">
            <a:spAutoFit/>
          </a:bodyPr>
          <a:lstStyle/>
          <a:p>
            <a:r>
              <a:rPr lang="en-US" dirty="0" smtClean="0">
                <a:solidFill>
                  <a:srgbClr val="FF0000"/>
                </a:solidFill>
              </a:rPr>
              <a:t>Group R</a:t>
            </a:r>
            <a:endParaRPr lang="en-US" dirty="0">
              <a:solidFill>
                <a:srgbClr val="FF0000"/>
              </a:solidFill>
            </a:endParaRPr>
          </a:p>
        </p:txBody>
      </p:sp>
      <p:sp>
        <p:nvSpPr>
          <p:cNvPr id="17" name="TextBox 16"/>
          <p:cNvSpPr txBox="1"/>
          <p:nvPr/>
        </p:nvSpPr>
        <p:spPr>
          <a:xfrm>
            <a:off x="1828800" y="1981200"/>
            <a:ext cx="1044314" cy="369332"/>
          </a:xfrm>
          <a:prstGeom prst="rect">
            <a:avLst/>
          </a:prstGeom>
          <a:noFill/>
        </p:spPr>
        <p:txBody>
          <a:bodyPr wrap="none" rtlCol="0">
            <a:spAutoFit/>
          </a:bodyPr>
          <a:lstStyle/>
          <a:p>
            <a:r>
              <a:rPr lang="en-US" dirty="0" smtClean="0">
                <a:solidFill>
                  <a:srgbClr val="0000FF"/>
                </a:solidFill>
              </a:rPr>
              <a:t>Group B</a:t>
            </a:r>
            <a:endParaRPr lang="en-US" dirty="0">
              <a:solidFill>
                <a:srgbClr val="0000FF"/>
              </a:solidFill>
            </a:endParaRPr>
          </a:p>
        </p:txBody>
      </p:sp>
    </p:spTree>
    <p:extLst>
      <p:ext uri="{BB962C8B-B14F-4D97-AF65-F5344CB8AC3E}">
        <p14:creationId xmlns:p14="http://schemas.microsoft.com/office/powerpoint/2010/main" val="813966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P-Cox-PH-2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04800"/>
            <a:ext cx="6693408" cy="3346704"/>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12</a:t>
            </a:fld>
            <a:endParaRPr lang="en-US" altLang="ja-JP"/>
          </a:p>
        </p:txBody>
      </p:sp>
      <p:pic>
        <p:nvPicPr>
          <p:cNvPr id="7" name="Picture 6" descr="YP-Cox-non-PH-3-cen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4011930"/>
            <a:ext cx="8458200" cy="2682240"/>
          </a:xfrm>
          <a:prstGeom prst="rect">
            <a:avLst/>
          </a:prstGeom>
        </p:spPr>
      </p:pic>
      <p:sp>
        <p:nvSpPr>
          <p:cNvPr id="3" name="TextBox 2"/>
          <p:cNvSpPr txBox="1"/>
          <p:nvPr/>
        </p:nvSpPr>
        <p:spPr>
          <a:xfrm>
            <a:off x="5029200" y="1002268"/>
            <a:ext cx="2650300" cy="369332"/>
          </a:xfrm>
          <a:prstGeom prst="rect">
            <a:avLst/>
          </a:prstGeom>
          <a:noFill/>
        </p:spPr>
        <p:txBody>
          <a:bodyPr wrap="none" rtlCol="0">
            <a:spAutoFit/>
          </a:bodyPr>
          <a:lstStyle/>
          <a:p>
            <a:r>
              <a:rPr lang="en-US" b="1" i="1" dirty="0" smtClean="0">
                <a:solidFill>
                  <a:srgbClr val="000000"/>
                </a:solidFill>
              </a:rPr>
              <a:t>Proportional Hazards!</a:t>
            </a:r>
            <a:endParaRPr lang="en-US" b="1" i="1" dirty="0">
              <a:solidFill>
                <a:srgbClr val="000000"/>
              </a:solidFill>
            </a:endParaRPr>
          </a:p>
        </p:txBody>
      </p:sp>
      <p:sp>
        <p:nvSpPr>
          <p:cNvPr id="14" name="Rectangle 13"/>
          <p:cNvSpPr/>
          <p:nvPr/>
        </p:nvSpPr>
        <p:spPr>
          <a:xfrm>
            <a:off x="2928372" y="845403"/>
            <a:ext cx="1338828" cy="830997"/>
          </a:xfrm>
          <a:prstGeom prst="rect">
            <a:avLst/>
          </a:prstGeom>
        </p:spPr>
        <p:txBody>
          <a:bodyPr wrap="none">
            <a:spAutoFit/>
          </a:bodyPr>
          <a:lstStyle/>
          <a:p>
            <a:pPr marL="342900" indent="-342900">
              <a:buAutoNum type="arabicParenBoth"/>
            </a:pPr>
            <a:r>
              <a:rPr lang="en-US" sz="1600" dirty="0" smtClean="0">
                <a:solidFill>
                  <a:schemeClr val="bg1"/>
                </a:solidFill>
              </a:rPr>
              <a:t>HR</a:t>
            </a:r>
            <a:r>
              <a:rPr lang="en-US" sz="1600" dirty="0">
                <a:solidFill>
                  <a:schemeClr val="bg1"/>
                </a:solidFill>
              </a:rPr>
              <a:t>=</a:t>
            </a:r>
            <a:r>
              <a:rPr lang="en-US" sz="1600" dirty="0" smtClean="0">
                <a:solidFill>
                  <a:schemeClr val="bg1"/>
                </a:solidFill>
              </a:rPr>
              <a:t>0.80</a:t>
            </a:r>
          </a:p>
          <a:p>
            <a:pPr marL="342900" indent="-342900">
              <a:buAutoNum type="arabicParenBoth"/>
            </a:pPr>
            <a:r>
              <a:rPr lang="en-US" sz="1600" dirty="0" smtClean="0">
                <a:solidFill>
                  <a:schemeClr val="bg1"/>
                </a:solidFill>
              </a:rPr>
              <a:t>HR=0.80</a:t>
            </a:r>
          </a:p>
          <a:p>
            <a:pPr marL="342900" indent="-342900">
              <a:buAutoNum type="arabicParenBoth"/>
            </a:pPr>
            <a:r>
              <a:rPr lang="en-US" sz="1600" dirty="0" smtClean="0">
                <a:solidFill>
                  <a:schemeClr val="bg1"/>
                </a:solidFill>
              </a:rPr>
              <a:t>HR=0.80</a:t>
            </a:r>
            <a:endParaRPr lang="en-US" sz="1600" dirty="0">
              <a:solidFill>
                <a:schemeClr val="bg1"/>
              </a:solidFill>
            </a:endParaRPr>
          </a:p>
        </p:txBody>
      </p:sp>
      <p:sp>
        <p:nvSpPr>
          <p:cNvPr id="15" name="TextBox 14"/>
          <p:cNvSpPr txBox="1"/>
          <p:nvPr/>
        </p:nvSpPr>
        <p:spPr>
          <a:xfrm>
            <a:off x="1143000" y="304800"/>
            <a:ext cx="2839915" cy="369332"/>
          </a:xfrm>
          <a:prstGeom prst="rect">
            <a:avLst/>
          </a:prstGeom>
          <a:noFill/>
        </p:spPr>
        <p:txBody>
          <a:bodyPr wrap="none" rtlCol="0">
            <a:spAutoFit/>
          </a:bodyPr>
          <a:lstStyle/>
          <a:p>
            <a:r>
              <a:rPr lang="en-US" dirty="0" smtClean="0">
                <a:solidFill>
                  <a:schemeClr val="bg1"/>
                </a:solidFill>
              </a:rPr>
              <a:t>“TRUE” Survival functions</a:t>
            </a:r>
            <a:endParaRPr lang="en-US" dirty="0">
              <a:solidFill>
                <a:schemeClr val="bg1"/>
              </a:solidFill>
            </a:endParaRPr>
          </a:p>
        </p:txBody>
      </p:sp>
      <p:sp>
        <p:nvSpPr>
          <p:cNvPr id="16" name="TextBox 15"/>
          <p:cNvSpPr txBox="1"/>
          <p:nvPr/>
        </p:nvSpPr>
        <p:spPr>
          <a:xfrm>
            <a:off x="4876800" y="348734"/>
            <a:ext cx="2378025" cy="369332"/>
          </a:xfrm>
          <a:prstGeom prst="rect">
            <a:avLst/>
          </a:prstGeom>
          <a:noFill/>
        </p:spPr>
        <p:txBody>
          <a:bodyPr wrap="none" rtlCol="0">
            <a:spAutoFit/>
          </a:bodyPr>
          <a:lstStyle/>
          <a:p>
            <a:r>
              <a:rPr lang="en-US" dirty="0" smtClean="0">
                <a:solidFill>
                  <a:schemeClr val="bg1"/>
                </a:solidFill>
              </a:rPr>
              <a:t>“TRUE” Hazard Ratio</a:t>
            </a:r>
            <a:endParaRPr lang="en-US" dirty="0">
              <a:solidFill>
                <a:schemeClr val="bg1"/>
              </a:solidFill>
            </a:endParaRPr>
          </a:p>
        </p:txBody>
      </p:sp>
      <p:sp>
        <p:nvSpPr>
          <p:cNvPr id="17" name="TextBox 16"/>
          <p:cNvSpPr txBox="1"/>
          <p:nvPr/>
        </p:nvSpPr>
        <p:spPr>
          <a:xfrm>
            <a:off x="685800" y="5979636"/>
            <a:ext cx="1121183" cy="369332"/>
          </a:xfrm>
          <a:prstGeom prst="rect">
            <a:avLst/>
          </a:prstGeom>
          <a:noFill/>
        </p:spPr>
        <p:txBody>
          <a:bodyPr wrap="none" rtlCol="0">
            <a:spAutoFit/>
          </a:bodyPr>
          <a:lstStyle/>
          <a:p>
            <a:r>
              <a:rPr lang="en-US" dirty="0" smtClean="0">
                <a:solidFill>
                  <a:srgbClr val="000000"/>
                </a:solidFill>
              </a:rPr>
              <a:t>Study (1)</a:t>
            </a:r>
            <a:endParaRPr lang="en-US" dirty="0">
              <a:solidFill>
                <a:srgbClr val="000000"/>
              </a:solidFill>
            </a:endParaRPr>
          </a:p>
        </p:txBody>
      </p:sp>
      <p:sp>
        <p:nvSpPr>
          <p:cNvPr id="18" name="TextBox 17"/>
          <p:cNvSpPr txBox="1"/>
          <p:nvPr/>
        </p:nvSpPr>
        <p:spPr>
          <a:xfrm>
            <a:off x="3562919" y="5972254"/>
            <a:ext cx="1121183" cy="369332"/>
          </a:xfrm>
          <a:prstGeom prst="rect">
            <a:avLst/>
          </a:prstGeom>
          <a:noFill/>
        </p:spPr>
        <p:txBody>
          <a:bodyPr wrap="none" rtlCol="0">
            <a:spAutoFit/>
          </a:bodyPr>
          <a:lstStyle/>
          <a:p>
            <a:r>
              <a:rPr lang="en-US" dirty="0" smtClean="0">
                <a:solidFill>
                  <a:srgbClr val="000000"/>
                </a:solidFill>
              </a:rPr>
              <a:t>Study (2)</a:t>
            </a:r>
            <a:endParaRPr lang="en-US" dirty="0">
              <a:solidFill>
                <a:srgbClr val="000000"/>
              </a:solidFill>
            </a:endParaRPr>
          </a:p>
        </p:txBody>
      </p:sp>
      <p:sp>
        <p:nvSpPr>
          <p:cNvPr id="19" name="TextBox 18"/>
          <p:cNvSpPr txBox="1"/>
          <p:nvPr/>
        </p:nvSpPr>
        <p:spPr>
          <a:xfrm>
            <a:off x="6248400" y="5943600"/>
            <a:ext cx="1121183" cy="369332"/>
          </a:xfrm>
          <a:prstGeom prst="rect">
            <a:avLst/>
          </a:prstGeom>
          <a:noFill/>
        </p:spPr>
        <p:txBody>
          <a:bodyPr wrap="none" rtlCol="0">
            <a:spAutoFit/>
          </a:bodyPr>
          <a:lstStyle/>
          <a:p>
            <a:r>
              <a:rPr lang="en-US" dirty="0" smtClean="0">
                <a:solidFill>
                  <a:srgbClr val="000000"/>
                </a:solidFill>
              </a:rPr>
              <a:t>Study (3)</a:t>
            </a:r>
            <a:endParaRPr lang="en-US" dirty="0">
              <a:solidFill>
                <a:srgbClr val="000000"/>
              </a:solidFill>
            </a:endParaRPr>
          </a:p>
        </p:txBody>
      </p:sp>
      <p:sp>
        <p:nvSpPr>
          <p:cNvPr id="20" name="TextBox 19"/>
          <p:cNvSpPr txBox="1"/>
          <p:nvPr/>
        </p:nvSpPr>
        <p:spPr>
          <a:xfrm>
            <a:off x="2743200" y="3683238"/>
            <a:ext cx="3866939" cy="369332"/>
          </a:xfrm>
          <a:prstGeom prst="rect">
            <a:avLst/>
          </a:prstGeom>
          <a:noFill/>
        </p:spPr>
        <p:txBody>
          <a:bodyPr wrap="none" rtlCol="0">
            <a:spAutoFit/>
          </a:bodyPr>
          <a:lstStyle/>
          <a:p>
            <a:r>
              <a:rPr lang="en-US" dirty="0" smtClean="0"/>
              <a:t>Study-specific censoring distribution</a:t>
            </a:r>
            <a:endParaRPr lang="en-US" dirty="0"/>
          </a:p>
        </p:txBody>
      </p:sp>
      <p:sp>
        <p:nvSpPr>
          <p:cNvPr id="13" name="TextBox 12"/>
          <p:cNvSpPr txBox="1"/>
          <p:nvPr/>
        </p:nvSpPr>
        <p:spPr>
          <a:xfrm>
            <a:off x="3175624" y="1840468"/>
            <a:ext cx="1057050" cy="369332"/>
          </a:xfrm>
          <a:prstGeom prst="rect">
            <a:avLst/>
          </a:prstGeom>
          <a:noFill/>
        </p:spPr>
        <p:txBody>
          <a:bodyPr wrap="none" rtlCol="0">
            <a:spAutoFit/>
          </a:bodyPr>
          <a:lstStyle/>
          <a:p>
            <a:r>
              <a:rPr lang="en-US" dirty="0" smtClean="0">
                <a:solidFill>
                  <a:srgbClr val="FF0000"/>
                </a:solidFill>
              </a:rPr>
              <a:t>Group R</a:t>
            </a:r>
            <a:endParaRPr lang="en-US" dirty="0">
              <a:solidFill>
                <a:srgbClr val="FF0000"/>
              </a:solidFill>
            </a:endParaRPr>
          </a:p>
        </p:txBody>
      </p:sp>
      <p:sp>
        <p:nvSpPr>
          <p:cNvPr id="21" name="TextBox 20"/>
          <p:cNvSpPr txBox="1"/>
          <p:nvPr/>
        </p:nvSpPr>
        <p:spPr>
          <a:xfrm>
            <a:off x="1676400" y="1981200"/>
            <a:ext cx="1044314" cy="369332"/>
          </a:xfrm>
          <a:prstGeom prst="rect">
            <a:avLst/>
          </a:prstGeom>
          <a:noFill/>
        </p:spPr>
        <p:txBody>
          <a:bodyPr wrap="none" rtlCol="0">
            <a:spAutoFit/>
          </a:bodyPr>
          <a:lstStyle/>
          <a:p>
            <a:r>
              <a:rPr lang="en-US" dirty="0" smtClean="0">
                <a:solidFill>
                  <a:srgbClr val="0000FF"/>
                </a:solidFill>
              </a:rPr>
              <a:t>Group B</a:t>
            </a:r>
            <a:endParaRPr lang="en-US" dirty="0">
              <a:solidFill>
                <a:srgbClr val="0000FF"/>
              </a:solidFill>
            </a:endParaRPr>
          </a:p>
        </p:txBody>
      </p:sp>
    </p:spTree>
    <p:extLst>
      <p:ext uri="{BB962C8B-B14F-4D97-AF65-F5344CB8AC3E}">
        <p14:creationId xmlns:p14="http://schemas.microsoft.com/office/powerpoint/2010/main" val="21561917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77295"/>
            <a:ext cx="8229600" cy="1020762"/>
          </a:xfrm>
        </p:spPr>
        <p:txBody>
          <a:bodyPr>
            <a:normAutofit/>
          </a:bodyPr>
          <a:lstStyle/>
          <a:p>
            <a:pPr algn="ctr"/>
            <a:r>
              <a:rPr lang="en-US" dirty="0" smtClean="0">
                <a:cs typeface="Times New Roman"/>
              </a:rPr>
              <a:t>Example</a:t>
            </a:r>
            <a:endParaRPr lang="en-US" dirty="0">
              <a:cs typeface="Times New Roman"/>
            </a:endParaRPr>
          </a:p>
        </p:txBody>
      </p:sp>
      <p:sp>
        <p:nvSpPr>
          <p:cNvPr id="3" name="Content Placeholder 2"/>
          <p:cNvSpPr>
            <a:spLocks noGrp="1"/>
          </p:cNvSpPr>
          <p:nvPr>
            <p:ph idx="1"/>
          </p:nvPr>
        </p:nvSpPr>
        <p:spPr>
          <a:xfrm>
            <a:off x="393700" y="1414990"/>
            <a:ext cx="8521700" cy="4800600"/>
          </a:xfrm>
        </p:spPr>
        <p:txBody>
          <a:bodyPr>
            <a:normAutofit/>
          </a:bodyPr>
          <a:lstStyle/>
          <a:p>
            <a:r>
              <a:rPr lang="en-US" sz="3500" dirty="0" smtClean="0">
                <a:latin typeface="+mj-lt"/>
                <a:cs typeface="Times New Roman"/>
              </a:rPr>
              <a:t>ECOG E4A03: A phase III randomized trial to compare low- and high-dose  dexamethasone for newly diagnosed multiple myeloma </a:t>
            </a:r>
          </a:p>
          <a:p>
            <a:r>
              <a:rPr lang="en-US" sz="3500" dirty="0" smtClean="0">
                <a:latin typeface="+mj-lt"/>
                <a:cs typeface="Times New Roman"/>
              </a:rPr>
              <a:t>N=445 (223 on high-dose, 222 on low-dose) </a:t>
            </a:r>
          </a:p>
          <a:p>
            <a:r>
              <a:rPr lang="en-US" sz="3500" dirty="0" smtClean="0">
                <a:latin typeface="+mj-lt"/>
                <a:cs typeface="Times New Roman"/>
              </a:rPr>
              <a:t>One of the endpoints was overall survival</a:t>
            </a:r>
          </a:p>
          <a:p>
            <a:endParaRPr lang="en-US" sz="3000" dirty="0">
              <a:latin typeface="+mj-lt"/>
              <a:cs typeface="Times New Roman"/>
            </a:endParaRPr>
          </a:p>
        </p:txBody>
      </p:sp>
    </p:spTree>
    <p:extLst>
      <p:ext uri="{BB962C8B-B14F-4D97-AF65-F5344CB8AC3E}">
        <p14:creationId xmlns:p14="http://schemas.microsoft.com/office/powerpoint/2010/main" val="10178885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Figure1-E4A03-New6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14400"/>
            <a:ext cx="8229600" cy="4572000"/>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14</a:t>
            </a:fld>
            <a:endParaRPr lang="en-US" altLang="ja-JP"/>
          </a:p>
        </p:txBody>
      </p:sp>
      <p:sp>
        <p:nvSpPr>
          <p:cNvPr id="6" name="Title 1"/>
          <p:cNvSpPr txBox="1">
            <a:spLocks/>
          </p:cNvSpPr>
          <p:nvPr/>
        </p:nvSpPr>
        <p:spPr>
          <a:xfrm>
            <a:off x="609600" y="304800"/>
            <a:ext cx="3581400" cy="417243"/>
          </a:xfrm>
          <a:prstGeom prst="rect">
            <a:avLst/>
          </a:prstGeom>
        </p:spPr>
        <p:txBody>
          <a:bodyPr/>
          <a:lst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9pPr>
          </a:lstStyle>
          <a:p>
            <a:pPr algn="l"/>
            <a:r>
              <a:rPr lang="en-US" sz="2400" dirty="0" smtClean="0">
                <a:cs typeface="Times New Roman"/>
              </a:rPr>
              <a:t>Example (ECOG E4A03)</a:t>
            </a:r>
            <a:endParaRPr lang="en-US" sz="2400" dirty="0">
              <a:solidFill>
                <a:schemeClr val="bg1"/>
              </a:solidFill>
            </a:endParaRPr>
          </a:p>
        </p:txBody>
      </p:sp>
      <p:pic>
        <p:nvPicPr>
          <p:cNvPr id="7" name="Picture 6"/>
          <p:cNvPicPr>
            <a:picLocks noChangeAspect="1"/>
          </p:cNvPicPr>
          <p:nvPr/>
        </p:nvPicPr>
        <p:blipFill>
          <a:blip r:embed="rId4"/>
          <a:stretch>
            <a:fillRect/>
          </a:stretch>
        </p:blipFill>
        <p:spPr>
          <a:xfrm>
            <a:off x="1382886" y="4114800"/>
            <a:ext cx="1662286" cy="180548"/>
          </a:xfrm>
          <a:prstGeom prst="rect">
            <a:avLst/>
          </a:prstGeom>
        </p:spPr>
      </p:pic>
      <p:sp>
        <p:nvSpPr>
          <p:cNvPr id="9" name="Rectangle 8"/>
          <p:cNvSpPr/>
          <p:nvPr/>
        </p:nvSpPr>
        <p:spPr>
          <a:xfrm>
            <a:off x="3122786" y="1600200"/>
            <a:ext cx="1068214" cy="523220"/>
          </a:xfrm>
          <a:prstGeom prst="rect">
            <a:avLst/>
          </a:prstGeom>
          <a:ln>
            <a:noFill/>
          </a:ln>
        </p:spPr>
        <p:txBody>
          <a:bodyPr wrap="square">
            <a:spAutoFit/>
          </a:bodyPr>
          <a:lstStyle/>
          <a:p>
            <a:r>
              <a:rPr lang="en-US" sz="1400" dirty="0">
                <a:solidFill>
                  <a:srgbClr val="0000FF"/>
                </a:solidFill>
              </a:rPr>
              <a:t>Low-dose</a:t>
            </a:r>
          </a:p>
          <a:p>
            <a:r>
              <a:rPr lang="en-US" sz="1400" dirty="0">
                <a:solidFill>
                  <a:srgbClr val="FF0000"/>
                </a:solidFill>
              </a:rPr>
              <a:t>High-Dose</a:t>
            </a:r>
          </a:p>
        </p:txBody>
      </p:sp>
      <p:sp>
        <p:nvSpPr>
          <p:cNvPr id="12" name="TextBox 11"/>
          <p:cNvSpPr txBox="1"/>
          <p:nvPr/>
        </p:nvSpPr>
        <p:spPr>
          <a:xfrm>
            <a:off x="1373879" y="3733800"/>
            <a:ext cx="1521721" cy="307777"/>
          </a:xfrm>
          <a:prstGeom prst="rect">
            <a:avLst/>
          </a:prstGeom>
          <a:noFill/>
        </p:spPr>
        <p:txBody>
          <a:bodyPr wrap="none" rtlCol="0">
            <a:spAutoFit/>
          </a:bodyPr>
          <a:lstStyle/>
          <a:p>
            <a:r>
              <a:rPr lang="en-US" sz="1400" dirty="0" err="1" smtClean="0">
                <a:solidFill>
                  <a:srgbClr val="000000"/>
                </a:solidFill>
              </a:rPr>
              <a:t>Rajkumar</a:t>
            </a:r>
            <a:r>
              <a:rPr lang="en-US" sz="1400" dirty="0" smtClean="0">
                <a:solidFill>
                  <a:srgbClr val="000000"/>
                </a:solidFill>
              </a:rPr>
              <a:t> (2010)</a:t>
            </a:r>
            <a:endParaRPr lang="en-US" sz="1400" dirty="0">
              <a:solidFill>
                <a:srgbClr val="000000"/>
              </a:solidFill>
            </a:endParaRPr>
          </a:p>
        </p:txBody>
      </p:sp>
      <p:sp>
        <p:nvSpPr>
          <p:cNvPr id="16" name="TextBox 15"/>
          <p:cNvSpPr txBox="1"/>
          <p:nvPr/>
        </p:nvSpPr>
        <p:spPr>
          <a:xfrm>
            <a:off x="1447800" y="5599093"/>
            <a:ext cx="6591343" cy="954107"/>
          </a:xfrm>
          <a:prstGeom prst="rect">
            <a:avLst/>
          </a:prstGeom>
          <a:noFill/>
        </p:spPr>
        <p:txBody>
          <a:bodyPr wrap="none" rtlCol="0">
            <a:spAutoFit/>
          </a:bodyPr>
          <a:lstStyle/>
          <a:p>
            <a:r>
              <a:rPr lang="en-US" sz="2800" b="1" dirty="0" smtClean="0"/>
              <a:t>HR=</a:t>
            </a:r>
            <a:r>
              <a:rPr lang="en-US" sz="2800" b="1" dirty="0"/>
              <a:t> </a:t>
            </a:r>
            <a:r>
              <a:rPr lang="en-US" sz="2800" b="1" dirty="0" smtClean="0"/>
              <a:t>0.87 (0.95CI: 0.60 to </a:t>
            </a:r>
            <a:r>
              <a:rPr lang="en-US" sz="2800" b="1" dirty="0"/>
              <a:t>1.27</a:t>
            </a:r>
            <a:r>
              <a:rPr lang="en-US" sz="2800" b="1" dirty="0" smtClean="0"/>
              <a:t>), p=0.46</a:t>
            </a:r>
          </a:p>
          <a:p>
            <a:r>
              <a:rPr lang="en-US" sz="2800" b="1" dirty="0" smtClean="0">
                <a:solidFill>
                  <a:srgbClr val="FFFF00"/>
                </a:solidFill>
              </a:rPr>
              <a:t>How do we interpret 0.87 ??</a:t>
            </a:r>
            <a:endParaRPr lang="en-US" sz="2800" b="1" dirty="0">
              <a:solidFill>
                <a:srgbClr val="FFFF00"/>
              </a:solidFill>
            </a:endParaRPr>
          </a:p>
        </p:txBody>
      </p:sp>
      <p:grpSp>
        <p:nvGrpSpPr>
          <p:cNvPr id="17" name="Group 16"/>
          <p:cNvGrpSpPr/>
          <p:nvPr/>
        </p:nvGrpSpPr>
        <p:grpSpPr>
          <a:xfrm>
            <a:off x="609600" y="4994702"/>
            <a:ext cx="3808847" cy="415498"/>
            <a:chOff x="609600" y="5375702"/>
            <a:chExt cx="3808847" cy="415498"/>
          </a:xfrm>
        </p:grpSpPr>
        <p:sp>
          <p:nvSpPr>
            <p:cNvPr id="18" name="TextBox 17"/>
            <p:cNvSpPr txBox="1"/>
            <p:nvPr/>
          </p:nvSpPr>
          <p:spPr>
            <a:xfrm>
              <a:off x="1072149" y="5375702"/>
              <a:ext cx="3346298" cy="415498"/>
            </a:xfrm>
            <a:prstGeom prst="rect">
              <a:avLst/>
            </a:prstGeom>
            <a:noFill/>
          </p:spPr>
          <p:txBody>
            <a:bodyPr wrap="none" rtlCol="0">
              <a:spAutoFit/>
            </a:bodyPr>
            <a:lstStyle/>
            <a:p>
              <a:r>
                <a:rPr lang="en-US" sz="1050" dirty="0" smtClean="0">
                  <a:solidFill>
                    <a:schemeClr val="bg1"/>
                  </a:solidFill>
                  <a:latin typeface="Menlo Regular"/>
                  <a:cs typeface="Menlo Regular"/>
                </a:rPr>
                <a:t>223  210  200  189  180  172  124   90</a:t>
              </a:r>
            </a:p>
            <a:p>
              <a:r>
                <a:rPr lang="en-US" sz="1050" dirty="0" smtClean="0">
                  <a:solidFill>
                    <a:schemeClr val="bg1"/>
                  </a:solidFill>
                  <a:latin typeface="Menlo Regular"/>
                  <a:cs typeface="Menlo Regular"/>
                </a:rPr>
                <a:t>222  218  214  208  209  193  147   96  </a:t>
              </a:r>
              <a:endParaRPr lang="en-US" sz="1050" dirty="0">
                <a:solidFill>
                  <a:schemeClr val="bg1"/>
                </a:solidFill>
                <a:latin typeface="Menlo Regular"/>
                <a:cs typeface="Menlo Regular"/>
              </a:endParaRPr>
            </a:p>
          </p:txBody>
        </p:sp>
        <p:sp>
          <p:nvSpPr>
            <p:cNvPr id="19" name="TextBox 18"/>
            <p:cNvSpPr txBox="1"/>
            <p:nvPr/>
          </p:nvSpPr>
          <p:spPr>
            <a:xfrm>
              <a:off x="609600" y="5375702"/>
              <a:ext cx="590003" cy="415498"/>
            </a:xfrm>
            <a:prstGeom prst="rect">
              <a:avLst/>
            </a:prstGeom>
            <a:noFill/>
          </p:spPr>
          <p:txBody>
            <a:bodyPr wrap="none" rtlCol="0">
              <a:spAutoFit/>
            </a:bodyPr>
            <a:lstStyle/>
            <a:p>
              <a:r>
                <a:rPr lang="en-US" sz="1050" dirty="0" smtClean="0">
                  <a:solidFill>
                    <a:schemeClr val="bg1"/>
                  </a:solidFill>
                  <a:latin typeface="Menlo Regular"/>
                  <a:cs typeface="Menlo Regular"/>
                </a:rPr>
                <a:t>High: </a:t>
              </a:r>
            </a:p>
            <a:p>
              <a:r>
                <a:rPr lang="en-US" sz="1050" dirty="0" smtClean="0">
                  <a:solidFill>
                    <a:schemeClr val="bg1"/>
                  </a:solidFill>
                  <a:latin typeface="Menlo Regular"/>
                  <a:cs typeface="Menlo Regular"/>
                </a:rPr>
                <a:t>Low:</a:t>
              </a:r>
              <a:endParaRPr lang="en-US" sz="1050" dirty="0">
                <a:solidFill>
                  <a:schemeClr val="bg1"/>
                </a:solidFill>
                <a:latin typeface="Menlo Regular"/>
                <a:cs typeface="Menlo Regular"/>
              </a:endParaRPr>
            </a:p>
          </p:txBody>
        </p:sp>
      </p:grpSp>
      <p:sp>
        <p:nvSpPr>
          <p:cNvPr id="2" name="TextBox 1"/>
          <p:cNvSpPr txBox="1"/>
          <p:nvPr/>
        </p:nvSpPr>
        <p:spPr>
          <a:xfrm>
            <a:off x="6172200" y="4191000"/>
            <a:ext cx="2199040" cy="369332"/>
          </a:xfrm>
          <a:prstGeom prst="rect">
            <a:avLst/>
          </a:prstGeom>
          <a:noFill/>
        </p:spPr>
        <p:txBody>
          <a:bodyPr wrap="none" rtlCol="0">
            <a:spAutoFit/>
          </a:bodyPr>
          <a:lstStyle/>
          <a:p>
            <a:r>
              <a:rPr lang="en-US" dirty="0" smtClean="0">
                <a:solidFill>
                  <a:schemeClr val="bg1"/>
                </a:solidFill>
              </a:rPr>
              <a:t>In favor of low-dose</a:t>
            </a:r>
            <a:endParaRPr lang="en-US" dirty="0">
              <a:solidFill>
                <a:schemeClr val="bg1"/>
              </a:solidFill>
            </a:endParaRPr>
          </a:p>
        </p:txBody>
      </p:sp>
      <p:sp>
        <p:nvSpPr>
          <p:cNvPr id="14" name="TextBox 13"/>
          <p:cNvSpPr txBox="1"/>
          <p:nvPr/>
        </p:nvSpPr>
        <p:spPr>
          <a:xfrm>
            <a:off x="5715000" y="1676400"/>
            <a:ext cx="2289096" cy="369332"/>
          </a:xfrm>
          <a:prstGeom prst="rect">
            <a:avLst/>
          </a:prstGeom>
          <a:noFill/>
        </p:spPr>
        <p:txBody>
          <a:bodyPr wrap="none" rtlCol="0">
            <a:spAutoFit/>
          </a:bodyPr>
          <a:lstStyle/>
          <a:p>
            <a:r>
              <a:rPr lang="en-US" dirty="0" smtClean="0">
                <a:solidFill>
                  <a:schemeClr val="bg1"/>
                </a:solidFill>
              </a:rPr>
              <a:t>In favor of high-dose</a:t>
            </a:r>
            <a:endParaRPr lang="en-US" dirty="0">
              <a:solidFill>
                <a:schemeClr val="bg1"/>
              </a:solidFill>
            </a:endParaRPr>
          </a:p>
        </p:txBody>
      </p:sp>
    </p:spTree>
    <p:extLst>
      <p:ext uri="{BB962C8B-B14F-4D97-AF65-F5344CB8AC3E}">
        <p14:creationId xmlns:p14="http://schemas.microsoft.com/office/powerpoint/2010/main" val="6764837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15</a:t>
            </a:fld>
            <a:endParaRPr lang="en-US" altLang="ja-JP"/>
          </a:p>
        </p:txBody>
      </p:sp>
      <p:pic>
        <p:nvPicPr>
          <p:cNvPr id="5" name="Picture 4"/>
          <p:cNvPicPr>
            <a:picLocks noChangeAspect="1"/>
          </p:cNvPicPr>
          <p:nvPr/>
        </p:nvPicPr>
        <p:blipFill>
          <a:blip r:embed="rId3"/>
          <a:stretch>
            <a:fillRect/>
          </a:stretch>
        </p:blipFill>
        <p:spPr>
          <a:xfrm>
            <a:off x="412566" y="1143000"/>
            <a:ext cx="8515534" cy="5334000"/>
          </a:xfrm>
          <a:prstGeom prst="rect">
            <a:avLst/>
          </a:prstGeom>
        </p:spPr>
      </p:pic>
      <p:pic>
        <p:nvPicPr>
          <p:cNvPr id="6" name="Picture 5"/>
          <p:cNvPicPr>
            <a:picLocks noChangeAspect="1"/>
          </p:cNvPicPr>
          <p:nvPr/>
        </p:nvPicPr>
        <p:blipFill>
          <a:blip r:embed="rId4"/>
          <a:stretch>
            <a:fillRect/>
          </a:stretch>
        </p:blipFill>
        <p:spPr>
          <a:xfrm>
            <a:off x="203200" y="3276600"/>
            <a:ext cx="8724900" cy="838200"/>
          </a:xfrm>
          <a:prstGeom prst="rect">
            <a:avLst/>
          </a:prstGeom>
          <a:ln w="76200" cmpd="sng">
            <a:solidFill>
              <a:srgbClr val="FF0000"/>
            </a:solidFill>
          </a:ln>
        </p:spPr>
      </p:pic>
      <p:sp>
        <p:nvSpPr>
          <p:cNvPr id="7" name="TextBox 6"/>
          <p:cNvSpPr txBox="1"/>
          <p:nvPr/>
        </p:nvSpPr>
        <p:spPr>
          <a:xfrm>
            <a:off x="762000" y="409545"/>
            <a:ext cx="7797217" cy="707886"/>
          </a:xfrm>
          <a:prstGeom prst="rect">
            <a:avLst/>
          </a:prstGeom>
          <a:noFill/>
        </p:spPr>
        <p:txBody>
          <a:bodyPr wrap="square" rtlCol="0">
            <a:spAutoFit/>
          </a:bodyPr>
          <a:lstStyle/>
          <a:p>
            <a:pPr algn="ctr"/>
            <a:r>
              <a:rPr lang="en-US" sz="2400" dirty="0" smtClean="0"/>
              <a:t>Ref. </a:t>
            </a:r>
            <a:r>
              <a:rPr lang="en-US" sz="2400" i="1" dirty="0" smtClean="0"/>
              <a:t>Annals of Internal Medicine</a:t>
            </a:r>
            <a:r>
              <a:rPr lang="en-US" sz="2400" dirty="0" smtClean="0"/>
              <a:t>, Guideline for Authors</a:t>
            </a:r>
          </a:p>
          <a:p>
            <a:pPr algn="ctr"/>
            <a:r>
              <a:rPr lang="en-US" sz="1600" dirty="0">
                <a:latin typeface="Menlo Regular"/>
                <a:cs typeface="Menlo Regular"/>
              </a:rPr>
              <a:t>http</a:t>
            </a:r>
            <a:r>
              <a:rPr lang="en-US" sz="1600" dirty="0" smtClean="0">
                <a:latin typeface="Menlo Regular"/>
                <a:cs typeface="Menlo Regular"/>
              </a:rPr>
              <a:t>:/</a:t>
            </a:r>
            <a:r>
              <a:rPr lang="en-US" sz="1600" dirty="0">
                <a:latin typeface="Menlo Regular"/>
                <a:cs typeface="Menlo Regular"/>
              </a:rPr>
              <a:t>/</a:t>
            </a:r>
            <a:r>
              <a:rPr lang="en-US" sz="1600" dirty="0" err="1">
                <a:latin typeface="Menlo Regular"/>
                <a:cs typeface="Menlo Regular"/>
              </a:rPr>
              <a:t>annals.org</a:t>
            </a:r>
            <a:r>
              <a:rPr lang="en-US" sz="1600" dirty="0">
                <a:latin typeface="Menlo Regular"/>
                <a:cs typeface="Menlo Regular"/>
              </a:rPr>
              <a:t>/public/</a:t>
            </a:r>
            <a:r>
              <a:rPr lang="en-US" sz="1600" dirty="0" err="1">
                <a:latin typeface="Menlo Regular"/>
                <a:cs typeface="Menlo Regular"/>
              </a:rPr>
              <a:t>authorsinfo.aspx</a:t>
            </a:r>
            <a:endParaRPr lang="en-US" sz="1600" dirty="0">
              <a:latin typeface="Menlo Regular"/>
              <a:cs typeface="Menlo Regular"/>
            </a:endParaRPr>
          </a:p>
        </p:txBody>
      </p:sp>
      <p:sp>
        <p:nvSpPr>
          <p:cNvPr id="10" name="Rectangle 9"/>
          <p:cNvSpPr/>
          <p:nvPr/>
        </p:nvSpPr>
        <p:spPr>
          <a:xfrm>
            <a:off x="533400" y="5791200"/>
            <a:ext cx="5791200" cy="6096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990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153400" cy="1477962"/>
          </a:xfrm>
        </p:spPr>
        <p:txBody>
          <a:bodyPr/>
          <a:lstStyle/>
          <a:p>
            <a:r>
              <a:rPr lang="en-US" sz="4000" dirty="0" smtClean="0"/>
              <a:t>It seems checking the PH assumption is important …</a:t>
            </a:r>
            <a:endParaRPr lang="en-US" sz="4000" dirty="0"/>
          </a:p>
        </p:txBody>
      </p:sp>
      <p:sp>
        <p:nvSpPr>
          <p:cNvPr id="5" name="Content Placeholder 4"/>
          <p:cNvSpPr>
            <a:spLocks noGrp="1"/>
          </p:cNvSpPr>
          <p:nvPr>
            <p:ph idx="1"/>
          </p:nvPr>
        </p:nvSpPr>
        <p:spPr>
          <a:xfrm>
            <a:off x="457200" y="1981200"/>
            <a:ext cx="8305800" cy="4603750"/>
          </a:xfrm>
        </p:spPr>
        <p:txBody>
          <a:bodyPr/>
          <a:lstStyle/>
          <a:p>
            <a:r>
              <a:rPr lang="en-US" dirty="0"/>
              <a:t>Check by your eye ball </a:t>
            </a:r>
            <a:r>
              <a:rPr lang="en-US" dirty="0" smtClean="0"/>
              <a:t>– (subjective…)</a:t>
            </a:r>
          </a:p>
          <a:p>
            <a:pPr lvl="1"/>
            <a:r>
              <a:rPr lang="en-US" dirty="0" smtClean="0"/>
              <a:t>Log(-log(S(t))) vs. t</a:t>
            </a:r>
            <a:endParaRPr lang="en-US" dirty="0"/>
          </a:p>
          <a:p>
            <a:r>
              <a:rPr lang="en-US" dirty="0" smtClean="0"/>
              <a:t>Statistical tests </a:t>
            </a:r>
          </a:p>
          <a:p>
            <a:pPr lvl="1"/>
            <a:r>
              <a:rPr lang="en-US" dirty="0" smtClean="0"/>
              <a:t>Include time-varying covariates in Cox’s model</a:t>
            </a:r>
          </a:p>
          <a:p>
            <a:pPr lvl="1"/>
            <a:r>
              <a:rPr lang="en-US" dirty="0" smtClean="0"/>
              <a:t>Goodness of fit tests</a:t>
            </a:r>
          </a:p>
          <a:p>
            <a:pPr lvl="2"/>
            <a:r>
              <a:rPr lang="en-US" dirty="0" err="1" smtClean="0"/>
              <a:t>Schoenfeld</a:t>
            </a:r>
            <a:r>
              <a:rPr lang="en-US" dirty="0" smtClean="0"/>
              <a:t> residuals (</a:t>
            </a:r>
            <a:r>
              <a:rPr lang="en-US" dirty="0" err="1" smtClean="0"/>
              <a:t>Schoenfeld</a:t>
            </a:r>
            <a:r>
              <a:rPr lang="en-US" dirty="0" smtClean="0"/>
              <a:t>, 1982)</a:t>
            </a:r>
          </a:p>
          <a:p>
            <a:pPr lvl="2"/>
            <a:r>
              <a:rPr lang="en-US" dirty="0" smtClean="0"/>
              <a:t>Weighted residuals (</a:t>
            </a:r>
            <a:r>
              <a:rPr lang="en-US" dirty="0" err="1" smtClean="0"/>
              <a:t>Grambsh</a:t>
            </a:r>
            <a:r>
              <a:rPr lang="en-US" dirty="0" smtClean="0"/>
              <a:t> &amp; </a:t>
            </a:r>
            <a:r>
              <a:rPr lang="en-US" dirty="0" err="1" smtClean="0"/>
              <a:t>Therneau</a:t>
            </a:r>
            <a:r>
              <a:rPr lang="en-US" dirty="0" smtClean="0"/>
              <a:t>, 1994)</a:t>
            </a:r>
          </a:p>
          <a:p>
            <a:pPr lvl="2"/>
            <a:r>
              <a:rPr lang="en-US" dirty="0" smtClean="0"/>
              <a:t>Cumulative residuals (Lin &amp; Wei, 2002) </a:t>
            </a: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16</a:t>
            </a:fld>
            <a:endParaRPr lang="en-US" altLang="ja-JP"/>
          </a:p>
        </p:txBody>
      </p:sp>
    </p:spTree>
    <p:extLst>
      <p:ext uri="{BB962C8B-B14F-4D97-AF65-F5344CB8AC3E}">
        <p14:creationId xmlns:p14="http://schemas.microsoft.com/office/powerpoint/2010/main" val="2976091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249362"/>
          </a:xfrm>
        </p:spPr>
        <p:txBody>
          <a:bodyPr/>
          <a:lstStyle/>
          <a:p>
            <a:r>
              <a:rPr lang="en-US" sz="4000" i="1" dirty="0" smtClean="0"/>
              <a:t>But, can we actually rule out </a:t>
            </a:r>
            <a:br>
              <a:rPr lang="en-US" sz="4000" i="1" dirty="0" smtClean="0"/>
            </a:br>
            <a:r>
              <a:rPr lang="en-US" sz="4000" i="1" dirty="0" smtClean="0"/>
              <a:t>non-PH cases by statistical tests?</a:t>
            </a:r>
            <a:endParaRPr lang="en-US" sz="4000" i="1" dirty="0"/>
          </a:p>
        </p:txBody>
      </p:sp>
      <p:sp>
        <p:nvSpPr>
          <p:cNvPr id="3" name="Content Placeholder 2"/>
          <p:cNvSpPr>
            <a:spLocks noGrp="1"/>
          </p:cNvSpPr>
          <p:nvPr>
            <p:ph idx="1"/>
          </p:nvPr>
        </p:nvSpPr>
        <p:spPr>
          <a:xfrm>
            <a:off x="609600" y="1828800"/>
            <a:ext cx="6324600" cy="1953448"/>
          </a:xfrm>
        </p:spPr>
        <p:txBody>
          <a:bodyPr/>
          <a:lstStyle/>
          <a:p>
            <a:pPr marL="0" indent="0">
              <a:buNone/>
            </a:pPr>
            <a:r>
              <a:rPr lang="en-US" u="sng" dirty="0" smtClean="0"/>
              <a:t>Testing the PH assumption</a:t>
            </a:r>
          </a:p>
          <a:p>
            <a:r>
              <a:rPr lang="en-US" dirty="0" smtClean="0"/>
              <a:t>H</a:t>
            </a:r>
            <a:r>
              <a:rPr lang="en-US" baseline="-25000" dirty="0" smtClean="0"/>
              <a:t>0</a:t>
            </a:r>
            <a:r>
              <a:rPr lang="en-US" dirty="0" smtClean="0"/>
              <a:t>: “PH is correct”</a:t>
            </a:r>
          </a:p>
          <a:p>
            <a:r>
              <a:rPr lang="en-US" dirty="0" smtClean="0"/>
              <a:t>H</a:t>
            </a:r>
            <a:r>
              <a:rPr lang="en-US" baseline="-25000" dirty="0" smtClean="0"/>
              <a:t>1</a:t>
            </a:r>
            <a:r>
              <a:rPr lang="en-US" dirty="0" smtClean="0"/>
              <a:t>: “PH is NOT correct”</a:t>
            </a:r>
            <a:endParaRPr lang="en-US" sz="2600" dirty="0">
              <a:sym typeface="Wingdings"/>
            </a:endParaRP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17</a:t>
            </a:fld>
            <a:endParaRPr lang="en-US" altLang="ja-JP"/>
          </a:p>
        </p:txBody>
      </p:sp>
      <p:sp>
        <p:nvSpPr>
          <p:cNvPr id="5" name="TextBox 4"/>
          <p:cNvSpPr txBox="1"/>
          <p:nvPr/>
        </p:nvSpPr>
        <p:spPr>
          <a:xfrm>
            <a:off x="381000" y="3962400"/>
            <a:ext cx="8382000" cy="2554545"/>
          </a:xfrm>
          <a:prstGeom prst="rect">
            <a:avLst/>
          </a:prstGeom>
          <a:noFill/>
          <a:ln>
            <a:solidFill>
              <a:srgbClr val="FFFFFF"/>
            </a:solidFill>
          </a:ln>
        </p:spPr>
        <p:txBody>
          <a:bodyPr wrap="square" rtlCol="0">
            <a:spAutoFit/>
          </a:bodyPr>
          <a:lstStyle/>
          <a:p>
            <a:pPr marL="342900" indent="-342900">
              <a:buFont typeface="Arial"/>
              <a:buChar char="•"/>
            </a:pPr>
            <a:r>
              <a:rPr lang="en-US" sz="3200" dirty="0" smtClean="0">
                <a:solidFill>
                  <a:srgbClr val="FFFF00"/>
                </a:solidFill>
              </a:rPr>
              <a:t>N.S. does not necessary means </a:t>
            </a:r>
            <a:br>
              <a:rPr lang="en-US" sz="3200" dirty="0" smtClean="0">
                <a:solidFill>
                  <a:srgbClr val="FFFF00"/>
                </a:solidFill>
              </a:rPr>
            </a:br>
            <a:r>
              <a:rPr lang="en-US" sz="3200" dirty="0" smtClean="0">
                <a:solidFill>
                  <a:srgbClr val="FFFF00"/>
                </a:solidFill>
              </a:rPr>
              <a:t>“H</a:t>
            </a:r>
            <a:r>
              <a:rPr lang="en-US" sz="3200" baseline="-25000" dirty="0" smtClean="0">
                <a:solidFill>
                  <a:srgbClr val="FFFF00"/>
                </a:solidFill>
              </a:rPr>
              <a:t>0</a:t>
            </a:r>
            <a:r>
              <a:rPr lang="en-US" sz="3200" dirty="0" smtClean="0">
                <a:solidFill>
                  <a:srgbClr val="FFFF00"/>
                </a:solidFill>
              </a:rPr>
              <a:t>: PH is correct” is true</a:t>
            </a:r>
          </a:p>
          <a:p>
            <a:pPr marL="342900" indent="-342900">
              <a:buFont typeface="Arial"/>
              <a:buChar char="•"/>
            </a:pPr>
            <a:r>
              <a:rPr lang="en-US" sz="3200" dirty="0" smtClean="0">
                <a:solidFill>
                  <a:srgbClr val="FFFF00"/>
                </a:solidFill>
              </a:rPr>
              <a:t>Also, if sample size is huge, a significant p-value will be </a:t>
            </a:r>
            <a:r>
              <a:rPr lang="en-US" sz="3200" dirty="0">
                <a:solidFill>
                  <a:srgbClr val="FFFF00"/>
                </a:solidFill>
              </a:rPr>
              <a:t>observed </a:t>
            </a:r>
            <a:r>
              <a:rPr lang="en-US" sz="3200" dirty="0" smtClean="0">
                <a:solidFill>
                  <a:srgbClr val="FFFF00"/>
                </a:solidFill>
              </a:rPr>
              <a:t>even with </a:t>
            </a:r>
            <a:r>
              <a:rPr lang="en-US" sz="3200" dirty="0">
                <a:solidFill>
                  <a:srgbClr val="FFFF00"/>
                </a:solidFill>
              </a:rPr>
              <a:t>a tiny deviation from the PH</a:t>
            </a:r>
          </a:p>
        </p:txBody>
      </p:sp>
    </p:spTree>
    <p:extLst>
      <p:ext uri="{BB962C8B-B14F-4D97-AF65-F5344CB8AC3E}">
        <p14:creationId xmlns:p14="http://schemas.microsoft.com/office/powerpoint/2010/main" val="2019988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894158"/>
            <a:ext cx="4038600" cy="45828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igure1-E4A03-New6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2143538"/>
            <a:ext cx="8305799" cy="4333461"/>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18</a:t>
            </a:fld>
            <a:endParaRPr lang="en-US" altLang="ja-JP"/>
          </a:p>
        </p:txBody>
      </p:sp>
      <p:sp>
        <p:nvSpPr>
          <p:cNvPr id="6" name="Title 1"/>
          <p:cNvSpPr txBox="1">
            <a:spLocks/>
          </p:cNvSpPr>
          <p:nvPr/>
        </p:nvSpPr>
        <p:spPr>
          <a:xfrm>
            <a:off x="1447800" y="1981200"/>
            <a:ext cx="2679700" cy="417243"/>
          </a:xfrm>
          <a:prstGeom prst="rect">
            <a:avLst/>
          </a:prstGeom>
        </p:spPr>
        <p:txBody>
          <a:bodyPr/>
          <a:lst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9pPr>
          </a:lstStyle>
          <a:p>
            <a:pPr algn="l"/>
            <a:r>
              <a:rPr lang="en-US" sz="1600" b="1" dirty="0" smtClean="0">
                <a:solidFill>
                  <a:schemeClr val="bg1"/>
                </a:solidFill>
                <a:cs typeface="Times New Roman"/>
              </a:rPr>
              <a:t>Example (ECOG E4A03)</a:t>
            </a:r>
            <a:endParaRPr lang="en-US" sz="1600" b="1" dirty="0">
              <a:solidFill>
                <a:schemeClr val="bg1"/>
              </a:solidFill>
            </a:endParaRPr>
          </a:p>
        </p:txBody>
      </p:sp>
      <p:sp>
        <p:nvSpPr>
          <p:cNvPr id="9" name="Rectangle 8"/>
          <p:cNvSpPr/>
          <p:nvPr/>
        </p:nvSpPr>
        <p:spPr>
          <a:xfrm>
            <a:off x="513096" y="2286000"/>
            <a:ext cx="1068214" cy="523220"/>
          </a:xfrm>
          <a:prstGeom prst="rect">
            <a:avLst/>
          </a:prstGeom>
          <a:ln>
            <a:noFill/>
          </a:ln>
        </p:spPr>
        <p:txBody>
          <a:bodyPr wrap="square">
            <a:spAutoFit/>
          </a:bodyPr>
          <a:lstStyle/>
          <a:p>
            <a:r>
              <a:rPr lang="en-US" sz="1400" dirty="0">
                <a:solidFill>
                  <a:srgbClr val="0000FF"/>
                </a:solidFill>
              </a:rPr>
              <a:t>Low-dose</a:t>
            </a:r>
          </a:p>
          <a:p>
            <a:r>
              <a:rPr lang="en-US" sz="1400" dirty="0">
                <a:solidFill>
                  <a:srgbClr val="FF0000"/>
                </a:solidFill>
              </a:rPr>
              <a:t>High-Dose</a:t>
            </a:r>
          </a:p>
        </p:txBody>
      </p:sp>
      <p:grpSp>
        <p:nvGrpSpPr>
          <p:cNvPr id="15" name="Group 14"/>
          <p:cNvGrpSpPr/>
          <p:nvPr/>
        </p:nvGrpSpPr>
        <p:grpSpPr>
          <a:xfrm>
            <a:off x="457200" y="5985302"/>
            <a:ext cx="3808847" cy="415498"/>
            <a:chOff x="609600" y="5375702"/>
            <a:chExt cx="3808847" cy="415498"/>
          </a:xfrm>
        </p:grpSpPr>
        <p:sp>
          <p:nvSpPr>
            <p:cNvPr id="16" name="TextBox 15"/>
            <p:cNvSpPr txBox="1"/>
            <p:nvPr/>
          </p:nvSpPr>
          <p:spPr>
            <a:xfrm>
              <a:off x="1072149" y="5375702"/>
              <a:ext cx="3346298" cy="415498"/>
            </a:xfrm>
            <a:prstGeom prst="rect">
              <a:avLst/>
            </a:prstGeom>
            <a:noFill/>
          </p:spPr>
          <p:txBody>
            <a:bodyPr wrap="none" rtlCol="0">
              <a:spAutoFit/>
            </a:bodyPr>
            <a:lstStyle/>
            <a:p>
              <a:r>
                <a:rPr lang="en-US" sz="1050" dirty="0" smtClean="0">
                  <a:solidFill>
                    <a:schemeClr val="bg1"/>
                  </a:solidFill>
                  <a:latin typeface="Menlo Regular"/>
                  <a:cs typeface="Menlo Regular"/>
                </a:rPr>
                <a:t>223  210  200  189  180  172  124   90</a:t>
              </a:r>
            </a:p>
            <a:p>
              <a:r>
                <a:rPr lang="en-US" sz="1050" dirty="0" smtClean="0">
                  <a:solidFill>
                    <a:schemeClr val="bg1"/>
                  </a:solidFill>
                  <a:latin typeface="Menlo Regular"/>
                  <a:cs typeface="Menlo Regular"/>
                </a:rPr>
                <a:t>222  218  214  208  209  193  147   96  </a:t>
              </a:r>
              <a:endParaRPr lang="en-US" sz="1050" dirty="0">
                <a:solidFill>
                  <a:schemeClr val="bg1"/>
                </a:solidFill>
                <a:latin typeface="Menlo Regular"/>
                <a:cs typeface="Menlo Regular"/>
              </a:endParaRPr>
            </a:p>
          </p:txBody>
        </p:sp>
        <p:sp>
          <p:nvSpPr>
            <p:cNvPr id="17" name="TextBox 16"/>
            <p:cNvSpPr txBox="1"/>
            <p:nvPr/>
          </p:nvSpPr>
          <p:spPr>
            <a:xfrm>
              <a:off x="609600" y="5375702"/>
              <a:ext cx="590003" cy="415498"/>
            </a:xfrm>
            <a:prstGeom prst="rect">
              <a:avLst/>
            </a:prstGeom>
            <a:noFill/>
          </p:spPr>
          <p:txBody>
            <a:bodyPr wrap="none" rtlCol="0">
              <a:spAutoFit/>
            </a:bodyPr>
            <a:lstStyle/>
            <a:p>
              <a:r>
                <a:rPr lang="en-US" sz="1050" dirty="0" smtClean="0">
                  <a:solidFill>
                    <a:schemeClr val="bg1"/>
                  </a:solidFill>
                  <a:latin typeface="Menlo Regular"/>
                  <a:cs typeface="Menlo Regular"/>
                </a:rPr>
                <a:t>High: </a:t>
              </a:r>
            </a:p>
            <a:p>
              <a:r>
                <a:rPr lang="en-US" sz="1050" dirty="0" smtClean="0">
                  <a:solidFill>
                    <a:schemeClr val="bg1"/>
                  </a:solidFill>
                  <a:latin typeface="Menlo Regular"/>
                  <a:cs typeface="Menlo Regular"/>
                </a:rPr>
                <a:t>Low:</a:t>
              </a:r>
              <a:endParaRPr lang="en-US" sz="1050" dirty="0">
                <a:solidFill>
                  <a:schemeClr val="bg1"/>
                </a:solidFill>
                <a:latin typeface="Menlo Regular"/>
                <a:cs typeface="Menlo Regular"/>
              </a:endParaRPr>
            </a:p>
          </p:txBody>
        </p:sp>
      </p:grpSp>
      <p:sp>
        <p:nvSpPr>
          <p:cNvPr id="2" name="TextBox 1"/>
          <p:cNvSpPr txBox="1"/>
          <p:nvPr/>
        </p:nvSpPr>
        <p:spPr>
          <a:xfrm>
            <a:off x="152400" y="405824"/>
            <a:ext cx="8915400" cy="1077218"/>
          </a:xfrm>
          <a:prstGeom prst="rect">
            <a:avLst/>
          </a:prstGeom>
          <a:noFill/>
        </p:spPr>
        <p:txBody>
          <a:bodyPr wrap="square" rtlCol="0">
            <a:spAutoFit/>
          </a:bodyPr>
          <a:lstStyle/>
          <a:p>
            <a:pPr algn="ctr"/>
            <a:r>
              <a:rPr lang="en-US" sz="3200" b="1" i="1" dirty="0"/>
              <a:t>N</a:t>
            </a:r>
            <a:r>
              <a:rPr lang="en-US" sz="3200" b="1" i="1" dirty="0" smtClean="0"/>
              <a:t>eed a single number to summarize the difference between two functions</a:t>
            </a:r>
            <a:endParaRPr lang="en-US" sz="3200" b="1" i="1" dirty="0"/>
          </a:p>
        </p:txBody>
      </p:sp>
      <p:sp>
        <p:nvSpPr>
          <p:cNvPr id="3" name="TextBox 2"/>
          <p:cNvSpPr txBox="1"/>
          <p:nvPr/>
        </p:nvSpPr>
        <p:spPr>
          <a:xfrm>
            <a:off x="4724400" y="1813667"/>
            <a:ext cx="3878987" cy="584776"/>
          </a:xfrm>
          <a:prstGeom prst="rect">
            <a:avLst/>
          </a:prstGeom>
          <a:noFill/>
        </p:spPr>
        <p:txBody>
          <a:bodyPr wrap="none" rtlCol="0">
            <a:spAutoFit/>
          </a:bodyPr>
          <a:lstStyle/>
          <a:p>
            <a:r>
              <a:rPr lang="en-US" sz="3200" dirty="0" smtClean="0">
                <a:solidFill>
                  <a:srgbClr val="FFFF00"/>
                </a:solidFill>
              </a:rPr>
              <a:t>No perfect summary</a:t>
            </a:r>
            <a:endParaRPr lang="en-US" sz="3200" dirty="0">
              <a:solidFill>
                <a:srgbClr val="FFFF00"/>
              </a:solidFill>
            </a:endParaRPr>
          </a:p>
        </p:txBody>
      </p:sp>
      <p:sp>
        <p:nvSpPr>
          <p:cNvPr id="18" name="TextBox 17"/>
          <p:cNvSpPr txBox="1"/>
          <p:nvPr/>
        </p:nvSpPr>
        <p:spPr>
          <a:xfrm>
            <a:off x="4724400" y="2819400"/>
            <a:ext cx="4046439" cy="3108544"/>
          </a:xfrm>
          <a:prstGeom prst="rect">
            <a:avLst/>
          </a:prstGeom>
          <a:noFill/>
        </p:spPr>
        <p:txBody>
          <a:bodyPr wrap="square" rtlCol="0">
            <a:spAutoFit/>
          </a:bodyPr>
          <a:lstStyle/>
          <a:p>
            <a:r>
              <a:rPr lang="en-US" sz="2800" dirty="0" smtClean="0"/>
              <a:t>Desirable ones: </a:t>
            </a:r>
            <a:br>
              <a:rPr lang="en-US" sz="2800" dirty="0" smtClean="0"/>
            </a:br>
            <a:r>
              <a:rPr lang="en-US" sz="2800" dirty="0" smtClean="0"/>
              <a:t>... do not need a strong modeling assumption on the relationship between the two curves</a:t>
            </a:r>
          </a:p>
          <a:p>
            <a:endParaRPr lang="en-US" sz="2800" dirty="0">
              <a:solidFill>
                <a:srgbClr val="FFFF00"/>
              </a:solidFill>
            </a:endParaRPr>
          </a:p>
          <a:p>
            <a:r>
              <a:rPr lang="en-US" sz="2800" dirty="0" smtClean="0">
                <a:solidFill>
                  <a:srgbClr val="FFFF00"/>
                </a:solidFill>
                <a:sym typeface="Wingdings"/>
              </a:rPr>
              <a:t> model-free measures</a:t>
            </a:r>
            <a:endParaRPr lang="en-US" sz="2800" dirty="0">
              <a:solidFill>
                <a:srgbClr val="FFFF00"/>
              </a:solidFill>
            </a:endParaRPr>
          </a:p>
        </p:txBody>
      </p:sp>
    </p:spTree>
    <p:extLst>
      <p:ext uri="{BB962C8B-B14F-4D97-AF65-F5344CB8AC3E}">
        <p14:creationId xmlns:p14="http://schemas.microsoft.com/office/powerpoint/2010/main" val="1917754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284558"/>
            <a:ext cx="4038600" cy="45828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igure1-E4A03-New6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1533938"/>
            <a:ext cx="8305799" cy="4333461"/>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19</a:t>
            </a:fld>
            <a:endParaRPr lang="en-US" altLang="ja-JP"/>
          </a:p>
        </p:txBody>
      </p:sp>
      <p:sp>
        <p:nvSpPr>
          <p:cNvPr id="6" name="Title 1"/>
          <p:cNvSpPr txBox="1">
            <a:spLocks/>
          </p:cNvSpPr>
          <p:nvPr/>
        </p:nvSpPr>
        <p:spPr>
          <a:xfrm>
            <a:off x="1447800" y="1371600"/>
            <a:ext cx="2679700" cy="417243"/>
          </a:xfrm>
          <a:prstGeom prst="rect">
            <a:avLst/>
          </a:prstGeom>
        </p:spPr>
        <p:txBody>
          <a:bodyPr/>
          <a:lst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9pPr>
          </a:lstStyle>
          <a:p>
            <a:pPr algn="l"/>
            <a:r>
              <a:rPr lang="en-US" sz="1600" b="1" dirty="0" smtClean="0">
                <a:solidFill>
                  <a:schemeClr val="bg1"/>
                </a:solidFill>
                <a:cs typeface="Times New Roman"/>
              </a:rPr>
              <a:t>Example (ECOG E4A03)</a:t>
            </a:r>
            <a:endParaRPr lang="en-US" sz="1600" b="1" dirty="0">
              <a:solidFill>
                <a:schemeClr val="bg1"/>
              </a:solidFill>
            </a:endParaRPr>
          </a:p>
        </p:txBody>
      </p:sp>
      <p:sp>
        <p:nvSpPr>
          <p:cNvPr id="9" name="Rectangle 8"/>
          <p:cNvSpPr/>
          <p:nvPr/>
        </p:nvSpPr>
        <p:spPr>
          <a:xfrm>
            <a:off x="513096" y="1676400"/>
            <a:ext cx="1068214" cy="523220"/>
          </a:xfrm>
          <a:prstGeom prst="rect">
            <a:avLst/>
          </a:prstGeom>
          <a:ln>
            <a:noFill/>
          </a:ln>
        </p:spPr>
        <p:txBody>
          <a:bodyPr wrap="square">
            <a:spAutoFit/>
          </a:bodyPr>
          <a:lstStyle/>
          <a:p>
            <a:r>
              <a:rPr lang="en-US" sz="1400" dirty="0">
                <a:solidFill>
                  <a:srgbClr val="0000FF"/>
                </a:solidFill>
              </a:rPr>
              <a:t>Low-dose</a:t>
            </a:r>
          </a:p>
          <a:p>
            <a:r>
              <a:rPr lang="en-US" sz="1400" dirty="0">
                <a:solidFill>
                  <a:srgbClr val="FF0000"/>
                </a:solidFill>
              </a:rPr>
              <a:t>High-Dose</a:t>
            </a:r>
          </a:p>
        </p:txBody>
      </p:sp>
      <p:grpSp>
        <p:nvGrpSpPr>
          <p:cNvPr id="15" name="Group 14"/>
          <p:cNvGrpSpPr/>
          <p:nvPr/>
        </p:nvGrpSpPr>
        <p:grpSpPr>
          <a:xfrm>
            <a:off x="457200" y="5375702"/>
            <a:ext cx="3808847" cy="415498"/>
            <a:chOff x="609600" y="5375702"/>
            <a:chExt cx="3808847" cy="415498"/>
          </a:xfrm>
        </p:grpSpPr>
        <p:sp>
          <p:nvSpPr>
            <p:cNvPr id="16" name="TextBox 15"/>
            <p:cNvSpPr txBox="1"/>
            <p:nvPr/>
          </p:nvSpPr>
          <p:spPr>
            <a:xfrm>
              <a:off x="1072149" y="5375702"/>
              <a:ext cx="3346298" cy="415498"/>
            </a:xfrm>
            <a:prstGeom prst="rect">
              <a:avLst/>
            </a:prstGeom>
            <a:noFill/>
          </p:spPr>
          <p:txBody>
            <a:bodyPr wrap="none" rtlCol="0">
              <a:spAutoFit/>
            </a:bodyPr>
            <a:lstStyle/>
            <a:p>
              <a:r>
                <a:rPr lang="en-US" sz="1050" dirty="0" smtClean="0">
                  <a:solidFill>
                    <a:schemeClr val="bg1"/>
                  </a:solidFill>
                  <a:latin typeface="Menlo Regular"/>
                  <a:cs typeface="Menlo Regular"/>
                </a:rPr>
                <a:t>223  210  200  189  180  172  124   90</a:t>
              </a:r>
            </a:p>
            <a:p>
              <a:r>
                <a:rPr lang="en-US" sz="1050" dirty="0" smtClean="0">
                  <a:solidFill>
                    <a:schemeClr val="bg1"/>
                  </a:solidFill>
                  <a:latin typeface="Menlo Regular"/>
                  <a:cs typeface="Menlo Regular"/>
                </a:rPr>
                <a:t>222  218  214  208  209  193  147   96  </a:t>
              </a:r>
              <a:endParaRPr lang="en-US" sz="1050" dirty="0">
                <a:solidFill>
                  <a:schemeClr val="bg1"/>
                </a:solidFill>
                <a:latin typeface="Menlo Regular"/>
                <a:cs typeface="Menlo Regular"/>
              </a:endParaRPr>
            </a:p>
          </p:txBody>
        </p:sp>
        <p:sp>
          <p:nvSpPr>
            <p:cNvPr id="17" name="TextBox 16"/>
            <p:cNvSpPr txBox="1"/>
            <p:nvPr/>
          </p:nvSpPr>
          <p:spPr>
            <a:xfrm>
              <a:off x="609600" y="5375702"/>
              <a:ext cx="590003" cy="415498"/>
            </a:xfrm>
            <a:prstGeom prst="rect">
              <a:avLst/>
            </a:prstGeom>
            <a:noFill/>
          </p:spPr>
          <p:txBody>
            <a:bodyPr wrap="none" rtlCol="0">
              <a:spAutoFit/>
            </a:bodyPr>
            <a:lstStyle/>
            <a:p>
              <a:r>
                <a:rPr lang="en-US" sz="1050" dirty="0" smtClean="0">
                  <a:solidFill>
                    <a:schemeClr val="bg1"/>
                  </a:solidFill>
                  <a:latin typeface="Menlo Regular"/>
                  <a:cs typeface="Menlo Regular"/>
                </a:rPr>
                <a:t>High: </a:t>
              </a:r>
            </a:p>
            <a:p>
              <a:r>
                <a:rPr lang="en-US" sz="1050" dirty="0" smtClean="0">
                  <a:solidFill>
                    <a:schemeClr val="bg1"/>
                  </a:solidFill>
                  <a:latin typeface="Menlo Regular"/>
                  <a:cs typeface="Menlo Regular"/>
                </a:rPr>
                <a:t>Low:</a:t>
              </a:r>
              <a:endParaRPr lang="en-US" sz="1050" dirty="0">
                <a:solidFill>
                  <a:schemeClr val="bg1"/>
                </a:solidFill>
                <a:latin typeface="Menlo Regular"/>
                <a:cs typeface="Menlo Regular"/>
              </a:endParaRPr>
            </a:p>
          </p:txBody>
        </p:sp>
      </p:grpSp>
      <p:sp>
        <p:nvSpPr>
          <p:cNvPr id="2" name="TextBox 1"/>
          <p:cNvSpPr txBox="1"/>
          <p:nvPr/>
        </p:nvSpPr>
        <p:spPr>
          <a:xfrm>
            <a:off x="1524000" y="329712"/>
            <a:ext cx="6111243" cy="646331"/>
          </a:xfrm>
          <a:prstGeom prst="rect">
            <a:avLst/>
          </a:prstGeom>
          <a:noFill/>
        </p:spPr>
        <p:txBody>
          <a:bodyPr wrap="none" rtlCol="0">
            <a:spAutoFit/>
          </a:bodyPr>
          <a:lstStyle/>
          <a:p>
            <a:r>
              <a:rPr lang="en-US" sz="3600" dirty="0"/>
              <a:t> </a:t>
            </a:r>
            <a:r>
              <a:rPr lang="en-US" sz="3600" dirty="0" smtClean="0"/>
              <a:t>(1) t</a:t>
            </a:r>
            <a:r>
              <a:rPr lang="en-US" sz="3600" dirty="0"/>
              <a:t>-year survival probability</a:t>
            </a:r>
          </a:p>
        </p:txBody>
      </p:sp>
      <p:cxnSp>
        <p:nvCxnSpPr>
          <p:cNvPr id="18" name="Straight Arrow Connector 17"/>
          <p:cNvCxnSpPr/>
          <p:nvPr/>
        </p:nvCxnSpPr>
        <p:spPr>
          <a:xfrm flipV="1">
            <a:off x="2057400" y="2743200"/>
            <a:ext cx="0" cy="22098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2971800"/>
            <a:ext cx="0" cy="19812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59845" y="4075836"/>
            <a:ext cx="1749998" cy="1754327"/>
          </a:xfrm>
          <a:prstGeom prst="rect">
            <a:avLst/>
          </a:prstGeom>
          <a:noFill/>
        </p:spPr>
        <p:txBody>
          <a:bodyPr wrap="none" rtlCol="0">
            <a:spAutoFit/>
          </a:bodyPr>
          <a:lstStyle/>
          <a:p>
            <a:r>
              <a:rPr lang="en-US" sz="3600" dirty="0" smtClean="0"/>
              <a:t>1-year? </a:t>
            </a:r>
          </a:p>
          <a:p>
            <a:r>
              <a:rPr lang="en-US" sz="3600" dirty="0" smtClean="0"/>
              <a:t>2-year?</a:t>
            </a:r>
          </a:p>
          <a:p>
            <a:r>
              <a:rPr lang="en-US" sz="3600" dirty="0" smtClean="0"/>
              <a:t>3-year?</a:t>
            </a:r>
            <a:endParaRPr lang="en-US" sz="3600" dirty="0"/>
          </a:p>
        </p:txBody>
      </p:sp>
      <p:cxnSp>
        <p:nvCxnSpPr>
          <p:cNvPr id="14" name="Straight Arrow Connector 13"/>
          <p:cNvCxnSpPr/>
          <p:nvPr/>
        </p:nvCxnSpPr>
        <p:spPr>
          <a:xfrm flipV="1">
            <a:off x="4038600" y="2971800"/>
            <a:ext cx="0" cy="19812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1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882900"/>
            <a:ext cx="2895600" cy="622300"/>
          </a:xfrm>
          <a:prstGeom prst="rect">
            <a:avLst/>
          </a:prstGeom>
        </p:spPr>
      </p:pic>
      <p:pic>
        <p:nvPicPr>
          <p:cNvPr id="13" name="Picture 1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8900" y="1809750"/>
            <a:ext cx="3327400" cy="622300"/>
          </a:xfrm>
          <a:prstGeom prst="rect">
            <a:avLst/>
          </a:prstGeom>
        </p:spPr>
      </p:pic>
    </p:spTree>
    <p:extLst>
      <p:ext uri="{BB962C8B-B14F-4D97-AF65-F5344CB8AC3E}">
        <p14:creationId xmlns:p14="http://schemas.microsoft.com/office/powerpoint/2010/main" val="202917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Brian </a:t>
            </a:r>
            <a:r>
              <a:rPr lang="en-US" dirty="0" err="1" smtClean="0"/>
              <a:t>Claggett</a:t>
            </a:r>
            <a:endParaRPr lang="en-US" dirty="0" smtClean="0"/>
          </a:p>
          <a:p>
            <a:r>
              <a:rPr lang="en-US" dirty="0" smtClean="0"/>
              <a:t>Lu </a:t>
            </a:r>
            <a:r>
              <a:rPr lang="en-US" dirty="0" err="1" smtClean="0"/>
              <a:t>Tian</a:t>
            </a:r>
            <a:endParaRPr lang="en-US" dirty="0" smtClean="0"/>
          </a:p>
          <a:p>
            <a:r>
              <a:rPr lang="en-US" dirty="0" smtClean="0"/>
              <a:t>LJ Wei</a:t>
            </a:r>
          </a:p>
          <a:p>
            <a:endParaRPr lang="en-US" dirty="0"/>
          </a:p>
          <a:p>
            <a:r>
              <a:rPr lang="en-US" dirty="0" smtClean="0"/>
              <a:t>ECOG for data sharing of E4A03 trial</a:t>
            </a: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2</a:t>
            </a:fld>
            <a:endParaRPr lang="en-US" altLang="ja-JP"/>
          </a:p>
        </p:txBody>
      </p:sp>
    </p:spTree>
    <p:extLst>
      <p:ext uri="{BB962C8B-B14F-4D97-AF65-F5344CB8AC3E}">
        <p14:creationId xmlns:p14="http://schemas.microsoft.com/office/powerpoint/2010/main" val="30508885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284558"/>
            <a:ext cx="4038600" cy="45828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Figure1-E4A03-New6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1533938"/>
            <a:ext cx="8305799" cy="4333461"/>
          </a:xfrm>
          <a:prstGeom prst="rect">
            <a:avLst/>
          </a:prstGeom>
        </p:spPr>
      </p:pic>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20</a:t>
            </a:fld>
            <a:endParaRPr lang="en-US" altLang="ja-JP"/>
          </a:p>
        </p:txBody>
      </p:sp>
      <p:sp>
        <p:nvSpPr>
          <p:cNvPr id="6" name="Title 1"/>
          <p:cNvSpPr txBox="1">
            <a:spLocks/>
          </p:cNvSpPr>
          <p:nvPr/>
        </p:nvSpPr>
        <p:spPr>
          <a:xfrm>
            <a:off x="1447800" y="1371600"/>
            <a:ext cx="2679700" cy="417243"/>
          </a:xfrm>
          <a:prstGeom prst="rect">
            <a:avLst/>
          </a:prstGeom>
        </p:spPr>
        <p:txBody>
          <a:bodyPr/>
          <a:lst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cs typeface="ＭＳ Ｐゴシック" charset="-128"/>
              </a:defRPr>
            </a:lvl9pPr>
          </a:lstStyle>
          <a:p>
            <a:pPr algn="l"/>
            <a:r>
              <a:rPr lang="en-US" sz="1600" b="1" dirty="0" smtClean="0">
                <a:solidFill>
                  <a:schemeClr val="bg1"/>
                </a:solidFill>
                <a:cs typeface="Times New Roman"/>
              </a:rPr>
              <a:t>Example (ECOG E4A03)</a:t>
            </a:r>
            <a:endParaRPr lang="en-US" sz="1600" b="1" dirty="0">
              <a:solidFill>
                <a:schemeClr val="bg1"/>
              </a:solidFill>
            </a:endParaRPr>
          </a:p>
        </p:txBody>
      </p:sp>
      <p:sp>
        <p:nvSpPr>
          <p:cNvPr id="9" name="Rectangle 8"/>
          <p:cNvSpPr/>
          <p:nvPr/>
        </p:nvSpPr>
        <p:spPr>
          <a:xfrm>
            <a:off x="513096" y="1676400"/>
            <a:ext cx="1068214" cy="523220"/>
          </a:xfrm>
          <a:prstGeom prst="rect">
            <a:avLst/>
          </a:prstGeom>
          <a:ln>
            <a:noFill/>
          </a:ln>
        </p:spPr>
        <p:txBody>
          <a:bodyPr wrap="square">
            <a:spAutoFit/>
          </a:bodyPr>
          <a:lstStyle/>
          <a:p>
            <a:r>
              <a:rPr lang="en-US" sz="1400" dirty="0">
                <a:solidFill>
                  <a:srgbClr val="0000FF"/>
                </a:solidFill>
              </a:rPr>
              <a:t>Low-dose</a:t>
            </a:r>
          </a:p>
          <a:p>
            <a:r>
              <a:rPr lang="en-US" sz="1400" dirty="0">
                <a:solidFill>
                  <a:srgbClr val="FF0000"/>
                </a:solidFill>
              </a:rPr>
              <a:t>High-Dose</a:t>
            </a:r>
          </a:p>
        </p:txBody>
      </p:sp>
      <p:grpSp>
        <p:nvGrpSpPr>
          <p:cNvPr id="15" name="Group 14"/>
          <p:cNvGrpSpPr/>
          <p:nvPr/>
        </p:nvGrpSpPr>
        <p:grpSpPr>
          <a:xfrm>
            <a:off x="457200" y="5375702"/>
            <a:ext cx="3808847" cy="415498"/>
            <a:chOff x="609600" y="5375702"/>
            <a:chExt cx="3808847" cy="415498"/>
          </a:xfrm>
        </p:grpSpPr>
        <p:sp>
          <p:nvSpPr>
            <p:cNvPr id="16" name="TextBox 15"/>
            <p:cNvSpPr txBox="1"/>
            <p:nvPr/>
          </p:nvSpPr>
          <p:spPr>
            <a:xfrm>
              <a:off x="1072149" y="5375702"/>
              <a:ext cx="3346298" cy="415498"/>
            </a:xfrm>
            <a:prstGeom prst="rect">
              <a:avLst/>
            </a:prstGeom>
            <a:noFill/>
          </p:spPr>
          <p:txBody>
            <a:bodyPr wrap="none" rtlCol="0">
              <a:spAutoFit/>
            </a:bodyPr>
            <a:lstStyle/>
            <a:p>
              <a:r>
                <a:rPr lang="en-US" sz="1050" dirty="0" smtClean="0">
                  <a:solidFill>
                    <a:schemeClr val="bg1"/>
                  </a:solidFill>
                  <a:latin typeface="Menlo Regular"/>
                  <a:cs typeface="Menlo Regular"/>
                </a:rPr>
                <a:t>223  210  200  189  180  172  124   90</a:t>
              </a:r>
            </a:p>
            <a:p>
              <a:r>
                <a:rPr lang="en-US" sz="1050" dirty="0" smtClean="0">
                  <a:solidFill>
                    <a:schemeClr val="bg1"/>
                  </a:solidFill>
                  <a:latin typeface="Menlo Regular"/>
                  <a:cs typeface="Menlo Regular"/>
                </a:rPr>
                <a:t>222  218  214  208  209  193  147   96  </a:t>
              </a:r>
              <a:endParaRPr lang="en-US" sz="1050" dirty="0">
                <a:solidFill>
                  <a:schemeClr val="bg1"/>
                </a:solidFill>
                <a:latin typeface="Menlo Regular"/>
                <a:cs typeface="Menlo Regular"/>
              </a:endParaRPr>
            </a:p>
          </p:txBody>
        </p:sp>
        <p:sp>
          <p:nvSpPr>
            <p:cNvPr id="17" name="TextBox 16"/>
            <p:cNvSpPr txBox="1"/>
            <p:nvPr/>
          </p:nvSpPr>
          <p:spPr>
            <a:xfrm>
              <a:off x="609600" y="5375702"/>
              <a:ext cx="590003" cy="415498"/>
            </a:xfrm>
            <a:prstGeom prst="rect">
              <a:avLst/>
            </a:prstGeom>
            <a:noFill/>
          </p:spPr>
          <p:txBody>
            <a:bodyPr wrap="none" rtlCol="0">
              <a:spAutoFit/>
            </a:bodyPr>
            <a:lstStyle/>
            <a:p>
              <a:r>
                <a:rPr lang="en-US" sz="1050" dirty="0" smtClean="0">
                  <a:solidFill>
                    <a:schemeClr val="bg1"/>
                  </a:solidFill>
                  <a:latin typeface="Menlo Regular"/>
                  <a:cs typeface="Menlo Regular"/>
                </a:rPr>
                <a:t>High: </a:t>
              </a:r>
            </a:p>
            <a:p>
              <a:r>
                <a:rPr lang="en-US" sz="1050" dirty="0" smtClean="0">
                  <a:solidFill>
                    <a:schemeClr val="bg1"/>
                  </a:solidFill>
                  <a:latin typeface="Menlo Regular"/>
                  <a:cs typeface="Menlo Regular"/>
                </a:rPr>
                <a:t>Low:</a:t>
              </a:r>
              <a:endParaRPr lang="en-US" sz="1050" dirty="0">
                <a:solidFill>
                  <a:schemeClr val="bg1"/>
                </a:solidFill>
                <a:latin typeface="Menlo Regular"/>
                <a:cs typeface="Menlo Regular"/>
              </a:endParaRPr>
            </a:p>
          </p:txBody>
        </p:sp>
      </p:grpSp>
      <p:cxnSp>
        <p:nvCxnSpPr>
          <p:cNvPr id="13" name="Straight Connector 12"/>
          <p:cNvCxnSpPr/>
          <p:nvPr/>
        </p:nvCxnSpPr>
        <p:spPr>
          <a:xfrm>
            <a:off x="1143000" y="3581400"/>
            <a:ext cx="4114800" cy="0"/>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512681" y="3227457"/>
            <a:ext cx="1040519" cy="707886"/>
          </a:xfrm>
          <a:prstGeom prst="rect">
            <a:avLst/>
          </a:prstGeom>
          <a:noFill/>
        </p:spPr>
        <p:txBody>
          <a:bodyPr wrap="none" rtlCol="0">
            <a:spAutoFit/>
          </a:bodyPr>
          <a:lstStyle/>
          <a:p>
            <a:r>
              <a:rPr lang="en-US" sz="4000" dirty="0" smtClean="0"/>
              <a:t>???</a:t>
            </a:r>
            <a:endParaRPr lang="en-US" sz="4000" dirty="0"/>
          </a:p>
        </p:txBody>
      </p:sp>
      <p:sp>
        <p:nvSpPr>
          <p:cNvPr id="2" name="TextBox 1"/>
          <p:cNvSpPr txBox="1"/>
          <p:nvPr/>
        </p:nvSpPr>
        <p:spPr>
          <a:xfrm>
            <a:off x="2286000" y="329712"/>
            <a:ext cx="5084895" cy="646331"/>
          </a:xfrm>
          <a:prstGeom prst="rect">
            <a:avLst/>
          </a:prstGeom>
          <a:noFill/>
        </p:spPr>
        <p:txBody>
          <a:bodyPr wrap="none" rtlCol="0">
            <a:spAutoFit/>
          </a:bodyPr>
          <a:lstStyle/>
          <a:p>
            <a:r>
              <a:rPr lang="en-US" sz="3600" dirty="0" smtClean="0"/>
              <a:t>(2) Median survival time</a:t>
            </a:r>
            <a:endParaRPr lang="en-US" sz="3600" dirty="0"/>
          </a:p>
        </p:txBody>
      </p:sp>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427" y="1371600"/>
            <a:ext cx="4237973" cy="582083"/>
          </a:xfrm>
          <a:prstGeom prst="rect">
            <a:avLst/>
          </a:prstGeom>
        </p:spPr>
      </p:pic>
      <p:pic>
        <p:nvPicPr>
          <p:cNvPr id="5" name="Picture 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2209800"/>
            <a:ext cx="4191000" cy="579823"/>
          </a:xfrm>
          <a:prstGeom prst="rect">
            <a:avLst/>
          </a:prstGeom>
        </p:spPr>
      </p:pic>
      <p:sp>
        <p:nvSpPr>
          <p:cNvPr id="10" name="TextBox 9"/>
          <p:cNvSpPr txBox="1"/>
          <p:nvPr/>
        </p:nvSpPr>
        <p:spPr>
          <a:xfrm>
            <a:off x="4876800" y="4175373"/>
            <a:ext cx="3802017" cy="1200329"/>
          </a:xfrm>
          <a:prstGeom prst="rect">
            <a:avLst/>
          </a:prstGeom>
          <a:noFill/>
        </p:spPr>
        <p:txBody>
          <a:bodyPr wrap="none" rtlCol="0">
            <a:spAutoFit/>
          </a:bodyPr>
          <a:lstStyle/>
          <a:p>
            <a:r>
              <a:rPr lang="en-US" sz="3600" dirty="0" smtClean="0"/>
              <a:t>Sometimes this is </a:t>
            </a:r>
          </a:p>
          <a:p>
            <a:r>
              <a:rPr lang="en-US" sz="3600" dirty="0" smtClean="0"/>
              <a:t>inestimable…</a:t>
            </a:r>
            <a:endParaRPr lang="en-US" sz="3600" dirty="0"/>
          </a:p>
        </p:txBody>
      </p:sp>
    </p:spTree>
    <p:extLst>
      <p:ext uri="{BB962C8B-B14F-4D97-AF65-F5344CB8AC3E}">
        <p14:creationId xmlns:p14="http://schemas.microsoft.com/office/powerpoint/2010/main" val="1524564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dirty="0" smtClean="0"/>
              <a:t>(3) Restricted mean survival time (RMST)</a:t>
            </a:r>
            <a:endParaRPr lang="en-US" sz="3200" dirty="0"/>
          </a:p>
        </p:txBody>
      </p:sp>
      <p:pic>
        <p:nvPicPr>
          <p:cNvPr id="4" name="Picture 3" descr="Screenshot 2014-12-02 12.3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33" y="2480965"/>
            <a:ext cx="4152900" cy="3467100"/>
          </a:xfrm>
          <a:prstGeom prst="rect">
            <a:avLst/>
          </a:prstGeom>
        </p:spPr>
      </p:pic>
      <p:sp>
        <p:nvSpPr>
          <p:cNvPr id="7" name="TextBox 6"/>
          <p:cNvSpPr txBox="1"/>
          <p:nvPr/>
        </p:nvSpPr>
        <p:spPr>
          <a:xfrm>
            <a:off x="1676400" y="2057400"/>
            <a:ext cx="1519166" cy="461665"/>
          </a:xfrm>
          <a:prstGeom prst="rect">
            <a:avLst/>
          </a:prstGeom>
          <a:noFill/>
        </p:spPr>
        <p:txBody>
          <a:bodyPr wrap="none" rtlCol="0">
            <a:spAutoFit/>
          </a:bodyPr>
          <a:lstStyle/>
          <a:p>
            <a:r>
              <a:rPr lang="en-US" sz="2400" dirty="0" smtClean="0"/>
              <a:t>Low-dose</a:t>
            </a:r>
            <a:endParaRPr lang="en-US" sz="2400" dirty="0"/>
          </a:p>
        </p:txBody>
      </p:sp>
      <p:cxnSp>
        <p:nvCxnSpPr>
          <p:cNvPr id="12" name="Straight Arrow Connector 11"/>
          <p:cNvCxnSpPr/>
          <p:nvPr/>
        </p:nvCxnSpPr>
        <p:spPr>
          <a:xfrm flipV="1">
            <a:off x="3429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0100" y="6202493"/>
            <a:ext cx="1460500" cy="278972"/>
          </a:xfrm>
          <a:prstGeom prst="rect">
            <a:avLst/>
          </a:prstGeom>
        </p:spPr>
      </p:pic>
      <p:pic>
        <p:nvPicPr>
          <p:cNvPr id="20" name="Picture 1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9" y="1066800"/>
            <a:ext cx="2099733" cy="969985"/>
          </a:xfrm>
          <a:prstGeom prst="rect">
            <a:avLst/>
          </a:prstGeom>
        </p:spPr>
      </p:pic>
      <p:sp>
        <p:nvSpPr>
          <p:cNvPr id="23" name="Rectangle 22"/>
          <p:cNvSpPr/>
          <p:nvPr/>
        </p:nvSpPr>
        <p:spPr>
          <a:xfrm>
            <a:off x="1219200" y="3814465"/>
            <a:ext cx="1878489" cy="461665"/>
          </a:xfrm>
          <a:prstGeom prst="rect">
            <a:avLst/>
          </a:prstGeom>
          <a:solidFill>
            <a:schemeClr val="accent6">
              <a:lumMod val="40000"/>
              <a:lumOff val="60000"/>
            </a:schemeClr>
          </a:solidFill>
        </p:spPr>
        <p:txBody>
          <a:bodyPr wrap="none">
            <a:spAutoFit/>
          </a:bodyPr>
          <a:lstStyle/>
          <a:p>
            <a:r>
              <a:rPr lang="en-US" sz="2400" dirty="0">
                <a:solidFill>
                  <a:srgbClr val="0000FF"/>
                </a:solidFill>
              </a:rPr>
              <a:t>32.5 months </a:t>
            </a:r>
            <a:endParaRPr lang="en-US" sz="2400" dirty="0"/>
          </a:p>
        </p:txBody>
      </p:sp>
      <p:sp>
        <p:nvSpPr>
          <p:cNvPr id="3" name="Rectangle 2"/>
          <p:cNvSpPr/>
          <p:nvPr/>
        </p:nvSpPr>
        <p:spPr>
          <a:xfrm>
            <a:off x="4800600" y="1295400"/>
            <a:ext cx="4114800" cy="2246769"/>
          </a:xfrm>
          <a:prstGeom prst="rect">
            <a:avLst/>
          </a:prstGeom>
        </p:spPr>
        <p:txBody>
          <a:bodyPr wrap="square">
            <a:spAutoFit/>
          </a:bodyPr>
          <a:lstStyle/>
          <a:p>
            <a:r>
              <a:rPr lang="en-US" sz="2800" u="sng" dirty="0" smtClean="0">
                <a:latin typeface="Arial"/>
                <a:cs typeface="Arial"/>
              </a:rPr>
              <a:t>Interpretation:</a:t>
            </a:r>
          </a:p>
          <a:p>
            <a:r>
              <a:rPr lang="en-US" sz="2800" dirty="0" smtClean="0">
                <a:latin typeface="Arial"/>
                <a:cs typeface="Arial"/>
              </a:rPr>
              <a:t>If </a:t>
            </a:r>
            <a:r>
              <a:rPr lang="en-US" sz="2800" dirty="0">
                <a:latin typeface="Arial"/>
                <a:cs typeface="Arial"/>
              </a:rPr>
              <a:t>you follow-up patients on </a:t>
            </a:r>
            <a:r>
              <a:rPr lang="en-US" sz="2800" dirty="0" smtClean="0">
                <a:latin typeface="Arial"/>
                <a:cs typeface="Arial"/>
              </a:rPr>
              <a:t>low-</a:t>
            </a:r>
            <a:r>
              <a:rPr lang="en-US" sz="2800" dirty="0">
                <a:latin typeface="Arial"/>
                <a:cs typeface="Arial"/>
              </a:rPr>
              <a:t>dose for 36m, patients will survive </a:t>
            </a:r>
            <a:r>
              <a:rPr lang="en-US" sz="2800" dirty="0" smtClean="0">
                <a:latin typeface="Arial"/>
                <a:cs typeface="Arial"/>
              </a:rPr>
              <a:t>32.5 </a:t>
            </a:r>
            <a:r>
              <a:rPr lang="en-US" sz="2800" dirty="0">
                <a:latin typeface="Arial"/>
                <a:cs typeface="Arial"/>
              </a:rPr>
              <a:t>months </a:t>
            </a:r>
            <a:r>
              <a:rPr lang="en-US" sz="2800" i="1" dirty="0">
                <a:latin typeface="Arial"/>
                <a:cs typeface="Arial"/>
              </a:rPr>
              <a:t>in </a:t>
            </a:r>
            <a:r>
              <a:rPr lang="en-US" sz="2800" i="1" dirty="0" smtClean="0">
                <a:latin typeface="Arial"/>
                <a:cs typeface="Arial"/>
              </a:rPr>
              <a:t>average</a:t>
            </a:r>
          </a:p>
        </p:txBody>
      </p:sp>
      <p:sp>
        <p:nvSpPr>
          <p:cNvPr id="19" name="Rectangle 18"/>
          <p:cNvSpPr/>
          <p:nvPr/>
        </p:nvSpPr>
        <p:spPr>
          <a:xfrm>
            <a:off x="4800600" y="4280118"/>
            <a:ext cx="4114800" cy="1815882"/>
          </a:xfrm>
          <a:prstGeom prst="rect">
            <a:avLst/>
          </a:prstGeom>
        </p:spPr>
        <p:txBody>
          <a:bodyPr wrap="square">
            <a:spAutoFit/>
          </a:bodyPr>
          <a:lstStyle/>
          <a:p>
            <a:r>
              <a:rPr lang="en-US" sz="2800" u="sng" dirty="0" smtClean="0">
                <a:latin typeface="Arial"/>
                <a:cs typeface="Arial"/>
              </a:rPr>
              <a:t>Note:</a:t>
            </a:r>
          </a:p>
          <a:p>
            <a:r>
              <a:rPr lang="en-US" sz="2800" dirty="0" smtClean="0">
                <a:latin typeface="Arial"/>
                <a:cs typeface="Arial"/>
              </a:rPr>
              <a:t>RMST is estimable even when median survival time is inestimable</a:t>
            </a:r>
            <a:endParaRPr lang="en-US" sz="2800" i="1" dirty="0">
              <a:latin typeface="Arial"/>
              <a:cs typeface="Arial"/>
            </a:endParaRPr>
          </a:p>
        </p:txBody>
      </p:sp>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3564716"/>
            <a:ext cx="4114800" cy="397684"/>
          </a:xfrm>
          <a:prstGeom prst="rect">
            <a:avLst/>
          </a:prstGeom>
        </p:spPr>
      </p:pic>
    </p:spTree>
    <p:extLst>
      <p:ext uri="{BB962C8B-B14F-4D97-AF65-F5344CB8AC3E}">
        <p14:creationId xmlns:p14="http://schemas.microsoft.com/office/powerpoint/2010/main" val="24264505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dirty="0" smtClean="0"/>
              <a:t>(3) Restricted mean survival time (RMST)</a:t>
            </a:r>
            <a:endParaRPr lang="en-US" sz="3200" dirty="0"/>
          </a:p>
        </p:txBody>
      </p:sp>
      <p:pic>
        <p:nvPicPr>
          <p:cNvPr id="4" name="Picture 3" descr="Screenshot 2014-12-02 12.3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33" y="2480965"/>
            <a:ext cx="4152900" cy="3467100"/>
          </a:xfrm>
          <a:prstGeom prst="rect">
            <a:avLst/>
          </a:prstGeom>
        </p:spPr>
      </p:pic>
      <p:pic>
        <p:nvPicPr>
          <p:cNvPr id="5" name="Picture 4" descr="Screenshot 2014-12-02 12.31.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0" y="2468265"/>
            <a:ext cx="4140200" cy="3479800"/>
          </a:xfrm>
          <a:prstGeom prst="rect">
            <a:avLst/>
          </a:prstGeom>
        </p:spPr>
      </p:pic>
      <p:sp>
        <p:nvSpPr>
          <p:cNvPr id="7" name="TextBox 6"/>
          <p:cNvSpPr txBox="1"/>
          <p:nvPr/>
        </p:nvSpPr>
        <p:spPr>
          <a:xfrm>
            <a:off x="1676400" y="2057400"/>
            <a:ext cx="1519166" cy="461665"/>
          </a:xfrm>
          <a:prstGeom prst="rect">
            <a:avLst/>
          </a:prstGeom>
          <a:noFill/>
        </p:spPr>
        <p:txBody>
          <a:bodyPr wrap="none" rtlCol="0">
            <a:spAutoFit/>
          </a:bodyPr>
          <a:lstStyle/>
          <a:p>
            <a:r>
              <a:rPr lang="en-US" sz="2400" dirty="0" smtClean="0"/>
              <a:t>Low-dose</a:t>
            </a:r>
            <a:endParaRPr lang="en-US" sz="2400" dirty="0"/>
          </a:p>
        </p:txBody>
      </p:sp>
      <p:sp>
        <p:nvSpPr>
          <p:cNvPr id="8" name="TextBox 7"/>
          <p:cNvSpPr txBox="1"/>
          <p:nvPr/>
        </p:nvSpPr>
        <p:spPr>
          <a:xfrm>
            <a:off x="6096000" y="1981200"/>
            <a:ext cx="1536448" cy="461665"/>
          </a:xfrm>
          <a:prstGeom prst="rect">
            <a:avLst/>
          </a:prstGeom>
          <a:noFill/>
        </p:spPr>
        <p:txBody>
          <a:bodyPr wrap="none" rtlCol="0">
            <a:spAutoFit/>
          </a:bodyPr>
          <a:lstStyle/>
          <a:p>
            <a:r>
              <a:rPr lang="en-US" sz="2400" dirty="0" smtClean="0"/>
              <a:t>high-dose</a:t>
            </a:r>
            <a:endParaRPr lang="en-US" sz="2400" dirty="0"/>
          </a:p>
        </p:txBody>
      </p:sp>
      <p:cxnSp>
        <p:nvCxnSpPr>
          <p:cNvPr id="12" name="Straight Arrow Connector 11"/>
          <p:cNvCxnSpPr/>
          <p:nvPr/>
        </p:nvCxnSpPr>
        <p:spPr>
          <a:xfrm flipV="1">
            <a:off x="3429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8001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0100" y="6202493"/>
            <a:ext cx="1460500" cy="278972"/>
          </a:xfrm>
          <a:prstGeom prst="rect">
            <a:avLst/>
          </a:prstGeom>
        </p:spPr>
      </p:pic>
      <p:pic>
        <p:nvPicPr>
          <p:cNvPr id="18" name="Picture 1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6202493"/>
            <a:ext cx="1460500" cy="278972"/>
          </a:xfrm>
          <a:prstGeom prst="rect">
            <a:avLst/>
          </a:prstGeom>
        </p:spPr>
      </p:pic>
      <p:pic>
        <p:nvPicPr>
          <p:cNvPr id="20" name="Picture 19"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3999" y="1066800"/>
            <a:ext cx="2099733" cy="969985"/>
          </a:xfrm>
          <a:prstGeom prst="rect">
            <a:avLst/>
          </a:prstGeom>
        </p:spPr>
      </p:pic>
      <p:pic>
        <p:nvPicPr>
          <p:cNvPr id="21" name="Picture 2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1200" y="1066800"/>
            <a:ext cx="1828800" cy="844826"/>
          </a:xfrm>
          <a:prstGeom prst="rect">
            <a:avLst/>
          </a:prstGeom>
        </p:spPr>
      </p:pic>
      <p:sp>
        <p:nvSpPr>
          <p:cNvPr id="22" name="Rectangle 21"/>
          <p:cNvSpPr/>
          <p:nvPr/>
        </p:nvSpPr>
        <p:spPr>
          <a:xfrm>
            <a:off x="5715000" y="3814465"/>
            <a:ext cx="1878489" cy="461665"/>
          </a:xfrm>
          <a:prstGeom prst="rect">
            <a:avLst/>
          </a:prstGeom>
          <a:solidFill>
            <a:srgbClr val="FCD5B5"/>
          </a:solidFill>
        </p:spPr>
        <p:txBody>
          <a:bodyPr wrap="none">
            <a:spAutoFit/>
          </a:bodyPr>
          <a:lstStyle/>
          <a:p>
            <a:r>
              <a:rPr lang="en-US" sz="2400" dirty="0">
                <a:solidFill>
                  <a:srgbClr val="FF0000"/>
                </a:solidFill>
              </a:rPr>
              <a:t>30.3 months</a:t>
            </a:r>
            <a:endParaRPr lang="en-US" sz="2400" dirty="0"/>
          </a:p>
        </p:txBody>
      </p:sp>
      <p:sp>
        <p:nvSpPr>
          <p:cNvPr id="23" name="Rectangle 22"/>
          <p:cNvSpPr/>
          <p:nvPr/>
        </p:nvSpPr>
        <p:spPr>
          <a:xfrm>
            <a:off x="1219200" y="3814465"/>
            <a:ext cx="1878489" cy="461665"/>
          </a:xfrm>
          <a:prstGeom prst="rect">
            <a:avLst/>
          </a:prstGeom>
          <a:solidFill>
            <a:schemeClr val="accent6">
              <a:lumMod val="40000"/>
              <a:lumOff val="60000"/>
            </a:schemeClr>
          </a:solidFill>
        </p:spPr>
        <p:txBody>
          <a:bodyPr wrap="none">
            <a:spAutoFit/>
          </a:bodyPr>
          <a:lstStyle/>
          <a:p>
            <a:r>
              <a:rPr lang="en-US" sz="2400" dirty="0">
                <a:solidFill>
                  <a:srgbClr val="0000FF"/>
                </a:solidFill>
              </a:rPr>
              <a:t>32.5 months </a:t>
            </a:r>
            <a:endParaRPr lang="en-US" sz="2400" dirty="0"/>
          </a:p>
        </p:txBody>
      </p:sp>
    </p:spTree>
    <p:extLst>
      <p:ext uri="{BB962C8B-B14F-4D97-AF65-F5344CB8AC3E}">
        <p14:creationId xmlns:p14="http://schemas.microsoft.com/office/powerpoint/2010/main" val="23504953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dirty="0" smtClean="0"/>
              <a:t>(3) Restricted mean survival time (RMST)</a:t>
            </a:r>
            <a:endParaRPr lang="en-US" sz="3200" dirty="0"/>
          </a:p>
        </p:txBody>
      </p:sp>
      <p:pic>
        <p:nvPicPr>
          <p:cNvPr id="4" name="Picture 3" descr="Screenshot 2014-12-02 12.3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33" y="2480965"/>
            <a:ext cx="4152900" cy="3467100"/>
          </a:xfrm>
          <a:prstGeom prst="rect">
            <a:avLst/>
          </a:prstGeom>
        </p:spPr>
      </p:pic>
      <p:pic>
        <p:nvPicPr>
          <p:cNvPr id="5" name="Picture 4" descr="Screenshot 2014-12-02 12.31.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0" y="2468265"/>
            <a:ext cx="4140200" cy="3479800"/>
          </a:xfrm>
          <a:prstGeom prst="rect">
            <a:avLst/>
          </a:prstGeom>
        </p:spPr>
      </p:pic>
      <p:sp>
        <p:nvSpPr>
          <p:cNvPr id="7" name="TextBox 6"/>
          <p:cNvSpPr txBox="1"/>
          <p:nvPr/>
        </p:nvSpPr>
        <p:spPr>
          <a:xfrm>
            <a:off x="1676400" y="2057400"/>
            <a:ext cx="1519166" cy="461665"/>
          </a:xfrm>
          <a:prstGeom prst="rect">
            <a:avLst/>
          </a:prstGeom>
          <a:noFill/>
        </p:spPr>
        <p:txBody>
          <a:bodyPr wrap="none" rtlCol="0">
            <a:spAutoFit/>
          </a:bodyPr>
          <a:lstStyle/>
          <a:p>
            <a:r>
              <a:rPr lang="en-US" sz="2400" dirty="0" smtClean="0"/>
              <a:t>Low-dose</a:t>
            </a:r>
            <a:endParaRPr lang="en-US" sz="2400" dirty="0"/>
          </a:p>
        </p:txBody>
      </p:sp>
      <p:sp>
        <p:nvSpPr>
          <p:cNvPr id="8" name="TextBox 7"/>
          <p:cNvSpPr txBox="1"/>
          <p:nvPr/>
        </p:nvSpPr>
        <p:spPr>
          <a:xfrm>
            <a:off x="6096000" y="1981200"/>
            <a:ext cx="1536448" cy="461665"/>
          </a:xfrm>
          <a:prstGeom prst="rect">
            <a:avLst/>
          </a:prstGeom>
          <a:noFill/>
        </p:spPr>
        <p:txBody>
          <a:bodyPr wrap="none" rtlCol="0">
            <a:spAutoFit/>
          </a:bodyPr>
          <a:lstStyle/>
          <a:p>
            <a:r>
              <a:rPr lang="en-US" sz="2400" dirty="0" smtClean="0"/>
              <a:t>high-dose</a:t>
            </a:r>
            <a:endParaRPr lang="en-US" sz="2400" dirty="0"/>
          </a:p>
        </p:txBody>
      </p:sp>
      <p:cxnSp>
        <p:nvCxnSpPr>
          <p:cNvPr id="12" name="Straight Arrow Connector 11"/>
          <p:cNvCxnSpPr/>
          <p:nvPr/>
        </p:nvCxnSpPr>
        <p:spPr>
          <a:xfrm flipV="1">
            <a:off x="3429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8001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0100" y="6202493"/>
            <a:ext cx="1460500" cy="278972"/>
          </a:xfrm>
          <a:prstGeom prst="rect">
            <a:avLst/>
          </a:prstGeom>
        </p:spPr>
      </p:pic>
      <p:pic>
        <p:nvPicPr>
          <p:cNvPr id="18" name="Picture 1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6202493"/>
            <a:ext cx="1460500" cy="278972"/>
          </a:xfrm>
          <a:prstGeom prst="rect">
            <a:avLst/>
          </a:prstGeom>
        </p:spPr>
      </p:pic>
      <p:sp>
        <p:nvSpPr>
          <p:cNvPr id="22" name="Rectangle 21"/>
          <p:cNvSpPr/>
          <p:nvPr/>
        </p:nvSpPr>
        <p:spPr>
          <a:xfrm>
            <a:off x="5715000" y="3814465"/>
            <a:ext cx="1878489" cy="461665"/>
          </a:xfrm>
          <a:prstGeom prst="rect">
            <a:avLst/>
          </a:prstGeom>
          <a:solidFill>
            <a:srgbClr val="FCD5B5"/>
          </a:solidFill>
        </p:spPr>
        <p:txBody>
          <a:bodyPr wrap="none">
            <a:spAutoFit/>
          </a:bodyPr>
          <a:lstStyle/>
          <a:p>
            <a:r>
              <a:rPr lang="en-US" sz="2400" dirty="0">
                <a:solidFill>
                  <a:srgbClr val="FF0000"/>
                </a:solidFill>
              </a:rPr>
              <a:t>30.3 months</a:t>
            </a:r>
            <a:endParaRPr lang="en-US" sz="2400" dirty="0"/>
          </a:p>
        </p:txBody>
      </p:sp>
      <p:sp>
        <p:nvSpPr>
          <p:cNvPr id="23" name="Rectangle 22"/>
          <p:cNvSpPr/>
          <p:nvPr/>
        </p:nvSpPr>
        <p:spPr>
          <a:xfrm>
            <a:off x="1219200" y="3814465"/>
            <a:ext cx="1878489" cy="461665"/>
          </a:xfrm>
          <a:prstGeom prst="rect">
            <a:avLst/>
          </a:prstGeom>
          <a:solidFill>
            <a:schemeClr val="accent6">
              <a:lumMod val="40000"/>
              <a:lumOff val="60000"/>
            </a:schemeClr>
          </a:solidFill>
        </p:spPr>
        <p:txBody>
          <a:bodyPr wrap="none">
            <a:spAutoFit/>
          </a:bodyPr>
          <a:lstStyle/>
          <a:p>
            <a:r>
              <a:rPr lang="en-US" sz="2400" dirty="0">
                <a:solidFill>
                  <a:srgbClr val="0000FF"/>
                </a:solidFill>
              </a:rPr>
              <a:t>32.5 months </a:t>
            </a:r>
            <a:endParaRPr lang="en-US" sz="2400" dirty="0"/>
          </a:p>
        </p:txBody>
      </p:sp>
      <p:sp>
        <p:nvSpPr>
          <p:cNvPr id="16" name="TextBox 15"/>
          <p:cNvSpPr txBox="1"/>
          <p:nvPr/>
        </p:nvSpPr>
        <p:spPr>
          <a:xfrm>
            <a:off x="533400" y="990600"/>
            <a:ext cx="8296562" cy="461665"/>
          </a:xfrm>
          <a:prstGeom prst="rect">
            <a:avLst/>
          </a:prstGeom>
          <a:noFill/>
        </p:spPr>
        <p:txBody>
          <a:bodyPr wrap="none" rtlCol="0">
            <a:spAutoFit/>
          </a:bodyPr>
          <a:lstStyle/>
          <a:p>
            <a:r>
              <a:rPr lang="en-US" sz="2400" dirty="0" smtClean="0">
                <a:solidFill>
                  <a:srgbClr val="FFFF00"/>
                </a:solidFill>
              </a:rPr>
              <a:t>Difference in RMST: 2.2 months (0.95CI: 0.5 to 4.0, p&lt;0.01) </a:t>
            </a:r>
            <a:endParaRPr lang="en-US" sz="2400" dirty="0">
              <a:solidFill>
                <a:srgbClr val="FFFF00"/>
              </a:solidFill>
            </a:endParaRPr>
          </a:p>
        </p:txBody>
      </p:sp>
      <p:sp>
        <p:nvSpPr>
          <p:cNvPr id="19" name="TextBox 18"/>
          <p:cNvSpPr txBox="1"/>
          <p:nvPr/>
        </p:nvSpPr>
        <p:spPr>
          <a:xfrm>
            <a:off x="1652508" y="1524000"/>
            <a:ext cx="6043692" cy="461665"/>
          </a:xfrm>
          <a:prstGeom prst="rect">
            <a:avLst/>
          </a:prstGeom>
          <a:solidFill>
            <a:schemeClr val="tx1"/>
          </a:solidFill>
          <a:ln w="57150" cmpd="thickThin">
            <a:solidFill>
              <a:srgbClr val="FF0000"/>
            </a:solidFill>
          </a:ln>
        </p:spPr>
        <p:txBody>
          <a:bodyPr wrap="none" rtlCol="0">
            <a:spAutoFit/>
          </a:bodyPr>
          <a:lstStyle/>
          <a:p>
            <a:r>
              <a:rPr lang="en-US" sz="2400" b="1" dirty="0" smtClean="0">
                <a:solidFill>
                  <a:srgbClr val="FF0000"/>
                </a:solidFill>
              </a:rPr>
              <a:t>Recall: HR=</a:t>
            </a:r>
            <a:r>
              <a:rPr lang="en-US" sz="2400" b="1" dirty="0">
                <a:solidFill>
                  <a:srgbClr val="FF0000"/>
                </a:solidFill>
              </a:rPr>
              <a:t> </a:t>
            </a:r>
            <a:r>
              <a:rPr lang="en-US" sz="2400" b="1" dirty="0" smtClean="0">
                <a:solidFill>
                  <a:srgbClr val="FF0000"/>
                </a:solidFill>
              </a:rPr>
              <a:t>0.87 (0.95CI: 0.60 </a:t>
            </a:r>
            <a:r>
              <a:rPr lang="en-US" sz="2400" b="1" dirty="0">
                <a:solidFill>
                  <a:srgbClr val="FF0000"/>
                </a:solidFill>
              </a:rPr>
              <a:t>- 1.27</a:t>
            </a:r>
            <a:r>
              <a:rPr lang="en-US" sz="2400" b="1" dirty="0" smtClean="0">
                <a:solidFill>
                  <a:srgbClr val="FF0000"/>
                </a:solidFill>
              </a:rPr>
              <a:t>), NS</a:t>
            </a:r>
            <a:endParaRPr lang="en-US" sz="2400" b="1" dirty="0">
              <a:solidFill>
                <a:srgbClr val="FF0000"/>
              </a:solidFill>
            </a:endParaRPr>
          </a:p>
        </p:txBody>
      </p:sp>
    </p:spTree>
    <p:extLst>
      <p:ext uri="{BB962C8B-B14F-4D97-AF65-F5344CB8AC3E}">
        <p14:creationId xmlns:p14="http://schemas.microsoft.com/office/powerpoint/2010/main" val="93456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dirty="0" smtClean="0"/>
              <a:t>(4) Restricted mean time lost (RMTL)</a:t>
            </a:r>
            <a:endParaRPr lang="en-US" sz="3200" dirty="0"/>
          </a:p>
        </p:txBody>
      </p:sp>
      <p:pic>
        <p:nvPicPr>
          <p:cNvPr id="4" name="Picture 3" descr="Screenshot 2014-12-02 12.3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33" y="2480965"/>
            <a:ext cx="4152900" cy="3467100"/>
          </a:xfrm>
          <a:prstGeom prst="rect">
            <a:avLst/>
          </a:prstGeom>
        </p:spPr>
      </p:pic>
      <p:sp>
        <p:nvSpPr>
          <p:cNvPr id="7" name="TextBox 6"/>
          <p:cNvSpPr txBox="1"/>
          <p:nvPr/>
        </p:nvSpPr>
        <p:spPr>
          <a:xfrm>
            <a:off x="1676400" y="2057400"/>
            <a:ext cx="1519166" cy="461665"/>
          </a:xfrm>
          <a:prstGeom prst="rect">
            <a:avLst/>
          </a:prstGeom>
          <a:noFill/>
        </p:spPr>
        <p:txBody>
          <a:bodyPr wrap="none" rtlCol="0">
            <a:spAutoFit/>
          </a:bodyPr>
          <a:lstStyle/>
          <a:p>
            <a:r>
              <a:rPr lang="en-US" sz="2400" dirty="0" smtClean="0"/>
              <a:t>Low-dose</a:t>
            </a:r>
            <a:endParaRPr lang="en-US" sz="2400" dirty="0"/>
          </a:p>
        </p:txBody>
      </p:sp>
      <p:cxnSp>
        <p:nvCxnSpPr>
          <p:cNvPr id="12" name="Straight Arrow Connector 11"/>
          <p:cNvCxnSpPr/>
          <p:nvPr/>
        </p:nvCxnSpPr>
        <p:spPr>
          <a:xfrm flipV="1">
            <a:off x="3429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0100" y="6202493"/>
            <a:ext cx="1460500" cy="278972"/>
          </a:xfrm>
          <a:prstGeom prst="rect">
            <a:avLst/>
          </a:prstGeom>
        </p:spPr>
      </p:pic>
      <p:sp>
        <p:nvSpPr>
          <p:cNvPr id="3" name="Rectangle 2"/>
          <p:cNvSpPr/>
          <p:nvPr/>
        </p:nvSpPr>
        <p:spPr>
          <a:xfrm>
            <a:off x="4800600" y="1295400"/>
            <a:ext cx="4114800" cy="3539431"/>
          </a:xfrm>
          <a:prstGeom prst="rect">
            <a:avLst/>
          </a:prstGeom>
        </p:spPr>
        <p:txBody>
          <a:bodyPr wrap="square">
            <a:spAutoFit/>
          </a:bodyPr>
          <a:lstStyle/>
          <a:p>
            <a:r>
              <a:rPr lang="en-US" sz="2800" dirty="0" smtClean="0">
                <a:latin typeface="Arial"/>
                <a:cs typeface="Arial"/>
              </a:rPr>
              <a:t>The area </a:t>
            </a:r>
            <a:r>
              <a:rPr lang="en-US" sz="2800" b="1" dirty="0" smtClean="0">
                <a:solidFill>
                  <a:srgbClr val="FFFF00"/>
                </a:solidFill>
                <a:latin typeface="Arial"/>
                <a:cs typeface="Arial"/>
              </a:rPr>
              <a:t>above</a:t>
            </a:r>
            <a:r>
              <a:rPr lang="en-US" sz="2800" dirty="0" smtClean="0">
                <a:latin typeface="Arial"/>
                <a:cs typeface="Arial"/>
              </a:rPr>
              <a:t> the survival curve </a:t>
            </a:r>
          </a:p>
          <a:p>
            <a:endParaRPr lang="en-US" sz="2800" dirty="0">
              <a:latin typeface="Arial"/>
              <a:cs typeface="Arial"/>
            </a:endParaRPr>
          </a:p>
          <a:p>
            <a:r>
              <a:rPr lang="en-US" sz="2800" b="1" u="sng" dirty="0" smtClean="0">
                <a:latin typeface="Arial"/>
                <a:cs typeface="Arial"/>
              </a:rPr>
              <a:t>Interpretation</a:t>
            </a:r>
          </a:p>
          <a:p>
            <a:r>
              <a:rPr lang="en-US" sz="2800" dirty="0" smtClean="0">
                <a:latin typeface="Arial"/>
                <a:cs typeface="Arial"/>
              </a:rPr>
              <a:t>If </a:t>
            </a:r>
            <a:r>
              <a:rPr lang="en-US" sz="2800" dirty="0">
                <a:latin typeface="Arial"/>
                <a:cs typeface="Arial"/>
              </a:rPr>
              <a:t>you follow-up patients on </a:t>
            </a:r>
            <a:r>
              <a:rPr lang="en-US" sz="2800" dirty="0" smtClean="0">
                <a:latin typeface="Arial"/>
                <a:cs typeface="Arial"/>
              </a:rPr>
              <a:t>low-</a:t>
            </a:r>
            <a:r>
              <a:rPr lang="en-US" sz="2800" dirty="0">
                <a:latin typeface="Arial"/>
                <a:cs typeface="Arial"/>
              </a:rPr>
              <a:t>dose for 36m, patients will </a:t>
            </a:r>
            <a:r>
              <a:rPr lang="en-US" sz="2800" dirty="0" smtClean="0">
                <a:latin typeface="Arial"/>
                <a:cs typeface="Arial"/>
              </a:rPr>
              <a:t>lose time </a:t>
            </a:r>
            <a:r>
              <a:rPr lang="en-US" sz="2800" b="1" dirty="0" smtClean="0">
                <a:solidFill>
                  <a:srgbClr val="FFFF00"/>
                </a:solidFill>
                <a:latin typeface="Arial"/>
                <a:cs typeface="Arial"/>
              </a:rPr>
              <a:t>3.5 months </a:t>
            </a:r>
            <a:r>
              <a:rPr lang="en-US" sz="2800" i="1" dirty="0">
                <a:latin typeface="Arial"/>
                <a:cs typeface="Arial"/>
              </a:rPr>
              <a:t>in average</a:t>
            </a:r>
          </a:p>
        </p:txBody>
      </p:sp>
      <p:sp>
        <p:nvSpPr>
          <p:cNvPr id="13" name="Rectangle 12"/>
          <p:cNvSpPr/>
          <p:nvPr/>
        </p:nvSpPr>
        <p:spPr>
          <a:xfrm>
            <a:off x="1219200" y="3814465"/>
            <a:ext cx="1878489" cy="461665"/>
          </a:xfrm>
          <a:prstGeom prst="rect">
            <a:avLst/>
          </a:prstGeom>
          <a:solidFill>
            <a:schemeClr val="accent6">
              <a:lumMod val="40000"/>
              <a:lumOff val="60000"/>
            </a:schemeClr>
          </a:solidFill>
        </p:spPr>
        <p:txBody>
          <a:bodyPr wrap="none">
            <a:spAutoFit/>
          </a:bodyPr>
          <a:lstStyle/>
          <a:p>
            <a:r>
              <a:rPr lang="en-US" sz="2400" dirty="0">
                <a:solidFill>
                  <a:srgbClr val="0000FF"/>
                </a:solidFill>
              </a:rPr>
              <a:t>32.5 months </a:t>
            </a:r>
            <a:endParaRPr lang="en-US" sz="2400" dirty="0"/>
          </a:p>
        </p:txBody>
      </p:sp>
      <p:cxnSp>
        <p:nvCxnSpPr>
          <p:cNvPr id="8" name="Straight Arrow Connector 7"/>
          <p:cNvCxnSpPr/>
          <p:nvPr/>
        </p:nvCxnSpPr>
        <p:spPr>
          <a:xfrm flipH="1" flipV="1">
            <a:off x="3195566" y="3048000"/>
            <a:ext cx="1605034" cy="1524000"/>
          </a:xfrm>
          <a:prstGeom prst="straightConnector1">
            <a:avLst/>
          </a:prstGeom>
          <a:ln w="38100" cmpd="sng">
            <a:solidFill>
              <a:srgbClr val="FFFF00"/>
            </a:solidFill>
            <a:tailEnd type="arrow"/>
          </a:ln>
        </p:spPr>
        <p:style>
          <a:lnRef idx="2">
            <a:schemeClr val="accent1"/>
          </a:lnRef>
          <a:fillRef idx="0">
            <a:schemeClr val="accent1"/>
          </a:fillRef>
          <a:effectRef idx="1">
            <a:schemeClr val="accent1"/>
          </a:effectRef>
          <a:fontRef idx="minor">
            <a:schemeClr val="tx1"/>
          </a:fontRef>
        </p:style>
      </p:cxnSp>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800" y="990600"/>
            <a:ext cx="3149600" cy="1079500"/>
          </a:xfrm>
          <a:prstGeom prst="rect">
            <a:avLst/>
          </a:prstGeom>
        </p:spPr>
      </p:pic>
    </p:spTree>
    <p:extLst>
      <p:ext uri="{BB962C8B-B14F-4D97-AF65-F5344CB8AC3E}">
        <p14:creationId xmlns:p14="http://schemas.microsoft.com/office/powerpoint/2010/main" val="33686146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dirty="0" smtClean="0"/>
              <a:t>(4) Restricted mean time lost (RMTL)</a:t>
            </a:r>
            <a:endParaRPr lang="en-US" sz="3200" dirty="0"/>
          </a:p>
        </p:txBody>
      </p:sp>
      <p:pic>
        <p:nvPicPr>
          <p:cNvPr id="4" name="Picture 3" descr="Screenshot 2014-12-02 12.31.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33" y="2480965"/>
            <a:ext cx="4152900" cy="3467100"/>
          </a:xfrm>
          <a:prstGeom prst="rect">
            <a:avLst/>
          </a:prstGeom>
        </p:spPr>
      </p:pic>
      <p:pic>
        <p:nvPicPr>
          <p:cNvPr id="5" name="Picture 4" descr="Screenshot 2014-12-02 12.31.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00" y="2468265"/>
            <a:ext cx="4140200" cy="3479800"/>
          </a:xfrm>
          <a:prstGeom prst="rect">
            <a:avLst/>
          </a:prstGeom>
        </p:spPr>
      </p:pic>
      <p:sp>
        <p:nvSpPr>
          <p:cNvPr id="7" name="TextBox 6"/>
          <p:cNvSpPr txBox="1"/>
          <p:nvPr/>
        </p:nvSpPr>
        <p:spPr>
          <a:xfrm>
            <a:off x="1676400" y="2057400"/>
            <a:ext cx="1519166" cy="461665"/>
          </a:xfrm>
          <a:prstGeom prst="rect">
            <a:avLst/>
          </a:prstGeom>
          <a:noFill/>
        </p:spPr>
        <p:txBody>
          <a:bodyPr wrap="none" rtlCol="0">
            <a:spAutoFit/>
          </a:bodyPr>
          <a:lstStyle/>
          <a:p>
            <a:r>
              <a:rPr lang="en-US" sz="2400" dirty="0" smtClean="0"/>
              <a:t>Low-dose</a:t>
            </a:r>
            <a:endParaRPr lang="en-US" sz="2400" dirty="0"/>
          </a:p>
        </p:txBody>
      </p:sp>
      <p:sp>
        <p:nvSpPr>
          <p:cNvPr id="8" name="TextBox 7"/>
          <p:cNvSpPr txBox="1"/>
          <p:nvPr/>
        </p:nvSpPr>
        <p:spPr>
          <a:xfrm>
            <a:off x="6096000" y="1981200"/>
            <a:ext cx="1536448" cy="461665"/>
          </a:xfrm>
          <a:prstGeom prst="rect">
            <a:avLst/>
          </a:prstGeom>
          <a:noFill/>
        </p:spPr>
        <p:txBody>
          <a:bodyPr wrap="none" rtlCol="0">
            <a:spAutoFit/>
          </a:bodyPr>
          <a:lstStyle/>
          <a:p>
            <a:r>
              <a:rPr lang="en-US" sz="2400" dirty="0" smtClean="0"/>
              <a:t>high-dose</a:t>
            </a:r>
            <a:endParaRPr lang="en-US" sz="2400" dirty="0"/>
          </a:p>
        </p:txBody>
      </p:sp>
      <p:cxnSp>
        <p:nvCxnSpPr>
          <p:cNvPr id="12" name="Straight Arrow Connector 11"/>
          <p:cNvCxnSpPr/>
          <p:nvPr/>
        </p:nvCxnSpPr>
        <p:spPr>
          <a:xfrm flipV="1">
            <a:off x="3429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8001000" y="5490865"/>
            <a:ext cx="0"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7" name="Picture 1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0100" y="6202493"/>
            <a:ext cx="1460500" cy="278972"/>
          </a:xfrm>
          <a:prstGeom prst="rect">
            <a:avLst/>
          </a:prstGeom>
        </p:spPr>
      </p:pic>
      <p:pic>
        <p:nvPicPr>
          <p:cNvPr id="18" name="Picture 1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6202493"/>
            <a:ext cx="1460500" cy="278972"/>
          </a:xfrm>
          <a:prstGeom prst="rect">
            <a:avLst/>
          </a:prstGeom>
        </p:spPr>
      </p:pic>
      <p:sp>
        <p:nvSpPr>
          <p:cNvPr id="22" name="Rectangle 21"/>
          <p:cNvSpPr/>
          <p:nvPr/>
        </p:nvSpPr>
        <p:spPr>
          <a:xfrm>
            <a:off x="5715000" y="3814465"/>
            <a:ext cx="1878489" cy="461665"/>
          </a:xfrm>
          <a:prstGeom prst="rect">
            <a:avLst/>
          </a:prstGeom>
          <a:solidFill>
            <a:srgbClr val="FCD5B5"/>
          </a:solidFill>
        </p:spPr>
        <p:txBody>
          <a:bodyPr wrap="none">
            <a:spAutoFit/>
          </a:bodyPr>
          <a:lstStyle/>
          <a:p>
            <a:r>
              <a:rPr lang="en-US" sz="2400" dirty="0">
                <a:solidFill>
                  <a:srgbClr val="FF0000"/>
                </a:solidFill>
              </a:rPr>
              <a:t>30.3 months</a:t>
            </a:r>
            <a:endParaRPr lang="en-US" sz="2400" dirty="0"/>
          </a:p>
        </p:txBody>
      </p:sp>
      <p:sp>
        <p:nvSpPr>
          <p:cNvPr id="23" name="Rectangle 22"/>
          <p:cNvSpPr/>
          <p:nvPr/>
        </p:nvSpPr>
        <p:spPr>
          <a:xfrm>
            <a:off x="1219200" y="3814465"/>
            <a:ext cx="1878489" cy="461665"/>
          </a:xfrm>
          <a:prstGeom prst="rect">
            <a:avLst/>
          </a:prstGeom>
          <a:solidFill>
            <a:schemeClr val="accent6">
              <a:lumMod val="40000"/>
              <a:lumOff val="60000"/>
            </a:schemeClr>
          </a:solidFill>
        </p:spPr>
        <p:txBody>
          <a:bodyPr wrap="none">
            <a:spAutoFit/>
          </a:bodyPr>
          <a:lstStyle/>
          <a:p>
            <a:r>
              <a:rPr lang="en-US" sz="2400" dirty="0">
                <a:solidFill>
                  <a:srgbClr val="0000FF"/>
                </a:solidFill>
              </a:rPr>
              <a:t>32.5 months </a:t>
            </a:r>
            <a:endParaRPr lang="en-US" sz="2400" dirty="0"/>
          </a:p>
        </p:txBody>
      </p:sp>
      <p:sp>
        <p:nvSpPr>
          <p:cNvPr id="16" name="TextBox 15"/>
          <p:cNvSpPr txBox="1"/>
          <p:nvPr/>
        </p:nvSpPr>
        <p:spPr>
          <a:xfrm>
            <a:off x="457200" y="990600"/>
            <a:ext cx="8174684" cy="461665"/>
          </a:xfrm>
          <a:prstGeom prst="rect">
            <a:avLst/>
          </a:prstGeom>
          <a:noFill/>
        </p:spPr>
        <p:txBody>
          <a:bodyPr wrap="none" rtlCol="0">
            <a:spAutoFit/>
          </a:bodyPr>
          <a:lstStyle/>
          <a:p>
            <a:r>
              <a:rPr lang="en-US" sz="2400" dirty="0" smtClean="0">
                <a:solidFill>
                  <a:srgbClr val="FFFF00"/>
                </a:solidFill>
              </a:rPr>
              <a:t>Ratio of RMTL: 3.5/5.7=</a:t>
            </a:r>
            <a:r>
              <a:rPr lang="en-US" sz="2400" dirty="0" smtClean="0">
                <a:solidFill>
                  <a:srgbClr val="FFFF00"/>
                </a:solidFill>
                <a:latin typeface="Arial"/>
                <a:cs typeface="Arial"/>
              </a:rPr>
              <a:t>0.61 </a:t>
            </a:r>
            <a:r>
              <a:rPr lang="en-US" sz="2400" dirty="0">
                <a:solidFill>
                  <a:srgbClr val="FFFF00"/>
                </a:solidFill>
                <a:latin typeface="Arial"/>
                <a:cs typeface="Arial"/>
              </a:rPr>
              <a:t>(0.95CI: </a:t>
            </a:r>
            <a:r>
              <a:rPr lang="en-US" sz="2400" dirty="0" smtClean="0">
                <a:solidFill>
                  <a:srgbClr val="FFFF00"/>
                </a:solidFill>
                <a:latin typeface="Arial"/>
                <a:cs typeface="Arial"/>
              </a:rPr>
              <a:t>0.42 to 0.90, </a:t>
            </a:r>
            <a:r>
              <a:rPr lang="en-US" sz="2400" dirty="0" smtClean="0">
                <a:solidFill>
                  <a:srgbClr val="FFFF00"/>
                </a:solidFill>
              </a:rPr>
              <a:t>p&lt;0.01) </a:t>
            </a:r>
            <a:endParaRPr lang="en-US" sz="2400" dirty="0">
              <a:solidFill>
                <a:srgbClr val="FFFF00"/>
              </a:solidFill>
            </a:endParaRPr>
          </a:p>
        </p:txBody>
      </p:sp>
      <p:sp>
        <p:nvSpPr>
          <p:cNvPr id="3" name="Rectangle 2"/>
          <p:cNvSpPr/>
          <p:nvPr/>
        </p:nvSpPr>
        <p:spPr>
          <a:xfrm>
            <a:off x="2735939" y="2667000"/>
            <a:ext cx="769261" cy="400110"/>
          </a:xfrm>
          <a:prstGeom prst="rect">
            <a:avLst/>
          </a:prstGeom>
        </p:spPr>
        <p:txBody>
          <a:bodyPr wrap="none">
            <a:spAutoFit/>
          </a:bodyPr>
          <a:lstStyle/>
          <a:p>
            <a:r>
              <a:rPr lang="en-US" sz="2000" b="1" dirty="0" smtClean="0">
                <a:solidFill>
                  <a:srgbClr val="FF6600"/>
                </a:solidFill>
                <a:latin typeface="Arial"/>
                <a:cs typeface="Arial"/>
              </a:rPr>
              <a:t>3.5m</a:t>
            </a:r>
            <a:r>
              <a:rPr lang="en-US" b="1" dirty="0" smtClean="0">
                <a:solidFill>
                  <a:srgbClr val="FF6600"/>
                </a:solidFill>
                <a:latin typeface="Arial"/>
                <a:cs typeface="Arial"/>
              </a:rPr>
              <a:t> </a:t>
            </a:r>
            <a:endParaRPr lang="en-US" dirty="0">
              <a:solidFill>
                <a:srgbClr val="FF6600"/>
              </a:solidFill>
            </a:endParaRPr>
          </a:p>
        </p:txBody>
      </p:sp>
      <p:sp>
        <p:nvSpPr>
          <p:cNvPr id="20" name="Rectangle 19"/>
          <p:cNvSpPr/>
          <p:nvPr/>
        </p:nvSpPr>
        <p:spPr>
          <a:xfrm>
            <a:off x="7231739" y="2667000"/>
            <a:ext cx="769261" cy="400110"/>
          </a:xfrm>
          <a:prstGeom prst="rect">
            <a:avLst/>
          </a:prstGeom>
        </p:spPr>
        <p:txBody>
          <a:bodyPr wrap="none">
            <a:spAutoFit/>
          </a:bodyPr>
          <a:lstStyle/>
          <a:p>
            <a:r>
              <a:rPr lang="en-US" sz="2000" b="1" dirty="0">
                <a:solidFill>
                  <a:srgbClr val="FF6600"/>
                </a:solidFill>
                <a:latin typeface="Arial"/>
                <a:cs typeface="Arial"/>
              </a:rPr>
              <a:t>5</a:t>
            </a:r>
            <a:r>
              <a:rPr lang="en-US" sz="2000" b="1" dirty="0" smtClean="0">
                <a:solidFill>
                  <a:srgbClr val="FF6600"/>
                </a:solidFill>
                <a:latin typeface="Arial"/>
                <a:cs typeface="Arial"/>
              </a:rPr>
              <a:t>.7m</a:t>
            </a:r>
            <a:r>
              <a:rPr lang="en-US" b="1" dirty="0" smtClean="0">
                <a:solidFill>
                  <a:srgbClr val="FF6600"/>
                </a:solidFill>
                <a:latin typeface="Arial"/>
                <a:cs typeface="Arial"/>
              </a:rPr>
              <a:t> </a:t>
            </a:r>
            <a:endParaRPr lang="en-US" dirty="0">
              <a:solidFill>
                <a:srgbClr val="FF6600"/>
              </a:solidFill>
            </a:endParaRPr>
          </a:p>
        </p:txBody>
      </p:sp>
    </p:spTree>
    <p:extLst>
      <p:ext uri="{BB962C8B-B14F-4D97-AF65-F5344CB8AC3E}">
        <p14:creationId xmlns:p14="http://schemas.microsoft.com/office/powerpoint/2010/main" val="35565141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we learned from this </a:t>
            </a:r>
            <a:r>
              <a:rPr lang="en-US" dirty="0" smtClean="0"/>
              <a:t>example (a cross-hazards case)</a:t>
            </a:r>
            <a:endParaRPr lang="en-US" dirty="0"/>
          </a:p>
        </p:txBody>
      </p:sp>
      <p:sp>
        <p:nvSpPr>
          <p:cNvPr id="3" name="Content Placeholder 2"/>
          <p:cNvSpPr>
            <a:spLocks noGrp="1"/>
          </p:cNvSpPr>
          <p:nvPr>
            <p:ph idx="1"/>
          </p:nvPr>
        </p:nvSpPr>
        <p:spPr>
          <a:xfrm>
            <a:off x="381000" y="1752600"/>
            <a:ext cx="8458200" cy="4800600"/>
          </a:xfrm>
        </p:spPr>
        <p:txBody>
          <a:bodyPr/>
          <a:lstStyle/>
          <a:p>
            <a:r>
              <a:rPr lang="en-US" sz="2800" dirty="0"/>
              <a:t>T</a:t>
            </a:r>
            <a:r>
              <a:rPr lang="en-US" sz="2800" dirty="0" smtClean="0"/>
              <a:t>he PH assumption is clearly violated; the interpretation of HR is rather difficult</a:t>
            </a:r>
          </a:p>
          <a:p>
            <a:r>
              <a:rPr lang="en-US" sz="2800" dirty="0" smtClean="0"/>
              <a:t>Median survival time is a robust summary but was inestimable with this example</a:t>
            </a:r>
          </a:p>
          <a:p>
            <a:r>
              <a:rPr lang="en-US" sz="2800" dirty="0" smtClean="0"/>
              <a:t>RMST or RMTL would be a good alternative when summarizing the between-group difference</a:t>
            </a:r>
          </a:p>
          <a:p>
            <a:r>
              <a:rPr lang="en-US" sz="2800" dirty="0" smtClean="0"/>
              <a:t>HR-based tests did not have power (due to the cross-hazards), but a significant difference was seen with the RMST-based tests</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26</a:t>
            </a:fld>
            <a:endParaRPr lang="en-US" altLang="ja-JP"/>
          </a:p>
        </p:txBody>
      </p:sp>
    </p:spTree>
    <p:extLst>
      <p:ext uri="{BB962C8B-B14F-4D97-AF65-F5344CB8AC3E}">
        <p14:creationId xmlns:p14="http://schemas.microsoft.com/office/powerpoint/2010/main" val="4218937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Other examples from </a:t>
            </a:r>
            <a:br>
              <a:rPr lang="en-US" dirty="0" smtClean="0"/>
            </a:br>
            <a:r>
              <a:rPr lang="en-US" dirty="0" smtClean="0"/>
              <a:t>cancer trials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27</a:t>
            </a:fld>
            <a:endParaRPr lang="en-US" altLang="ja-JP"/>
          </a:p>
        </p:txBody>
      </p:sp>
    </p:spTree>
    <p:extLst>
      <p:ext uri="{BB962C8B-B14F-4D97-AF65-F5344CB8AC3E}">
        <p14:creationId xmlns:p14="http://schemas.microsoft.com/office/powerpoint/2010/main" val="16211836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800" dirty="0" err="1"/>
              <a:t>Zukin</a:t>
            </a:r>
            <a:r>
              <a:rPr lang="en-US" sz="4800" dirty="0"/>
              <a:t> et al. (2013, JCO</a:t>
            </a:r>
            <a:r>
              <a:rPr lang="en-US" sz="4800" dirty="0" smtClean="0"/>
              <a:t>)</a:t>
            </a:r>
            <a:endParaRPr lang="en-US" dirty="0"/>
          </a:p>
        </p:txBody>
      </p:sp>
      <p:sp>
        <p:nvSpPr>
          <p:cNvPr id="3" name="Content Placeholder 2"/>
          <p:cNvSpPr>
            <a:spLocks noGrp="1"/>
          </p:cNvSpPr>
          <p:nvPr>
            <p:ph idx="1"/>
          </p:nvPr>
        </p:nvSpPr>
        <p:spPr/>
        <p:txBody>
          <a:bodyPr>
            <a:noAutofit/>
          </a:bodyPr>
          <a:lstStyle/>
          <a:p>
            <a:pPr>
              <a:lnSpc>
                <a:spcPct val="110000"/>
              </a:lnSpc>
            </a:pPr>
            <a:r>
              <a:rPr lang="en-US" sz="2800" dirty="0" smtClean="0"/>
              <a:t>A randomized controlled trial to </a:t>
            </a:r>
            <a:r>
              <a:rPr lang="en-US" sz="2800" dirty="0"/>
              <a:t>compare </a:t>
            </a:r>
            <a:r>
              <a:rPr lang="en-US" sz="2800" dirty="0" smtClean="0"/>
              <a:t>OS </a:t>
            </a:r>
            <a:r>
              <a:rPr lang="en-US" sz="2800" dirty="0"/>
              <a:t>between single-agent </a:t>
            </a:r>
            <a:r>
              <a:rPr lang="en-US" sz="2800" dirty="0" err="1"/>
              <a:t>pemetrexed</a:t>
            </a:r>
            <a:r>
              <a:rPr lang="en-US" sz="2800" dirty="0"/>
              <a:t> (P) and the combination of carboplatin and </a:t>
            </a:r>
            <a:r>
              <a:rPr lang="en-US" sz="2800" dirty="0" err="1"/>
              <a:t>pemetrexed</a:t>
            </a:r>
            <a:r>
              <a:rPr lang="en-US" sz="2800" dirty="0"/>
              <a:t> (CP</a:t>
            </a:r>
            <a:r>
              <a:rPr lang="en-US" sz="2800" dirty="0" smtClean="0"/>
              <a:t>)</a:t>
            </a:r>
            <a:r>
              <a:rPr lang="en-US" sz="2800" dirty="0"/>
              <a:t> in patients with advanced </a:t>
            </a:r>
            <a:r>
              <a:rPr lang="en-US" sz="2800" dirty="0" smtClean="0"/>
              <a:t>NSCLC </a:t>
            </a:r>
            <a:r>
              <a:rPr lang="en-US" sz="2800" dirty="0"/>
              <a:t>with an ECOG </a:t>
            </a:r>
            <a:r>
              <a:rPr lang="en-US" sz="2800" dirty="0" smtClean="0"/>
              <a:t>PS of 2</a:t>
            </a:r>
          </a:p>
          <a:p>
            <a:pPr>
              <a:lnSpc>
                <a:spcPct val="110000"/>
              </a:lnSpc>
            </a:pPr>
            <a:r>
              <a:rPr lang="en-US" sz="2800" dirty="0" smtClean="0"/>
              <a:t>N=103 (CP arm) and N=98 (P arm)</a:t>
            </a:r>
          </a:p>
          <a:p>
            <a:pPr>
              <a:lnSpc>
                <a:spcPct val="110000"/>
              </a:lnSpc>
            </a:pPr>
            <a:r>
              <a:rPr lang="en-US" sz="2800" dirty="0" smtClean="0"/>
              <a:t>Median follow-up time is 27.5 months</a:t>
            </a:r>
          </a:p>
          <a:p>
            <a:pPr>
              <a:lnSpc>
                <a:spcPct val="110000"/>
              </a:lnSpc>
            </a:pPr>
            <a:r>
              <a:rPr lang="en-US" sz="2800" dirty="0" smtClean="0"/>
              <a:t>Median survival: CP (9.3m) and P (5.3m) </a:t>
            </a:r>
            <a:endParaRPr lang="en-US" sz="2800" dirty="0"/>
          </a:p>
        </p:txBody>
      </p:sp>
    </p:spTree>
    <p:extLst>
      <p:ext uri="{BB962C8B-B14F-4D97-AF65-F5344CB8AC3E}">
        <p14:creationId xmlns:p14="http://schemas.microsoft.com/office/powerpoint/2010/main" val="2364476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Zukin</a:t>
            </a:r>
            <a:r>
              <a:rPr lang="en-US" sz="3600" dirty="0" smtClean="0"/>
              <a:t> et al. (2013, JCO)</a:t>
            </a:r>
            <a:br>
              <a:rPr lang="en-US" sz="3600" dirty="0" smtClean="0"/>
            </a:br>
            <a:r>
              <a:rPr lang="en-US" sz="3600" dirty="0" smtClean="0"/>
              <a:t>Advanced NSCLC, OS</a:t>
            </a:r>
            <a:endParaRPr lang="en-US" sz="3600" dirty="0"/>
          </a:p>
        </p:txBody>
      </p:sp>
      <p:pic>
        <p:nvPicPr>
          <p:cNvPr id="3" name="Picture 2" descr="Screenshot 2014-04-16 14.32.3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371600"/>
            <a:ext cx="8763000" cy="4126762"/>
          </a:xfrm>
          <a:prstGeom prst="rect">
            <a:avLst/>
          </a:prstGeom>
        </p:spPr>
      </p:pic>
      <p:sp>
        <p:nvSpPr>
          <p:cNvPr id="5" name="TextBox 4"/>
          <p:cNvSpPr txBox="1"/>
          <p:nvPr/>
        </p:nvSpPr>
        <p:spPr>
          <a:xfrm>
            <a:off x="914400" y="5562600"/>
            <a:ext cx="4465661" cy="923330"/>
          </a:xfrm>
          <a:prstGeom prst="rect">
            <a:avLst/>
          </a:prstGeom>
          <a:noFill/>
        </p:spPr>
        <p:txBody>
          <a:bodyPr wrap="none" rtlCol="0">
            <a:spAutoFit/>
          </a:bodyPr>
          <a:lstStyle/>
          <a:p>
            <a:r>
              <a:rPr lang="en-US" dirty="0" smtClean="0"/>
              <a:t>HR: 0.62 (0.46 to 0.83) **</a:t>
            </a:r>
          </a:p>
          <a:p>
            <a:r>
              <a:rPr lang="en-US" dirty="0" smtClean="0"/>
              <a:t>RMST [35m</a:t>
            </a:r>
            <a:r>
              <a:rPr lang="en-US" dirty="0"/>
              <a:t>] </a:t>
            </a:r>
            <a:r>
              <a:rPr lang="en-US" dirty="0" smtClean="0"/>
              <a:t>Difference:3.9 (1.5 to 6.3) **</a:t>
            </a:r>
          </a:p>
          <a:p>
            <a:r>
              <a:rPr lang="en-US" dirty="0" smtClean="0"/>
              <a:t>RMST [35m</a:t>
            </a:r>
            <a:r>
              <a:rPr lang="en-US" dirty="0"/>
              <a:t>] </a:t>
            </a:r>
            <a:r>
              <a:rPr lang="en-US" dirty="0" smtClean="0"/>
              <a:t>Ratio: 1.49 (1.17 to 1.91)  **</a:t>
            </a:r>
            <a:endParaRPr lang="en-US" dirty="0"/>
          </a:p>
        </p:txBody>
      </p:sp>
      <p:sp>
        <p:nvSpPr>
          <p:cNvPr id="6" name="TextBox 5"/>
          <p:cNvSpPr txBox="1"/>
          <p:nvPr/>
        </p:nvSpPr>
        <p:spPr>
          <a:xfrm>
            <a:off x="2329890" y="2286000"/>
            <a:ext cx="1461683" cy="923330"/>
          </a:xfrm>
          <a:prstGeom prst="rect">
            <a:avLst/>
          </a:prstGeom>
          <a:noFill/>
        </p:spPr>
        <p:txBody>
          <a:bodyPr wrap="none" rtlCol="0">
            <a:spAutoFit/>
          </a:bodyPr>
          <a:lstStyle/>
          <a:p>
            <a:r>
              <a:rPr lang="en-US" dirty="0" smtClean="0">
                <a:solidFill>
                  <a:schemeClr val="bg1"/>
                </a:solidFill>
              </a:rPr>
              <a:t>RMST [35m]</a:t>
            </a:r>
          </a:p>
          <a:p>
            <a:r>
              <a:rPr lang="en-US" dirty="0" smtClean="0">
                <a:solidFill>
                  <a:schemeClr val="bg1"/>
                </a:solidFill>
              </a:rPr>
              <a:t>  P:7.9m</a:t>
            </a:r>
          </a:p>
          <a:p>
            <a:r>
              <a:rPr lang="en-US" dirty="0" smtClean="0">
                <a:solidFill>
                  <a:schemeClr val="bg1"/>
                </a:solidFill>
              </a:rPr>
              <a:t>  CP:11.8m</a:t>
            </a:r>
            <a:endParaRPr lang="en-US" dirty="0">
              <a:solidFill>
                <a:schemeClr val="bg1"/>
              </a:solidFill>
            </a:endParaRPr>
          </a:p>
        </p:txBody>
      </p:sp>
    </p:spTree>
    <p:extLst>
      <p:ext uri="{BB962C8B-B14F-4D97-AF65-F5344CB8AC3E}">
        <p14:creationId xmlns:p14="http://schemas.microsoft.com/office/powerpoint/2010/main" val="26576505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1676400"/>
          </a:xfrm>
        </p:spPr>
        <p:txBody>
          <a:bodyPr>
            <a:noAutofit/>
          </a:bodyPr>
          <a:lstStyle/>
          <a:p>
            <a:pPr marL="0" indent="0">
              <a:buNone/>
            </a:pPr>
            <a:r>
              <a:rPr lang="en-US" dirty="0" smtClean="0"/>
              <a:t>Consider</a:t>
            </a:r>
          </a:p>
          <a:p>
            <a:r>
              <a:rPr lang="en-US" dirty="0"/>
              <a:t>a</a:t>
            </a:r>
            <a:r>
              <a:rPr lang="en-US" dirty="0" smtClean="0"/>
              <a:t> clinical trial to compare two groups </a:t>
            </a:r>
          </a:p>
          <a:p>
            <a:r>
              <a:rPr lang="en-US" dirty="0"/>
              <a:t>a</a:t>
            </a:r>
            <a:r>
              <a:rPr lang="en-US" dirty="0" smtClean="0"/>
              <a:t> time-to-event outcome is of interest</a:t>
            </a:r>
          </a:p>
          <a:p>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Setting</a:t>
            </a:r>
            <a:endParaRPr lang="en-US" dirty="0"/>
          </a:p>
        </p:txBody>
      </p:sp>
      <p:sp>
        <p:nvSpPr>
          <p:cNvPr id="5" name="Content Placeholder 2"/>
          <p:cNvSpPr txBox="1">
            <a:spLocks/>
          </p:cNvSpPr>
          <p:nvPr/>
        </p:nvSpPr>
        <p:spPr bwMode="auto">
          <a:xfrm>
            <a:off x="457200" y="3124200"/>
            <a:ext cx="8382000" cy="2316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We need to report a </a:t>
            </a:r>
            <a:r>
              <a:rPr lang="en-US" dirty="0"/>
              <a:t>single number that summarizes the between-group difference. </a:t>
            </a:r>
          </a:p>
          <a:p>
            <a:pPr marL="0" indent="0">
              <a:buNone/>
            </a:pPr>
            <a:r>
              <a:rPr lang="en-US" b="1" dirty="0"/>
              <a:t>- What </a:t>
            </a:r>
            <a:r>
              <a:rPr lang="en-US" b="1" dirty="0" smtClean="0"/>
              <a:t>do we do? </a:t>
            </a:r>
            <a:endParaRPr lang="en-US" b="1" dirty="0"/>
          </a:p>
          <a:p>
            <a:pPr marL="0" indent="0">
              <a:buNone/>
            </a:pPr>
            <a:r>
              <a:rPr lang="en-US" dirty="0"/>
              <a:t>- </a:t>
            </a:r>
            <a:r>
              <a:rPr lang="en-US" b="1" dirty="0"/>
              <a:t>How </a:t>
            </a:r>
            <a:r>
              <a:rPr lang="en-US" b="1" dirty="0" smtClean="0"/>
              <a:t>is it </a:t>
            </a:r>
            <a:r>
              <a:rPr lang="en-US" b="1" dirty="0"/>
              <a:t>done?</a:t>
            </a:r>
          </a:p>
          <a:p>
            <a:pPr marL="0" indent="0">
              <a:buFont typeface="Arial" charset="0"/>
              <a:buNone/>
            </a:pPr>
            <a:endParaRPr lang="en-US" dirty="0" smtClean="0"/>
          </a:p>
          <a:p>
            <a:endParaRPr lang="en-US" dirty="0" smtClean="0"/>
          </a:p>
          <a:p>
            <a:pPr>
              <a:buFont typeface="Arial" charset="0"/>
              <a:buNone/>
            </a:pPr>
            <a:endParaRPr lang="en-US" dirty="0"/>
          </a:p>
        </p:txBody>
      </p:sp>
      <p:sp>
        <p:nvSpPr>
          <p:cNvPr id="2" name="TextBox 1"/>
          <p:cNvSpPr txBox="1"/>
          <p:nvPr/>
        </p:nvSpPr>
        <p:spPr>
          <a:xfrm>
            <a:off x="914400" y="5496580"/>
            <a:ext cx="7034397" cy="523220"/>
          </a:xfrm>
          <a:prstGeom prst="rect">
            <a:avLst/>
          </a:prstGeom>
          <a:solidFill>
            <a:schemeClr val="tx1"/>
          </a:solidFill>
          <a:ln w="12700" cmpd="sng">
            <a:solidFill>
              <a:srgbClr val="0000FF"/>
            </a:solidFill>
          </a:ln>
        </p:spPr>
        <p:txBody>
          <a:bodyPr wrap="none" rtlCol="0">
            <a:spAutoFit/>
          </a:bodyPr>
          <a:lstStyle/>
          <a:p>
            <a:r>
              <a:rPr lang="en-US" sz="2800" dirty="0" smtClean="0">
                <a:solidFill>
                  <a:srgbClr val="0000FF"/>
                </a:solidFill>
              </a:rPr>
              <a:t>KM </a:t>
            </a:r>
            <a:r>
              <a:rPr lang="en-US" sz="2800" dirty="0" smtClean="0">
                <a:solidFill>
                  <a:srgbClr val="0000FF"/>
                </a:solidFill>
                <a:sym typeface="Wingdings"/>
              </a:rPr>
              <a:t> </a:t>
            </a:r>
            <a:r>
              <a:rPr lang="en-US" sz="2800" dirty="0" err="1" smtClean="0">
                <a:solidFill>
                  <a:srgbClr val="0000FF"/>
                </a:solidFill>
                <a:sym typeface="Wingdings"/>
              </a:rPr>
              <a:t>Logrank</a:t>
            </a:r>
            <a:r>
              <a:rPr lang="en-US" sz="2800" dirty="0" smtClean="0">
                <a:solidFill>
                  <a:srgbClr val="0000FF"/>
                </a:solidFill>
                <a:sym typeface="Wingdings"/>
              </a:rPr>
              <a:t> test  Cox PH &amp; report HR</a:t>
            </a:r>
            <a:endParaRPr lang="en-US" sz="2800" dirty="0">
              <a:solidFill>
                <a:srgbClr val="0000FF"/>
              </a:solidFill>
            </a:endParaRPr>
          </a:p>
        </p:txBody>
      </p:sp>
      <p:sp>
        <p:nvSpPr>
          <p:cNvPr id="6" name="TextBox 5"/>
          <p:cNvSpPr txBox="1"/>
          <p:nvPr/>
        </p:nvSpPr>
        <p:spPr>
          <a:xfrm>
            <a:off x="1843332" y="5388114"/>
            <a:ext cx="5260675" cy="707886"/>
          </a:xfrm>
          <a:prstGeom prst="rect">
            <a:avLst/>
          </a:prstGeom>
          <a:solidFill>
            <a:srgbClr val="FFFFFF"/>
          </a:solidFill>
          <a:ln>
            <a:solidFill>
              <a:srgbClr val="FF0000"/>
            </a:solidFill>
          </a:ln>
        </p:spPr>
        <p:txBody>
          <a:bodyPr wrap="none" rtlCol="0">
            <a:spAutoFit/>
          </a:bodyPr>
          <a:lstStyle/>
          <a:p>
            <a:pPr algn="ctr"/>
            <a:r>
              <a:rPr lang="en-US" sz="4000" dirty="0" smtClean="0">
                <a:solidFill>
                  <a:srgbClr val="FF0000"/>
                </a:solidFill>
              </a:rPr>
              <a:t>Let us go beyond PH!!       </a:t>
            </a:r>
            <a:endParaRPr lang="en-US" sz="4000" dirty="0">
              <a:solidFill>
                <a:srgbClr val="FF0000"/>
              </a:solidFill>
            </a:endParaRPr>
          </a:p>
        </p:txBody>
      </p:sp>
    </p:spTree>
    <p:extLst>
      <p:ext uri="{BB962C8B-B14F-4D97-AF65-F5344CB8AC3E}">
        <p14:creationId xmlns:p14="http://schemas.microsoft.com/office/powerpoint/2010/main" val="2641891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 we learned from this example</a:t>
            </a:r>
            <a:endParaRPr lang="en-US" dirty="0"/>
          </a:p>
        </p:txBody>
      </p:sp>
      <p:sp>
        <p:nvSpPr>
          <p:cNvPr id="4" name="Content Placeholder 3"/>
          <p:cNvSpPr>
            <a:spLocks noGrp="1"/>
          </p:cNvSpPr>
          <p:nvPr>
            <p:ph idx="1"/>
          </p:nvPr>
        </p:nvSpPr>
        <p:spPr/>
        <p:txBody>
          <a:bodyPr/>
          <a:lstStyle/>
          <a:p>
            <a:r>
              <a:rPr lang="en-US" dirty="0" smtClean="0"/>
              <a:t>RMST works for not only cross</a:t>
            </a:r>
            <a:r>
              <a:rPr lang="en-US" dirty="0"/>
              <a:t>-hazard </a:t>
            </a:r>
            <a:r>
              <a:rPr lang="en-US" dirty="0" smtClean="0"/>
              <a:t>cases (“</a:t>
            </a:r>
            <a:r>
              <a:rPr lang="en-US" i="1" dirty="0" smtClean="0"/>
              <a:t>qualitative interaction”) </a:t>
            </a:r>
            <a:r>
              <a:rPr lang="en-US" dirty="0" smtClean="0"/>
              <a:t>but also non cross-hazard cases (“</a:t>
            </a:r>
            <a:r>
              <a:rPr lang="en-US" i="1" dirty="0" smtClean="0"/>
              <a:t>quantitative interaction”)</a:t>
            </a:r>
            <a:endParaRPr lang="en-US" dirty="0" smtClean="0"/>
          </a:p>
          <a:p>
            <a:endParaRPr lang="en-US" dirty="0" smtClean="0"/>
          </a:p>
          <a:p>
            <a:r>
              <a:rPr lang="en-US" dirty="0" smtClean="0"/>
              <a:t>The HR-based test also worked for this </a:t>
            </a:r>
            <a:r>
              <a:rPr lang="en-US" i="1" dirty="0" smtClean="0"/>
              <a:t>“quantitative”</a:t>
            </a:r>
            <a:r>
              <a:rPr lang="en-US" dirty="0" smtClean="0"/>
              <a:t> interaction example, but the resulting HR estimate would be still hard to interpret</a:t>
            </a:r>
            <a:endParaRPr lang="en-US" dirty="0"/>
          </a:p>
        </p:txBody>
      </p:sp>
    </p:spTree>
    <p:extLst>
      <p:ext uri="{BB962C8B-B14F-4D97-AF65-F5344CB8AC3E}">
        <p14:creationId xmlns:p14="http://schemas.microsoft.com/office/powerpoint/2010/main" val="28962013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Allegra et al. (2013, JCO</a:t>
            </a:r>
            <a:r>
              <a:rPr lang="en-US" dirty="0" smtClean="0"/>
              <a:t>)</a:t>
            </a:r>
            <a:endParaRPr lang="en-US" dirty="0"/>
          </a:p>
        </p:txBody>
      </p:sp>
      <p:sp>
        <p:nvSpPr>
          <p:cNvPr id="3" name="Content Placeholder 2"/>
          <p:cNvSpPr>
            <a:spLocks noGrp="1"/>
          </p:cNvSpPr>
          <p:nvPr>
            <p:ph idx="1"/>
          </p:nvPr>
        </p:nvSpPr>
        <p:spPr>
          <a:xfrm>
            <a:off x="381000" y="1600200"/>
            <a:ext cx="8534400" cy="4525963"/>
          </a:xfrm>
        </p:spPr>
        <p:txBody>
          <a:bodyPr>
            <a:normAutofit fontScale="85000" lnSpcReduction="10000"/>
          </a:bodyPr>
          <a:lstStyle/>
          <a:p>
            <a:r>
              <a:rPr lang="en-US" dirty="0"/>
              <a:t>A</a:t>
            </a:r>
            <a:r>
              <a:rPr lang="en-US" dirty="0" smtClean="0"/>
              <a:t> </a:t>
            </a:r>
            <a:r>
              <a:rPr lang="en-US" dirty="0"/>
              <a:t>randomized trial to assess efficacy and safety of the combination of </a:t>
            </a:r>
            <a:r>
              <a:rPr lang="en-US" dirty="0" err="1"/>
              <a:t>bevacizumab</a:t>
            </a:r>
            <a:r>
              <a:rPr lang="en-US" dirty="0"/>
              <a:t> and </a:t>
            </a:r>
            <a:r>
              <a:rPr lang="en-US" dirty="0" smtClean="0"/>
              <a:t>modified FOLFOX6 (mFF6), </a:t>
            </a:r>
            <a:r>
              <a:rPr lang="en-US" dirty="0"/>
              <a:t>as the adjuvant therapy, in patients with stage II/III colon cancer.　</a:t>
            </a:r>
            <a:endParaRPr lang="en-US" dirty="0" smtClean="0"/>
          </a:p>
          <a:p>
            <a:endParaRPr lang="en-US" dirty="0"/>
          </a:p>
          <a:p>
            <a:r>
              <a:rPr lang="en-US" dirty="0"/>
              <a:t>N</a:t>
            </a:r>
            <a:r>
              <a:rPr lang="en-US" dirty="0" smtClean="0"/>
              <a:t>=1341 (mFF6 </a:t>
            </a:r>
            <a:r>
              <a:rPr lang="en-US" dirty="0"/>
              <a:t>arm) and </a:t>
            </a:r>
            <a:r>
              <a:rPr lang="en-US" dirty="0" smtClean="0"/>
              <a:t>N=1337 (bev+mFF6 arm)</a:t>
            </a:r>
          </a:p>
          <a:p>
            <a:endParaRPr lang="en-US" dirty="0" smtClean="0"/>
          </a:p>
          <a:p>
            <a:r>
              <a:rPr lang="en-US" dirty="0" smtClean="0"/>
              <a:t>Median </a:t>
            </a:r>
            <a:r>
              <a:rPr lang="en-US" dirty="0"/>
              <a:t>follow-up time is </a:t>
            </a:r>
            <a:r>
              <a:rPr lang="en-US" dirty="0" smtClean="0"/>
              <a:t>4.9 years</a:t>
            </a:r>
          </a:p>
          <a:p>
            <a:endParaRPr lang="en-US" dirty="0" smtClean="0"/>
          </a:p>
          <a:p>
            <a:r>
              <a:rPr lang="en-US" dirty="0" smtClean="0"/>
              <a:t>Median </a:t>
            </a:r>
            <a:r>
              <a:rPr lang="en-US" dirty="0"/>
              <a:t>survival</a:t>
            </a:r>
            <a:r>
              <a:rPr lang="en-US" dirty="0" smtClean="0"/>
              <a:t>: Not reached</a:t>
            </a:r>
          </a:p>
        </p:txBody>
      </p:sp>
    </p:spTree>
    <p:extLst>
      <p:ext uri="{BB962C8B-B14F-4D97-AF65-F5344CB8AC3E}">
        <p14:creationId xmlns:p14="http://schemas.microsoft.com/office/powerpoint/2010/main" val="335758309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Allegra et al. (2013, JCO)</a:t>
            </a:r>
            <a:br>
              <a:rPr lang="en-US" dirty="0" smtClean="0"/>
            </a:br>
            <a:r>
              <a:rPr lang="en-US" dirty="0" smtClean="0"/>
              <a:t>Stage II/III colon cancer, OS</a:t>
            </a:r>
            <a:endParaRPr lang="en-US" dirty="0"/>
          </a:p>
        </p:txBody>
      </p:sp>
      <p:pic>
        <p:nvPicPr>
          <p:cNvPr id="3" name="Picture 2" descr="Screenshot 2014-04-16 14.33.2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652407"/>
            <a:ext cx="8763000" cy="4138793"/>
          </a:xfrm>
          <a:prstGeom prst="rect">
            <a:avLst/>
          </a:prstGeom>
        </p:spPr>
      </p:pic>
      <p:sp>
        <p:nvSpPr>
          <p:cNvPr id="5" name="TextBox 4"/>
          <p:cNvSpPr txBox="1"/>
          <p:nvPr/>
        </p:nvSpPr>
        <p:spPr>
          <a:xfrm>
            <a:off x="914400" y="5858470"/>
            <a:ext cx="5151395" cy="923330"/>
          </a:xfrm>
          <a:prstGeom prst="rect">
            <a:avLst/>
          </a:prstGeom>
          <a:noFill/>
        </p:spPr>
        <p:txBody>
          <a:bodyPr wrap="none" rtlCol="0">
            <a:spAutoFit/>
          </a:bodyPr>
          <a:lstStyle/>
          <a:p>
            <a:r>
              <a:rPr lang="en-US" dirty="0" smtClean="0"/>
              <a:t>HR: 0.95 (0.79 to 1.13)</a:t>
            </a:r>
          </a:p>
          <a:p>
            <a:r>
              <a:rPr lang="en-US" dirty="0" smtClean="0"/>
              <a:t>RMST [60m] Difference: 0.3 (-0.7 to 1.3) months</a:t>
            </a:r>
          </a:p>
          <a:p>
            <a:r>
              <a:rPr lang="en-US" dirty="0" smtClean="0"/>
              <a:t>RMST </a:t>
            </a:r>
            <a:r>
              <a:rPr lang="en-US" dirty="0"/>
              <a:t>[60m] </a:t>
            </a:r>
            <a:r>
              <a:rPr lang="en-US" dirty="0" smtClean="0"/>
              <a:t>Ratio: 1.00 (0.99 to 1.02)  </a:t>
            </a:r>
            <a:endParaRPr lang="en-US" dirty="0"/>
          </a:p>
        </p:txBody>
      </p:sp>
      <p:sp>
        <p:nvSpPr>
          <p:cNvPr id="6" name="TextBox 5"/>
          <p:cNvSpPr txBox="1"/>
          <p:nvPr/>
        </p:nvSpPr>
        <p:spPr>
          <a:xfrm>
            <a:off x="1371600" y="3420070"/>
            <a:ext cx="2166579" cy="923330"/>
          </a:xfrm>
          <a:prstGeom prst="rect">
            <a:avLst/>
          </a:prstGeom>
          <a:noFill/>
        </p:spPr>
        <p:txBody>
          <a:bodyPr wrap="none" rtlCol="0">
            <a:spAutoFit/>
          </a:bodyPr>
          <a:lstStyle/>
          <a:p>
            <a:r>
              <a:rPr lang="en-US" dirty="0" smtClean="0">
                <a:solidFill>
                  <a:schemeClr val="bg1"/>
                </a:solidFill>
              </a:rPr>
              <a:t>RMST [60m]</a:t>
            </a:r>
          </a:p>
          <a:p>
            <a:r>
              <a:rPr lang="en-US" dirty="0" smtClean="0">
                <a:solidFill>
                  <a:schemeClr val="bg1"/>
                </a:solidFill>
              </a:rPr>
              <a:t>  mFF6: 54.9m</a:t>
            </a:r>
          </a:p>
          <a:p>
            <a:r>
              <a:rPr lang="en-US" dirty="0" smtClean="0">
                <a:solidFill>
                  <a:schemeClr val="bg1"/>
                </a:solidFill>
              </a:rPr>
              <a:t>  mFF6+Bev: 55.2m</a:t>
            </a:r>
            <a:endParaRPr lang="en-US" dirty="0">
              <a:solidFill>
                <a:schemeClr val="bg1"/>
              </a:solidFill>
            </a:endParaRPr>
          </a:p>
        </p:txBody>
      </p:sp>
    </p:spTree>
    <p:extLst>
      <p:ext uri="{BB962C8B-B14F-4D97-AF65-F5344CB8AC3E}">
        <p14:creationId xmlns:p14="http://schemas.microsoft.com/office/powerpoint/2010/main" val="27081163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 we learned from this example</a:t>
            </a:r>
            <a:endParaRPr lang="en-US" dirty="0"/>
          </a:p>
        </p:txBody>
      </p:sp>
      <p:sp>
        <p:nvSpPr>
          <p:cNvPr id="3" name="Content Placeholder 2"/>
          <p:cNvSpPr>
            <a:spLocks noGrp="1"/>
          </p:cNvSpPr>
          <p:nvPr>
            <p:ph idx="1"/>
          </p:nvPr>
        </p:nvSpPr>
        <p:spPr>
          <a:xfrm>
            <a:off x="457200" y="1646236"/>
            <a:ext cx="8382000" cy="4830763"/>
          </a:xfrm>
        </p:spPr>
        <p:txBody>
          <a:bodyPr>
            <a:normAutofit fontScale="92500" lnSpcReduction="10000"/>
          </a:bodyPr>
          <a:lstStyle/>
          <a:p>
            <a:r>
              <a:rPr lang="en-US" dirty="0" smtClean="0"/>
              <a:t>The confidence interval for the hazard ratio is rather wide (0.79 to 1.13) due to relatively small number of events. The evidence from this analysis is inconclusive due to the lack of information</a:t>
            </a:r>
          </a:p>
          <a:p>
            <a:endParaRPr lang="en-US" dirty="0" smtClean="0"/>
          </a:p>
          <a:p>
            <a:r>
              <a:rPr lang="en-US" dirty="0" smtClean="0"/>
              <a:t>The CI for difference (or ratio) of RMSTs are tight around 0 (or 1). We can claim that (at least for the RMST) these two groups are </a:t>
            </a:r>
            <a:r>
              <a:rPr lang="en-US" dirty="0"/>
              <a:t>not </a:t>
            </a:r>
            <a:r>
              <a:rPr lang="en-US" i="1" dirty="0" smtClean="0">
                <a:solidFill>
                  <a:srgbClr val="FFFF00"/>
                </a:solidFill>
              </a:rPr>
              <a:t>clinically</a:t>
            </a:r>
            <a:r>
              <a:rPr lang="en-US" dirty="0" smtClean="0"/>
              <a:t> </a:t>
            </a:r>
            <a:r>
              <a:rPr lang="en-US" dirty="0"/>
              <a:t>significantly different (&lt;2% difference over 60 months)</a:t>
            </a:r>
          </a:p>
        </p:txBody>
      </p:sp>
    </p:spTree>
    <p:extLst>
      <p:ext uri="{BB962C8B-B14F-4D97-AF65-F5344CB8AC3E}">
        <p14:creationId xmlns:p14="http://schemas.microsoft.com/office/powerpoint/2010/main" val="35784938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463675"/>
            <a:ext cx="8458200" cy="4708525"/>
          </a:xfrm>
        </p:spPr>
        <p:txBody>
          <a:bodyPr/>
          <a:lstStyle/>
          <a:p>
            <a:r>
              <a:rPr lang="en-US" dirty="0" smtClean="0"/>
              <a:t>Need to be cautious when using model-based metrics, such as HR</a:t>
            </a:r>
          </a:p>
          <a:p>
            <a:pPr lvl="1"/>
            <a:r>
              <a:rPr lang="en-US" sz="3200" dirty="0" smtClean="0"/>
              <a:t>When model assumptions do not hold, the interpretation is rather difficult</a:t>
            </a:r>
          </a:p>
          <a:p>
            <a:r>
              <a:rPr lang="en-US" dirty="0" smtClean="0">
                <a:solidFill>
                  <a:srgbClr val="FFFF00"/>
                </a:solidFill>
              </a:rPr>
              <a:t>Model-free </a:t>
            </a:r>
            <a:r>
              <a:rPr lang="en-US" dirty="0" smtClean="0"/>
              <a:t>and </a:t>
            </a:r>
            <a:r>
              <a:rPr lang="en-US" dirty="0" smtClean="0">
                <a:solidFill>
                  <a:srgbClr val="FFFF00"/>
                </a:solidFill>
              </a:rPr>
              <a:t>clinically interpretable metrics</a:t>
            </a:r>
            <a:r>
              <a:rPr lang="en-US" dirty="0" smtClean="0"/>
              <a:t> such as RMST would be a better choice, unless we are confident that the model assumption is correct</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34</a:t>
            </a:fld>
            <a:endParaRPr lang="en-US" altLang="ja-JP"/>
          </a:p>
        </p:txBody>
      </p:sp>
    </p:spTree>
    <p:extLst>
      <p:ext uri="{BB962C8B-B14F-4D97-AF65-F5344CB8AC3E}">
        <p14:creationId xmlns:p14="http://schemas.microsoft.com/office/powerpoint/2010/main" val="144200959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Implementations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35</a:t>
            </a:fld>
            <a:endParaRPr lang="en-US" altLang="ja-JP"/>
          </a:p>
        </p:txBody>
      </p:sp>
    </p:spTree>
    <p:extLst>
      <p:ext uri="{BB962C8B-B14F-4D97-AF65-F5344CB8AC3E}">
        <p14:creationId xmlns:p14="http://schemas.microsoft.com/office/powerpoint/2010/main" val="221468542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792162"/>
          </a:xfrm>
        </p:spPr>
        <p:txBody>
          <a:bodyPr/>
          <a:lstStyle/>
          <a:p>
            <a:r>
              <a:rPr lang="en-US" b="1" dirty="0" smtClean="0"/>
              <a:t>survRM2 package</a:t>
            </a:r>
            <a:endParaRPr lang="en-US" i="1" dirty="0"/>
          </a:p>
        </p:txBody>
      </p:sp>
      <p:sp>
        <p:nvSpPr>
          <p:cNvPr id="4" name="Content Placeholder 3"/>
          <p:cNvSpPr>
            <a:spLocks noGrp="1"/>
          </p:cNvSpPr>
          <p:nvPr>
            <p:ph idx="1"/>
          </p:nvPr>
        </p:nvSpPr>
        <p:spPr>
          <a:xfrm>
            <a:off x="457200" y="1098550"/>
            <a:ext cx="8534400" cy="5257800"/>
          </a:xfrm>
        </p:spPr>
        <p:txBody>
          <a:bodyPr/>
          <a:lstStyle/>
          <a:p>
            <a:pPr marL="0" indent="0">
              <a:buNone/>
            </a:pPr>
            <a:r>
              <a:rPr lang="en-US" sz="2400" u="sng" dirty="0" smtClean="0"/>
              <a:t>The package location (</a:t>
            </a:r>
            <a:r>
              <a:rPr lang="en-US" sz="2400" i="1" u="sng" dirty="0" smtClean="0"/>
              <a:t>for now</a:t>
            </a:r>
            <a:r>
              <a:rPr lang="en-US" sz="2400" u="sng" dirty="0" smtClean="0"/>
              <a:t>):</a:t>
            </a:r>
            <a:r>
              <a:rPr lang="en-US" sz="2400" dirty="0" smtClean="0"/>
              <a:t> </a:t>
            </a:r>
            <a:r>
              <a:rPr lang="en-US" sz="2000" b="1" dirty="0" smtClean="0"/>
              <a:t>BCB Unix: </a:t>
            </a:r>
            <a:r>
              <a:rPr lang="en-US" sz="2400" b="1" dirty="0" smtClean="0">
                <a:solidFill>
                  <a:srgbClr val="FFFF00"/>
                </a:solidFill>
              </a:rPr>
              <a:t>~</a:t>
            </a:r>
            <a:r>
              <a:rPr lang="en-US" sz="2400" b="1" dirty="0">
                <a:solidFill>
                  <a:srgbClr val="FFFF00"/>
                </a:solidFill>
              </a:rPr>
              <a:t>/</a:t>
            </a:r>
            <a:r>
              <a:rPr lang="en-US" sz="2400" b="1" dirty="0" err="1">
                <a:solidFill>
                  <a:srgbClr val="FFFF00"/>
                </a:solidFill>
              </a:rPr>
              <a:t>huno</a:t>
            </a:r>
            <a:r>
              <a:rPr lang="en-US" sz="2400" b="1" dirty="0" smtClean="0">
                <a:solidFill>
                  <a:srgbClr val="FFFF00"/>
                </a:solidFill>
              </a:rPr>
              <a:t>/share/</a:t>
            </a:r>
            <a:r>
              <a:rPr lang="en-US" sz="2400" b="1" dirty="0" smtClean="0"/>
              <a:t/>
            </a:r>
            <a:br>
              <a:rPr lang="en-US" sz="2400" b="1" dirty="0" smtClean="0"/>
            </a:br>
            <a:endParaRPr lang="en-US" sz="2400" b="1" dirty="0" smtClean="0"/>
          </a:p>
          <a:p>
            <a:r>
              <a:rPr lang="en-US" sz="2400" dirty="0" smtClean="0"/>
              <a:t>survRM2_1.0</a:t>
            </a:r>
            <a:r>
              <a:rPr lang="en-US" sz="2400" dirty="0"/>
              <a:t>.tar.gz </a:t>
            </a:r>
            <a:r>
              <a:rPr lang="en-US" sz="2400" dirty="0" smtClean="0"/>
              <a:t>(</a:t>
            </a:r>
            <a:r>
              <a:rPr lang="en-US" sz="2400" dirty="0"/>
              <a:t>S</a:t>
            </a:r>
            <a:r>
              <a:rPr lang="en-US" sz="2400" dirty="0" smtClean="0"/>
              <a:t>ource)</a:t>
            </a:r>
          </a:p>
          <a:p>
            <a:r>
              <a:rPr lang="en-US" sz="2400" dirty="0"/>
              <a:t>survRM2</a:t>
            </a:r>
            <a:r>
              <a:rPr lang="en-US" sz="2400" dirty="0" smtClean="0"/>
              <a:t>_1.0</a:t>
            </a:r>
            <a:r>
              <a:rPr lang="en-US" sz="2400" dirty="0"/>
              <a:t>.</a:t>
            </a:r>
            <a:r>
              <a:rPr lang="en-US" sz="2400" dirty="0" smtClean="0"/>
              <a:t>tgz (Mac binary)</a:t>
            </a:r>
          </a:p>
          <a:p>
            <a:r>
              <a:rPr lang="en-US" sz="2400" dirty="0"/>
              <a:t>survRM2</a:t>
            </a:r>
            <a:r>
              <a:rPr lang="en-US" sz="2400" dirty="0" smtClean="0"/>
              <a:t>_1.0.zip (Windows binary)</a:t>
            </a:r>
          </a:p>
          <a:p>
            <a:r>
              <a:rPr lang="en-US" sz="2400" dirty="0" smtClean="0"/>
              <a:t>survRM2_vignette (Package Vignette)</a:t>
            </a:r>
          </a:p>
          <a:p>
            <a:pPr>
              <a:buNone/>
            </a:pPr>
            <a:endParaRPr lang="en-US" sz="2400" u="sng" dirty="0"/>
          </a:p>
          <a:p>
            <a:pPr marL="0" indent="0">
              <a:buNone/>
            </a:pPr>
            <a:r>
              <a:rPr lang="en-US" sz="2400" u="sng" dirty="0" smtClean="0"/>
              <a:t>What the package can do:</a:t>
            </a:r>
          </a:p>
          <a:p>
            <a:r>
              <a:rPr lang="en-US" sz="2400" dirty="0" smtClean="0"/>
              <a:t>Calculating RMST and CI for each group</a:t>
            </a:r>
          </a:p>
          <a:p>
            <a:r>
              <a:rPr lang="en-US" sz="2400" dirty="0" smtClean="0"/>
              <a:t>Two</a:t>
            </a:r>
            <a:r>
              <a:rPr lang="en-US" sz="2400" dirty="0"/>
              <a:t>-sample comparison based on the </a:t>
            </a:r>
            <a:r>
              <a:rPr lang="en-US" sz="2400" dirty="0" smtClean="0"/>
              <a:t>RMST</a:t>
            </a:r>
            <a:br>
              <a:rPr lang="en-US" sz="2400" dirty="0" smtClean="0"/>
            </a:br>
            <a:r>
              <a:rPr lang="en-US" sz="2400" dirty="0" smtClean="0"/>
              <a:t>(difference in RMST, ratio of RMST, and ratio of RMTL)</a:t>
            </a:r>
          </a:p>
          <a:p>
            <a:r>
              <a:rPr lang="en-US" sz="2400" dirty="0" smtClean="0"/>
              <a:t>ANCOVA type covariate adjustment for these three between-group contrast measures</a:t>
            </a:r>
            <a:endParaRPr lang="en-US" sz="2400" dirty="0">
              <a:solidFill>
                <a:srgbClr val="FFFF00"/>
              </a:solidFill>
            </a:endParaRPr>
          </a:p>
          <a:p>
            <a:endParaRPr lang="en-US" sz="2400" dirty="0"/>
          </a:p>
        </p:txBody>
      </p:sp>
      <p:sp>
        <p:nvSpPr>
          <p:cNvPr id="2" name="Slide Number Placeholder 1"/>
          <p:cNvSpPr>
            <a:spLocks noGrp="1"/>
          </p:cNvSpPr>
          <p:nvPr>
            <p:ph type="sldNum" sz="quarter" idx="12"/>
          </p:nvPr>
        </p:nvSpPr>
        <p:spPr/>
        <p:txBody>
          <a:bodyPr/>
          <a:lstStyle/>
          <a:p>
            <a:pPr>
              <a:defRPr/>
            </a:pPr>
            <a:fld id="{2494525B-DF49-3541-A97E-ACFC0D80CF08}" type="slidenum">
              <a:rPr lang="en-US" altLang="ja-JP" smtClean="0"/>
              <a:pPr>
                <a:defRPr/>
              </a:pPr>
              <a:t>36</a:t>
            </a:fld>
            <a:endParaRPr lang="en-US" altLang="ja-JP"/>
          </a:p>
        </p:txBody>
      </p:sp>
    </p:spTree>
    <p:extLst>
      <p:ext uri="{BB962C8B-B14F-4D97-AF65-F5344CB8AC3E}">
        <p14:creationId xmlns:p14="http://schemas.microsoft.com/office/powerpoint/2010/main" val="425356538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416050"/>
            <a:ext cx="8572500" cy="5137150"/>
          </a:xfrm>
        </p:spPr>
        <p:txBody>
          <a:bodyPr/>
          <a:lstStyle/>
          <a:p>
            <a:pPr marL="0" indent="0">
              <a:buNone/>
            </a:pPr>
            <a:r>
              <a:rPr lang="en-US" sz="1800" dirty="0" smtClean="0">
                <a:latin typeface="Menlo Regular"/>
                <a:cs typeface="Menlo Regular"/>
              </a:rPr>
              <a:t>&gt; </a:t>
            </a:r>
            <a:r>
              <a:rPr lang="en-US" sz="1800" dirty="0" smtClean="0">
                <a:solidFill>
                  <a:srgbClr val="FFFF00"/>
                </a:solidFill>
                <a:latin typeface="Menlo Regular"/>
                <a:cs typeface="Menlo Regular"/>
              </a:rPr>
              <a:t>library(survRM2)</a:t>
            </a:r>
          </a:p>
          <a:p>
            <a:pPr marL="0" indent="0">
              <a:buNone/>
            </a:pPr>
            <a:r>
              <a:rPr lang="en-US" sz="1800" dirty="0" smtClean="0">
                <a:latin typeface="Menlo Regular"/>
                <a:cs typeface="Menlo Regular"/>
              </a:rPr>
              <a:t>&gt; </a:t>
            </a:r>
            <a:r>
              <a:rPr lang="en-US" sz="1800" dirty="0">
                <a:latin typeface="Menlo Regular"/>
                <a:cs typeface="Menlo Regular"/>
              </a:rPr>
              <a:t>D=</a:t>
            </a:r>
            <a:r>
              <a:rPr lang="en-US" sz="1800" dirty="0">
                <a:solidFill>
                  <a:srgbClr val="FFFF00"/>
                </a:solidFill>
                <a:latin typeface="Menlo Regular"/>
                <a:cs typeface="Menlo Regular"/>
              </a:rPr>
              <a:t>rmst2.sample.data()</a:t>
            </a:r>
          </a:p>
          <a:p>
            <a:pPr marL="0" indent="0">
              <a:buNone/>
            </a:pPr>
            <a:endParaRPr lang="pl-PL" sz="1800" dirty="0" smtClean="0">
              <a:latin typeface="Menlo Regular"/>
              <a:cs typeface="Menlo Regular"/>
            </a:endParaRPr>
          </a:p>
          <a:p>
            <a:pPr marL="0" indent="0">
              <a:buNone/>
            </a:pPr>
            <a:r>
              <a:rPr lang="pl-PL" sz="1800" dirty="0" smtClean="0">
                <a:latin typeface="Menlo Regular"/>
                <a:cs typeface="Menlo Regular"/>
              </a:rPr>
              <a:t>&gt; </a:t>
            </a:r>
            <a:r>
              <a:rPr lang="pl-PL" sz="1800" dirty="0" err="1">
                <a:latin typeface="Menlo Regular"/>
                <a:cs typeface="Menlo Regular"/>
              </a:rPr>
              <a:t>nrow</a:t>
            </a:r>
            <a:r>
              <a:rPr lang="pl-PL" sz="1800" dirty="0">
                <a:latin typeface="Menlo Regular"/>
                <a:cs typeface="Menlo Regular"/>
              </a:rPr>
              <a:t>(D)</a:t>
            </a:r>
          </a:p>
          <a:p>
            <a:pPr marL="0" indent="0">
              <a:buNone/>
            </a:pPr>
            <a:r>
              <a:rPr lang="pl-PL" sz="1800" dirty="0">
                <a:latin typeface="Menlo Regular"/>
                <a:cs typeface="Menlo Regular"/>
              </a:rPr>
              <a:t>[1] 312</a:t>
            </a:r>
          </a:p>
          <a:p>
            <a:pPr marL="0" indent="0">
              <a:buNone/>
            </a:pPr>
            <a:endParaRPr lang="en-US" sz="1800" dirty="0" smtClean="0">
              <a:latin typeface="Menlo Regular"/>
              <a:cs typeface="Menlo Regular"/>
            </a:endParaRPr>
          </a:p>
          <a:p>
            <a:pPr marL="0" indent="0">
              <a:buNone/>
            </a:pPr>
            <a:r>
              <a:rPr lang="hr-HR" sz="1800" dirty="0">
                <a:latin typeface="Menlo Regular"/>
                <a:cs typeface="Menlo Regular"/>
              </a:rPr>
              <a:t>&gt; head(D)</a:t>
            </a:r>
          </a:p>
          <a:p>
            <a:pPr marL="0" indent="0">
              <a:buNone/>
            </a:pPr>
            <a:r>
              <a:rPr lang="hr-HR" sz="1800" dirty="0">
                <a:latin typeface="Menlo Regular"/>
                <a:cs typeface="Menlo Regular"/>
              </a:rPr>
              <a:t>       time status </a:t>
            </a:r>
            <a:r>
              <a:rPr lang="hr-HR" sz="1800" dirty="0" smtClean="0">
                <a:latin typeface="Menlo Regular"/>
                <a:cs typeface="Menlo Regular"/>
              </a:rPr>
              <a:t>arm       age </a:t>
            </a:r>
            <a:r>
              <a:rPr lang="hr-HR" sz="1800" dirty="0">
                <a:latin typeface="Menlo Regular"/>
                <a:cs typeface="Menlo Regular"/>
              </a:rPr>
              <a:t>edema bili </a:t>
            </a:r>
            <a:r>
              <a:rPr lang="hr-HR" sz="1800" dirty="0" smtClean="0">
                <a:latin typeface="Menlo Regular"/>
                <a:cs typeface="Menlo Regular"/>
              </a:rPr>
              <a:t>albumin protime</a:t>
            </a:r>
            <a:endParaRPr lang="hr-HR" sz="1800" dirty="0">
              <a:latin typeface="Menlo Regular"/>
              <a:cs typeface="Menlo Regular"/>
            </a:endParaRPr>
          </a:p>
          <a:p>
            <a:pPr marL="0" indent="0">
              <a:buNone/>
            </a:pPr>
            <a:r>
              <a:rPr lang="hr-HR" sz="1800" dirty="0">
                <a:latin typeface="Menlo Regular"/>
                <a:cs typeface="Menlo Regular"/>
              </a:rPr>
              <a:t>1  1.095140      1   0 </a:t>
            </a:r>
            <a:r>
              <a:rPr lang="hr-HR" sz="1800" dirty="0" smtClean="0">
                <a:latin typeface="Menlo Regular"/>
                <a:cs typeface="Menlo Regular"/>
              </a:rPr>
              <a:t> 58.76523   </a:t>
            </a:r>
            <a:r>
              <a:rPr lang="hr-HR" sz="1800" dirty="0">
                <a:latin typeface="Menlo Regular"/>
                <a:cs typeface="Menlo Regular"/>
              </a:rPr>
              <a:t>1.0 14.5    </a:t>
            </a:r>
            <a:r>
              <a:rPr lang="hr-HR" sz="1800" dirty="0" smtClean="0">
                <a:latin typeface="Menlo Regular"/>
                <a:cs typeface="Menlo Regular"/>
              </a:rPr>
              <a:t>2.60    12.2</a:t>
            </a:r>
            <a:endParaRPr lang="hr-HR" sz="1800" dirty="0">
              <a:latin typeface="Menlo Regular"/>
              <a:cs typeface="Menlo Regular"/>
            </a:endParaRPr>
          </a:p>
          <a:p>
            <a:pPr marL="0" indent="0">
              <a:buNone/>
            </a:pPr>
            <a:r>
              <a:rPr lang="hr-HR" sz="1800" dirty="0">
                <a:latin typeface="Menlo Regular"/>
                <a:cs typeface="Menlo Regular"/>
              </a:rPr>
              <a:t>2 12.320329      0   0 </a:t>
            </a:r>
            <a:r>
              <a:rPr lang="hr-HR" sz="1800" dirty="0" smtClean="0">
                <a:latin typeface="Menlo Regular"/>
                <a:cs typeface="Menlo Regular"/>
              </a:rPr>
              <a:t> 56.44627   </a:t>
            </a:r>
            <a:r>
              <a:rPr lang="hr-HR" sz="1800" dirty="0">
                <a:latin typeface="Menlo Regular"/>
                <a:cs typeface="Menlo Regular"/>
              </a:rPr>
              <a:t>0.0  1.1    </a:t>
            </a:r>
            <a:r>
              <a:rPr lang="hr-HR" sz="1800" dirty="0" smtClean="0">
                <a:latin typeface="Menlo Regular"/>
                <a:cs typeface="Menlo Regular"/>
              </a:rPr>
              <a:t>4.14    10.6</a:t>
            </a:r>
            <a:endParaRPr lang="hr-HR" sz="1800" dirty="0">
              <a:latin typeface="Menlo Regular"/>
              <a:cs typeface="Menlo Regular"/>
            </a:endParaRPr>
          </a:p>
          <a:p>
            <a:pPr marL="0" indent="0">
              <a:buNone/>
            </a:pPr>
            <a:r>
              <a:rPr lang="hr-HR" sz="1800" dirty="0">
                <a:latin typeface="Menlo Regular"/>
                <a:cs typeface="Menlo Regular"/>
              </a:rPr>
              <a:t>3  2.770705      1   0 </a:t>
            </a:r>
            <a:r>
              <a:rPr lang="hr-HR" sz="1800" dirty="0" smtClean="0">
                <a:latin typeface="Menlo Regular"/>
                <a:cs typeface="Menlo Regular"/>
              </a:rPr>
              <a:t> 70.07255   </a:t>
            </a:r>
            <a:r>
              <a:rPr lang="hr-HR" sz="1800" dirty="0">
                <a:latin typeface="Menlo Regular"/>
                <a:cs typeface="Menlo Regular"/>
              </a:rPr>
              <a:t>0.5  1.4    </a:t>
            </a:r>
            <a:r>
              <a:rPr lang="hr-HR" sz="1800" dirty="0" smtClean="0">
                <a:latin typeface="Menlo Regular"/>
                <a:cs typeface="Menlo Regular"/>
              </a:rPr>
              <a:t>3.48    12.0</a:t>
            </a:r>
            <a:endParaRPr lang="hr-HR" sz="1800" dirty="0">
              <a:latin typeface="Menlo Regular"/>
              <a:cs typeface="Menlo Regular"/>
            </a:endParaRPr>
          </a:p>
          <a:p>
            <a:pPr marL="0" indent="0">
              <a:buNone/>
            </a:pPr>
            <a:r>
              <a:rPr lang="hr-HR" sz="1800" dirty="0">
                <a:latin typeface="Menlo Regular"/>
                <a:cs typeface="Menlo Regular"/>
              </a:rPr>
              <a:t>4  5.270363      1   </a:t>
            </a:r>
            <a:r>
              <a:rPr lang="hr-HR" sz="1800" dirty="0" smtClean="0">
                <a:latin typeface="Menlo Regular"/>
                <a:cs typeface="Menlo Regular"/>
              </a:rPr>
              <a:t>0  </a:t>
            </a:r>
            <a:r>
              <a:rPr lang="hr-HR" sz="1800" dirty="0">
                <a:latin typeface="Menlo Regular"/>
                <a:cs typeface="Menlo Regular"/>
              </a:rPr>
              <a:t>54.74059   0.5  1.8    </a:t>
            </a:r>
            <a:r>
              <a:rPr lang="hr-HR" sz="1800" dirty="0" smtClean="0">
                <a:latin typeface="Menlo Regular"/>
                <a:cs typeface="Menlo Regular"/>
              </a:rPr>
              <a:t>2.54    10.3</a:t>
            </a:r>
            <a:endParaRPr lang="hr-HR" sz="1800" dirty="0">
              <a:latin typeface="Menlo Regular"/>
              <a:cs typeface="Menlo Regular"/>
            </a:endParaRPr>
          </a:p>
          <a:p>
            <a:pPr marL="0" indent="0">
              <a:buNone/>
            </a:pPr>
            <a:r>
              <a:rPr lang="hr-HR" sz="1800" dirty="0">
                <a:latin typeface="Menlo Regular"/>
                <a:cs typeface="Menlo Regular"/>
              </a:rPr>
              <a:t>5  4.117728      0   </a:t>
            </a:r>
            <a:r>
              <a:rPr lang="hr-HR" sz="1800" dirty="0" smtClean="0">
                <a:latin typeface="Menlo Regular"/>
                <a:cs typeface="Menlo Regular"/>
              </a:rPr>
              <a:t>1  </a:t>
            </a:r>
            <a:r>
              <a:rPr lang="hr-HR" sz="1800" dirty="0">
                <a:latin typeface="Menlo Regular"/>
                <a:cs typeface="Menlo Regular"/>
              </a:rPr>
              <a:t>38.10541   0.0  3.4    </a:t>
            </a:r>
            <a:r>
              <a:rPr lang="hr-HR" sz="1800" dirty="0" smtClean="0">
                <a:latin typeface="Menlo Regular"/>
                <a:cs typeface="Menlo Regular"/>
              </a:rPr>
              <a:t>3.53    10.9</a:t>
            </a:r>
            <a:endParaRPr lang="hr-HR" sz="1800" dirty="0">
              <a:latin typeface="Menlo Regular"/>
              <a:cs typeface="Menlo Regular"/>
            </a:endParaRPr>
          </a:p>
          <a:p>
            <a:pPr marL="0" indent="0">
              <a:buNone/>
            </a:pPr>
            <a:r>
              <a:rPr lang="hr-HR" sz="1800" dirty="0">
                <a:latin typeface="Menlo Regular"/>
                <a:cs typeface="Menlo Regular"/>
              </a:rPr>
              <a:t>6  6.852841      1   </a:t>
            </a:r>
            <a:r>
              <a:rPr lang="hr-HR" sz="1800" dirty="0" smtClean="0">
                <a:latin typeface="Menlo Regular"/>
                <a:cs typeface="Menlo Regular"/>
              </a:rPr>
              <a:t>1  </a:t>
            </a:r>
            <a:r>
              <a:rPr lang="hr-HR" sz="1800" dirty="0">
                <a:latin typeface="Menlo Regular"/>
                <a:cs typeface="Menlo Regular"/>
              </a:rPr>
              <a:t>66.25873   0.0  0.8    </a:t>
            </a:r>
            <a:r>
              <a:rPr lang="hr-HR" sz="1800" dirty="0" smtClean="0">
                <a:latin typeface="Menlo Regular"/>
                <a:cs typeface="Menlo Regular"/>
              </a:rPr>
              <a:t>3.98    11.0</a:t>
            </a:r>
            <a:endParaRPr lang="en-US" sz="1800" dirty="0">
              <a:latin typeface="Menlo Regular"/>
              <a:cs typeface="Menlo Regular"/>
            </a:endParaRP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37</a:t>
            </a:fld>
            <a:endParaRPr lang="en-US" altLang="ja-JP"/>
          </a:p>
        </p:txBody>
      </p:sp>
      <p:sp>
        <p:nvSpPr>
          <p:cNvPr id="6" name="TextBox 5"/>
          <p:cNvSpPr txBox="1"/>
          <p:nvPr/>
        </p:nvSpPr>
        <p:spPr>
          <a:xfrm>
            <a:off x="609600" y="304800"/>
            <a:ext cx="8149487" cy="954107"/>
          </a:xfrm>
          <a:prstGeom prst="rect">
            <a:avLst/>
          </a:prstGeom>
          <a:noFill/>
        </p:spPr>
        <p:txBody>
          <a:bodyPr wrap="none" rtlCol="0">
            <a:spAutoFit/>
          </a:bodyPr>
          <a:lstStyle/>
          <a:p>
            <a:pPr algn="ctr"/>
            <a:r>
              <a:rPr lang="en-US" sz="2800" dirty="0" smtClean="0"/>
              <a:t>Sample data used in the package manual/vignette</a:t>
            </a:r>
          </a:p>
          <a:p>
            <a:pPr algn="ctr"/>
            <a:r>
              <a:rPr lang="en-US" sz="2800" dirty="0" smtClean="0"/>
              <a:t>(PBC data, Fleming &amp; Harrington 1991)</a:t>
            </a:r>
            <a:endParaRPr lang="en-US" sz="2800" dirty="0"/>
          </a:p>
        </p:txBody>
      </p:sp>
      <p:sp>
        <p:nvSpPr>
          <p:cNvPr id="8" name="Rectangle 7"/>
          <p:cNvSpPr/>
          <p:nvPr/>
        </p:nvSpPr>
        <p:spPr>
          <a:xfrm>
            <a:off x="685800" y="3733800"/>
            <a:ext cx="2819400" cy="2362200"/>
          </a:xfrm>
          <a:prstGeom prst="rect">
            <a:avLst/>
          </a:prstGeom>
          <a:no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757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38</a:t>
            </a:fld>
            <a:endParaRPr lang="en-US" altLang="ja-JP"/>
          </a:p>
        </p:txBody>
      </p:sp>
      <p:pic>
        <p:nvPicPr>
          <p:cNvPr id="5" name="Picture 4" descr="Screenshot 2014-11-30 10.02.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19422"/>
            <a:ext cx="6811633" cy="5597156"/>
          </a:xfrm>
          <a:prstGeom prst="rect">
            <a:avLst/>
          </a:prstGeom>
        </p:spPr>
      </p:pic>
      <p:sp>
        <p:nvSpPr>
          <p:cNvPr id="6" name="TextBox 5"/>
          <p:cNvSpPr txBox="1"/>
          <p:nvPr/>
        </p:nvSpPr>
        <p:spPr>
          <a:xfrm>
            <a:off x="4038600" y="334665"/>
            <a:ext cx="1381959" cy="461665"/>
          </a:xfrm>
          <a:prstGeom prst="rect">
            <a:avLst/>
          </a:prstGeom>
          <a:noFill/>
        </p:spPr>
        <p:txBody>
          <a:bodyPr wrap="none" rtlCol="0">
            <a:spAutoFit/>
          </a:bodyPr>
          <a:lstStyle/>
          <a:p>
            <a:r>
              <a:rPr lang="en-US" sz="2400" dirty="0" smtClean="0"/>
              <a:t>KM plots </a:t>
            </a:r>
            <a:endParaRPr lang="en-US" sz="2400" dirty="0"/>
          </a:p>
        </p:txBody>
      </p:sp>
      <p:sp>
        <p:nvSpPr>
          <p:cNvPr id="8" name="TextBox 7"/>
          <p:cNvSpPr txBox="1"/>
          <p:nvPr/>
        </p:nvSpPr>
        <p:spPr>
          <a:xfrm>
            <a:off x="6934200" y="5486400"/>
            <a:ext cx="766481" cy="369332"/>
          </a:xfrm>
          <a:prstGeom prst="rect">
            <a:avLst/>
          </a:prstGeom>
          <a:noFill/>
        </p:spPr>
        <p:txBody>
          <a:bodyPr wrap="none" rtlCol="0">
            <a:spAutoFit/>
          </a:bodyPr>
          <a:lstStyle/>
          <a:p>
            <a:r>
              <a:rPr lang="en-US" dirty="0" smtClean="0">
                <a:solidFill>
                  <a:schemeClr val="bg1"/>
                </a:solidFill>
              </a:rPr>
              <a:t>Years</a:t>
            </a:r>
            <a:endParaRPr lang="en-US" dirty="0">
              <a:solidFill>
                <a:schemeClr val="bg1"/>
              </a:solidFill>
            </a:endParaRPr>
          </a:p>
        </p:txBody>
      </p:sp>
    </p:spTree>
    <p:extLst>
      <p:ext uri="{BB962C8B-B14F-4D97-AF65-F5344CB8AC3E}">
        <p14:creationId xmlns:p14="http://schemas.microsoft.com/office/powerpoint/2010/main" val="17558107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52400"/>
            <a:ext cx="8572500" cy="6477000"/>
          </a:xfrm>
        </p:spPr>
        <p:txBody>
          <a:bodyPr/>
          <a:lstStyle/>
          <a:p>
            <a:pPr marL="0" indent="0">
              <a:buNone/>
            </a:pPr>
            <a:r>
              <a:rPr lang="en-US" sz="1800" dirty="0">
                <a:latin typeface="Menlo Regular"/>
                <a:cs typeface="Menlo Regular"/>
              </a:rPr>
              <a:t>&gt; </a:t>
            </a:r>
            <a:r>
              <a:rPr lang="en-US" sz="1800" dirty="0" smtClean="0">
                <a:latin typeface="Menlo Regular"/>
                <a:cs typeface="Menlo Regular"/>
              </a:rPr>
              <a:t>foo=</a:t>
            </a:r>
            <a:r>
              <a:rPr lang="en-US" sz="1800" dirty="0">
                <a:solidFill>
                  <a:srgbClr val="FFFF00"/>
                </a:solidFill>
                <a:latin typeface="Menlo Regular"/>
                <a:cs typeface="Menlo Regular"/>
              </a:rPr>
              <a:t>rmst2(time, status, arm, tau=10)</a:t>
            </a:r>
          </a:p>
          <a:p>
            <a:pPr marL="0" indent="0">
              <a:buNone/>
            </a:pPr>
            <a:r>
              <a:rPr lang="en-US" sz="1800" dirty="0">
                <a:latin typeface="Menlo Regular"/>
                <a:cs typeface="Menlo Regular"/>
              </a:rPr>
              <a:t>&gt; </a:t>
            </a:r>
            <a:r>
              <a:rPr lang="en-US" sz="1800" dirty="0">
                <a:solidFill>
                  <a:srgbClr val="FFFF00"/>
                </a:solidFill>
                <a:latin typeface="Menlo Regular"/>
                <a:cs typeface="Menlo Regular"/>
              </a:rPr>
              <a:t>print</a:t>
            </a:r>
            <a:r>
              <a:rPr lang="en-US" sz="1800" dirty="0" smtClean="0">
                <a:latin typeface="Menlo Regular"/>
                <a:cs typeface="Menlo Regular"/>
              </a:rPr>
              <a:t>(foo)</a:t>
            </a:r>
            <a:endParaRPr lang="en-US" sz="1800" dirty="0">
              <a:latin typeface="Menlo Regular"/>
              <a:cs typeface="Menlo Regular"/>
            </a:endParaRPr>
          </a:p>
          <a:p>
            <a:pPr marL="0" indent="0">
              <a:buNone/>
            </a:pPr>
            <a:r>
              <a:rPr lang="en-US" sz="1800" dirty="0">
                <a:latin typeface="Menlo Regular"/>
                <a:cs typeface="Menlo Regular"/>
              </a:rPr>
              <a:t>The truncation time: tau = 10 was specified</a:t>
            </a:r>
            <a:r>
              <a:rPr lang="en-US" sz="1800" dirty="0" smtClean="0">
                <a:latin typeface="Menlo Regular"/>
                <a:cs typeface="Menlo Regular"/>
              </a:rPr>
              <a:t>.</a:t>
            </a:r>
          </a:p>
          <a:p>
            <a:pPr marL="0" indent="0">
              <a:buNone/>
            </a:pPr>
            <a:endParaRPr lang="en-US" sz="1800" dirty="0">
              <a:latin typeface="Menlo Regular"/>
              <a:cs typeface="Menlo Regular"/>
            </a:endParaRPr>
          </a:p>
          <a:p>
            <a:pPr marL="0" indent="0">
              <a:buNone/>
            </a:pPr>
            <a:r>
              <a:rPr lang="en-US" sz="1800" dirty="0">
                <a:latin typeface="Menlo Regular"/>
                <a:cs typeface="Menlo Regular"/>
              </a:rPr>
              <a:t>Restricted Mean Survival Time (RMST) by arm</a:t>
            </a:r>
          </a:p>
          <a:p>
            <a:pPr marL="0" indent="0">
              <a:buNone/>
            </a:pPr>
            <a:r>
              <a:rPr lang="en-US" sz="1800" dirty="0" smtClean="0">
                <a:latin typeface="Menlo Regular"/>
                <a:cs typeface="Menlo Regular"/>
              </a:rPr>
              <a:t>              Est.      se   lower </a:t>
            </a:r>
            <a:r>
              <a:rPr lang="en-US" sz="1800" dirty="0">
                <a:latin typeface="Menlo Regular"/>
                <a:cs typeface="Menlo Regular"/>
              </a:rPr>
              <a:t>.95 </a:t>
            </a:r>
            <a:r>
              <a:rPr lang="en-US" sz="1800" dirty="0" smtClean="0">
                <a:latin typeface="Menlo Regular"/>
                <a:cs typeface="Menlo Regular"/>
              </a:rPr>
              <a:t>  upper </a:t>
            </a:r>
            <a:r>
              <a:rPr lang="en-US" sz="1800" dirty="0">
                <a:latin typeface="Menlo Regular"/>
                <a:cs typeface="Menlo Regular"/>
              </a:rPr>
              <a:t>.95</a:t>
            </a:r>
          </a:p>
          <a:p>
            <a:pPr marL="0" indent="0">
              <a:buNone/>
            </a:pPr>
            <a:r>
              <a:rPr lang="en-US" sz="1800" dirty="0">
                <a:latin typeface="Menlo Regular"/>
                <a:cs typeface="Menlo Regular"/>
              </a:rPr>
              <a:t>RMST (arm=1) 7.283 </a:t>
            </a:r>
            <a:r>
              <a:rPr lang="en-US" sz="1800" dirty="0" smtClean="0">
                <a:latin typeface="Menlo Regular"/>
                <a:cs typeface="Menlo Regular"/>
              </a:rPr>
              <a:t>  0.295       </a:t>
            </a:r>
            <a:r>
              <a:rPr lang="en-US" sz="1800" dirty="0">
                <a:latin typeface="Menlo Regular"/>
                <a:cs typeface="Menlo Regular"/>
              </a:rPr>
              <a:t>6.704 </a:t>
            </a:r>
            <a:r>
              <a:rPr lang="en-US" sz="1800" dirty="0" smtClean="0">
                <a:latin typeface="Menlo Regular"/>
                <a:cs typeface="Menlo Regular"/>
              </a:rPr>
              <a:t>      7.863</a:t>
            </a:r>
            <a:endParaRPr lang="en-US" sz="1800" dirty="0">
              <a:latin typeface="Menlo Regular"/>
              <a:cs typeface="Menlo Regular"/>
            </a:endParaRPr>
          </a:p>
          <a:p>
            <a:pPr marL="0" indent="0">
              <a:buNone/>
            </a:pPr>
            <a:r>
              <a:rPr lang="en-US" sz="1800" dirty="0">
                <a:latin typeface="Menlo Regular"/>
                <a:cs typeface="Menlo Regular"/>
              </a:rPr>
              <a:t>RMST (arm=0) 7.146 </a:t>
            </a:r>
            <a:r>
              <a:rPr lang="en-US" sz="1800" dirty="0" smtClean="0">
                <a:latin typeface="Menlo Regular"/>
                <a:cs typeface="Menlo Regular"/>
              </a:rPr>
              <a:t>  0.283       6.592       </a:t>
            </a:r>
            <a:r>
              <a:rPr lang="en-US" sz="1800" dirty="0">
                <a:latin typeface="Menlo Regular"/>
                <a:cs typeface="Menlo Regular"/>
              </a:rPr>
              <a:t>7.701</a:t>
            </a:r>
          </a:p>
          <a:p>
            <a:pPr marL="0" indent="0">
              <a:buNone/>
            </a:pPr>
            <a:endParaRPr lang="en-US" sz="1800" dirty="0" smtClean="0">
              <a:latin typeface="Menlo Regular"/>
              <a:cs typeface="Menlo Regular"/>
            </a:endParaRPr>
          </a:p>
          <a:p>
            <a:pPr marL="0" indent="0">
              <a:buNone/>
            </a:pPr>
            <a:r>
              <a:rPr lang="en-US" sz="1800" dirty="0" smtClean="0">
                <a:latin typeface="Menlo Regular"/>
                <a:cs typeface="Menlo Regular"/>
              </a:rPr>
              <a:t>Restricted </a:t>
            </a:r>
            <a:r>
              <a:rPr lang="en-US" sz="1800" dirty="0">
                <a:latin typeface="Menlo Regular"/>
                <a:cs typeface="Menlo Regular"/>
              </a:rPr>
              <a:t>Mean Time Lost (RMTL) by arm</a:t>
            </a:r>
          </a:p>
          <a:p>
            <a:pPr marL="0" indent="0">
              <a:buNone/>
            </a:pPr>
            <a:r>
              <a:rPr lang="en-US" sz="1800" dirty="0" smtClean="0">
                <a:latin typeface="Menlo Regular"/>
                <a:cs typeface="Menlo Regular"/>
              </a:rPr>
              <a:t>              Est</a:t>
            </a:r>
            <a:r>
              <a:rPr lang="en-US" sz="1800" dirty="0">
                <a:latin typeface="Menlo Regular"/>
                <a:cs typeface="Menlo Regular"/>
              </a:rPr>
              <a:t>. </a:t>
            </a:r>
            <a:r>
              <a:rPr lang="en-US" sz="1800" dirty="0" smtClean="0">
                <a:latin typeface="Menlo Regular"/>
                <a:cs typeface="Menlo Regular"/>
              </a:rPr>
              <a:t>     se   lower </a:t>
            </a:r>
            <a:r>
              <a:rPr lang="en-US" sz="1800" dirty="0">
                <a:latin typeface="Menlo Regular"/>
                <a:cs typeface="Menlo Regular"/>
              </a:rPr>
              <a:t>.95 </a:t>
            </a:r>
            <a:r>
              <a:rPr lang="en-US" sz="1800" dirty="0" smtClean="0">
                <a:latin typeface="Menlo Regular"/>
                <a:cs typeface="Menlo Regular"/>
              </a:rPr>
              <a:t>  upper </a:t>
            </a:r>
            <a:r>
              <a:rPr lang="en-US" sz="1800" dirty="0">
                <a:latin typeface="Menlo Regular"/>
                <a:cs typeface="Menlo Regular"/>
              </a:rPr>
              <a:t>.95</a:t>
            </a:r>
          </a:p>
          <a:p>
            <a:pPr marL="0" indent="0">
              <a:buNone/>
            </a:pPr>
            <a:r>
              <a:rPr lang="en-US" sz="1800" dirty="0">
                <a:latin typeface="Menlo Regular"/>
                <a:cs typeface="Menlo Regular"/>
              </a:rPr>
              <a:t>RMLT (arm=1) </a:t>
            </a:r>
            <a:r>
              <a:rPr lang="en-US" sz="1800" dirty="0" smtClean="0">
                <a:latin typeface="Menlo Regular"/>
                <a:cs typeface="Menlo Regular"/>
              </a:rPr>
              <a:t>2.717   0.295       </a:t>
            </a:r>
            <a:r>
              <a:rPr lang="en-US" sz="1800" dirty="0">
                <a:latin typeface="Menlo Regular"/>
                <a:cs typeface="Menlo Regular"/>
              </a:rPr>
              <a:t>2.137 </a:t>
            </a:r>
            <a:r>
              <a:rPr lang="en-US" sz="1800" dirty="0" smtClean="0">
                <a:latin typeface="Menlo Regular"/>
                <a:cs typeface="Menlo Regular"/>
              </a:rPr>
              <a:t>      3.296</a:t>
            </a:r>
            <a:endParaRPr lang="en-US" sz="1800" dirty="0">
              <a:latin typeface="Menlo Regular"/>
              <a:cs typeface="Menlo Regular"/>
            </a:endParaRPr>
          </a:p>
          <a:p>
            <a:pPr marL="0" indent="0">
              <a:buNone/>
            </a:pPr>
            <a:r>
              <a:rPr lang="en-US" sz="1800" dirty="0">
                <a:latin typeface="Menlo Regular"/>
                <a:cs typeface="Menlo Regular"/>
              </a:rPr>
              <a:t>RMTL (arm=0) </a:t>
            </a:r>
            <a:r>
              <a:rPr lang="en-US" sz="1800" dirty="0" smtClean="0">
                <a:latin typeface="Menlo Regular"/>
                <a:cs typeface="Menlo Regular"/>
              </a:rPr>
              <a:t>2.854   0.283       2.299       </a:t>
            </a:r>
            <a:r>
              <a:rPr lang="en-US" sz="1800" dirty="0">
                <a:latin typeface="Menlo Regular"/>
                <a:cs typeface="Menlo Regular"/>
              </a:rPr>
              <a:t>3.408</a:t>
            </a:r>
          </a:p>
          <a:p>
            <a:pPr marL="0" indent="0">
              <a:buNone/>
            </a:pPr>
            <a:endParaRPr lang="en-US" sz="1800" dirty="0" smtClean="0">
              <a:latin typeface="Menlo Regular"/>
              <a:cs typeface="Menlo Regular"/>
            </a:endParaRPr>
          </a:p>
          <a:p>
            <a:pPr marL="0" indent="0">
              <a:buNone/>
            </a:pPr>
            <a:r>
              <a:rPr lang="en-US" sz="1800" dirty="0" smtClean="0">
                <a:latin typeface="Menlo Regular"/>
                <a:cs typeface="Menlo Regular"/>
              </a:rPr>
              <a:t>Between</a:t>
            </a:r>
            <a:r>
              <a:rPr lang="en-US" sz="1800" dirty="0">
                <a:latin typeface="Menlo Regular"/>
                <a:cs typeface="Menlo Regular"/>
              </a:rPr>
              <a:t>-group contrast</a:t>
            </a:r>
          </a:p>
          <a:p>
            <a:pPr marL="0" indent="0">
              <a:buNone/>
            </a:pPr>
            <a:r>
              <a:rPr lang="en-US" sz="1800" dirty="0" smtClean="0">
                <a:latin typeface="Menlo Regular"/>
                <a:cs typeface="Menlo Regular"/>
              </a:rPr>
              <a:t>                      Est</a:t>
            </a:r>
            <a:r>
              <a:rPr lang="en-US" sz="1800" dirty="0">
                <a:latin typeface="Menlo Regular"/>
                <a:cs typeface="Menlo Regular"/>
              </a:rPr>
              <a:t>. lower .95 upper .95 </a:t>
            </a:r>
            <a:r>
              <a:rPr lang="en-US" sz="1800" dirty="0" smtClean="0">
                <a:latin typeface="Menlo Regular"/>
                <a:cs typeface="Menlo Regular"/>
              </a:rPr>
              <a:t>      p</a:t>
            </a:r>
            <a:endParaRPr lang="en-US" sz="1800" dirty="0">
              <a:latin typeface="Menlo Regular"/>
              <a:cs typeface="Menlo Regular"/>
            </a:endParaRPr>
          </a:p>
          <a:p>
            <a:pPr marL="0" indent="0">
              <a:buNone/>
            </a:pPr>
            <a:r>
              <a:rPr lang="en-US" sz="1800" dirty="0">
                <a:latin typeface="Menlo Regular"/>
                <a:cs typeface="Menlo Regular"/>
              </a:rPr>
              <a:t>RMST (arm=1)-(arm=0) 0.137 </a:t>
            </a:r>
            <a:r>
              <a:rPr lang="en-US" sz="1800" dirty="0" smtClean="0">
                <a:latin typeface="Menlo Regular"/>
                <a:cs typeface="Menlo Regular"/>
              </a:rPr>
              <a:t>   -</a:t>
            </a:r>
            <a:r>
              <a:rPr lang="en-US" sz="1800" dirty="0">
                <a:latin typeface="Menlo Regular"/>
                <a:cs typeface="Menlo Regular"/>
              </a:rPr>
              <a:t>0.665 </a:t>
            </a:r>
            <a:r>
              <a:rPr lang="en-US" sz="1800" dirty="0" smtClean="0">
                <a:latin typeface="Menlo Regular"/>
                <a:cs typeface="Menlo Regular"/>
              </a:rPr>
              <a:t>    0.939   0.738</a:t>
            </a:r>
            <a:endParaRPr lang="en-US" sz="1800" dirty="0">
              <a:latin typeface="Menlo Regular"/>
              <a:cs typeface="Menlo Regular"/>
            </a:endParaRPr>
          </a:p>
          <a:p>
            <a:pPr marL="0" indent="0">
              <a:buNone/>
            </a:pPr>
            <a:r>
              <a:rPr lang="en-US" sz="1800" dirty="0">
                <a:latin typeface="Menlo Regular"/>
                <a:cs typeface="Menlo Regular"/>
              </a:rPr>
              <a:t>RMST (arm=1)/(arm=0) </a:t>
            </a:r>
            <a:r>
              <a:rPr lang="en-US" sz="1800" dirty="0" smtClean="0">
                <a:latin typeface="Menlo Regular"/>
                <a:cs typeface="Menlo Regular"/>
              </a:rPr>
              <a:t>1.019     </a:t>
            </a:r>
            <a:r>
              <a:rPr lang="en-US" sz="1800" dirty="0">
                <a:latin typeface="Menlo Regular"/>
                <a:cs typeface="Menlo Regular"/>
              </a:rPr>
              <a:t>0.912 </a:t>
            </a:r>
            <a:r>
              <a:rPr lang="en-US" sz="1800" dirty="0" smtClean="0">
                <a:latin typeface="Menlo Regular"/>
                <a:cs typeface="Menlo Regular"/>
              </a:rPr>
              <a:t>    1.139   0.738</a:t>
            </a:r>
            <a:endParaRPr lang="en-US" sz="1800" dirty="0">
              <a:latin typeface="Menlo Regular"/>
              <a:cs typeface="Menlo Regular"/>
            </a:endParaRPr>
          </a:p>
          <a:p>
            <a:pPr marL="0" indent="0">
              <a:buNone/>
            </a:pPr>
            <a:r>
              <a:rPr lang="en-US" sz="1800" dirty="0">
                <a:latin typeface="Menlo Regular"/>
                <a:cs typeface="Menlo Regular"/>
              </a:rPr>
              <a:t>RMTL (arm=1)/(arm=0) 0.952 </a:t>
            </a:r>
            <a:r>
              <a:rPr lang="en-US" sz="1800" dirty="0" smtClean="0">
                <a:latin typeface="Menlo Regular"/>
                <a:cs typeface="Menlo Regular"/>
              </a:rPr>
              <a:t>    0.714     1.270   0.738</a:t>
            </a:r>
            <a:endParaRPr lang="en-US" sz="1800" dirty="0">
              <a:latin typeface="Menlo Regular"/>
              <a:cs typeface="Menlo Regular"/>
            </a:endParaRP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39</a:t>
            </a:fld>
            <a:endParaRPr lang="en-US" altLang="ja-JP"/>
          </a:p>
        </p:txBody>
      </p:sp>
    </p:spTree>
    <p:extLst>
      <p:ext uri="{BB962C8B-B14F-4D97-AF65-F5344CB8AC3E}">
        <p14:creationId xmlns:p14="http://schemas.microsoft.com/office/powerpoint/2010/main" val="4491513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dirty="0" smtClean="0"/>
              <a:t>How we got to “almost routinely” use Cox PH and hazard ratio?</a:t>
            </a: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a:t>
            </a:fld>
            <a:endParaRPr lang="en-US" altLang="ja-JP"/>
          </a:p>
        </p:txBody>
      </p:sp>
      <p:sp>
        <p:nvSpPr>
          <p:cNvPr id="8" name="Oval 7"/>
          <p:cNvSpPr/>
          <p:nvPr/>
        </p:nvSpPr>
        <p:spPr>
          <a:xfrm>
            <a:off x="3479800" y="3506737"/>
            <a:ext cx="2235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eaLnBrk="0" hangingPunct="0">
              <a:spcBef>
                <a:spcPct val="30000"/>
              </a:spcBef>
              <a:defRPr/>
            </a:pPr>
            <a:r>
              <a:rPr kumimoji="0" lang="en-US" sz="2400" dirty="0">
                <a:solidFill>
                  <a:srgbClr val="0000FF"/>
                </a:solidFill>
              </a:rPr>
              <a:t>Everyone knows</a:t>
            </a:r>
          </a:p>
        </p:txBody>
      </p:sp>
      <p:sp>
        <p:nvSpPr>
          <p:cNvPr id="9" name="Oval 8"/>
          <p:cNvSpPr/>
          <p:nvPr/>
        </p:nvSpPr>
        <p:spPr>
          <a:xfrm>
            <a:off x="3314700" y="4953000"/>
            <a:ext cx="2235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eaLnBrk="0" hangingPunct="0">
              <a:spcBef>
                <a:spcPct val="30000"/>
              </a:spcBef>
              <a:defRPr/>
            </a:pPr>
            <a:r>
              <a:rPr kumimoji="0" lang="en-US" sz="2400" dirty="0">
                <a:solidFill>
                  <a:srgbClr val="0000FF"/>
                </a:solidFill>
              </a:rPr>
              <a:t>Hardly get criticized</a:t>
            </a:r>
          </a:p>
        </p:txBody>
      </p:sp>
      <p:sp>
        <p:nvSpPr>
          <p:cNvPr id="10" name="Oval 9"/>
          <p:cNvSpPr/>
          <p:nvPr/>
        </p:nvSpPr>
        <p:spPr>
          <a:xfrm>
            <a:off x="3022600" y="2073174"/>
            <a:ext cx="26924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eaLnBrk="0" hangingPunct="0">
              <a:spcBef>
                <a:spcPct val="30000"/>
              </a:spcBef>
              <a:defRPr/>
            </a:pPr>
            <a:r>
              <a:rPr kumimoji="0" lang="en-US" sz="2400" dirty="0" smtClean="0">
                <a:solidFill>
                  <a:srgbClr val="0000FF"/>
                </a:solidFill>
              </a:rPr>
              <a:t>Many experiences in practice</a:t>
            </a:r>
            <a:endParaRPr kumimoji="0" lang="en-US" sz="2400" dirty="0">
              <a:solidFill>
                <a:srgbClr val="0000FF"/>
              </a:solidFill>
            </a:endParaRPr>
          </a:p>
        </p:txBody>
      </p:sp>
      <p:sp>
        <p:nvSpPr>
          <p:cNvPr id="14" name="Oval 13"/>
          <p:cNvSpPr/>
          <p:nvPr/>
        </p:nvSpPr>
        <p:spPr>
          <a:xfrm>
            <a:off x="393700" y="2428774"/>
            <a:ext cx="2552700" cy="1295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lvl="0" algn="ctr" eaLnBrk="0" hangingPunct="0">
              <a:spcBef>
                <a:spcPct val="30000"/>
              </a:spcBef>
              <a:defRPr/>
            </a:pPr>
            <a:r>
              <a:rPr kumimoji="0" lang="en-US" sz="2400" dirty="0">
                <a:solidFill>
                  <a:prstClr val="white"/>
                </a:solidFill>
                <a:sym typeface="Wingdings"/>
              </a:rPr>
              <a:t>S</a:t>
            </a:r>
            <a:r>
              <a:rPr kumimoji="0" lang="en-US" sz="2400" dirty="0" smtClean="0">
                <a:solidFill>
                  <a:prstClr val="white"/>
                </a:solidFill>
                <a:sym typeface="Wingdings"/>
              </a:rPr>
              <a:t>everal </a:t>
            </a:r>
            <a:r>
              <a:rPr kumimoji="0" lang="en-US" sz="2400" dirty="0">
                <a:solidFill>
                  <a:prstClr val="white"/>
                </a:solidFill>
                <a:sym typeface="Wingdings"/>
              </a:rPr>
              <a:t>desirable </a:t>
            </a:r>
            <a:r>
              <a:rPr kumimoji="0" lang="en-US" sz="2400" dirty="0" smtClean="0">
                <a:solidFill>
                  <a:prstClr val="white"/>
                </a:solidFill>
                <a:sym typeface="Wingdings"/>
              </a:rPr>
              <a:t>properties</a:t>
            </a:r>
            <a:endParaRPr kumimoji="0" lang="en-US" sz="2400" dirty="0">
              <a:solidFill>
                <a:prstClr val="white"/>
              </a:solidFill>
              <a:sym typeface="Wingdings"/>
            </a:endParaRPr>
          </a:p>
        </p:txBody>
      </p:sp>
      <p:sp>
        <p:nvSpPr>
          <p:cNvPr id="11" name="Oval 10"/>
          <p:cNvSpPr/>
          <p:nvPr/>
        </p:nvSpPr>
        <p:spPr>
          <a:xfrm>
            <a:off x="381000" y="3810000"/>
            <a:ext cx="2628900" cy="1295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lvl="0" algn="ctr" eaLnBrk="0" hangingPunct="0">
              <a:spcBef>
                <a:spcPct val="30000"/>
              </a:spcBef>
              <a:defRPr/>
            </a:pPr>
            <a:r>
              <a:rPr kumimoji="0" lang="en-US" sz="2400" dirty="0">
                <a:solidFill>
                  <a:prstClr val="white"/>
                </a:solidFill>
                <a:sym typeface="Wingdings"/>
              </a:rPr>
              <a:t>E</a:t>
            </a:r>
            <a:r>
              <a:rPr kumimoji="0" lang="en-US" sz="2400" dirty="0" smtClean="0">
                <a:solidFill>
                  <a:prstClr val="white"/>
                </a:solidFill>
                <a:sym typeface="Wingdings"/>
              </a:rPr>
              <a:t>legant, rigorous theories</a:t>
            </a:r>
            <a:endParaRPr kumimoji="0" lang="en-US" sz="2400" dirty="0">
              <a:solidFill>
                <a:prstClr val="white"/>
              </a:solidFill>
              <a:sym typeface="Wingdings"/>
            </a:endParaRPr>
          </a:p>
        </p:txBody>
      </p:sp>
      <p:pic>
        <p:nvPicPr>
          <p:cNvPr id="13" name="Picture 12"/>
          <p:cNvPicPr>
            <a:picLocks noChangeAspect="1"/>
          </p:cNvPicPr>
          <p:nvPr/>
        </p:nvPicPr>
        <p:blipFill>
          <a:blip r:embed="rId3"/>
          <a:stretch>
            <a:fillRect/>
          </a:stretch>
        </p:blipFill>
        <p:spPr>
          <a:xfrm>
            <a:off x="6101164" y="4013200"/>
            <a:ext cx="2832100" cy="1778000"/>
          </a:xfrm>
          <a:prstGeom prst="rect">
            <a:avLst/>
          </a:prstGeom>
        </p:spPr>
      </p:pic>
      <p:sp>
        <p:nvSpPr>
          <p:cNvPr id="15" name="TextBox 14"/>
          <p:cNvSpPr txBox="1"/>
          <p:nvPr/>
        </p:nvSpPr>
        <p:spPr>
          <a:xfrm>
            <a:off x="5859864" y="2812872"/>
            <a:ext cx="3207936" cy="1200328"/>
          </a:xfrm>
          <a:prstGeom prst="rect">
            <a:avLst/>
          </a:prstGeom>
          <a:noFill/>
        </p:spPr>
        <p:txBody>
          <a:bodyPr wrap="square" rtlCol="0">
            <a:spAutoFit/>
          </a:bodyPr>
          <a:lstStyle/>
          <a:p>
            <a:pPr algn="ctr"/>
            <a:r>
              <a:rPr lang="en-US" sz="2400" dirty="0" smtClean="0"/>
              <a:t>Using these might be already in our </a:t>
            </a:r>
          </a:p>
          <a:p>
            <a:pPr algn="ctr"/>
            <a:r>
              <a:rPr lang="en-US" sz="2400" dirty="0" smtClean="0"/>
              <a:t>comfort zone? </a:t>
            </a:r>
            <a:endParaRPr lang="en-US" sz="2400" dirty="0"/>
          </a:p>
        </p:txBody>
      </p:sp>
    </p:spTree>
    <p:extLst>
      <p:ext uri="{BB962C8B-B14F-4D97-AF65-F5344CB8AC3E}">
        <p14:creationId xmlns:p14="http://schemas.microsoft.com/office/powerpoint/2010/main" val="3768167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animBg="1"/>
      <p:bldP spid="11"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254000"/>
            <a:ext cx="8572500" cy="609600"/>
          </a:xfrm>
        </p:spPr>
        <p:txBody>
          <a:bodyPr/>
          <a:lstStyle/>
          <a:p>
            <a:pPr marL="0" indent="0">
              <a:buNone/>
            </a:pPr>
            <a:r>
              <a:rPr lang="en-US" sz="1800" dirty="0">
                <a:latin typeface="Menlo Regular"/>
                <a:cs typeface="Menlo Regular"/>
              </a:rPr>
              <a:t>&gt; </a:t>
            </a:r>
            <a:r>
              <a:rPr lang="en-US" sz="1800" dirty="0" smtClean="0">
                <a:solidFill>
                  <a:srgbClr val="FFFF00"/>
                </a:solidFill>
                <a:latin typeface="Menlo Regular"/>
                <a:cs typeface="Menlo Regular"/>
              </a:rPr>
              <a:t>plot</a:t>
            </a:r>
            <a:r>
              <a:rPr lang="en-US" sz="1800" dirty="0">
                <a:latin typeface="Menlo Regular"/>
                <a:cs typeface="Menlo Regular"/>
              </a:rPr>
              <a:t>(foo, </a:t>
            </a:r>
            <a:r>
              <a:rPr lang="en-US" sz="1800" dirty="0" err="1">
                <a:latin typeface="Menlo Regular"/>
                <a:cs typeface="Menlo Regular"/>
              </a:rPr>
              <a:t>xlab</a:t>
            </a:r>
            <a:r>
              <a:rPr lang="en-US" sz="1800" dirty="0">
                <a:latin typeface="Menlo Regular"/>
                <a:cs typeface="Menlo Regular"/>
              </a:rPr>
              <a:t>="Years", </a:t>
            </a:r>
            <a:r>
              <a:rPr lang="en-US" sz="1800" dirty="0" err="1">
                <a:latin typeface="Menlo Regular"/>
                <a:cs typeface="Menlo Regular"/>
              </a:rPr>
              <a:t>ylab</a:t>
            </a:r>
            <a:r>
              <a:rPr lang="en-US" sz="1800" dirty="0">
                <a:latin typeface="Menlo Regular"/>
                <a:cs typeface="Menlo Regular"/>
              </a:rPr>
              <a:t>="Probability"))</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40</a:t>
            </a:fld>
            <a:endParaRPr lang="en-US" altLang="ja-JP"/>
          </a:p>
        </p:txBody>
      </p:sp>
      <p:pic>
        <p:nvPicPr>
          <p:cNvPr id="2" name="Picture 1" descr="Screenshot 2014-11-30 10.30.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914400"/>
            <a:ext cx="5943600" cy="5702347"/>
          </a:xfrm>
          <a:prstGeom prst="rect">
            <a:avLst/>
          </a:prstGeom>
        </p:spPr>
      </p:pic>
    </p:spTree>
    <p:extLst>
      <p:ext uri="{BB962C8B-B14F-4D97-AF65-F5344CB8AC3E}">
        <p14:creationId xmlns:p14="http://schemas.microsoft.com/office/powerpoint/2010/main" val="34067201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About the truncation time “tau”</a:t>
            </a:r>
            <a:endParaRPr lang="en-US" dirty="0"/>
          </a:p>
        </p:txBody>
      </p:sp>
      <p:sp>
        <p:nvSpPr>
          <p:cNvPr id="3" name="Content Placeholder 2"/>
          <p:cNvSpPr>
            <a:spLocks noGrp="1"/>
          </p:cNvSpPr>
          <p:nvPr>
            <p:ph idx="1"/>
          </p:nvPr>
        </p:nvSpPr>
        <p:spPr>
          <a:xfrm>
            <a:off x="457200" y="1193800"/>
            <a:ext cx="8229600" cy="5162550"/>
          </a:xfrm>
        </p:spPr>
        <p:txBody>
          <a:bodyPr/>
          <a:lstStyle/>
          <a:p>
            <a:pPr marL="0" indent="0">
              <a:buNone/>
            </a:pPr>
            <a:r>
              <a:rPr lang="en-US" sz="2400" dirty="0" smtClean="0"/>
              <a:t>Default value: </a:t>
            </a:r>
          </a:p>
          <a:p>
            <a:pPr marL="400050" lvl="1" indent="0">
              <a:buNone/>
            </a:pPr>
            <a:endParaRPr lang="en-US" sz="2400" dirty="0" smtClean="0"/>
          </a:p>
          <a:p>
            <a:pPr marL="400050" lvl="1" indent="0">
              <a:buNone/>
            </a:pPr>
            <a:r>
              <a:rPr lang="en-US" sz="2400" dirty="0" smtClean="0"/>
              <a:t>When tau is NULL or not specified </a:t>
            </a:r>
            <a:r>
              <a:rPr lang="en-US" sz="2400" dirty="0"/>
              <a:t>in </a:t>
            </a:r>
            <a:r>
              <a:rPr lang="en-US" sz="2400" dirty="0" smtClean="0"/>
              <a:t>rmst2()</a:t>
            </a:r>
          </a:p>
          <a:p>
            <a:pPr marL="400050" lvl="1" indent="0">
              <a:buNone/>
            </a:pPr>
            <a:endParaRPr lang="en-US" sz="2400" dirty="0" smtClean="0">
              <a:solidFill>
                <a:srgbClr val="FFFF00"/>
              </a:solidFill>
            </a:endParaRPr>
          </a:p>
          <a:p>
            <a:pPr marL="400050" lvl="1" indent="0">
              <a:buNone/>
            </a:pPr>
            <a:r>
              <a:rPr lang="en-US" sz="2400" dirty="0" smtClean="0">
                <a:solidFill>
                  <a:srgbClr val="FFFF00"/>
                </a:solidFill>
              </a:rPr>
              <a:t>&gt; rmst2</a:t>
            </a:r>
            <a:r>
              <a:rPr lang="en-US" sz="2400" dirty="0">
                <a:solidFill>
                  <a:srgbClr val="FFFF00"/>
                </a:solidFill>
              </a:rPr>
              <a:t>(time, status, </a:t>
            </a:r>
            <a:r>
              <a:rPr lang="en-US" sz="2400" dirty="0" smtClean="0">
                <a:solidFill>
                  <a:srgbClr val="FFFF00"/>
                </a:solidFill>
              </a:rPr>
              <a:t>arm, tau=NULL)</a:t>
            </a:r>
          </a:p>
          <a:p>
            <a:pPr marL="400050" lvl="1" indent="0">
              <a:buNone/>
            </a:pPr>
            <a:r>
              <a:rPr lang="en-US" sz="2400" b="1" dirty="0" smtClean="0"/>
              <a:t>or </a:t>
            </a:r>
          </a:p>
          <a:p>
            <a:pPr marL="400050" lvl="1" indent="0">
              <a:buNone/>
            </a:pPr>
            <a:r>
              <a:rPr lang="en-US" sz="2400" dirty="0">
                <a:solidFill>
                  <a:srgbClr val="FFFF00"/>
                </a:solidFill>
              </a:rPr>
              <a:t>&gt; rmst2(time, status, arm)</a:t>
            </a:r>
          </a:p>
          <a:p>
            <a:pPr marL="400050" lvl="1" indent="0">
              <a:buNone/>
            </a:pPr>
            <a:endParaRPr lang="en-US" sz="2400" b="1" dirty="0" smtClean="0"/>
          </a:p>
          <a:p>
            <a:pPr marL="400050" lvl="1" indent="0">
              <a:buNone/>
            </a:pPr>
            <a:r>
              <a:rPr lang="en-US" sz="2400" b="1" dirty="0" smtClean="0"/>
              <a:t>The </a:t>
            </a:r>
            <a:r>
              <a:rPr lang="en-US" sz="2400" b="1" dirty="0"/>
              <a:t>default tau </a:t>
            </a:r>
            <a:r>
              <a:rPr lang="en-US" sz="2400" b="1" dirty="0" smtClean="0"/>
              <a:t>is </a:t>
            </a:r>
            <a:r>
              <a:rPr lang="en-US" sz="2400" b="1" u="sng" dirty="0"/>
              <a:t>the minimum of the largest observed event time in each of the two groups</a:t>
            </a:r>
          </a:p>
          <a:p>
            <a:pPr marL="0" indent="0">
              <a:buNone/>
            </a:pPr>
            <a:endParaRPr lang="en-US" sz="2000" b="1" dirty="0" smtClean="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41</a:t>
            </a:fld>
            <a:endParaRPr lang="en-US" altLang="ja-JP"/>
          </a:p>
        </p:txBody>
      </p:sp>
    </p:spTree>
    <p:extLst>
      <p:ext uri="{BB962C8B-B14F-4D97-AF65-F5344CB8AC3E}">
        <p14:creationId xmlns:p14="http://schemas.microsoft.com/office/powerpoint/2010/main" val="19999889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42</a:t>
            </a:fld>
            <a:endParaRPr lang="en-US" altLang="ja-JP"/>
          </a:p>
        </p:txBody>
      </p:sp>
      <p:pic>
        <p:nvPicPr>
          <p:cNvPr id="5" name="Picture 4" descr="Screenshot 2014-11-30 10.02.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2" y="101895"/>
            <a:ext cx="8129318" cy="6679905"/>
          </a:xfrm>
          <a:prstGeom prst="rect">
            <a:avLst/>
          </a:prstGeom>
        </p:spPr>
      </p:pic>
      <p:sp>
        <p:nvSpPr>
          <p:cNvPr id="8" name="TextBox 7"/>
          <p:cNvSpPr txBox="1"/>
          <p:nvPr/>
        </p:nvSpPr>
        <p:spPr>
          <a:xfrm>
            <a:off x="7010400" y="5594866"/>
            <a:ext cx="766481" cy="369332"/>
          </a:xfrm>
          <a:prstGeom prst="rect">
            <a:avLst/>
          </a:prstGeom>
          <a:noFill/>
        </p:spPr>
        <p:txBody>
          <a:bodyPr wrap="none" rtlCol="0">
            <a:spAutoFit/>
          </a:bodyPr>
          <a:lstStyle/>
          <a:p>
            <a:r>
              <a:rPr lang="en-US" dirty="0" smtClean="0">
                <a:solidFill>
                  <a:schemeClr val="bg1"/>
                </a:solidFill>
              </a:rPr>
              <a:t>Years</a:t>
            </a:r>
            <a:endParaRPr lang="en-US" dirty="0">
              <a:solidFill>
                <a:schemeClr val="bg1"/>
              </a:solidFill>
            </a:endParaRPr>
          </a:p>
        </p:txBody>
      </p:sp>
      <p:cxnSp>
        <p:nvCxnSpPr>
          <p:cNvPr id="10" name="Straight Arrow Connector 9"/>
          <p:cNvCxnSpPr/>
          <p:nvPr/>
        </p:nvCxnSpPr>
        <p:spPr>
          <a:xfrm flipV="1">
            <a:off x="6705600" y="4191000"/>
            <a:ext cx="0" cy="83820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162800" y="4343400"/>
            <a:ext cx="0" cy="838200"/>
          </a:xfrm>
          <a:prstGeom prst="straightConnector1">
            <a:avLst/>
          </a:prstGeom>
          <a:ln w="762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0921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About the truncation time “tau”</a:t>
            </a:r>
            <a:endParaRPr lang="en-US" dirty="0"/>
          </a:p>
        </p:txBody>
      </p:sp>
      <p:sp>
        <p:nvSpPr>
          <p:cNvPr id="3" name="Content Placeholder 2"/>
          <p:cNvSpPr>
            <a:spLocks noGrp="1"/>
          </p:cNvSpPr>
          <p:nvPr>
            <p:ph idx="1"/>
          </p:nvPr>
        </p:nvSpPr>
        <p:spPr>
          <a:xfrm>
            <a:off x="457200" y="1066800"/>
            <a:ext cx="8229600" cy="3962400"/>
          </a:xfrm>
        </p:spPr>
        <p:txBody>
          <a:bodyPr/>
          <a:lstStyle/>
          <a:p>
            <a:pPr marL="0" indent="0">
              <a:lnSpc>
                <a:spcPct val="90000"/>
              </a:lnSpc>
              <a:buNone/>
            </a:pPr>
            <a:r>
              <a:rPr lang="en-US" sz="2800" dirty="0" smtClean="0"/>
              <a:t>In RCT, tau </a:t>
            </a:r>
            <a:r>
              <a:rPr lang="en-US" sz="2800" dirty="0" smtClean="0">
                <a:solidFill>
                  <a:srgbClr val="FFFF00"/>
                </a:solidFill>
              </a:rPr>
              <a:t>should be pre-specified </a:t>
            </a:r>
            <a:r>
              <a:rPr lang="en-US" sz="2800" dirty="0" smtClean="0"/>
              <a:t>in the protocol</a:t>
            </a:r>
          </a:p>
          <a:p>
            <a:pPr marL="0" indent="0">
              <a:lnSpc>
                <a:spcPct val="90000"/>
              </a:lnSpc>
              <a:buNone/>
            </a:pPr>
            <a:endParaRPr lang="en-US" sz="2800" dirty="0" smtClean="0"/>
          </a:p>
          <a:p>
            <a:pPr marL="0" indent="0">
              <a:lnSpc>
                <a:spcPct val="90000"/>
              </a:lnSpc>
              <a:buNone/>
            </a:pPr>
            <a:r>
              <a:rPr lang="en-US" sz="2800" dirty="0" smtClean="0"/>
              <a:t>Note that </a:t>
            </a:r>
            <a:r>
              <a:rPr lang="en-US" sz="2800" i="1" dirty="0" smtClean="0"/>
              <a:t>tau</a:t>
            </a:r>
            <a:r>
              <a:rPr lang="en-US" sz="2800" dirty="0" smtClean="0"/>
              <a:t> </a:t>
            </a:r>
            <a:r>
              <a:rPr lang="en-US" sz="2800" dirty="0"/>
              <a:t>needs to be </a:t>
            </a:r>
            <a:r>
              <a:rPr lang="en-US" sz="2800" dirty="0" smtClean="0"/>
              <a:t>smaller than </a:t>
            </a:r>
            <a:r>
              <a:rPr lang="en-US" sz="2800" dirty="0"/>
              <a:t>or equal to  the default </a:t>
            </a:r>
            <a:r>
              <a:rPr lang="en-US" sz="2800" i="1" dirty="0"/>
              <a:t>tau</a:t>
            </a:r>
            <a:r>
              <a:rPr lang="en-US" sz="2800" dirty="0"/>
              <a:t>, </a:t>
            </a:r>
            <a:r>
              <a:rPr lang="en-US" sz="2800" dirty="0">
                <a:sym typeface="Wingdings"/>
              </a:rPr>
              <a:t>because the KM cannot </a:t>
            </a:r>
            <a:r>
              <a:rPr lang="en-US" sz="2800" dirty="0" smtClean="0">
                <a:sym typeface="Wingdings"/>
              </a:rPr>
              <a:t>well estimate </a:t>
            </a:r>
            <a:r>
              <a:rPr lang="en-US" sz="2800" dirty="0">
                <a:sym typeface="Wingdings"/>
              </a:rPr>
              <a:t>the survival function beyond the last observed </a:t>
            </a:r>
            <a:r>
              <a:rPr lang="en-US" sz="2800" dirty="0" smtClean="0">
                <a:sym typeface="Wingdings"/>
              </a:rPr>
              <a:t>event time</a:t>
            </a:r>
            <a:endParaRPr lang="en-US" sz="2800" dirty="0">
              <a:sym typeface="Wingdings"/>
            </a:endParaRPr>
          </a:p>
          <a:p>
            <a:pPr marL="0" indent="0">
              <a:lnSpc>
                <a:spcPct val="90000"/>
              </a:lnSpc>
              <a:buNone/>
            </a:pPr>
            <a:endParaRPr lang="en-US" sz="2800" dirty="0" smtClean="0"/>
          </a:p>
          <a:p>
            <a:pPr marL="0" indent="0">
              <a:lnSpc>
                <a:spcPct val="90000"/>
              </a:lnSpc>
              <a:buNone/>
            </a:pPr>
            <a:r>
              <a:rPr lang="en-US" sz="2800" dirty="0" smtClean="0">
                <a:sym typeface="Wingdings"/>
              </a:rPr>
              <a:t>In this example, the default tau was 10.5 years</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43</a:t>
            </a:fld>
            <a:endParaRPr lang="en-US" altLang="ja-JP"/>
          </a:p>
        </p:txBody>
      </p:sp>
      <p:sp>
        <p:nvSpPr>
          <p:cNvPr id="5" name="TextBox 4"/>
          <p:cNvSpPr txBox="1"/>
          <p:nvPr/>
        </p:nvSpPr>
        <p:spPr>
          <a:xfrm>
            <a:off x="457200" y="4648200"/>
            <a:ext cx="8229600" cy="2000548"/>
          </a:xfrm>
          <a:prstGeom prst="rect">
            <a:avLst/>
          </a:prstGeom>
          <a:solidFill>
            <a:schemeClr val="tx1"/>
          </a:solidFill>
        </p:spPr>
        <p:txBody>
          <a:bodyPr wrap="square" rtlCol="0">
            <a:spAutoFit/>
          </a:bodyPr>
          <a:lstStyle/>
          <a:p>
            <a:r>
              <a:rPr lang="en-US" sz="2000" dirty="0" smtClean="0">
                <a:solidFill>
                  <a:srgbClr val="0000FF"/>
                </a:solidFill>
                <a:latin typeface="Menlo Regular"/>
                <a:cs typeface="Menlo Regular"/>
                <a:sym typeface="Wingdings"/>
              </a:rPr>
              <a:t>&gt; rmst2</a:t>
            </a:r>
            <a:r>
              <a:rPr lang="en-US" sz="2000" dirty="0">
                <a:solidFill>
                  <a:srgbClr val="0000FF"/>
                </a:solidFill>
                <a:latin typeface="Menlo Regular"/>
                <a:cs typeface="Menlo Regular"/>
                <a:sym typeface="Wingdings"/>
              </a:rPr>
              <a:t>(time, status, arm, </a:t>
            </a:r>
            <a:r>
              <a:rPr lang="en-US" sz="2400" b="1" dirty="0">
                <a:solidFill>
                  <a:srgbClr val="0000FF"/>
                </a:solidFill>
                <a:latin typeface="Menlo Regular"/>
                <a:cs typeface="Menlo Regular"/>
                <a:sym typeface="Wingdings"/>
              </a:rPr>
              <a:t>tau=12</a:t>
            </a:r>
            <a:r>
              <a:rPr lang="en-US" sz="2000" dirty="0" smtClean="0">
                <a:solidFill>
                  <a:srgbClr val="0000FF"/>
                </a:solidFill>
                <a:latin typeface="Menlo Regular"/>
                <a:cs typeface="Menlo Regular"/>
                <a:sym typeface="Wingdings"/>
              </a:rPr>
              <a:t>)</a:t>
            </a:r>
          </a:p>
          <a:p>
            <a:endParaRPr lang="en-US" sz="2000" dirty="0">
              <a:solidFill>
                <a:srgbClr val="0000FF"/>
              </a:solidFill>
              <a:latin typeface="Menlo Regular"/>
              <a:cs typeface="Menlo Regular"/>
              <a:sym typeface="Wingdings"/>
            </a:endParaRPr>
          </a:p>
          <a:p>
            <a:pPr marL="0" indent="0">
              <a:buNone/>
            </a:pPr>
            <a:r>
              <a:rPr lang="en-US" sz="2000" b="1" dirty="0">
                <a:solidFill>
                  <a:srgbClr val="FF0000"/>
                </a:solidFill>
                <a:latin typeface="Menlo Regular"/>
                <a:cs typeface="Menlo Regular"/>
                <a:sym typeface="Wingdings"/>
              </a:rPr>
              <a:t>Error in rmst2(time, status, arm, tau = 12) : </a:t>
            </a:r>
          </a:p>
          <a:p>
            <a:pPr marL="0" indent="0">
              <a:buNone/>
            </a:pPr>
            <a:r>
              <a:rPr lang="en-US" sz="2000" b="1" dirty="0" smtClean="0">
                <a:solidFill>
                  <a:srgbClr val="FF0000"/>
                </a:solidFill>
                <a:latin typeface="Menlo Regular"/>
                <a:cs typeface="Menlo Regular"/>
                <a:sym typeface="Wingdings"/>
              </a:rPr>
              <a:t>The </a:t>
            </a:r>
            <a:r>
              <a:rPr lang="en-US" sz="2000" b="1" dirty="0">
                <a:solidFill>
                  <a:srgbClr val="FF0000"/>
                </a:solidFill>
                <a:latin typeface="Menlo Regular"/>
                <a:cs typeface="Menlo Regular"/>
                <a:sym typeface="Wingdings"/>
              </a:rPr>
              <a:t>truncation time, tau, needs to be shorter than or equal to the minimum of the largest observed event time on each of the two groups:  10.549</a:t>
            </a:r>
          </a:p>
        </p:txBody>
      </p:sp>
    </p:spTree>
    <p:extLst>
      <p:ext uri="{BB962C8B-B14F-4D97-AF65-F5344CB8AC3E}">
        <p14:creationId xmlns:p14="http://schemas.microsoft.com/office/powerpoint/2010/main" val="9647159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Adjusted analysis</a:t>
            </a:r>
            <a:endParaRPr lang="en-US" b="1" dirty="0"/>
          </a:p>
        </p:txBody>
      </p:sp>
      <p:sp>
        <p:nvSpPr>
          <p:cNvPr id="3" name="Content Placeholder 2"/>
          <p:cNvSpPr>
            <a:spLocks noGrp="1"/>
          </p:cNvSpPr>
          <p:nvPr>
            <p:ph idx="1"/>
          </p:nvPr>
        </p:nvSpPr>
        <p:spPr>
          <a:xfrm>
            <a:off x="457200" y="1371600"/>
            <a:ext cx="8534400" cy="1752600"/>
          </a:xfrm>
        </p:spPr>
        <p:txBody>
          <a:bodyPr/>
          <a:lstStyle/>
          <a:p>
            <a:r>
              <a:rPr lang="en-US" dirty="0" smtClean="0"/>
              <a:t>The package also implements ANCOVA-type adjusted analyses proposed by </a:t>
            </a:r>
            <a:r>
              <a:rPr lang="en-US" dirty="0" err="1" smtClean="0"/>
              <a:t>Tian</a:t>
            </a:r>
            <a:r>
              <a:rPr lang="en-US" dirty="0"/>
              <a:t> </a:t>
            </a:r>
            <a:r>
              <a:rPr lang="en-US" dirty="0" smtClean="0"/>
              <a:t>et al. (2014, Biostatistics)</a:t>
            </a: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44</a:t>
            </a:fld>
            <a:endParaRPr lang="en-US" altLang="ja-JP"/>
          </a:p>
        </p:txBody>
      </p:sp>
      <p:sp>
        <p:nvSpPr>
          <p:cNvPr id="5" name="TextBox 4"/>
          <p:cNvSpPr txBox="1"/>
          <p:nvPr/>
        </p:nvSpPr>
        <p:spPr>
          <a:xfrm>
            <a:off x="627006" y="2920220"/>
            <a:ext cx="7596551" cy="3477875"/>
          </a:xfrm>
          <a:prstGeom prst="rect">
            <a:avLst/>
          </a:prstGeom>
          <a:noFill/>
          <a:ln>
            <a:solidFill>
              <a:srgbClr val="FFFF00"/>
            </a:solidFill>
          </a:ln>
        </p:spPr>
        <p:txBody>
          <a:bodyPr wrap="none" rtlCol="0">
            <a:spAutoFit/>
          </a:bodyPr>
          <a:lstStyle/>
          <a:p>
            <a:r>
              <a:rPr lang="hr-HR" sz="2000" dirty="0" smtClean="0">
                <a:latin typeface="Menlo Regular"/>
                <a:cs typeface="Menlo Regular"/>
              </a:rPr>
              <a:t>&gt; head(</a:t>
            </a:r>
            <a:r>
              <a:rPr lang="hr-HR" sz="2000" dirty="0" smtClean="0">
                <a:solidFill>
                  <a:srgbClr val="FFFF00"/>
                </a:solidFill>
                <a:latin typeface="Menlo Regular"/>
                <a:cs typeface="Menlo Regular"/>
              </a:rPr>
              <a:t>x</a:t>
            </a:r>
            <a:r>
              <a:rPr lang="hr-HR" sz="2000" dirty="0" smtClean="0">
                <a:latin typeface="Menlo Regular"/>
                <a:cs typeface="Menlo Regular"/>
              </a:rPr>
              <a:t>)</a:t>
            </a:r>
            <a:endParaRPr lang="hr-HR" sz="2000" dirty="0">
              <a:latin typeface="Menlo Regular"/>
              <a:cs typeface="Menlo Regular"/>
            </a:endParaRPr>
          </a:p>
          <a:p>
            <a:r>
              <a:rPr lang="hr-HR" sz="2000" dirty="0" smtClean="0">
                <a:latin typeface="Menlo Regular"/>
                <a:cs typeface="Menlo Regular"/>
              </a:rPr>
              <a:t>       age   bili </a:t>
            </a:r>
            <a:r>
              <a:rPr lang="hr-HR" sz="2000" dirty="0">
                <a:latin typeface="Menlo Regular"/>
                <a:cs typeface="Menlo Regular"/>
              </a:rPr>
              <a:t>albumin </a:t>
            </a:r>
            <a:endParaRPr lang="hr-HR" sz="2000" dirty="0" smtClean="0">
              <a:latin typeface="Menlo Regular"/>
              <a:cs typeface="Menlo Regular"/>
            </a:endParaRPr>
          </a:p>
          <a:p>
            <a:pPr marL="0" indent="0">
              <a:buNone/>
            </a:pPr>
            <a:r>
              <a:rPr lang="hr-HR" sz="2000" dirty="0" smtClean="0">
                <a:latin typeface="Menlo Regular"/>
                <a:cs typeface="Menlo Regular"/>
              </a:rPr>
              <a:t>1  58.76523  14.5    </a:t>
            </a:r>
            <a:r>
              <a:rPr lang="hr-HR" sz="2000" dirty="0">
                <a:latin typeface="Menlo Regular"/>
                <a:cs typeface="Menlo Regular"/>
              </a:rPr>
              <a:t>2.60  </a:t>
            </a:r>
          </a:p>
          <a:p>
            <a:pPr marL="0" indent="0">
              <a:buNone/>
            </a:pPr>
            <a:r>
              <a:rPr lang="hr-HR" sz="2000" dirty="0">
                <a:latin typeface="Menlo Regular"/>
                <a:cs typeface="Menlo Regular"/>
              </a:rPr>
              <a:t>2 </a:t>
            </a:r>
            <a:r>
              <a:rPr lang="hr-HR" sz="2000" dirty="0" smtClean="0">
                <a:latin typeface="Menlo Regular"/>
                <a:cs typeface="Menlo Regular"/>
              </a:rPr>
              <a:t> 56.44627   1.1    4.14</a:t>
            </a:r>
            <a:endParaRPr lang="hr-HR" sz="2000" dirty="0">
              <a:latin typeface="Menlo Regular"/>
              <a:cs typeface="Menlo Regular"/>
            </a:endParaRPr>
          </a:p>
          <a:p>
            <a:pPr marL="0" indent="0">
              <a:buNone/>
            </a:pPr>
            <a:r>
              <a:rPr lang="hr-HR" sz="2000" dirty="0">
                <a:latin typeface="Menlo Regular"/>
                <a:cs typeface="Menlo Regular"/>
              </a:rPr>
              <a:t>3 </a:t>
            </a:r>
            <a:r>
              <a:rPr lang="hr-HR" sz="2000" dirty="0" smtClean="0">
                <a:latin typeface="Menlo Regular"/>
                <a:cs typeface="Menlo Regular"/>
              </a:rPr>
              <a:t> 70.07255   1.4    3.48</a:t>
            </a:r>
            <a:endParaRPr lang="hr-HR" sz="2000" dirty="0">
              <a:latin typeface="Menlo Regular"/>
              <a:cs typeface="Menlo Regular"/>
            </a:endParaRPr>
          </a:p>
          <a:p>
            <a:pPr marL="0" indent="0">
              <a:buNone/>
            </a:pPr>
            <a:r>
              <a:rPr lang="hr-HR" sz="2000" dirty="0" smtClean="0">
                <a:latin typeface="Menlo Regular"/>
                <a:cs typeface="Menlo Regular"/>
              </a:rPr>
              <a:t>4  54.74059   1.8    2.54</a:t>
            </a:r>
            <a:endParaRPr lang="hr-HR" sz="2000" dirty="0">
              <a:latin typeface="Menlo Regular"/>
              <a:cs typeface="Menlo Regular"/>
            </a:endParaRPr>
          </a:p>
          <a:p>
            <a:pPr marL="0" indent="0">
              <a:buNone/>
            </a:pPr>
            <a:r>
              <a:rPr lang="hr-HR" sz="2000" dirty="0" smtClean="0">
                <a:latin typeface="Menlo Regular"/>
                <a:cs typeface="Menlo Regular"/>
              </a:rPr>
              <a:t>5  38.10541   3.4    3.53</a:t>
            </a:r>
            <a:endParaRPr lang="hr-HR" sz="2000" dirty="0">
              <a:latin typeface="Menlo Regular"/>
              <a:cs typeface="Menlo Regular"/>
            </a:endParaRPr>
          </a:p>
          <a:p>
            <a:pPr marL="0" indent="0">
              <a:buNone/>
            </a:pPr>
            <a:r>
              <a:rPr lang="hr-HR" sz="2000" dirty="0" smtClean="0">
                <a:latin typeface="Menlo Regular"/>
                <a:cs typeface="Menlo Regular"/>
              </a:rPr>
              <a:t>6  66.25873   0.8    3.98</a:t>
            </a:r>
            <a:endParaRPr lang="en-US" sz="2000" dirty="0">
              <a:latin typeface="Menlo Regular"/>
              <a:cs typeface="Menlo Regular"/>
            </a:endParaRPr>
          </a:p>
          <a:p>
            <a:pPr marL="285750" indent="-285750">
              <a:buFont typeface="Wingdings" charset="0"/>
              <a:buChar char="Ø"/>
            </a:pPr>
            <a:endParaRPr lang="en-US" sz="2000" dirty="0" smtClean="0">
              <a:latin typeface="Menlo Regular"/>
              <a:cs typeface="Menlo Regular"/>
            </a:endParaRPr>
          </a:p>
          <a:p>
            <a:r>
              <a:rPr lang="en-US" sz="2000" dirty="0" smtClean="0">
                <a:latin typeface="Menlo Regular"/>
                <a:cs typeface="Menlo Regular"/>
              </a:rPr>
              <a:t>&gt; </a:t>
            </a:r>
            <a:r>
              <a:rPr lang="en-US" sz="2000" dirty="0" smtClean="0">
                <a:solidFill>
                  <a:srgbClr val="FFFF00"/>
                </a:solidFill>
                <a:latin typeface="Menlo Regular"/>
                <a:cs typeface="Menlo Regular"/>
              </a:rPr>
              <a:t>rmst2</a:t>
            </a:r>
            <a:r>
              <a:rPr lang="en-US" sz="2000" dirty="0">
                <a:solidFill>
                  <a:srgbClr val="FFFF00"/>
                </a:solidFill>
                <a:latin typeface="Menlo Regular"/>
                <a:cs typeface="Menlo Regular"/>
              </a:rPr>
              <a:t>(time, status, arm, tau=10, </a:t>
            </a:r>
            <a:r>
              <a:rPr lang="en-US" sz="2000" b="1" u="sng" dirty="0">
                <a:solidFill>
                  <a:srgbClr val="FFFF00"/>
                </a:solidFill>
                <a:latin typeface="Menlo Regular"/>
                <a:cs typeface="Menlo Regular"/>
              </a:rPr>
              <a:t>covariates=x</a:t>
            </a:r>
            <a:r>
              <a:rPr lang="en-US" sz="2000" dirty="0">
                <a:solidFill>
                  <a:srgbClr val="FFFF00"/>
                </a:solidFill>
                <a:latin typeface="Menlo Regular"/>
                <a:cs typeface="Menlo Regular"/>
              </a:rPr>
              <a:t>)</a:t>
            </a:r>
          </a:p>
          <a:p>
            <a:pPr marL="285750" indent="-285750">
              <a:buFont typeface="Wingdings" charset="0"/>
              <a:buChar char="Ø"/>
            </a:pPr>
            <a:endParaRPr lang="en-US" sz="2000" dirty="0" smtClean="0">
              <a:latin typeface="Menlo Regular"/>
              <a:cs typeface="Menlo Regular"/>
            </a:endParaRPr>
          </a:p>
        </p:txBody>
      </p:sp>
    </p:spTree>
    <p:extLst>
      <p:ext uri="{BB962C8B-B14F-4D97-AF65-F5344CB8AC3E}">
        <p14:creationId xmlns:p14="http://schemas.microsoft.com/office/powerpoint/2010/main" val="225653217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45</a:t>
            </a:fld>
            <a:endParaRPr lang="en-US" altLang="ja-JP"/>
          </a:p>
        </p:txBody>
      </p:sp>
      <p:pic>
        <p:nvPicPr>
          <p:cNvPr id="6" name="Picture 5" descr="Screenshot 2014-12-02 14.3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49300"/>
            <a:ext cx="9017000" cy="5499100"/>
          </a:xfrm>
          <a:prstGeom prst="rect">
            <a:avLst/>
          </a:prstGeom>
        </p:spPr>
      </p:pic>
    </p:spTree>
    <p:extLst>
      <p:ext uri="{BB962C8B-B14F-4D97-AF65-F5344CB8AC3E}">
        <p14:creationId xmlns:p14="http://schemas.microsoft.com/office/powerpoint/2010/main" val="96124271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46</a:t>
            </a:fld>
            <a:endParaRPr lang="en-US" altLang="ja-JP"/>
          </a:p>
        </p:txBody>
      </p:sp>
      <p:pic>
        <p:nvPicPr>
          <p:cNvPr id="2" name="Picture 1" descr="Screenshot 2014-12-02 14.39.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3822700"/>
            <a:ext cx="9029700" cy="2349500"/>
          </a:xfrm>
          <a:prstGeom prst="rect">
            <a:avLst/>
          </a:prstGeom>
        </p:spPr>
      </p:pic>
      <p:pic>
        <p:nvPicPr>
          <p:cNvPr id="3" name="Picture 2" descr="Screenshot 2014-12-02 14.39.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 y="838200"/>
            <a:ext cx="9118600" cy="2324100"/>
          </a:xfrm>
          <a:prstGeom prst="rect">
            <a:avLst/>
          </a:prstGeom>
        </p:spPr>
      </p:pic>
    </p:spTree>
    <p:extLst>
      <p:ext uri="{BB962C8B-B14F-4D97-AF65-F5344CB8AC3E}">
        <p14:creationId xmlns:p14="http://schemas.microsoft.com/office/powerpoint/2010/main" val="138477112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31800" y="1295400"/>
            <a:ext cx="8407400" cy="5105400"/>
          </a:xfrm>
        </p:spPr>
        <p:txBody>
          <a:bodyPr>
            <a:normAutofit fontScale="77500" lnSpcReduction="20000"/>
          </a:bodyPr>
          <a:lstStyle/>
          <a:p>
            <a:pPr>
              <a:lnSpc>
                <a:spcPct val="120000"/>
              </a:lnSpc>
            </a:pPr>
            <a:r>
              <a:rPr lang="en-US" dirty="0" smtClean="0"/>
              <a:t>Hazard </a:t>
            </a:r>
            <a:r>
              <a:rPr lang="en-US" dirty="0"/>
              <a:t>ratio estimate and log-rank test are routinely used for designing, monitoring and analyzing clinical studies with time to event </a:t>
            </a:r>
            <a:r>
              <a:rPr lang="en-US" dirty="0" smtClean="0"/>
              <a:t>data, but it is not always the best approach</a:t>
            </a:r>
            <a:endParaRPr lang="en-US" dirty="0"/>
          </a:p>
          <a:p>
            <a:pPr>
              <a:lnSpc>
                <a:spcPct val="120000"/>
              </a:lnSpc>
            </a:pPr>
            <a:endParaRPr lang="en-US" dirty="0" smtClean="0"/>
          </a:p>
          <a:p>
            <a:pPr>
              <a:lnSpc>
                <a:spcPct val="120000"/>
              </a:lnSpc>
            </a:pPr>
            <a:r>
              <a:rPr lang="en-US" dirty="0" smtClean="0"/>
              <a:t>When there is no strong empirical or biological evidence that the PH assumption is valid, a model-free summary measure for the between-group difference is preferred</a:t>
            </a:r>
          </a:p>
          <a:p>
            <a:pPr>
              <a:lnSpc>
                <a:spcPct val="120000"/>
              </a:lnSpc>
            </a:pPr>
            <a:endParaRPr lang="en-US" dirty="0" smtClean="0"/>
          </a:p>
          <a:p>
            <a:pPr>
              <a:lnSpc>
                <a:spcPct val="120000"/>
              </a:lnSpc>
            </a:pPr>
            <a:r>
              <a:rPr lang="en-US" dirty="0"/>
              <a:t>We should not tend to </a:t>
            </a:r>
            <a:r>
              <a:rPr lang="en-US" dirty="0" smtClean="0"/>
              <a:t>stay in </a:t>
            </a:r>
            <a:r>
              <a:rPr lang="en-US" dirty="0"/>
              <a:t>our comfort </a:t>
            </a:r>
            <a:r>
              <a:rPr lang="en-US" dirty="0" smtClean="0"/>
              <a:t>zone. We should be </a:t>
            </a:r>
            <a:r>
              <a:rPr lang="en-US" dirty="0"/>
              <a:t>brave enough to </a:t>
            </a:r>
            <a:r>
              <a:rPr lang="en-US" dirty="0" smtClean="0"/>
              <a:t>employ alternative methods in practice, </a:t>
            </a:r>
            <a:r>
              <a:rPr lang="en-US" dirty="0"/>
              <a:t>when </a:t>
            </a:r>
            <a:r>
              <a:rPr lang="en-US" dirty="0" smtClean="0"/>
              <a:t>they are </a:t>
            </a:r>
            <a:r>
              <a:rPr lang="en-US" dirty="0"/>
              <a:t>more appropriate</a:t>
            </a:r>
          </a:p>
          <a:p>
            <a:pPr>
              <a:lnSpc>
                <a:spcPct val="120000"/>
              </a:lnSpc>
              <a:buNone/>
            </a:pPr>
            <a:endParaRPr lang="en-US" dirty="0"/>
          </a:p>
          <a:p>
            <a:pPr>
              <a:lnSpc>
                <a:spcPct val="120000"/>
              </a:lnSpc>
              <a:buNone/>
            </a:pPr>
            <a:endParaRPr lang="en-US" dirty="0" smtClean="0"/>
          </a:p>
          <a:p>
            <a:pPr>
              <a:lnSpc>
                <a:spcPct val="120000"/>
              </a:lnSpc>
              <a:buNone/>
            </a:pPr>
            <a:endParaRPr lang="en-US" dirty="0" smtClean="0"/>
          </a:p>
          <a:p>
            <a:pPr>
              <a:lnSpc>
                <a:spcPct val="120000"/>
              </a:lnSpc>
            </a:pPr>
            <a:endParaRPr lang="en-US" dirty="0"/>
          </a:p>
        </p:txBody>
      </p:sp>
    </p:spTree>
    <p:extLst>
      <p:ext uri="{BB962C8B-B14F-4D97-AF65-F5344CB8AC3E}">
        <p14:creationId xmlns:p14="http://schemas.microsoft.com/office/powerpoint/2010/main" val="55946611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1470025"/>
            <a:ext cx="7772400" cy="1470025"/>
          </a:xfrm>
        </p:spPr>
        <p:txBody>
          <a:bodyPr/>
          <a:lstStyle/>
          <a:p>
            <a:r>
              <a:rPr lang="en-US" dirty="0" smtClean="0"/>
              <a:t>END</a:t>
            </a:r>
            <a:endParaRPr lang="en-US" dirty="0"/>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48</a:t>
            </a:fld>
            <a:endParaRPr lang="en-US" altLang="ja-JP"/>
          </a:p>
        </p:txBody>
      </p:sp>
      <p:pic>
        <p:nvPicPr>
          <p:cNvPr id="7" name="Picture 6"/>
          <p:cNvPicPr>
            <a:picLocks noChangeAspect="1"/>
          </p:cNvPicPr>
          <p:nvPr/>
        </p:nvPicPr>
        <p:blipFill>
          <a:blip r:embed="rId2"/>
          <a:stretch>
            <a:fillRect/>
          </a:stretch>
        </p:blipFill>
        <p:spPr>
          <a:xfrm>
            <a:off x="1893071" y="2895600"/>
            <a:ext cx="5269729" cy="3308350"/>
          </a:xfrm>
          <a:prstGeom prst="rect">
            <a:avLst/>
          </a:prstGeom>
        </p:spPr>
      </p:pic>
    </p:spTree>
    <p:extLst>
      <p:ext uri="{BB962C8B-B14F-4D97-AF65-F5344CB8AC3E}">
        <p14:creationId xmlns:p14="http://schemas.microsoft.com/office/powerpoint/2010/main" val="414582362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lstStyle/>
          <a:p>
            <a:r>
              <a:rPr lang="en-US" sz="3600" dirty="0" smtClean="0"/>
              <a:t>References</a:t>
            </a:r>
            <a:endParaRPr lang="en-US" sz="3600" i="1" dirty="0"/>
          </a:p>
        </p:txBody>
      </p:sp>
      <p:sp>
        <p:nvSpPr>
          <p:cNvPr id="4" name="Content Placeholder 3"/>
          <p:cNvSpPr>
            <a:spLocks noGrp="1"/>
          </p:cNvSpPr>
          <p:nvPr>
            <p:ph idx="1"/>
          </p:nvPr>
        </p:nvSpPr>
        <p:spPr>
          <a:xfrm>
            <a:off x="457200" y="1066800"/>
            <a:ext cx="8229600" cy="5257800"/>
          </a:xfrm>
        </p:spPr>
        <p:txBody>
          <a:bodyPr/>
          <a:lstStyle/>
          <a:p>
            <a:pPr marL="508000" indent="-508000">
              <a:buNone/>
            </a:pPr>
            <a:r>
              <a:rPr lang="en-US" sz="2000" dirty="0" smtClean="0"/>
              <a:t>Uno et al. </a:t>
            </a:r>
            <a:r>
              <a:rPr lang="en-US" sz="2000" dirty="0"/>
              <a:t>(2014). Moving beyond the hazard ratio in quantifying </a:t>
            </a:r>
            <a:r>
              <a:rPr lang="en-US" sz="2000" dirty="0" smtClean="0"/>
              <a:t>the between</a:t>
            </a:r>
            <a:r>
              <a:rPr lang="en-US" sz="2000" dirty="0"/>
              <a:t>-group </a:t>
            </a:r>
            <a:r>
              <a:rPr lang="en-US" sz="2000" dirty="0" err="1"/>
              <a:t>dierence</a:t>
            </a:r>
            <a:r>
              <a:rPr lang="en-US" sz="2000" dirty="0"/>
              <a:t> in survival analysis. </a:t>
            </a:r>
            <a:r>
              <a:rPr lang="en-US" sz="2000" dirty="0" smtClean="0"/>
              <a:t>JCO </a:t>
            </a:r>
            <a:r>
              <a:rPr lang="en-US" sz="2000" dirty="0"/>
              <a:t>32, </a:t>
            </a:r>
            <a:r>
              <a:rPr lang="en-US" sz="2000" dirty="0" smtClean="0"/>
              <a:t>2380-2385</a:t>
            </a:r>
            <a:r>
              <a:rPr lang="en-US" sz="2000" dirty="0"/>
              <a:t>.</a:t>
            </a:r>
          </a:p>
          <a:p>
            <a:pPr marL="508000" indent="-508000">
              <a:buNone/>
            </a:pPr>
            <a:r>
              <a:rPr lang="en-US" sz="2000" dirty="0" smtClean="0"/>
              <a:t>Miller (</a:t>
            </a:r>
            <a:r>
              <a:rPr lang="en-US" sz="2000" dirty="0"/>
              <a:t>1981). Survival Analysis. Wiley.</a:t>
            </a:r>
          </a:p>
          <a:p>
            <a:pPr marL="508000" indent="-508000">
              <a:buNone/>
            </a:pPr>
            <a:r>
              <a:rPr lang="en-US" sz="2000" dirty="0" err="1" smtClean="0"/>
              <a:t>Tian</a:t>
            </a:r>
            <a:r>
              <a:rPr lang="en-US" sz="2000" dirty="0" smtClean="0"/>
              <a:t> et la. (</a:t>
            </a:r>
            <a:r>
              <a:rPr lang="en-US" sz="2000" dirty="0"/>
              <a:t>2014). Predicting the restricted mean event time </a:t>
            </a:r>
            <a:r>
              <a:rPr lang="en-US" sz="2000" dirty="0" smtClean="0"/>
              <a:t>with the </a:t>
            </a:r>
            <a:r>
              <a:rPr lang="en-US" sz="2000" dirty="0"/>
              <a:t>subject's baseline covariates in survival analysis. Biostatistics 15, </a:t>
            </a:r>
            <a:r>
              <a:rPr lang="en-US" sz="2000" dirty="0" smtClean="0"/>
              <a:t>222-233</a:t>
            </a:r>
            <a:r>
              <a:rPr lang="en-US" sz="2000" dirty="0"/>
              <a:t>.</a:t>
            </a:r>
          </a:p>
          <a:p>
            <a:pPr marL="508000" indent="-508000">
              <a:buNone/>
            </a:pPr>
            <a:r>
              <a:rPr lang="en-US" sz="2000" dirty="0" smtClean="0"/>
              <a:t>Andersen et al. </a:t>
            </a:r>
            <a:r>
              <a:rPr lang="en-US" sz="2000" dirty="0"/>
              <a:t>(2004). Regression analysis of </a:t>
            </a:r>
            <a:r>
              <a:rPr lang="en-US" sz="2000" dirty="0" smtClean="0"/>
              <a:t>restricted mean </a:t>
            </a:r>
            <a:r>
              <a:rPr lang="en-US" sz="2000" dirty="0"/>
              <a:t>survival time based on pseudo-observations. Lifetime data analysis 10, </a:t>
            </a:r>
            <a:r>
              <a:rPr lang="en-US" sz="2000" dirty="0" smtClean="0"/>
              <a:t>335-350</a:t>
            </a:r>
            <a:r>
              <a:rPr lang="en-US" sz="2000" dirty="0"/>
              <a:t>.</a:t>
            </a:r>
          </a:p>
          <a:p>
            <a:pPr marL="508000" indent="-508000">
              <a:buNone/>
            </a:pPr>
            <a:r>
              <a:rPr lang="de-DE" sz="2000" dirty="0" smtClean="0"/>
              <a:t>Klein et al. </a:t>
            </a:r>
            <a:r>
              <a:rPr lang="de-DE" sz="2000" dirty="0"/>
              <a:t>(2008). </a:t>
            </a:r>
            <a:r>
              <a:rPr lang="de-DE" sz="2000" dirty="0" smtClean="0"/>
              <a:t>SAS </a:t>
            </a:r>
            <a:r>
              <a:rPr lang="de-DE" sz="2000" dirty="0" err="1" smtClean="0"/>
              <a:t>and</a:t>
            </a:r>
            <a:r>
              <a:rPr lang="de-DE" sz="2000" dirty="0" smtClean="0"/>
              <a:t> </a:t>
            </a:r>
            <a:r>
              <a:rPr lang="de-DE" sz="2000" dirty="0"/>
              <a:t>R </a:t>
            </a:r>
            <a:r>
              <a:rPr lang="de-DE" sz="2000" dirty="0" err="1"/>
              <a:t>functions</a:t>
            </a:r>
            <a:r>
              <a:rPr lang="de-DE" sz="2000" dirty="0"/>
              <a:t> </a:t>
            </a:r>
            <a:r>
              <a:rPr lang="de-DE" sz="2000" dirty="0" err="1"/>
              <a:t>to</a:t>
            </a:r>
            <a:r>
              <a:rPr lang="de-DE" sz="2000" dirty="0"/>
              <a:t> </a:t>
            </a:r>
            <a:r>
              <a:rPr lang="de-DE" sz="2000" dirty="0" err="1"/>
              <a:t>compute</a:t>
            </a:r>
            <a:r>
              <a:rPr lang="de-DE" sz="2000" dirty="0"/>
              <a:t> pseudo-</a:t>
            </a:r>
            <a:r>
              <a:rPr lang="de-DE" sz="2000" dirty="0" err="1"/>
              <a:t>values</a:t>
            </a:r>
            <a:r>
              <a:rPr lang="de-DE" sz="2000" dirty="0"/>
              <a:t> </a:t>
            </a:r>
            <a:r>
              <a:rPr lang="de-DE" sz="2000" dirty="0" err="1"/>
              <a:t>for</a:t>
            </a:r>
            <a:r>
              <a:rPr lang="de-DE" sz="2000" dirty="0"/>
              <a:t> </a:t>
            </a:r>
            <a:r>
              <a:rPr lang="de-DE" sz="2000" dirty="0" err="1"/>
              <a:t>censored</a:t>
            </a:r>
            <a:r>
              <a:rPr lang="de-DE" sz="2000" dirty="0"/>
              <a:t> </a:t>
            </a:r>
            <a:r>
              <a:rPr lang="de-DE" sz="2000" dirty="0" err="1"/>
              <a:t>data</a:t>
            </a:r>
            <a:r>
              <a:rPr lang="de-DE" sz="2000" dirty="0"/>
              <a:t> </a:t>
            </a:r>
            <a:r>
              <a:rPr lang="de-DE" sz="2000" dirty="0" err="1"/>
              <a:t>regression</a:t>
            </a:r>
            <a:r>
              <a:rPr lang="de-DE" sz="2000" dirty="0"/>
              <a:t>. Computer </a:t>
            </a:r>
            <a:r>
              <a:rPr lang="de-DE" sz="2000" dirty="0" err="1" smtClean="0"/>
              <a:t>methods</a:t>
            </a:r>
            <a:r>
              <a:rPr lang="de-DE" sz="2000" dirty="0"/>
              <a:t> </a:t>
            </a:r>
            <a:r>
              <a:rPr lang="de-DE" sz="2000" dirty="0" err="1" smtClean="0"/>
              <a:t>and</a:t>
            </a:r>
            <a:r>
              <a:rPr lang="de-DE" sz="2000" dirty="0" smtClean="0"/>
              <a:t> </a:t>
            </a:r>
            <a:r>
              <a:rPr lang="de-DE" sz="2000" dirty="0" err="1"/>
              <a:t>programs</a:t>
            </a:r>
            <a:r>
              <a:rPr lang="de-DE" sz="2000" dirty="0"/>
              <a:t> in </a:t>
            </a:r>
            <a:r>
              <a:rPr lang="de-DE" sz="2000" dirty="0" err="1"/>
              <a:t>biomedicine</a:t>
            </a:r>
            <a:r>
              <a:rPr lang="de-DE" sz="2000" dirty="0"/>
              <a:t> 89, </a:t>
            </a:r>
            <a:r>
              <a:rPr lang="de-DE" sz="2000" dirty="0" smtClean="0"/>
              <a:t>289-300</a:t>
            </a:r>
            <a:r>
              <a:rPr lang="de-DE" sz="2000" dirty="0"/>
              <a:t>.</a:t>
            </a:r>
          </a:p>
          <a:p>
            <a:pPr marL="508000" indent="-508000">
              <a:buNone/>
            </a:pPr>
            <a:r>
              <a:rPr lang="de-DE" sz="2000" dirty="0" err="1" smtClean="0"/>
              <a:t>Parner</a:t>
            </a:r>
            <a:r>
              <a:rPr lang="de-DE" sz="2000" dirty="0" smtClean="0"/>
              <a:t> &amp; Andersen </a:t>
            </a:r>
            <a:r>
              <a:rPr lang="de-DE" sz="2000" dirty="0"/>
              <a:t>(2010). Regression </a:t>
            </a:r>
            <a:r>
              <a:rPr lang="de-DE" sz="2000" dirty="0" err="1"/>
              <a:t>analysis</a:t>
            </a:r>
            <a:r>
              <a:rPr lang="de-DE" sz="2000" dirty="0"/>
              <a:t> </a:t>
            </a:r>
            <a:r>
              <a:rPr lang="de-DE" sz="2000" dirty="0" err="1"/>
              <a:t>of</a:t>
            </a:r>
            <a:r>
              <a:rPr lang="de-DE" sz="2000" dirty="0"/>
              <a:t> </a:t>
            </a:r>
            <a:r>
              <a:rPr lang="de-DE" sz="2000" dirty="0" err="1"/>
              <a:t>censored</a:t>
            </a:r>
            <a:r>
              <a:rPr lang="de-DE" sz="2000" dirty="0"/>
              <a:t> </a:t>
            </a:r>
            <a:r>
              <a:rPr lang="de-DE" sz="2000" dirty="0" err="1"/>
              <a:t>data</a:t>
            </a:r>
            <a:r>
              <a:rPr lang="de-DE" sz="2000" dirty="0"/>
              <a:t> </a:t>
            </a:r>
            <a:r>
              <a:rPr lang="de-DE" sz="2000" dirty="0" err="1" smtClean="0"/>
              <a:t>using</a:t>
            </a:r>
            <a:r>
              <a:rPr lang="de-DE" sz="2000" dirty="0"/>
              <a:t> </a:t>
            </a:r>
            <a:r>
              <a:rPr lang="de-DE" sz="2000" dirty="0" smtClean="0"/>
              <a:t>pseudo</a:t>
            </a:r>
            <a:r>
              <a:rPr lang="de-DE" sz="2000" dirty="0"/>
              <a:t>-</a:t>
            </a:r>
            <a:r>
              <a:rPr lang="de-DE" sz="2000" dirty="0" err="1"/>
              <a:t>observations</a:t>
            </a:r>
            <a:r>
              <a:rPr lang="de-DE" sz="2000" dirty="0" smtClean="0"/>
              <a:t>. </a:t>
            </a:r>
            <a:r>
              <a:rPr lang="de-DE" sz="2000" dirty="0" err="1" smtClean="0"/>
              <a:t>Stata</a:t>
            </a:r>
            <a:r>
              <a:rPr lang="de-DE" sz="2000" dirty="0" smtClean="0"/>
              <a:t> Journal.</a:t>
            </a:r>
          </a:p>
          <a:p>
            <a:pPr marL="508000" indent="-508000">
              <a:buNone/>
            </a:pPr>
            <a:r>
              <a:rPr lang="en-US" sz="2000" dirty="0" smtClean="0"/>
              <a:t>Murray &amp; </a:t>
            </a:r>
            <a:r>
              <a:rPr lang="en-US" sz="2000" dirty="0" err="1" smtClean="0"/>
              <a:t>Tsiatis</a:t>
            </a:r>
            <a:r>
              <a:rPr lang="en-US" sz="2000" dirty="0" smtClean="0"/>
              <a:t> (1995)  </a:t>
            </a:r>
            <a:r>
              <a:rPr lang="en-US" sz="2000" dirty="0"/>
              <a:t>Sequential methods for comparing years of life saved in the two-sample censored data problem. </a:t>
            </a:r>
            <a:r>
              <a:rPr lang="en-US" sz="2000" dirty="0" smtClean="0"/>
              <a:t>55:</a:t>
            </a:r>
            <a:r>
              <a:rPr lang="en-US" sz="2000" dirty="0"/>
              <a:t>1085–92. </a:t>
            </a:r>
            <a:endParaRPr lang="de-DE" sz="2000" dirty="0"/>
          </a:p>
          <a:p>
            <a:pPr marL="508000" indent="-508000">
              <a:buNone/>
            </a:pPr>
            <a:endParaRPr lang="en-US" sz="2000" dirty="0"/>
          </a:p>
        </p:txBody>
      </p:sp>
      <p:sp>
        <p:nvSpPr>
          <p:cNvPr id="2" name="Slide Number Placeholder 1"/>
          <p:cNvSpPr>
            <a:spLocks noGrp="1"/>
          </p:cNvSpPr>
          <p:nvPr>
            <p:ph type="sldNum" sz="quarter" idx="12"/>
          </p:nvPr>
        </p:nvSpPr>
        <p:spPr/>
        <p:txBody>
          <a:bodyPr/>
          <a:lstStyle/>
          <a:p>
            <a:pPr>
              <a:defRPr/>
            </a:pPr>
            <a:fld id="{2494525B-DF49-3541-A97E-ACFC0D80CF08}" type="slidenum">
              <a:rPr lang="en-US" altLang="ja-JP" smtClean="0"/>
              <a:pPr>
                <a:defRPr/>
              </a:pPr>
              <a:t>49</a:t>
            </a:fld>
            <a:endParaRPr lang="en-US" altLang="ja-JP"/>
          </a:p>
        </p:txBody>
      </p:sp>
    </p:spTree>
    <p:extLst>
      <p:ext uri="{BB962C8B-B14F-4D97-AF65-F5344CB8AC3E}">
        <p14:creationId xmlns:p14="http://schemas.microsoft.com/office/powerpoint/2010/main" val="35994186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838"/>
            <a:ext cx="8229600" cy="1143000"/>
          </a:xfrm>
        </p:spPr>
        <p:txBody>
          <a:bodyPr/>
          <a:lstStyle/>
          <a:p>
            <a:r>
              <a:rPr lang="en-US" dirty="0" smtClean="0"/>
              <a:t>It is great, but….</a:t>
            </a:r>
            <a:endParaRPr lang="en-US" dirty="0"/>
          </a:p>
        </p:txBody>
      </p:sp>
      <p:sp>
        <p:nvSpPr>
          <p:cNvPr id="3" name="Content Placeholder 2"/>
          <p:cNvSpPr>
            <a:spLocks noGrp="1"/>
          </p:cNvSpPr>
          <p:nvPr>
            <p:ph idx="1"/>
          </p:nvPr>
        </p:nvSpPr>
        <p:spPr>
          <a:xfrm>
            <a:off x="444500" y="1239838"/>
            <a:ext cx="8382000" cy="1655762"/>
          </a:xfrm>
        </p:spPr>
        <p:txBody>
          <a:bodyPr/>
          <a:lstStyle/>
          <a:p>
            <a:pPr marL="0" indent="0">
              <a:buNone/>
            </a:pPr>
            <a:r>
              <a:rPr lang="en-US" dirty="0" smtClean="0"/>
              <a:t>… we might be getting NOT to pay much attention to the issues on hazard ratio in practice, although we know the issues well?</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5</a:t>
            </a:fld>
            <a:endParaRPr lang="en-US" altLang="ja-JP"/>
          </a:p>
        </p:txBody>
      </p:sp>
      <p:pic>
        <p:nvPicPr>
          <p:cNvPr id="5" name="Picture 4" descr="comfort-zone-quo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048000"/>
            <a:ext cx="3581400" cy="3581400"/>
          </a:xfrm>
          <a:prstGeom prst="rect">
            <a:avLst/>
          </a:prstGeom>
        </p:spPr>
      </p:pic>
    </p:spTree>
    <p:extLst>
      <p:ext uri="{BB962C8B-B14F-4D97-AF65-F5344CB8AC3E}">
        <p14:creationId xmlns:p14="http://schemas.microsoft.com/office/powerpoint/2010/main" val="698438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lstStyle/>
          <a:p>
            <a:r>
              <a:rPr lang="en-US" dirty="0" smtClean="0"/>
              <a:t>Outline</a:t>
            </a:r>
            <a:endParaRPr lang="en-US" dirty="0"/>
          </a:p>
        </p:txBody>
      </p:sp>
      <p:sp>
        <p:nvSpPr>
          <p:cNvPr id="3" name="Content Placeholder 2"/>
          <p:cNvSpPr>
            <a:spLocks noGrp="1"/>
          </p:cNvSpPr>
          <p:nvPr>
            <p:ph idx="1"/>
          </p:nvPr>
        </p:nvSpPr>
        <p:spPr>
          <a:xfrm>
            <a:off x="457200" y="1219200"/>
            <a:ext cx="8382000" cy="4854576"/>
          </a:xfrm>
        </p:spPr>
        <p:txBody>
          <a:bodyPr/>
          <a:lstStyle/>
          <a:p>
            <a:r>
              <a:rPr lang="en-US" sz="4000" dirty="0" smtClean="0"/>
              <a:t>Issues and concerns of HR estimate</a:t>
            </a:r>
          </a:p>
          <a:p>
            <a:r>
              <a:rPr lang="en-US" sz="4000" dirty="0" smtClean="0"/>
              <a:t>Alternatives to HR </a:t>
            </a:r>
            <a:br>
              <a:rPr lang="en-US" sz="4000" dirty="0" smtClean="0"/>
            </a:br>
            <a:r>
              <a:rPr lang="en-US" sz="4000" dirty="0" smtClean="0"/>
              <a:t> -- model-free summary measures</a:t>
            </a:r>
          </a:p>
          <a:p>
            <a:r>
              <a:rPr lang="en-US" sz="4000" dirty="0" smtClean="0"/>
              <a:t>Examples from </a:t>
            </a:r>
            <a:r>
              <a:rPr lang="en-US" sz="4000" smtClean="0"/>
              <a:t>cancer trials</a:t>
            </a:r>
            <a:endParaRPr lang="en-US" sz="4000" dirty="0" smtClean="0"/>
          </a:p>
          <a:p>
            <a:r>
              <a:rPr lang="en-US" sz="4000" dirty="0" smtClean="0"/>
              <a:t>Implementation with R</a:t>
            </a:r>
          </a:p>
          <a:p>
            <a:r>
              <a:rPr lang="en-US" sz="4000" dirty="0" smtClean="0"/>
              <a:t>Conclusions</a:t>
            </a:r>
          </a:p>
        </p:txBody>
      </p:sp>
      <p:sp>
        <p:nvSpPr>
          <p:cNvPr id="4" name="Slide Number Placeholder 3"/>
          <p:cNvSpPr>
            <a:spLocks noGrp="1"/>
          </p:cNvSpPr>
          <p:nvPr>
            <p:ph type="sldNum" sz="quarter" idx="12"/>
          </p:nvPr>
        </p:nvSpPr>
        <p:spPr/>
        <p:txBody>
          <a:bodyPr/>
          <a:lstStyle/>
          <a:p>
            <a:pPr>
              <a:defRPr/>
            </a:pPr>
            <a:fld id="{39515B57-308C-5746-83F3-A0ED378BDF2B}" type="slidenum">
              <a:rPr lang="en-US" altLang="ja-JP" smtClean="0"/>
              <a:pPr>
                <a:defRPr/>
              </a:pPr>
              <a:t>6</a:t>
            </a:fld>
            <a:endParaRPr lang="en-US" altLang="ja-JP"/>
          </a:p>
        </p:txBody>
      </p:sp>
    </p:spTree>
    <p:extLst>
      <p:ext uri="{BB962C8B-B14F-4D97-AF65-F5344CB8AC3E}">
        <p14:creationId xmlns:p14="http://schemas.microsoft.com/office/powerpoint/2010/main" val="16642345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and concerns about hazard  ratio estimate (1)</a:t>
            </a:r>
            <a:endParaRPr lang="en-US" dirty="0"/>
          </a:p>
        </p:txBody>
      </p:sp>
      <p:sp>
        <p:nvSpPr>
          <p:cNvPr id="3" name="Content Placeholder 2"/>
          <p:cNvSpPr>
            <a:spLocks noGrp="1"/>
          </p:cNvSpPr>
          <p:nvPr>
            <p:ph idx="1"/>
          </p:nvPr>
        </p:nvSpPr>
        <p:spPr>
          <a:xfrm>
            <a:off x="457200" y="1722437"/>
            <a:ext cx="8229600" cy="4525963"/>
          </a:xfrm>
        </p:spPr>
        <p:txBody>
          <a:bodyPr>
            <a:normAutofit/>
          </a:bodyPr>
          <a:lstStyle/>
          <a:p>
            <a:pPr marL="0" indent="0">
              <a:buNone/>
            </a:pPr>
            <a:r>
              <a:rPr lang="en-US" b="1" u="sng" dirty="0" smtClean="0"/>
              <a:t>No reference number </a:t>
            </a:r>
            <a:br>
              <a:rPr lang="en-US" b="1" u="sng" dirty="0" smtClean="0"/>
            </a:br>
            <a:r>
              <a:rPr lang="en-US" b="1" u="sng" dirty="0" smtClean="0"/>
              <a:t/>
            </a:r>
            <a:br>
              <a:rPr lang="en-US" b="1" u="sng" dirty="0" smtClean="0"/>
            </a:br>
            <a:r>
              <a:rPr lang="en-US" dirty="0" smtClean="0"/>
              <a:t>A </a:t>
            </a:r>
            <a:r>
              <a:rPr lang="en-US" dirty="0"/>
              <a:t>ratio of </a:t>
            </a:r>
            <a:r>
              <a:rPr lang="en-US" dirty="0" smtClean="0"/>
              <a:t>0.8 </a:t>
            </a:r>
            <a:r>
              <a:rPr lang="en-US" dirty="0"/>
              <a:t>is difficult to interpret clinically without any absolute hazard to serve as </a:t>
            </a:r>
            <a:r>
              <a:rPr lang="en-US" dirty="0" smtClean="0"/>
              <a:t>reference</a:t>
            </a:r>
          </a:p>
          <a:p>
            <a:pPr marL="514350" indent="-514350">
              <a:buAutoNum type="arabicPeriod"/>
            </a:pPr>
            <a:endParaRPr lang="en-US" dirty="0" smtClean="0"/>
          </a:p>
        </p:txBody>
      </p:sp>
      <p:sp>
        <p:nvSpPr>
          <p:cNvPr id="4" name="TextBox 3"/>
          <p:cNvSpPr txBox="1"/>
          <p:nvPr/>
        </p:nvSpPr>
        <p:spPr>
          <a:xfrm>
            <a:off x="685800" y="5029200"/>
            <a:ext cx="7620000" cy="523220"/>
          </a:xfrm>
          <a:prstGeom prst="rect">
            <a:avLst/>
          </a:prstGeom>
          <a:solidFill>
            <a:schemeClr val="tx1"/>
          </a:solidFill>
          <a:ln>
            <a:solidFill>
              <a:schemeClr val="tx1"/>
            </a:solidFill>
          </a:ln>
        </p:spPr>
        <p:txBody>
          <a:bodyPr wrap="square" rtlCol="0">
            <a:spAutoFit/>
          </a:bodyPr>
          <a:lstStyle/>
          <a:p>
            <a:pPr algn="ctr"/>
            <a:r>
              <a:rPr lang="en-US" sz="2800" dirty="0" smtClean="0">
                <a:solidFill>
                  <a:srgbClr val="0000FF"/>
                </a:solidFill>
              </a:rPr>
              <a:t>… even if the PH assumption is correct</a:t>
            </a:r>
            <a:endParaRPr lang="en-US" sz="2800" dirty="0">
              <a:solidFill>
                <a:srgbClr val="0000FF"/>
              </a:solidFill>
            </a:endParaRPr>
          </a:p>
        </p:txBody>
      </p:sp>
    </p:spTree>
    <p:extLst>
      <p:ext uri="{BB962C8B-B14F-4D97-AF65-F5344CB8AC3E}">
        <p14:creationId xmlns:p14="http://schemas.microsoft.com/office/powerpoint/2010/main" val="2019764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and concerns about hazard  ratio estimate (2) </a:t>
            </a:r>
            <a:endParaRPr lang="en-US" dirty="0"/>
          </a:p>
        </p:txBody>
      </p:sp>
      <p:sp>
        <p:nvSpPr>
          <p:cNvPr id="3" name="Content Placeholder 2"/>
          <p:cNvSpPr>
            <a:spLocks noGrp="1"/>
          </p:cNvSpPr>
          <p:nvPr>
            <p:ph idx="1"/>
          </p:nvPr>
        </p:nvSpPr>
        <p:spPr>
          <a:xfrm>
            <a:off x="457200" y="1905000"/>
            <a:ext cx="8229600" cy="4343400"/>
          </a:xfrm>
        </p:spPr>
        <p:txBody>
          <a:bodyPr>
            <a:normAutofit/>
          </a:bodyPr>
          <a:lstStyle/>
          <a:p>
            <a:pPr marL="0" indent="0">
              <a:buNone/>
            </a:pPr>
            <a:r>
              <a:rPr lang="en-US" b="1" u="sng" dirty="0" smtClean="0"/>
              <a:t>Decision-making in rare event cases</a:t>
            </a:r>
          </a:p>
          <a:p>
            <a:pPr marL="0" indent="0">
              <a:buNone/>
            </a:pPr>
            <a:r>
              <a:rPr lang="en-US" dirty="0" smtClean="0"/>
              <a:t>When </a:t>
            </a:r>
            <a:r>
              <a:rPr lang="en-US" dirty="0"/>
              <a:t>the number of events is small</a:t>
            </a:r>
            <a:r>
              <a:rPr lang="en-US" dirty="0" smtClean="0"/>
              <a:t>, the </a:t>
            </a:r>
            <a:r>
              <a:rPr lang="en-US" dirty="0"/>
              <a:t>hazard ratio estimate is very unstable </a:t>
            </a:r>
            <a:r>
              <a:rPr lang="en-US" dirty="0" smtClean="0"/>
              <a:t>and </a:t>
            </a:r>
            <a:r>
              <a:rPr lang="en-US" dirty="0"/>
              <a:t>the confidence interval is wide, implying that there is not enough information to make a </a:t>
            </a:r>
            <a:r>
              <a:rPr lang="en-US" dirty="0" smtClean="0"/>
              <a:t>decision</a:t>
            </a:r>
          </a:p>
          <a:p>
            <a:pPr marL="0" indent="0">
              <a:buNone/>
            </a:pPr>
            <a:endParaRPr lang="en-US" dirty="0" smtClean="0"/>
          </a:p>
          <a:p>
            <a:pPr marL="0" indent="0">
              <a:buNone/>
            </a:pPr>
            <a:endParaRPr lang="en-US" dirty="0"/>
          </a:p>
        </p:txBody>
      </p:sp>
      <p:sp>
        <p:nvSpPr>
          <p:cNvPr id="4" name="TextBox 3"/>
          <p:cNvSpPr txBox="1"/>
          <p:nvPr/>
        </p:nvSpPr>
        <p:spPr>
          <a:xfrm>
            <a:off x="685800" y="5725180"/>
            <a:ext cx="7620000" cy="523220"/>
          </a:xfrm>
          <a:prstGeom prst="rect">
            <a:avLst/>
          </a:prstGeom>
          <a:solidFill>
            <a:schemeClr val="tx1"/>
          </a:solidFill>
          <a:ln>
            <a:solidFill>
              <a:schemeClr val="tx1"/>
            </a:solidFill>
          </a:ln>
        </p:spPr>
        <p:txBody>
          <a:bodyPr wrap="square" rtlCol="0">
            <a:spAutoFit/>
          </a:bodyPr>
          <a:lstStyle/>
          <a:p>
            <a:pPr algn="ctr"/>
            <a:r>
              <a:rPr lang="en-US" sz="2800" dirty="0" smtClean="0">
                <a:solidFill>
                  <a:srgbClr val="0000FF"/>
                </a:solidFill>
              </a:rPr>
              <a:t>… even if the PH assumption is correct</a:t>
            </a:r>
            <a:endParaRPr lang="en-US" sz="2800" dirty="0">
              <a:solidFill>
                <a:srgbClr val="0000FF"/>
              </a:solidFill>
            </a:endParaRPr>
          </a:p>
        </p:txBody>
      </p:sp>
    </p:spTree>
    <p:extLst>
      <p:ext uri="{BB962C8B-B14F-4D97-AF65-F5344CB8AC3E}">
        <p14:creationId xmlns:p14="http://schemas.microsoft.com/office/powerpoint/2010/main" val="4934914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and concerns about hazard  ratio estimate (3) </a:t>
            </a:r>
            <a:endParaRPr lang="en-US" dirty="0"/>
          </a:p>
        </p:txBody>
      </p:sp>
      <p:sp>
        <p:nvSpPr>
          <p:cNvPr id="4" name="TextBox 3"/>
          <p:cNvSpPr txBox="1"/>
          <p:nvPr/>
        </p:nvSpPr>
        <p:spPr>
          <a:xfrm>
            <a:off x="914400" y="1752600"/>
            <a:ext cx="7620000" cy="523220"/>
          </a:xfrm>
          <a:prstGeom prst="rect">
            <a:avLst/>
          </a:prstGeom>
          <a:solidFill>
            <a:schemeClr val="tx1"/>
          </a:solidFill>
          <a:ln>
            <a:solidFill>
              <a:schemeClr val="tx1"/>
            </a:solidFill>
          </a:ln>
        </p:spPr>
        <p:txBody>
          <a:bodyPr wrap="square" rtlCol="0">
            <a:spAutoFit/>
          </a:bodyPr>
          <a:lstStyle/>
          <a:p>
            <a:pPr algn="ctr"/>
            <a:r>
              <a:rPr lang="en-US" sz="2800" dirty="0" smtClean="0">
                <a:solidFill>
                  <a:srgbClr val="FF0000"/>
                </a:solidFill>
              </a:rPr>
              <a:t>…  if the PH assumption is violated</a:t>
            </a:r>
            <a:endParaRPr lang="en-US" sz="2800" dirty="0">
              <a:solidFill>
                <a:srgbClr val="FF0000"/>
              </a:solidFill>
            </a:endParaRPr>
          </a:p>
        </p:txBody>
      </p:sp>
      <p:sp>
        <p:nvSpPr>
          <p:cNvPr id="6" name="Content Placeholder 2"/>
          <p:cNvSpPr>
            <a:spLocks noGrp="1"/>
          </p:cNvSpPr>
          <p:nvPr>
            <p:ph idx="1"/>
          </p:nvPr>
        </p:nvSpPr>
        <p:spPr>
          <a:xfrm>
            <a:off x="457200" y="2514600"/>
            <a:ext cx="8458200" cy="4114799"/>
          </a:xfrm>
        </p:spPr>
        <p:txBody>
          <a:bodyPr>
            <a:normAutofit fontScale="92500" lnSpcReduction="10000"/>
          </a:bodyPr>
          <a:lstStyle/>
          <a:p>
            <a:r>
              <a:rPr lang="en-US" dirty="0"/>
              <a:t>It is difficult to interpret the parameter being estimated. It is not </a:t>
            </a:r>
            <a:r>
              <a:rPr lang="en-US" dirty="0" smtClean="0"/>
              <a:t>a simple </a:t>
            </a:r>
            <a:r>
              <a:rPr lang="en-US" dirty="0"/>
              <a:t>average of the hazard ratio over </a:t>
            </a:r>
            <a:r>
              <a:rPr lang="en-US" dirty="0" smtClean="0"/>
              <a:t>time</a:t>
            </a:r>
          </a:p>
          <a:p>
            <a:r>
              <a:rPr lang="en-US" dirty="0" smtClean="0"/>
              <a:t>The parameter to be estimated depends on underlying study-specific censoring distributions</a:t>
            </a:r>
          </a:p>
          <a:p>
            <a:pPr marL="0" indent="0">
              <a:buNone/>
            </a:pPr>
            <a:r>
              <a:rPr lang="en-US" dirty="0"/>
              <a:t> </a:t>
            </a:r>
            <a:r>
              <a:rPr lang="en-US" dirty="0" smtClean="0"/>
              <a:t>  </a:t>
            </a:r>
            <a:r>
              <a:rPr lang="en-US" sz="2000" dirty="0" smtClean="0"/>
              <a:t>ex</a:t>
            </a:r>
            <a:r>
              <a:rPr lang="en-US" sz="2000" dirty="0"/>
              <a:t>) </a:t>
            </a:r>
            <a:r>
              <a:rPr lang="en-US" sz="2000" dirty="0" smtClean="0"/>
              <a:t>These two designs are estimating different HR’s</a:t>
            </a:r>
            <a:br>
              <a:rPr lang="en-US" sz="2000" dirty="0" smtClean="0"/>
            </a:br>
            <a:r>
              <a:rPr lang="en-US" sz="2000" dirty="0" smtClean="0"/>
              <a:t>           Design 1: </a:t>
            </a:r>
            <a:r>
              <a:rPr lang="en-US" sz="2000" dirty="0" err="1" smtClean="0"/>
              <a:t>accr</a:t>
            </a:r>
            <a:r>
              <a:rPr lang="en-US" sz="2000" dirty="0" smtClean="0"/>
              <a:t>. 200 for </a:t>
            </a:r>
            <a:r>
              <a:rPr lang="en-US" sz="2000" dirty="0"/>
              <a:t>1</a:t>
            </a:r>
            <a:r>
              <a:rPr lang="en-US" sz="2000" dirty="0" smtClean="0"/>
              <a:t>Y</a:t>
            </a:r>
            <a:r>
              <a:rPr lang="en-US" sz="2000" dirty="0"/>
              <a:t>, </a:t>
            </a:r>
            <a:r>
              <a:rPr lang="en-US" sz="2000" dirty="0" smtClean="0"/>
              <a:t>FU until observing 100 of events</a:t>
            </a:r>
            <a:r>
              <a:rPr lang="en-US" sz="2000" dirty="0"/>
              <a:t/>
            </a:r>
            <a:br>
              <a:rPr lang="en-US" sz="2000" dirty="0"/>
            </a:br>
            <a:r>
              <a:rPr lang="en-US" sz="2000" dirty="0" smtClean="0"/>
              <a:t>           Design 2: </a:t>
            </a:r>
            <a:r>
              <a:rPr lang="en-US" sz="2000" dirty="0" err="1" smtClean="0"/>
              <a:t>accr</a:t>
            </a:r>
            <a:r>
              <a:rPr lang="en-US" sz="2000" dirty="0"/>
              <a:t>.</a:t>
            </a:r>
            <a:r>
              <a:rPr lang="en-US" sz="2000" dirty="0" smtClean="0"/>
              <a:t> 200 for 2Y, </a:t>
            </a:r>
            <a:r>
              <a:rPr lang="en-US" sz="2000" dirty="0"/>
              <a:t>FU </a:t>
            </a:r>
            <a:r>
              <a:rPr lang="en-US" sz="2000" dirty="0" smtClean="0"/>
              <a:t>until observing 100 of events</a:t>
            </a:r>
            <a:r>
              <a:rPr lang="en-US" sz="2200" dirty="0"/>
              <a:t/>
            </a:r>
            <a:br>
              <a:rPr lang="en-US" sz="2200" dirty="0"/>
            </a:br>
            <a:r>
              <a:rPr lang="en-US" sz="2200" dirty="0" smtClean="0"/>
              <a:t> </a:t>
            </a:r>
          </a:p>
          <a:p>
            <a:pPr marL="0" indent="0">
              <a:buNone/>
            </a:pPr>
            <a:endParaRPr lang="en-US" dirty="0" smtClean="0"/>
          </a:p>
          <a:p>
            <a:endParaRPr lang="en-US" dirty="0"/>
          </a:p>
          <a:p>
            <a:endParaRPr lang="en-US" dirty="0"/>
          </a:p>
          <a:p>
            <a:endParaRPr lang="en-US" dirty="0" smtClean="0"/>
          </a:p>
          <a:p>
            <a:endParaRPr lang="en-US" dirty="0" smtClean="0"/>
          </a:p>
        </p:txBody>
      </p:sp>
      <p:sp>
        <p:nvSpPr>
          <p:cNvPr id="7" name="TextBox 6"/>
          <p:cNvSpPr txBox="1"/>
          <p:nvPr/>
        </p:nvSpPr>
        <p:spPr>
          <a:xfrm>
            <a:off x="702733" y="5257800"/>
            <a:ext cx="7772400" cy="954107"/>
          </a:xfrm>
          <a:prstGeom prst="rect">
            <a:avLst/>
          </a:prstGeom>
          <a:solidFill>
            <a:srgbClr val="FFFFFF"/>
          </a:solidFill>
        </p:spPr>
        <p:txBody>
          <a:bodyPr wrap="square" rtlCol="0">
            <a:spAutoFit/>
          </a:bodyPr>
          <a:lstStyle/>
          <a:p>
            <a:pPr algn="ctr"/>
            <a:r>
              <a:rPr lang="en-US" sz="2800" dirty="0" smtClean="0">
                <a:solidFill>
                  <a:srgbClr val="0000FF"/>
                </a:solidFill>
              </a:rPr>
              <a:t>!! Any </a:t>
            </a:r>
            <a:r>
              <a:rPr lang="en-US" sz="2800" dirty="0">
                <a:solidFill>
                  <a:srgbClr val="0000FF"/>
                </a:solidFill>
              </a:rPr>
              <a:t>estimate for a model-based between-group difference </a:t>
            </a:r>
            <a:r>
              <a:rPr lang="en-US" sz="2800" dirty="0" smtClean="0">
                <a:solidFill>
                  <a:srgbClr val="0000FF"/>
                </a:solidFill>
              </a:rPr>
              <a:t>metric has the similar issue…</a:t>
            </a:r>
            <a:endParaRPr lang="en-US" sz="2800" dirty="0">
              <a:solidFill>
                <a:srgbClr val="0000FF"/>
              </a:solidFill>
            </a:endParaRPr>
          </a:p>
        </p:txBody>
      </p:sp>
    </p:spTree>
    <p:extLst>
      <p:ext uri="{BB962C8B-B14F-4D97-AF65-F5344CB8AC3E}">
        <p14:creationId xmlns:p14="http://schemas.microsoft.com/office/powerpoint/2010/main" val="37488651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MyTemp1-blue-black-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My-temp1.potx</Template>
  <TotalTime>27851</TotalTime>
  <Words>2525</Words>
  <Application>Microsoft Macintosh PowerPoint</Application>
  <PresentationFormat>On-screen Show (4:3)</PresentationFormat>
  <Paragraphs>398</Paragraphs>
  <Slides>49</Slides>
  <Notes>28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MyTemp1-blue-black-Arial</vt:lpstr>
      <vt:lpstr> Beyond proportional hazards</vt:lpstr>
      <vt:lpstr>Acknowledgements</vt:lpstr>
      <vt:lpstr>Setting</vt:lpstr>
      <vt:lpstr>How we got to “almost routinely” use Cox PH and hazard ratio?</vt:lpstr>
      <vt:lpstr>It is great, but….</vt:lpstr>
      <vt:lpstr>Outline</vt:lpstr>
      <vt:lpstr>Issues and concerns about hazard  ratio estimate (1)</vt:lpstr>
      <vt:lpstr>Issues and concerns about hazard  ratio estimate (2) </vt:lpstr>
      <vt:lpstr>Issues and concerns about hazard  ratio estimate (3) </vt:lpstr>
      <vt:lpstr>A numerical study for illustration</vt:lpstr>
      <vt:lpstr>PowerPoint Presentation</vt:lpstr>
      <vt:lpstr>PowerPoint Presentation</vt:lpstr>
      <vt:lpstr>Example</vt:lpstr>
      <vt:lpstr>PowerPoint Presentation</vt:lpstr>
      <vt:lpstr>PowerPoint Presentation</vt:lpstr>
      <vt:lpstr>It seems checking the PH assumption is important …</vt:lpstr>
      <vt:lpstr>But, can we actually rule out  non-PH cases by statistical tests?</vt:lpstr>
      <vt:lpstr>PowerPoint Presentation</vt:lpstr>
      <vt:lpstr>PowerPoint Presentation</vt:lpstr>
      <vt:lpstr>PowerPoint Presentation</vt:lpstr>
      <vt:lpstr>(3) Restricted mean survival time (RMST)</vt:lpstr>
      <vt:lpstr>(3) Restricted mean survival time (RMST)</vt:lpstr>
      <vt:lpstr>(3) Restricted mean survival time (RMST)</vt:lpstr>
      <vt:lpstr>(4) Restricted mean time lost (RMTL)</vt:lpstr>
      <vt:lpstr>(4) Restricted mean time lost (RMTL)</vt:lpstr>
      <vt:lpstr>Lesson we learned from this example (a cross-hazards case)</vt:lpstr>
      <vt:lpstr>Other examples from  cancer trials</vt:lpstr>
      <vt:lpstr>Zukin et al. (2013, JCO)</vt:lpstr>
      <vt:lpstr>Zukin et al. (2013, JCO) Advanced NSCLC, OS</vt:lpstr>
      <vt:lpstr>Lesson we learned from this example</vt:lpstr>
      <vt:lpstr>Allegra et al. (2013, JCO)</vt:lpstr>
      <vt:lpstr>Allegra et al. (2013, JCO) Stage II/III colon cancer, OS</vt:lpstr>
      <vt:lpstr>Lesson we learned from this example</vt:lpstr>
      <vt:lpstr>Summary</vt:lpstr>
      <vt:lpstr>Implementations</vt:lpstr>
      <vt:lpstr>survRM2 package</vt:lpstr>
      <vt:lpstr>PowerPoint Presentation</vt:lpstr>
      <vt:lpstr>PowerPoint Presentation</vt:lpstr>
      <vt:lpstr>PowerPoint Presentation</vt:lpstr>
      <vt:lpstr>PowerPoint Presentation</vt:lpstr>
      <vt:lpstr>About the truncation time “tau”</vt:lpstr>
      <vt:lpstr>PowerPoint Presentation</vt:lpstr>
      <vt:lpstr>About the truncation time “tau”</vt:lpstr>
      <vt:lpstr>Adjusted analysis</vt:lpstr>
      <vt:lpstr>PowerPoint Presentation</vt:lpstr>
      <vt:lpstr>PowerPoint Presentation</vt:lpstr>
      <vt:lpstr>Conclusions</vt:lpstr>
      <vt:lpstr>END</vt:lpstr>
      <vt:lpstr>References</vt:lpstr>
    </vt:vector>
  </TitlesOfParts>
  <Company>dfci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scoring system</dc:title>
  <dc:creator>HAJIME UNO</dc:creator>
  <cp:lastModifiedBy>Hajime Uno</cp:lastModifiedBy>
  <cp:revision>1239</cp:revision>
  <cp:lastPrinted>2013-04-04T21:54:24Z</cp:lastPrinted>
  <dcterms:created xsi:type="dcterms:W3CDTF">2011-07-06T16:14:34Z</dcterms:created>
  <dcterms:modified xsi:type="dcterms:W3CDTF">2015-06-10T16:56:13Z</dcterms:modified>
</cp:coreProperties>
</file>