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256" r:id="rId2"/>
    <p:sldId id="257" r:id="rId3"/>
    <p:sldId id="270" r:id="rId4"/>
    <p:sldId id="267" r:id="rId5"/>
    <p:sldId id="268" r:id="rId6"/>
    <p:sldId id="269" r:id="rId7"/>
    <p:sldId id="263" r:id="rId8"/>
    <p:sldId id="259" r:id="rId9"/>
    <p:sldId id="260" r:id="rId10"/>
    <p:sldId id="271" r:id="rId11"/>
    <p:sldId id="261" r:id="rId12"/>
    <p:sldId id="258" r:id="rId13"/>
  </p:sldIdLst>
  <p:sldSz cx="9144000" cy="6858000" type="screen4x3"/>
  <p:notesSz cx="8520113" cy="7077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grid" initials="I" lastIdx="5" clrIdx="0">
    <p:extLst>
      <p:ext uri="{19B8F6BF-5375-455C-9EA6-DF929625EA0E}">
        <p15:presenceInfo xmlns:p15="http://schemas.microsoft.com/office/powerpoint/2012/main" userId="Ingr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91721" cy="35509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826423" y="0"/>
            <a:ext cx="3691721" cy="355090"/>
          </a:xfrm>
          <a:prstGeom prst="rect">
            <a:avLst/>
          </a:prstGeom>
        </p:spPr>
        <p:txBody>
          <a:bodyPr vert="horz" lIns="91440" tIns="45720" rIns="91440" bIns="45720" rtlCol="0"/>
          <a:lstStyle>
            <a:lvl1pPr algn="r">
              <a:defRPr sz="1200"/>
            </a:lvl1pPr>
          </a:lstStyle>
          <a:p>
            <a:fld id="{DCA962E0-1DD8-4467-813E-CA16147B9ECC}" type="datetimeFigureOut">
              <a:rPr lang="en-US" smtClean="0"/>
              <a:t>5/28/2019</a:t>
            </a:fld>
            <a:endParaRPr lang="en-US"/>
          </a:p>
        </p:txBody>
      </p:sp>
      <p:sp>
        <p:nvSpPr>
          <p:cNvPr id="4" name="Footer Placeholder 3"/>
          <p:cNvSpPr>
            <a:spLocks noGrp="1"/>
          </p:cNvSpPr>
          <p:nvPr>
            <p:ph type="ftr" sz="quarter" idx="2"/>
          </p:nvPr>
        </p:nvSpPr>
        <p:spPr>
          <a:xfrm>
            <a:off x="1" y="6721985"/>
            <a:ext cx="3691721" cy="355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826423" y="6721985"/>
            <a:ext cx="3691721" cy="355090"/>
          </a:xfrm>
          <a:prstGeom prst="rect">
            <a:avLst/>
          </a:prstGeom>
        </p:spPr>
        <p:txBody>
          <a:bodyPr vert="horz" lIns="91440" tIns="45720" rIns="91440" bIns="45720" rtlCol="0" anchor="b"/>
          <a:lstStyle>
            <a:lvl1pPr algn="r">
              <a:defRPr sz="1200"/>
            </a:lvl1pPr>
          </a:lstStyle>
          <a:p>
            <a:fld id="{4E1BB161-765E-452E-809B-8512B4206E35}" type="slidenum">
              <a:rPr lang="en-US" smtClean="0"/>
              <a:t>‹#›</a:t>
            </a:fld>
            <a:endParaRPr lang="en-US"/>
          </a:p>
        </p:txBody>
      </p:sp>
    </p:spTree>
    <p:extLst>
      <p:ext uri="{BB962C8B-B14F-4D97-AF65-F5344CB8AC3E}">
        <p14:creationId xmlns:p14="http://schemas.microsoft.com/office/powerpoint/2010/main" val="35844397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58A7A6-94D2-EF46-8287-E03F07CC34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207314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8A7A6-94D2-EF46-8287-E03F07CC34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93468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8A7A6-94D2-EF46-8287-E03F07CC34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257971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8A7A6-94D2-EF46-8287-E03F07CC34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416851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8A7A6-94D2-EF46-8287-E03F07CC34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199746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58A7A6-94D2-EF46-8287-E03F07CC34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326174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58A7A6-94D2-EF46-8287-E03F07CC3466}"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346853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58A7A6-94D2-EF46-8287-E03F07CC3466}"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263913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8A7A6-94D2-EF46-8287-E03F07CC346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416780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8A7A6-94D2-EF46-8287-E03F07CC34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337753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8A7A6-94D2-EF46-8287-E03F07CC34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91109-C57E-7E42-98D8-4F7BFFB729E0}" type="slidenum">
              <a:rPr lang="en-US" smtClean="0"/>
              <a:t>‹#›</a:t>
            </a:fld>
            <a:endParaRPr lang="en-US"/>
          </a:p>
        </p:txBody>
      </p:sp>
    </p:spTree>
    <p:extLst>
      <p:ext uri="{BB962C8B-B14F-4D97-AF65-F5344CB8AC3E}">
        <p14:creationId xmlns:p14="http://schemas.microsoft.com/office/powerpoint/2010/main" val="50318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8A7A6-94D2-EF46-8287-E03F07CC3466}" type="datetimeFigureOut">
              <a:rPr lang="en-US" smtClean="0"/>
              <a:t>5/28/2019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91109-C57E-7E42-98D8-4F7BFFB729E0}" type="slidenum">
              <a:rPr lang="en-US" smtClean="0"/>
              <a:t>‹#›</a:t>
            </a:fld>
            <a:endParaRPr lang="en-US"/>
          </a:p>
        </p:txBody>
      </p:sp>
    </p:spTree>
    <p:extLst>
      <p:ext uri="{BB962C8B-B14F-4D97-AF65-F5344CB8AC3E}">
        <p14:creationId xmlns:p14="http://schemas.microsoft.com/office/powerpoint/2010/main" val="177467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odore.co.k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5204" y="2450934"/>
            <a:ext cx="7772400" cy="788562"/>
          </a:xfrm>
        </p:spPr>
        <p:txBody>
          <a:bodyPr>
            <a:normAutofit/>
          </a:bodyPr>
          <a:lstStyle/>
          <a:p>
            <a:r>
              <a:rPr lang="en-US" dirty="0">
                <a:solidFill>
                  <a:schemeClr val="tx1">
                    <a:lumMod val="65000"/>
                    <a:lumOff val="35000"/>
                  </a:schemeClr>
                </a:solidFill>
                <a:latin typeface="Tw Cen MT"/>
                <a:cs typeface="Tw Cen MT"/>
              </a:rPr>
              <a:t>Merchant </a:t>
            </a:r>
            <a:r>
              <a:rPr lang="en-US" dirty="0" smtClean="0">
                <a:solidFill>
                  <a:schemeClr val="tx1">
                    <a:lumMod val="65000"/>
                    <a:lumOff val="35000"/>
                  </a:schemeClr>
                </a:solidFill>
                <a:latin typeface="Tw Cen MT"/>
                <a:cs typeface="Tw Cen MT"/>
              </a:rPr>
              <a:t>presentation</a:t>
            </a:r>
            <a:endParaRPr lang="en-US" dirty="0">
              <a:solidFill>
                <a:schemeClr val="tx1">
                  <a:lumMod val="65000"/>
                  <a:lumOff val="35000"/>
                </a:schemeClr>
              </a:solidFill>
              <a:latin typeface="Tw Cen MT"/>
              <a:cs typeface="Tw Cen MT"/>
            </a:endParaRPr>
          </a:p>
        </p:txBody>
      </p:sp>
      <p:sp>
        <p:nvSpPr>
          <p:cNvPr id="6" name="Title 1"/>
          <p:cNvSpPr txBox="1">
            <a:spLocks/>
          </p:cNvSpPr>
          <p:nvPr/>
        </p:nvSpPr>
        <p:spPr>
          <a:xfrm>
            <a:off x="319585" y="980909"/>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tx1">
                    <a:lumMod val="65000"/>
                    <a:lumOff val="35000"/>
                  </a:schemeClr>
                </a:solidFill>
                <a:latin typeface="Tw Cen MT"/>
                <a:cs typeface="Tw Cen MT"/>
              </a:rPr>
              <a:t>AGRI-WALLET</a:t>
            </a:r>
          </a:p>
        </p:txBody>
      </p:sp>
    </p:spTree>
    <p:extLst>
      <p:ext uri="{BB962C8B-B14F-4D97-AF65-F5344CB8AC3E}">
        <p14:creationId xmlns:p14="http://schemas.microsoft.com/office/powerpoint/2010/main" val="87380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3211" y="832513"/>
            <a:ext cx="8690789" cy="1173708"/>
          </a:xfrm>
        </p:spPr>
        <p:txBody>
          <a:bodyPr>
            <a:normAutofit fontScale="90000"/>
          </a:bodyPr>
          <a:lstStyle/>
          <a:p>
            <a:r>
              <a:rPr lang="en-US" dirty="0"/>
              <a:t/>
            </a:r>
            <a:br>
              <a:rPr lang="en-US" dirty="0"/>
            </a:br>
            <a:r>
              <a:rPr lang="en-GB" b="1" dirty="0"/>
              <a:t>Agri-wallet withdrawal charges Example</a:t>
            </a:r>
            <a:r>
              <a:rPr lang="en-GB" dirty="0"/>
              <a:t/>
            </a:r>
            <a:br>
              <a:rPr lang="en-GB" dirty="0"/>
            </a:br>
            <a:r>
              <a:rPr lang="nl-NL" b="1" dirty="0">
                <a:latin typeface="Calibri" panose="020F0502020204030204" pitchFamily="34" charset="0"/>
                <a:cs typeface="Times New Roman" panose="02020603050405020304" pitchFamily="18" charset="0"/>
              </a:rPr>
              <a:t/>
            </a:r>
            <a:br>
              <a:rPr lang="nl-NL" b="1" dirty="0">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477672" y="1596788"/>
            <a:ext cx="8229600" cy="4747739"/>
          </a:xfrm>
        </p:spPr>
        <p:txBody>
          <a:bodyPr>
            <a:normAutofit/>
          </a:bodyPr>
          <a:lstStyle/>
          <a:p>
            <a:pPr marL="0" indent="0">
              <a:buNone/>
            </a:pPr>
            <a:endParaRPr lang="en-GB" sz="1800" dirty="0"/>
          </a:p>
          <a:p>
            <a:r>
              <a:rPr lang="en-GB" sz="2000" dirty="0"/>
              <a:t>A farmer Patrick comes on Monday and buys 2500 worth of fertilizer, Grace comes on Friday and buys 400 worth of seeds. So the total balance in your wallet is now 2900. </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956476992"/>
              </p:ext>
            </p:extLst>
          </p:nvPr>
        </p:nvGraphicFramePr>
        <p:xfrm>
          <a:off x="798394" y="3250822"/>
          <a:ext cx="6303575" cy="1792234"/>
        </p:xfrm>
        <a:graphic>
          <a:graphicData uri="http://schemas.openxmlformats.org/drawingml/2006/table">
            <a:tbl>
              <a:tblPr>
                <a:tableStyleId>{9D7B26C5-4107-4FEC-AEDC-1716B250A1EF}</a:tableStyleId>
              </a:tblPr>
              <a:tblGrid>
                <a:gridCol w="3465277">
                  <a:extLst>
                    <a:ext uri="{9D8B030D-6E8A-4147-A177-3AD203B41FA5}">
                      <a16:colId xmlns:a16="http://schemas.microsoft.com/office/drawing/2014/main" val="20000"/>
                    </a:ext>
                  </a:extLst>
                </a:gridCol>
                <a:gridCol w="1123874">
                  <a:extLst>
                    <a:ext uri="{9D8B030D-6E8A-4147-A177-3AD203B41FA5}">
                      <a16:colId xmlns:a16="http://schemas.microsoft.com/office/drawing/2014/main" val="20001"/>
                    </a:ext>
                  </a:extLst>
                </a:gridCol>
                <a:gridCol w="1123874">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91301">
                <a:tc>
                  <a:txBody>
                    <a:bodyPr/>
                    <a:lstStyle/>
                    <a:p>
                      <a:pPr algn="l" fontAlgn="b"/>
                      <a:r>
                        <a:rPr lang="en-GB" sz="2000" u="none" strike="noStrike" dirty="0">
                          <a:effectLst/>
                        </a:rPr>
                        <a:t>Merchants withdraws </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b="0" i="0" u="none" strike="noStrike" dirty="0">
                          <a:solidFill>
                            <a:srgbClr val="000000"/>
                          </a:solidFill>
                          <a:effectLst/>
                          <a:latin typeface="Calibri" panose="020F0502020204030204" pitchFamily="34" charset="0"/>
                        </a:rPr>
                        <a:t>2900</a:t>
                      </a:r>
                    </a:p>
                  </a:txBody>
                  <a:tcPr marL="9525" marR="9525" marT="9525" marB="0" anchor="b"/>
                </a:tc>
                <a:extLst>
                  <a:ext uri="{0D108BD9-81ED-4DB2-BD59-A6C34878D82A}">
                    <a16:rowId xmlns:a16="http://schemas.microsoft.com/office/drawing/2014/main" val="10000"/>
                  </a:ext>
                </a:extLst>
              </a:tr>
              <a:tr h="391301">
                <a:tc>
                  <a:txBody>
                    <a:bodyPr/>
                    <a:lstStyle/>
                    <a:p>
                      <a:pPr algn="l" fontAlgn="b"/>
                      <a:r>
                        <a:rPr lang="en-GB" sz="2000" u="none" strike="noStrike" dirty="0" err="1">
                          <a:effectLst/>
                        </a:rPr>
                        <a:t>Agri</a:t>
                      </a:r>
                      <a:r>
                        <a:rPr lang="en-GB" sz="2000" u="none" strike="noStrike" dirty="0">
                          <a:effectLst/>
                        </a:rPr>
                        <a:t>-wallet charge (1%)</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b="0" i="0" u="none" strike="noStrike" dirty="0">
                          <a:solidFill>
                            <a:schemeClr val="tx1"/>
                          </a:solidFill>
                          <a:effectLst/>
                          <a:latin typeface="+mn-lt"/>
                        </a:rPr>
                        <a:t>29</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618331">
                <a:tc>
                  <a:txBody>
                    <a:bodyPr/>
                    <a:lstStyle/>
                    <a:p>
                      <a:pPr algn="l" fontAlgn="t"/>
                      <a:r>
                        <a:rPr lang="en-GB" sz="2000" u="none" strike="noStrike" dirty="0">
                          <a:effectLst/>
                        </a:rPr>
                        <a:t>Mpesa</a:t>
                      </a:r>
                      <a:r>
                        <a:rPr lang="en-GB" sz="2000" u="none" strike="noStrike" baseline="0" dirty="0">
                          <a:effectLst/>
                        </a:rPr>
                        <a:t> charges</a:t>
                      </a:r>
                      <a:endParaRPr lang="en-GB"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dirty="0">
                          <a:effectLst/>
                        </a:rPr>
                        <a:t>28</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91301">
                <a:tc>
                  <a:txBody>
                    <a:bodyPr/>
                    <a:lstStyle/>
                    <a:p>
                      <a:pPr algn="l" fontAlgn="b"/>
                      <a:r>
                        <a:rPr lang="en-GB" sz="2000" b="1" u="none" strike="noStrike" dirty="0">
                          <a:effectLst/>
                        </a:rPr>
                        <a:t>Total Amount (in Mpesa) </a:t>
                      </a:r>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000" b="1" i="0" u="none" strike="noStrike" dirty="0">
                          <a:solidFill>
                            <a:schemeClr val="tx1"/>
                          </a:solidFill>
                          <a:effectLst/>
                          <a:latin typeface="+mn-lt"/>
                        </a:rPr>
                        <a:t>2843</a:t>
                      </a:r>
                      <a:endParaRPr lang="en-GB"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647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8866" y="962111"/>
            <a:ext cx="7867934" cy="914289"/>
          </a:xfrm>
        </p:spPr>
        <p:txBody>
          <a:bodyPr>
            <a:normAutofit fontScale="90000"/>
          </a:bodyPr>
          <a:lstStyle/>
          <a:p>
            <a:r>
              <a:rPr lang="en-GB" sz="4000" b="1" dirty="0"/>
              <a:t>Agri-wallet withdrawal charges Example</a:t>
            </a:r>
            <a:r>
              <a:rPr lang="en-GB" dirty="0"/>
              <a:t/>
            </a:r>
            <a:br>
              <a:rPr lang="en-GB" dirty="0"/>
            </a:br>
            <a:endParaRPr lang="en-US" dirty="0"/>
          </a:p>
        </p:txBody>
      </p:sp>
      <p:graphicFrame>
        <p:nvGraphicFramePr>
          <p:cNvPr id="4" name="Content Placeholder 3">
            <a:extLst>
              <a:ext uri="{FF2B5EF4-FFF2-40B4-BE49-F238E27FC236}">
                <a16:creationId xmlns:a16="http://schemas.microsoft.com/office/drawing/2014/main" id="{19106E7D-5A6B-4EE6-A91F-086F6B264060}"/>
              </a:ext>
            </a:extLst>
          </p:cNvPr>
          <p:cNvGraphicFramePr>
            <a:graphicFrameLocks noGrp="1"/>
          </p:cNvGraphicFramePr>
          <p:nvPr>
            <p:ph idx="1"/>
            <p:extLst>
              <p:ext uri="{D42A27DB-BD31-4B8C-83A1-F6EECF244321}">
                <p14:modId xmlns:p14="http://schemas.microsoft.com/office/powerpoint/2010/main" val="3291234904"/>
              </p:ext>
            </p:extLst>
          </p:nvPr>
        </p:nvGraphicFramePr>
        <p:xfrm>
          <a:off x="984738" y="2259341"/>
          <a:ext cx="6569613" cy="1724619"/>
        </p:xfrm>
        <a:graphic>
          <a:graphicData uri="http://schemas.openxmlformats.org/drawingml/2006/table">
            <a:tbl>
              <a:tblPr>
                <a:tableStyleId>{D27102A9-8310-4765-A935-A1911B00CA55}</a:tableStyleId>
              </a:tblPr>
              <a:tblGrid>
                <a:gridCol w="3329805">
                  <a:extLst>
                    <a:ext uri="{9D8B030D-6E8A-4147-A177-3AD203B41FA5}">
                      <a16:colId xmlns:a16="http://schemas.microsoft.com/office/drawing/2014/main" val="3903366913"/>
                    </a:ext>
                  </a:extLst>
                </a:gridCol>
                <a:gridCol w="1079936">
                  <a:extLst>
                    <a:ext uri="{9D8B030D-6E8A-4147-A177-3AD203B41FA5}">
                      <a16:colId xmlns:a16="http://schemas.microsoft.com/office/drawing/2014/main" val="1478301475"/>
                    </a:ext>
                  </a:extLst>
                </a:gridCol>
                <a:gridCol w="1079936">
                  <a:extLst>
                    <a:ext uri="{9D8B030D-6E8A-4147-A177-3AD203B41FA5}">
                      <a16:colId xmlns:a16="http://schemas.microsoft.com/office/drawing/2014/main" val="2194359122"/>
                    </a:ext>
                  </a:extLst>
                </a:gridCol>
                <a:gridCol w="1079936">
                  <a:extLst>
                    <a:ext uri="{9D8B030D-6E8A-4147-A177-3AD203B41FA5}">
                      <a16:colId xmlns:a16="http://schemas.microsoft.com/office/drawing/2014/main" val="2252046261"/>
                    </a:ext>
                  </a:extLst>
                </a:gridCol>
              </a:tblGrid>
              <a:tr h="305201">
                <a:tc>
                  <a:txBody>
                    <a:bodyPr/>
                    <a:lstStyle/>
                    <a:p>
                      <a:pPr algn="l" fontAlgn="b"/>
                      <a:r>
                        <a:rPr lang="en-GB" sz="2000" u="none" strike="noStrike" dirty="0">
                          <a:effectLst/>
                        </a:rPr>
                        <a:t>Merchants withdraws </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a:effectLst/>
                        </a:rPr>
                        <a:t>1000</a:t>
                      </a:r>
                      <a:endParaRPr lang="en-GB"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989766"/>
                  </a:ext>
                </a:extLst>
              </a:tr>
              <a:tr h="305201">
                <a:tc>
                  <a:txBody>
                    <a:bodyPr/>
                    <a:lstStyle/>
                    <a:p>
                      <a:pPr algn="l" fontAlgn="b"/>
                      <a:r>
                        <a:rPr lang="en-GB" sz="2000" u="none" strike="noStrike" dirty="0">
                          <a:effectLst/>
                        </a:rPr>
                        <a:t>Agri-wallet charge (1%)</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a:effectLst/>
                        </a:rPr>
                        <a:t>10</a:t>
                      </a:r>
                      <a:endParaRPr lang="en-GB"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286562"/>
                  </a:ext>
                </a:extLst>
              </a:tr>
              <a:tr h="601153">
                <a:tc>
                  <a:txBody>
                    <a:bodyPr/>
                    <a:lstStyle/>
                    <a:p>
                      <a:pPr algn="l" fontAlgn="t"/>
                      <a:r>
                        <a:rPr lang="en-GB" sz="2000" u="none" strike="noStrike" dirty="0" err="1">
                          <a:effectLst/>
                        </a:rPr>
                        <a:t>Mpesa</a:t>
                      </a:r>
                      <a:r>
                        <a:rPr lang="en-GB" sz="2000" u="none" strike="noStrike" dirty="0">
                          <a:effectLst/>
                        </a:rPr>
                        <a:t> bulk payment (since its below 1000)</a:t>
                      </a:r>
                      <a:endParaRPr lang="en-GB"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dirty="0">
                          <a:effectLst/>
                        </a:rPr>
                        <a:t>16</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887106"/>
                  </a:ext>
                </a:extLst>
              </a:tr>
              <a:tr h="476844">
                <a:tc>
                  <a:txBody>
                    <a:bodyPr/>
                    <a:lstStyle/>
                    <a:p>
                      <a:pPr algn="l" fontAlgn="b"/>
                      <a:r>
                        <a:rPr lang="en-GB" sz="2000" b="1" u="none" strike="noStrike" dirty="0">
                          <a:effectLst/>
                        </a:rPr>
                        <a:t>Total Amount (in Mpesa) </a:t>
                      </a:r>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000" b="1" u="none" strike="noStrike" dirty="0">
                          <a:effectLst/>
                        </a:rPr>
                        <a:t>974</a:t>
                      </a:r>
                      <a:endParaRPr lang="en-GB"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9898770"/>
                  </a:ext>
                </a:extLst>
              </a:tr>
            </a:tbl>
          </a:graphicData>
        </a:graphic>
      </p:graphicFrame>
      <p:graphicFrame>
        <p:nvGraphicFramePr>
          <p:cNvPr id="5" name="Table 4">
            <a:extLst>
              <a:ext uri="{FF2B5EF4-FFF2-40B4-BE49-F238E27FC236}">
                <a16:creationId xmlns:a16="http://schemas.microsoft.com/office/drawing/2014/main" id="{BF9A42A5-29AC-42F0-9EA6-A7CC016CFEB6}"/>
              </a:ext>
            </a:extLst>
          </p:cNvPr>
          <p:cNvGraphicFramePr>
            <a:graphicFrameLocks noGrp="1"/>
          </p:cNvGraphicFramePr>
          <p:nvPr>
            <p:extLst>
              <p:ext uri="{D42A27DB-BD31-4B8C-83A1-F6EECF244321}">
                <p14:modId xmlns:p14="http://schemas.microsoft.com/office/powerpoint/2010/main" val="3304876324"/>
              </p:ext>
            </p:extLst>
          </p:nvPr>
        </p:nvGraphicFramePr>
        <p:xfrm>
          <a:off x="984738" y="4824045"/>
          <a:ext cx="6303575" cy="1562100"/>
        </p:xfrm>
        <a:graphic>
          <a:graphicData uri="http://schemas.openxmlformats.org/drawingml/2006/table">
            <a:tbl>
              <a:tblPr>
                <a:tableStyleId>{9D7B26C5-4107-4FEC-AEDC-1716B250A1EF}</a:tableStyleId>
              </a:tblPr>
              <a:tblGrid>
                <a:gridCol w="3465277">
                  <a:extLst>
                    <a:ext uri="{9D8B030D-6E8A-4147-A177-3AD203B41FA5}">
                      <a16:colId xmlns:a16="http://schemas.microsoft.com/office/drawing/2014/main" val="3058164991"/>
                    </a:ext>
                  </a:extLst>
                </a:gridCol>
                <a:gridCol w="1123874">
                  <a:extLst>
                    <a:ext uri="{9D8B030D-6E8A-4147-A177-3AD203B41FA5}">
                      <a16:colId xmlns:a16="http://schemas.microsoft.com/office/drawing/2014/main" val="4126306275"/>
                    </a:ext>
                  </a:extLst>
                </a:gridCol>
                <a:gridCol w="1123874">
                  <a:extLst>
                    <a:ext uri="{9D8B030D-6E8A-4147-A177-3AD203B41FA5}">
                      <a16:colId xmlns:a16="http://schemas.microsoft.com/office/drawing/2014/main" val="4244037566"/>
                    </a:ext>
                  </a:extLst>
                </a:gridCol>
                <a:gridCol w="590550">
                  <a:extLst>
                    <a:ext uri="{9D8B030D-6E8A-4147-A177-3AD203B41FA5}">
                      <a16:colId xmlns:a16="http://schemas.microsoft.com/office/drawing/2014/main" val="234957931"/>
                    </a:ext>
                  </a:extLst>
                </a:gridCol>
              </a:tblGrid>
              <a:tr h="252168">
                <a:tc>
                  <a:txBody>
                    <a:bodyPr/>
                    <a:lstStyle/>
                    <a:p>
                      <a:pPr algn="l" fontAlgn="b"/>
                      <a:r>
                        <a:rPr lang="en-GB" sz="2000" u="none" strike="noStrike" dirty="0">
                          <a:effectLst/>
                        </a:rPr>
                        <a:t>Merchants withdraws </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dirty="0">
                          <a:effectLst/>
                        </a:rPr>
                        <a:t>1500</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0125117"/>
                  </a:ext>
                </a:extLst>
              </a:tr>
              <a:tr h="252168">
                <a:tc>
                  <a:txBody>
                    <a:bodyPr/>
                    <a:lstStyle/>
                    <a:p>
                      <a:pPr algn="l" fontAlgn="b"/>
                      <a:r>
                        <a:rPr lang="en-GB" sz="2000" u="none" strike="noStrike" dirty="0">
                          <a:effectLst/>
                        </a:rPr>
                        <a:t>Agri-wallet charge (1%)</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dirty="0">
                          <a:effectLst/>
                        </a:rPr>
                        <a:t>15</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0064596"/>
                  </a:ext>
                </a:extLst>
              </a:tr>
              <a:tr h="496694">
                <a:tc>
                  <a:txBody>
                    <a:bodyPr/>
                    <a:lstStyle/>
                    <a:p>
                      <a:pPr algn="l" fontAlgn="t"/>
                      <a:r>
                        <a:rPr lang="en-GB" sz="2000" u="none" strike="noStrike" dirty="0" err="1">
                          <a:effectLst/>
                        </a:rPr>
                        <a:t>Mpesa</a:t>
                      </a:r>
                      <a:r>
                        <a:rPr lang="en-GB" sz="2000" u="none" strike="noStrike" dirty="0">
                          <a:effectLst/>
                        </a:rPr>
                        <a:t> bulk payment (since its above 1500)</a:t>
                      </a:r>
                      <a:endParaRPr lang="en-GB"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000" u="none" strike="noStrike" dirty="0">
                          <a:effectLst/>
                        </a:rPr>
                        <a:t>28</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1646113"/>
                  </a:ext>
                </a:extLst>
              </a:tr>
              <a:tr h="252168">
                <a:tc>
                  <a:txBody>
                    <a:bodyPr/>
                    <a:lstStyle/>
                    <a:p>
                      <a:pPr algn="l" fontAlgn="b"/>
                      <a:r>
                        <a:rPr lang="en-GB" sz="2000" b="1" u="none" strike="noStrike" dirty="0">
                          <a:effectLst/>
                        </a:rPr>
                        <a:t>Total Amount (in </a:t>
                      </a:r>
                      <a:r>
                        <a:rPr lang="en-GB" sz="2000" b="1" u="none" strike="noStrike" dirty="0" err="1">
                          <a:effectLst/>
                        </a:rPr>
                        <a:t>M</a:t>
                      </a:r>
                      <a:r>
                        <a:rPr lang="en-GB" sz="2000" b="1" u="none" strike="noStrike" dirty="0" err="1" smtClean="0">
                          <a:effectLst/>
                        </a:rPr>
                        <a:t>pesa</a:t>
                      </a:r>
                      <a:r>
                        <a:rPr lang="en-GB" sz="2000" b="1" u="none" strike="noStrike" dirty="0">
                          <a:effectLst/>
                        </a:rPr>
                        <a:t>) </a:t>
                      </a:r>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000" b="1" u="none" strike="noStrike" dirty="0" smtClean="0">
                          <a:effectLst/>
                        </a:rPr>
                        <a:t>1457</a:t>
                      </a:r>
                      <a:endParaRPr lang="en-GB"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662659"/>
                  </a:ext>
                </a:extLst>
              </a:tr>
            </a:tbl>
          </a:graphicData>
        </a:graphic>
      </p:graphicFrame>
      <p:sp>
        <p:nvSpPr>
          <p:cNvPr id="6" name="TextBox 5">
            <a:extLst>
              <a:ext uri="{FF2B5EF4-FFF2-40B4-BE49-F238E27FC236}">
                <a16:creationId xmlns:a16="http://schemas.microsoft.com/office/drawing/2014/main" id="{B9FB185F-AE13-4266-AAE1-C6E40BB1EB73}"/>
              </a:ext>
            </a:extLst>
          </p:cNvPr>
          <p:cNvSpPr txBox="1"/>
          <p:nvPr/>
        </p:nvSpPr>
        <p:spPr>
          <a:xfrm>
            <a:off x="1111348" y="1786597"/>
            <a:ext cx="4895557" cy="523220"/>
          </a:xfrm>
          <a:prstGeom prst="rect">
            <a:avLst/>
          </a:prstGeom>
          <a:noFill/>
        </p:spPr>
        <p:txBody>
          <a:bodyPr wrap="square" rtlCol="0">
            <a:spAutoFit/>
          </a:bodyPr>
          <a:lstStyle/>
          <a:p>
            <a:r>
              <a:rPr lang="en-GB" sz="2800" b="1" dirty="0"/>
              <a:t>Withdrawing below Ksh 1000</a:t>
            </a:r>
          </a:p>
        </p:txBody>
      </p:sp>
      <p:sp>
        <p:nvSpPr>
          <p:cNvPr id="7" name="TextBox 6">
            <a:extLst>
              <a:ext uri="{FF2B5EF4-FFF2-40B4-BE49-F238E27FC236}">
                <a16:creationId xmlns:a16="http://schemas.microsoft.com/office/drawing/2014/main" id="{EF7C2D41-F077-4713-873F-F4B37BEE0DEA}"/>
              </a:ext>
            </a:extLst>
          </p:cNvPr>
          <p:cNvSpPr txBox="1"/>
          <p:nvPr/>
        </p:nvSpPr>
        <p:spPr>
          <a:xfrm>
            <a:off x="1111348" y="4254163"/>
            <a:ext cx="5331655" cy="523220"/>
          </a:xfrm>
          <a:prstGeom prst="rect">
            <a:avLst/>
          </a:prstGeom>
          <a:noFill/>
        </p:spPr>
        <p:txBody>
          <a:bodyPr wrap="square" rtlCol="0" anchor="t">
            <a:spAutoFit/>
          </a:bodyPr>
          <a:lstStyle/>
          <a:p>
            <a:r>
              <a:rPr lang="en-GB" sz="2800" b="1" dirty="0"/>
              <a:t>Withdrawing above </a:t>
            </a:r>
            <a:r>
              <a:rPr lang="en-GB" sz="2800" b="1" dirty="0" err="1"/>
              <a:t>Ksh</a:t>
            </a:r>
            <a:r>
              <a:rPr lang="en-GB" sz="2800" b="1" dirty="0"/>
              <a:t> 1500</a:t>
            </a:r>
          </a:p>
        </p:txBody>
      </p:sp>
    </p:spTree>
    <p:extLst>
      <p:ext uri="{BB962C8B-B14F-4D97-AF65-F5344CB8AC3E}">
        <p14:creationId xmlns:p14="http://schemas.microsoft.com/office/powerpoint/2010/main" val="323138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830438" y="3614425"/>
            <a:ext cx="5983117" cy="1569660"/>
          </a:xfrm>
          <a:prstGeom prst="rect">
            <a:avLst/>
          </a:prstGeom>
        </p:spPr>
        <p:txBody>
          <a:bodyPr wrap="square">
            <a:spAutoFit/>
          </a:bodyPr>
          <a:lstStyle/>
          <a:p>
            <a:pPr algn="ctr"/>
            <a:r>
              <a:rPr lang="en-US" sz="1600" dirty="0">
                <a:solidFill>
                  <a:srgbClr val="595959"/>
                </a:solidFill>
                <a:latin typeface="Tw Cen MT"/>
                <a:cs typeface="Tw Cen MT"/>
              </a:rPr>
              <a:t> </a:t>
            </a:r>
            <a:r>
              <a:rPr lang="en-US" sz="1600" dirty="0" err="1" smtClean="0">
                <a:solidFill>
                  <a:srgbClr val="595959"/>
                </a:solidFill>
                <a:latin typeface="Tw Cen MT"/>
                <a:cs typeface="Tw Cen MT"/>
              </a:rPr>
              <a:t>Galana</a:t>
            </a:r>
            <a:r>
              <a:rPr lang="en-US" sz="1600" dirty="0" smtClean="0">
                <a:solidFill>
                  <a:srgbClr val="595959"/>
                </a:solidFill>
                <a:latin typeface="Tw Cen MT"/>
                <a:cs typeface="Tw Cen MT"/>
              </a:rPr>
              <a:t> Road, </a:t>
            </a:r>
            <a:r>
              <a:rPr lang="en-US" sz="1600" dirty="0" err="1" smtClean="0">
                <a:solidFill>
                  <a:srgbClr val="595959"/>
                </a:solidFill>
                <a:latin typeface="Tw Cen MT"/>
                <a:cs typeface="Tw Cen MT"/>
              </a:rPr>
              <a:t>Kilimani</a:t>
            </a:r>
            <a:r>
              <a:rPr lang="en-US" sz="1600" dirty="0" smtClean="0">
                <a:solidFill>
                  <a:srgbClr val="595959"/>
                </a:solidFill>
                <a:latin typeface="Tw Cen MT"/>
                <a:cs typeface="Tw Cen MT"/>
              </a:rPr>
              <a:t>, Nairobi </a:t>
            </a:r>
          </a:p>
          <a:p>
            <a:pPr algn="ctr"/>
            <a:r>
              <a:rPr lang="en-US" sz="1600" dirty="0" smtClean="0">
                <a:solidFill>
                  <a:srgbClr val="595959"/>
                </a:solidFill>
                <a:latin typeface="Tw Cen MT"/>
                <a:cs typeface="Tw Cen MT"/>
              </a:rPr>
              <a:t>P.O Box 35501-00100 Nairobi Kenya</a:t>
            </a:r>
          </a:p>
          <a:p>
            <a:pPr algn="ctr"/>
            <a:r>
              <a:rPr lang="en-US" sz="1600" dirty="0" smtClean="0">
                <a:solidFill>
                  <a:srgbClr val="595959"/>
                </a:solidFill>
                <a:latin typeface="Tw Cen MT"/>
                <a:cs typeface="Tw Cen MT"/>
              </a:rPr>
              <a:t>Website: </a:t>
            </a:r>
            <a:r>
              <a:rPr lang="en-US" sz="1600" dirty="0" smtClean="0">
                <a:solidFill>
                  <a:srgbClr val="595959"/>
                </a:solidFill>
                <a:latin typeface="Tw Cen MT"/>
                <a:cs typeface="Tw Cen MT"/>
                <a:hlinkClick r:id="rId3"/>
              </a:rPr>
              <a:t>www.dodore.co.ke</a:t>
            </a:r>
            <a:endParaRPr lang="en-US" sz="1600" dirty="0" smtClean="0">
              <a:solidFill>
                <a:srgbClr val="595959"/>
              </a:solidFill>
              <a:latin typeface="Tw Cen MT"/>
              <a:cs typeface="Tw Cen MT"/>
            </a:endParaRPr>
          </a:p>
          <a:p>
            <a:pPr algn="ctr"/>
            <a:r>
              <a:rPr lang="en-US" sz="1600" dirty="0" smtClean="0">
                <a:solidFill>
                  <a:srgbClr val="595959"/>
                </a:solidFill>
                <a:latin typeface="Tw Cen MT"/>
                <a:cs typeface="Tw Cen MT"/>
              </a:rPr>
              <a:t>Contact us </a:t>
            </a:r>
            <a:r>
              <a:rPr lang="en-US" sz="1600" dirty="0" smtClean="0">
                <a:solidFill>
                  <a:srgbClr val="595959"/>
                </a:solidFill>
                <a:latin typeface="Tw Cen MT"/>
                <a:cs typeface="Tw Cen MT"/>
              </a:rPr>
              <a:t>on: </a:t>
            </a:r>
            <a:r>
              <a:rPr lang="en-US" sz="1600" b="1" dirty="0" smtClean="0">
                <a:latin typeface="Tw Cen MT"/>
                <a:cs typeface="Tw Cen MT"/>
              </a:rPr>
              <a:t>Customer Care number (0715594616)</a:t>
            </a:r>
            <a:endParaRPr lang="en-US" sz="1600" b="1" dirty="0" smtClean="0">
              <a:latin typeface="Tw Cen MT"/>
              <a:cs typeface="Tw Cen MT"/>
            </a:endParaRPr>
          </a:p>
          <a:p>
            <a:pPr algn="ctr"/>
            <a:r>
              <a:rPr lang="en-US" sz="1600" b="1" dirty="0" smtClean="0">
                <a:latin typeface="Tw Cen MT"/>
                <a:cs typeface="Tw Cen MT"/>
              </a:rPr>
              <a:t>                       </a:t>
            </a:r>
            <a:r>
              <a:rPr lang="en-US" sz="1600" b="1" dirty="0" smtClean="0">
                <a:latin typeface="Tw Cen MT"/>
                <a:cs typeface="Tw Cen MT"/>
              </a:rPr>
              <a:t> or send </a:t>
            </a:r>
            <a:r>
              <a:rPr lang="en-US" sz="1600" b="1" dirty="0" smtClean="0">
                <a:latin typeface="Tw Cen MT"/>
                <a:cs typeface="Tw Cen MT"/>
              </a:rPr>
              <a:t>Q to 20342</a:t>
            </a:r>
          </a:p>
          <a:p>
            <a:pPr algn="ctr"/>
            <a:endParaRPr lang="en-US" sz="1600" dirty="0">
              <a:solidFill>
                <a:srgbClr val="595959"/>
              </a:solidFill>
              <a:latin typeface="Tw Cen MT"/>
              <a:cs typeface="Tw Cen MT"/>
            </a:endParaRPr>
          </a:p>
        </p:txBody>
      </p:sp>
      <p:sp>
        <p:nvSpPr>
          <p:cNvPr id="3" name="TextBox 2">
            <a:extLst>
              <a:ext uri="{FF2B5EF4-FFF2-40B4-BE49-F238E27FC236}">
                <a16:creationId xmlns:a16="http://schemas.microsoft.com/office/drawing/2014/main" id="{25BCD634-B0E7-4A11-A703-7021348AA3C2}"/>
              </a:ext>
            </a:extLst>
          </p:cNvPr>
          <p:cNvSpPr txBox="1"/>
          <p:nvPr/>
        </p:nvSpPr>
        <p:spPr>
          <a:xfrm>
            <a:off x="2912012" y="1885071"/>
            <a:ext cx="4037428" cy="584775"/>
          </a:xfrm>
          <a:prstGeom prst="rect">
            <a:avLst/>
          </a:prstGeom>
          <a:noFill/>
        </p:spPr>
        <p:txBody>
          <a:bodyPr wrap="square" rtlCol="0">
            <a:spAutoFit/>
          </a:bodyPr>
          <a:lstStyle/>
          <a:p>
            <a:pPr algn="ctr"/>
            <a:r>
              <a:rPr lang="en-GB" sz="3200" b="1" dirty="0"/>
              <a:t>THANK</a:t>
            </a:r>
            <a:r>
              <a:rPr lang="en-GB" b="1" dirty="0"/>
              <a:t> </a:t>
            </a:r>
            <a:r>
              <a:rPr lang="en-GB" sz="3200" b="1" dirty="0"/>
              <a:t>YOU</a:t>
            </a:r>
          </a:p>
        </p:txBody>
      </p:sp>
    </p:spTree>
    <p:extLst>
      <p:ext uri="{BB962C8B-B14F-4D97-AF65-F5344CB8AC3E}">
        <p14:creationId xmlns:p14="http://schemas.microsoft.com/office/powerpoint/2010/main" val="200329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a:t>
            </a:r>
            <a:r>
              <a:rPr lang="en-US" b="1" dirty="0" smtClean="0"/>
              <a:t>verview</a:t>
            </a:r>
            <a:endParaRPr lang="en-US" b="1" dirty="0"/>
          </a:p>
        </p:txBody>
      </p:sp>
      <p:sp>
        <p:nvSpPr>
          <p:cNvPr id="3" name="Content Placeholder 2"/>
          <p:cNvSpPr>
            <a:spLocks noGrp="1"/>
          </p:cNvSpPr>
          <p:nvPr>
            <p:ph idx="1"/>
          </p:nvPr>
        </p:nvSpPr>
        <p:spPr>
          <a:xfrm>
            <a:off x="580030" y="1149824"/>
            <a:ext cx="8229600" cy="4525963"/>
          </a:xfrm>
        </p:spPr>
        <p:txBody>
          <a:bodyPr/>
          <a:lstStyle/>
          <a:p>
            <a:pPr marL="0" indent="0">
              <a:buNone/>
            </a:pPr>
            <a:endParaRPr lang="en-US" dirty="0"/>
          </a:p>
          <a:p>
            <a:pPr>
              <a:buFont typeface="Wingdings" panose="05000000000000000000" pitchFamily="2" charset="2"/>
              <a:buChar char="v"/>
            </a:pPr>
            <a:r>
              <a:rPr lang="en-US" dirty="0"/>
              <a:t>What is Agri-wallet</a:t>
            </a:r>
          </a:p>
          <a:p>
            <a:pPr>
              <a:buFont typeface="Wingdings" panose="05000000000000000000" pitchFamily="2" charset="2"/>
              <a:buChar char="v"/>
            </a:pPr>
            <a:r>
              <a:rPr lang="en-US" dirty="0"/>
              <a:t>Agri-wallet benefits</a:t>
            </a:r>
          </a:p>
          <a:p>
            <a:pPr>
              <a:buFont typeface="Wingdings" panose="05000000000000000000" pitchFamily="2" charset="2"/>
              <a:buChar char="v"/>
            </a:pPr>
            <a:r>
              <a:rPr lang="en-US" dirty="0"/>
              <a:t>How Agri-wallet works</a:t>
            </a:r>
          </a:p>
          <a:p>
            <a:pPr>
              <a:buFont typeface="Wingdings" panose="05000000000000000000" pitchFamily="2" charset="2"/>
              <a:buChar char="v"/>
            </a:pPr>
            <a:r>
              <a:rPr lang="en-US" dirty="0"/>
              <a:t>Withdrawal process</a:t>
            </a:r>
          </a:p>
          <a:p>
            <a:pPr>
              <a:buFont typeface="Wingdings" panose="05000000000000000000" pitchFamily="2" charset="2"/>
              <a:buChar char="v"/>
            </a:pPr>
            <a:r>
              <a:rPr lang="en-US" dirty="0"/>
              <a:t>Facilitation fee and charges</a:t>
            </a:r>
          </a:p>
          <a:p>
            <a:endParaRPr lang="en-US" dirty="0"/>
          </a:p>
        </p:txBody>
      </p:sp>
    </p:spTree>
    <p:extLst>
      <p:ext uri="{BB962C8B-B14F-4D97-AF65-F5344CB8AC3E}">
        <p14:creationId xmlns:p14="http://schemas.microsoft.com/office/powerpoint/2010/main" val="44758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t>
            </a:r>
          </a:p>
        </p:txBody>
      </p:sp>
      <p:sp>
        <p:nvSpPr>
          <p:cNvPr id="3" name="Content Placeholder 2"/>
          <p:cNvSpPr>
            <a:spLocks noGrp="1"/>
          </p:cNvSpPr>
          <p:nvPr>
            <p:ph idx="1"/>
          </p:nvPr>
        </p:nvSpPr>
        <p:spPr>
          <a:xfrm>
            <a:off x="580030" y="1149824"/>
            <a:ext cx="8229600" cy="4525963"/>
          </a:xfrm>
        </p:spPr>
        <p:txBody>
          <a:bodyPr/>
          <a:lstStyle/>
          <a:p>
            <a:pPr marL="0" indent="0">
              <a:buNone/>
            </a:pPr>
            <a:endParaRPr lang="en-US" dirty="0"/>
          </a:p>
          <a:p>
            <a:r>
              <a:rPr lang="en-US" dirty="0"/>
              <a:t>Do farmers buy inputs on credit?</a:t>
            </a:r>
          </a:p>
        </p:txBody>
      </p:sp>
    </p:spTree>
    <p:extLst>
      <p:ext uri="{BB962C8B-B14F-4D97-AF65-F5344CB8AC3E}">
        <p14:creationId xmlns:p14="http://schemas.microsoft.com/office/powerpoint/2010/main" val="389224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2859" y="259307"/>
            <a:ext cx="8181833" cy="1158331"/>
          </a:xfrm>
        </p:spPr>
        <p:txBody>
          <a:bodyPr/>
          <a:lstStyle/>
          <a:p>
            <a:r>
              <a:rPr lang="en-US" b="1" dirty="0"/>
              <a:t>What is Agri-wallet</a:t>
            </a:r>
          </a:p>
        </p:txBody>
      </p:sp>
      <p:sp>
        <p:nvSpPr>
          <p:cNvPr id="4" name="Content Placeholder 3"/>
          <p:cNvSpPr>
            <a:spLocks noGrp="1"/>
          </p:cNvSpPr>
          <p:nvPr>
            <p:ph idx="1"/>
          </p:nvPr>
        </p:nvSpPr>
        <p:spPr/>
        <p:txBody>
          <a:bodyPr/>
          <a:lstStyle/>
          <a:p>
            <a:pPr>
              <a:buFont typeface="Wingdings" panose="05000000000000000000" pitchFamily="2" charset="2"/>
              <a:buChar char="Ø"/>
            </a:pPr>
            <a:r>
              <a:rPr lang="en-GB" sz="2400" dirty="0"/>
              <a:t>Agri-wallet is a mobile phone based platform developed by Dodore Kenya Ltd. It enables financial inclusion of small scale farmers. </a:t>
            </a:r>
          </a:p>
          <a:p>
            <a:pPr>
              <a:buFont typeface="Wingdings" panose="05000000000000000000" pitchFamily="2" charset="2"/>
              <a:buChar char="Ø"/>
            </a:pPr>
            <a:endParaRPr lang="en-GB" sz="2400" dirty="0"/>
          </a:p>
          <a:p>
            <a:pPr>
              <a:buFont typeface="Wingdings" panose="05000000000000000000" pitchFamily="2" charset="2"/>
              <a:buChar char="Ø"/>
            </a:pPr>
            <a:r>
              <a:rPr lang="en-GB" sz="2400" dirty="0"/>
              <a:t>Agri-wallet connects the supply to demand side of agriculture. When identified actors meet the set minimum qualifications, an Agri-wallet business account is opened for them. </a:t>
            </a:r>
          </a:p>
          <a:p>
            <a:endParaRPr lang="en-GB" dirty="0"/>
          </a:p>
        </p:txBody>
      </p:sp>
    </p:spTree>
    <p:extLst>
      <p:ext uri="{BB962C8B-B14F-4D97-AF65-F5344CB8AC3E}">
        <p14:creationId xmlns:p14="http://schemas.microsoft.com/office/powerpoint/2010/main" val="9458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167" y="259307"/>
            <a:ext cx="8181833" cy="1158331"/>
          </a:xfrm>
        </p:spPr>
        <p:txBody>
          <a:bodyPr/>
          <a:lstStyle/>
          <a:p>
            <a:r>
              <a:rPr lang="en-US" b="1" dirty="0"/>
              <a:t>Agri-wallet Benefits</a:t>
            </a:r>
            <a:endParaRPr lang="en-US" dirty="0"/>
          </a:p>
        </p:txBody>
      </p:sp>
      <p:sp>
        <p:nvSpPr>
          <p:cNvPr id="4" name="Content Placeholder 3"/>
          <p:cNvSpPr>
            <a:spLocks noGrp="1"/>
          </p:cNvSpPr>
          <p:nvPr>
            <p:ph idx="1"/>
          </p:nvPr>
        </p:nvSpPr>
        <p:spPr/>
        <p:txBody>
          <a:bodyPr>
            <a:normAutofit fontScale="62500" lnSpcReduction="20000"/>
          </a:bodyPr>
          <a:lstStyle/>
          <a:p>
            <a:pPr marL="0" indent="0">
              <a:buNone/>
            </a:pPr>
            <a:r>
              <a:rPr lang="en-GB" sz="4800" b="1" dirty="0"/>
              <a:t>Merchant</a:t>
            </a:r>
            <a:endParaRPr lang="en-GB" sz="4800" dirty="0"/>
          </a:p>
          <a:p>
            <a:pPr lvl="0"/>
            <a:r>
              <a:rPr lang="en-GB" sz="3600" dirty="0"/>
              <a:t>When farmers save for farm inputs and accesses farm loans, the input suppliers are assured of income with reduced credit sales. </a:t>
            </a:r>
          </a:p>
          <a:p>
            <a:pPr lvl="0"/>
            <a:r>
              <a:rPr lang="en-GB" sz="3600" dirty="0"/>
              <a:t>The input suppler enjoys increase sales of inputs since farmers are dedicated to farming business.</a:t>
            </a:r>
          </a:p>
          <a:p>
            <a:pPr marL="0" indent="0">
              <a:buNone/>
            </a:pPr>
            <a:endParaRPr lang="en-GB" sz="4000" b="1" dirty="0"/>
          </a:p>
          <a:p>
            <a:pPr marL="0" indent="0">
              <a:buNone/>
            </a:pPr>
            <a:r>
              <a:rPr lang="en-GB" sz="4000" b="1" dirty="0"/>
              <a:t>Farmer</a:t>
            </a:r>
            <a:endParaRPr lang="en-GB" sz="4000" dirty="0"/>
          </a:p>
          <a:p>
            <a:pPr lvl="0"/>
            <a:r>
              <a:rPr lang="en-GB" dirty="0"/>
              <a:t>Easy pre-payment of farmers bridges slower paying value chain for fast and convenient payment of farm produce.</a:t>
            </a:r>
          </a:p>
          <a:p>
            <a:pPr lvl="0"/>
            <a:r>
              <a:rPr lang="en-GB" dirty="0"/>
              <a:t>The funds in the Agri-wallet is a restricted and conditioned to purchase farm inputs only. Agri-wallet allows farmers to also save in the Agri-wallet through Paybill for expansion of production. </a:t>
            </a:r>
          </a:p>
          <a:p>
            <a:pPr lvl="0"/>
            <a:r>
              <a:rPr lang="en-GB" dirty="0"/>
              <a:t>With Agri-wallet a farmer can get access to overdraft earmarked for farm inputs only.</a:t>
            </a:r>
          </a:p>
          <a:p>
            <a:pPr marL="0" indent="0">
              <a:buNone/>
            </a:pPr>
            <a:endParaRPr lang="en-GB" sz="2800" dirty="0"/>
          </a:p>
          <a:p>
            <a:endParaRPr lang="en-GB" dirty="0"/>
          </a:p>
        </p:txBody>
      </p:sp>
    </p:spTree>
    <p:extLst>
      <p:ext uri="{BB962C8B-B14F-4D97-AF65-F5344CB8AC3E}">
        <p14:creationId xmlns:p14="http://schemas.microsoft.com/office/powerpoint/2010/main" val="144515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167" y="259307"/>
            <a:ext cx="8181833" cy="1158331"/>
          </a:xfrm>
        </p:spPr>
        <p:txBody>
          <a:bodyPr/>
          <a:lstStyle/>
          <a:p>
            <a:r>
              <a:rPr lang="en-GB" b="1" dirty="0"/>
              <a:t>      How Agri-wallet works?</a:t>
            </a:r>
            <a:endParaRPr lang="en-US" dirty="0"/>
          </a:p>
        </p:txBody>
      </p:sp>
      <p:sp>
        <p:nvSpPr>
          <p:cNvPr id="4" name="Content Placeholder 3"/>
          <p:cNvSpPr>
            <a:spLocks noGrp="1"/>
          </p:cNvSpPr>
          <p:nvPr>
            <p:ph idx="1"/>
          </p:nvPr>
        </p:nvSpPr>
        <p:spPr/>
        <p:txBody>
          <a:bodyPr>
            <a:normAutofit fontScale="85000" lnSpcReduction="20000"/>
          </a:bodyPr>
          <a:lstStyle/>
          <a:p>
            <a:r>
              <a:rPr lang="en-GB" sz="2400" dirty="0"/>
              <a:t>Uses </a:t>
            </a:r>
            <a:r>
              <a:rPr lang="en-GB" sz="2400" dirty="0" err="1"/>
              <a:t>sms</a:t>
            </a:r>
            <a:r>
              <a:rPr lang="en-GB" sz="2400" dirty="0"/>
              <a:t> gateway to send simple commands to  short code; 20342.</a:t>
            </a:r>
          </a:p>
          <a:p>
            <a:pPr marL="457200" lvl="1" indent="0">
              <a:buNone/>
            </a:pPr>
            <a:r>
              <a:rPr lang="en-GB" sz="2400" b="1" dirty="0"/>
              <a:t>   </a:t>
            </a:r>
          </a:p>
          <a:p>
            <a:pPr marL="457200" lvl="1" indent="0">
              <a:buNone/>
            </a:pPr>
            <a:r>
              <a:rPr lang="en-GB" sz="2400" b="1" dirty="0"/>
              <a:t> </a:t>
            </a:r>
            <a:r>
              <a:rPr lang="en-GB" sz="3000" b="1" dirty="0"/>
              <a:t>Merchant</a:t>
            </a:r>
          </a:p>
          <a:p>
            <a:pPr lvl="1">
              <a:buFont typeface="Wingdings" panose="05000000000000000000" pitchFamily="2" charset="2"/>
              <a:buChar char="Ø"/>
            </a:pPr>
            <a:r>
              <a:rPr lang="en-GB" sz="2400" dirty="0"/>
              <a:t>Check account balance in Agri-wallet, send question mark (?) to 20342</a:t>
            </a:r>
          </a:p>
          <a:p>
            <a:pPr lvl="1">
              <a:buFont typeface="Wingdings" panose="05000000000000000000" pitchFamily="2" charset="2"/>
              <a:buChar char="Ø"/>
            </a:pPr>
            <a:r>
              <a:rPr lang="en-GB" sz="2400" dirty="0"/>
              <a:t>Reverse a wrong transaction, the farmer send C to 20342 e.g. 254720887787 C to 20342 and the merchant send 254720887787 Y to accept and 254720887787 N to decline.</a:t>
            </a:r>
          </a:p>
          <a:p>
            <a:pPr marL="0" indent="0">
              <a:buNone/>
            </a:pPr>
            <a:endParaRPr lang="en-GB" sz="2400" b="1" dirty="0"/>
          </a:p>
          <a:p>
            <a:pPr marL="0" indent="0">
              <a:buNone/>
            </a:pPr>
            <a:r>
              <a:rPr lang="en-GB" sz="2400" b="1" dirty="0"/>
              <a:t>       </a:t>
            </a:r>
            <a:r>
              <a:rPr lang="en-GB" sz="3000" b="1" dirty="0"/>
              <a:t>Farmer</a:t>
            </a:r>
          </a:p>
          <a:p>
            <a:pPr marL="800100" lvl="1" indent="-342900">
              <a:buFont typeface="Wingdings" panose="05000000000000000000" pitchFamily="2" charset="2"/>
              <a:buChar char="ü"/>
            </a:pPr>
            <a:r>
              <a:rPr lang="en-GB" sz="2400" dirty="0"/>
              <a:t>Check account balance in Agri-wallet, send question mark (?) to 20342</a:t>
            </a:r>
          </a:p>
          <a:p>
            <a:pPr marL="800100" lvl="1" indent="-342900">
              <a:buFont typeface="Wingdings" panose="05000000000000000000" pitchFamily="2" charset="2"/>
              <a:buChar char="ü"/>
            </a:pPr>
            <a:r>
              <a:rPr lang="en-GB" sz="2400" dirty="0"/>
              <a:t>Make payment to an </a:t>
            </a:r>
            <a:r>
              <a:rPr lang="en-GB" sz="2400" dirty="0" smtClean="0"/>
              <a:t>agro-vet, </a:t>
            </a:r>
            <a:r>
              <a:rPr lang="en-GB" sz="2400" dirty="0"/>
              <a:t>key in merchant code, space and  amount and send to 20342 e.g. M0004 </a:t>
            </a:r>
            <a:r>
              <a:rPr lang="en-GB" sz="2400" dirty="0" smtClean="0"/>
              <a:t>300</a:t>
            </a:r>
            <a:endParaRPr lang="en-GB" sz="2400" dirty="0"/>
          </a:p>
          <a:p>
            <a:pPr marL="800100" lvl="1" indent="-342900">
              <a:buFont typeface="Wingdings" panose="05000000000000000000" pitchFamily="2" charset="2"/>
              <a:buChar char="ü"/>
            </a:pPr>
            <a:r>
              <a:rPr lang="en-GB" sz="2400" dirty="0"/>
              <a:t>Cancel a wrong transaction, send C to 20342 e.g. 254720887787 C to 20342</a:t>
            </a:r>
          </a:p>
          <a:p>
            <a:pPr marL="457200" lvl="1" indent="0">
              <a:buNone/>
            </a:pPr>
            <a:endParaRPr lang="en-GB" sz="2400" dirty="0"/>
          </a:p>
          <a:p>
            <a:pPr lvl="1">
              <a:buFont typeface="Wingdings" panose="05000000000000000000" pitchFamily="2" charset="2"/>
              <a:buChar char="Ø"/>
            </a:pPr>
            <a:endParaRPr lang="en-GB" sz="2400" dirty="0"/>
          </a:p>
          <a:p>
            <a:endParaRPr lang="en-GB" dirty="0"/>
          </a:p>
        </p:txBody>
      </p:sp>
    </p:spTree>
    <p:extLst>
      <p:ext uri="{BB962C8B-B14F-4D97-AF65-F5344CB8AC3E}">
        <p14:creationId xmlns:p14="http://schemas.microsoft.com/office/powerpoint/2010/main" val="297493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73E597CA-FA66-4040-8096-67BD1A67AF72}"/>
              </a:ext>
            </a:extLst>
          </p:cNvPr>
          <p:cNvSpPr txBox="1"/>
          <p:nvPr/>
        </p:nvSpPr>
        <p:spPr>
          <a:xfrm>
            <a:off x="1159402" y="88902"/>
            <a:ext cx="7193546" cy="707886"/>
          </a:xfrm>
          <a:prstGeom prst="rect">
            <a:avLst/>
          </a:prstGeom>
          <a:noFill/>
        </p:spPr>
        <p:txBody>
          <a:bodyPr wrap="square" rtlCol="0">
            <a:spAutoFit/>
          </a:bodyPr>
          <a:lstStyle/>
          <a:p>
            <a:pPr algn="ctr"/>
            <a:r>
              <a:rPr lang="en-GB" sz="4000" b="1" dirty="0"/>
              <a:t>How Agri-wallet works?</a:t>
            </a:r>
          </a:p>
        </p:txBody>
      </p:sp>
      <p:grpSp>
        <p:nvGrpSpPr>
          <p:cNvPr id="19" name="Group 18">
            <a:extLst>
              <a:ext uri="{FF2B5EF4-FFF2-40B4-BE49-F238E27FC236}">
                <a16:creationId xmlns:a16="http://schemas.microsoft.com/office/drawing/2014/main" id="{48221DAF-ADAF-45BE-B912-16085A46EF64}"/>
              </a:ext>
            </a:extLst>
          </p:cNvPr>
          <p:cNvGrpSpPr/>
          <p:nvPr/>
        </p:nvGrpSpPr>
        <p:grpSpPr>
          <a:xfrm>
            <a:off x="174452" y="1480079"/>
            <a:ext cx="8667620" cy="4621991"/>
            <a:chOff x="450799" y="2479240"/>
            <a:chExt cx="7655027" cy="2618614"/>
          </a:xfrm>
        </p:grpSpPr>
        <p:graphicFrame>
          <p:nvGraphicFramePr>
            <p:cNvPr id="20" name="Object 19"/>
            <p:cNvGraphicFramePr>
              <a:graphicFrameLocks noChangeAspect="1"/>
            </p:cNvGraphicFramePr>
            <p:nvPr>
              <p:extLst/>
            </p:nvPr>
          </p:nvGraphicFramePr>
          <p:xfrm>
            <a:off x="2579755" y="2734725"/>
            <a:ext cx="673051" cy="593348"/>
          </p:xfrm>
          <a:graphic>
            <a:graphicData uri="http://schemas.openxmlformats.org/presentationml/2006/ole">
              <mc:AlternateContent xmlns:mc="http://schemas.openxmlformats.org/markup-compatibility/2006">
                <mc:Choice xmlns:v="urn:schemas-microsoft-com:vml" Requires="v">
                  <p:oleObj spid="_x0000_s20496" name="Image" r:id="rId3" imgW="2895120" imgH="2552040" progId="Photoshop.Image.16">
                    <p:embed/>
                  </p:oleObj>
                </mc:Choice>
                <mc:Fallback>
                  <p:oleObj name="Image" r:id="rId3" imgW="2895120" imgH="2552040" progId="Photoshop.Image.16">
                    <p:embed/>
                    <p:pic>
                      <p:nvPicPr>
                        <p:cNvPr id="20" name="Object 19"/>
                        <p:cNvPicPr/>
                        <p:nvPr/>
                      </p:nvPicPr>
                      <p:blipFill>
                        <a:blip r:embed="rId4"/>
                        <a:stretch>
                          <a:fillRect/>
                        </a:stretch>
                      </p:blipFill>
                      <p:spPr>
                        <a:xfrm>
                          <a:off x="2579755" y="2734725"/>
                          <a:ext cx="673051" cy="593348"/>
                        </a:xfrm>
                        <a:prstGeom prst="rect">
                          <a:avLst/>
                        </a:prstGeom>
                      </p:spPr>
                    </p:pic>
                  </p:oleObj>
                </mc:Fallback>
              </mc:AlternateContent>
            </a:graphicData>
          </a:graphic>
        </p:graphicFrame>
        <p:sp>
          <p:nvSpPr>
            <p:cNvPr id="21" name="Bent Arrow 25"/>
            <p:cNvSpPr/>
            <p:nvPr/>
          </p:nvSpPr>
          <p:spPr>
            <a:xfrm rot="5400000">
              <a:off x="5147642" y="1335040"/>
              <a:ext cx="796510" cy="4137959"/>
            </a:xfrm>
            <a:prstGeom prst="bentArrow">
              <a:avLst>
                <a:gd name="adj1" fmla="val 9896"/>
                <a:gd name="adj2" fmla="val 17221"/>
                <a:gd name="adj3" fmla="val 12089"/>
                <a:gd name="adj4" fmla="val 4277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23" name="Picture 17" descr="Image result for warehous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263" y="3697161"/>
              <a:ext cx="1264563" cy="1264563"/>
            </a:xfrm>
            <a:prstGeom prst="rect">
              <a:avLst/>
            </a:prstGeom>
            <a:noFill/>
            <a:extLst>
              <a:ext uri="{909E8E84-426E-40DD-AFC4-6F175D3DCCD1}">
                <a14:hiddenFill xmlns:a14="http://schemas.microsoft.com/office/drawing/2010/main">
                  <a:solidFill>
                    <a:srgbClr val="FFFFFF"/>
                  </a:solidFill>
                </a14:hiddenFill>
              </a:ext>
            </a:extLst>
          </p:spPr>
        </p:pic>
        <p:sp>
          <p:nvSpPr>
            <p:cNvPr id="24" name="Bent Arrow 23"/>
            <p:cNvSpPr/>
            <p:nvPr/>
          </p:nvSpPr>
          <p:spPr>
            <a:xfrm rot="16200000">
              <a:off x="3001002" y="3289723"/>
              <a:ext cx="1023341" cy="1232300"/>
            </a:xfrm>
            <a:prstGeom prst="bentArrow">
              <a:avLst>
                <a:gd name="adj1" fmla="val 3485"/>
                <a:gd name="adj2" fmla="val 10772"/>
                <a:gd name="adj3" fmla="val 17180"/>
                <a:gd name="adj4" fmla="val 4164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5" name="Bent Arrow 24"/>
            <p:cNvSpPr/>
            <p:nvPr/>
          </p:nvSpPr>
          <p:spPr>
            <a:xfrm rot="16200000">
              <a:off x="2722586" y="3113392"/>
              <a:ext cx="219663" cy="2621961"/>
            </a:xfrm>
            <a:prstGeom prst="bentArrow">
              <a:avLst>
                <a:gd name="adj1" fmla="val 21757"/>
                <a:gd name="adj2" fmla="val 41485"/>
                <a:gd name="adj3" fmla="val 25000"/>
                <a:gd name="adj4" fmla="val 4164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pic>
          <p:nvPicPr>
            <p:cNvPr id="26" name="Picture 2" descr="C:\Users\Sijmen\AppData\Local\Microsoft\Windows\Temporary Internet Files\Content.IE5\WS9DT7U5\MC900301106[1].wmf"/>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1186641" y="3261151"/>
              <a:ext cx="838042" cy="83465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108292" y="4574634"/>
              <a:ext cx="2245249" cy="523220"/>
            </a:xfrm>
            <a:prstGeom prst="rect">
              <a:avLst/>
            </a:prstGeom>
            <a:noFill/>
          </p:spPr>
          <p:txBody>
            <a:bodyPr wrap="square" rtlCol="0">
              <a:spAutoFit/>
            </a:bodyPr>
            <a:lstStyle/>
            <a:p>
              <a:pPr algn="ctr"/>
              <a:r>
                <a:rPr lang="nl-NL" sz="1400" dirty="0">
                  <a:solidFill>
                    <a:srgbClr val="FF0000"/>
                  </a:solidFill>
                  <a:effectLst>
                    <a:outerShdw blurRad="38100" dist="38100" dir="2700000" algn="tl">
                      <a:srgbClr val="000000">
                        <a:alpha val="43137"/>
                      </a:srgbClr>
                    </a:outerShdw>
                  </a:effectLst>
                </a:rPr>
                <a:t>Input Savings and Loans </a:t>
              </a:r>
              <a:r>
                <a:rPr lang="nl-NL" sz="1400" dirty="0">
                  <a:effectLst>
                    <a:outerShdw blurRad="38100" dist="38100" dir="2700000" algn="tl">
                      <a:srgbClr val="000000">
                        <a:alpha val="43137"/>
                      </a:srgbClr>
                    </a:outerShdw>
                  </a:effectLst>
                </a:rPr>
                <a:t>in</a:t>
              </a:r>
            </a:p>
            <a:p>
              <a:pPr algn="ctr"/>
              <a:r>
                <a:rPr lang="nl-NL" sz="1400" dirty="0">
                  <a:solidFill>
                    <a:srgbClr val="FF0000"/>
                  </a:solidFill>
                  <a:effectLst>
                    <a:outerShdw blurRad="38100" dist="38100" dir="2700000" algn="tl">
                      <a:srgbClr val="000000">
                        <a:alpha val="43137"/>
                      </a:srgbClr>
                    </a:outerShdw>
                  </a:effectLst>
                </a:rPr>
                <a:t>Mobile Agri-wallet </a:t>
              </a:r>
              <a:r>
                <a:rPr lang="nl-NL" sz="1400" dirty="0">
                  <a:effectLst>
                    <a:outerShdw blurRad="38100" dist="38100" dir="2700000" algn="tl">
                      <a:srgbClr val="000000">
                        <a:alpha val="43137"/>
                      </a:srgbClr>
                    </a:outerShdw>
                  </a:effectLst>
                </a:rPr>
                <a:t>account </a:t>
              </a:r>
            </a:p>
          </p:txBody>
        </p:sp>
        <p:sp>
          <p:nvSpPr>
            <p:cNvPr id="28" name="TextBox 27"/>
            <p:cNvSpPr txBox="1"/>
            <p:nvPr/>
          </p:nvSpPr>
          <p:spPr>
            <a:xfrm>
              <a:off x="3164831" y="3279546"/>
              <a:ext cx="1336741" cy="738664"/>
            </a:xfrm>
            <a:prstGeom prst="rect">
              <a:avLst/>
            </a:prstGeom>
            <a:noFill/>
          </p:spPr>
          <p:txBody>
            <a:bodyPr wrap="square" rtlCol="0">
              <a:spAutoFit/>
            </a:bodyPr>
            <a:lstStyle>
              <a:defPPr>
                <a:defRPr lang="nl-NL"/>
              </a:defPPr>
              <a:lvl1pPr algn="ctr">
                <a:defRPr sz="1400">
                  <a:effectLst>
                    <a:outerShdw blurRad="38100" dist="38100" dir="2700000" algn="tl">
                      <a:srgbClr val="000000">
                        <a:alpha val="43137"/>
                      </a:srgbClr>
                    </a:outerShdw>
                  </a:effectLst>
                </a:defRPr>
              </a:lvl1pPr>
            </a:lstStyle>
            <a:p>
              <a:r>
                <a:rPr lang="en-GB" dirty="0">
                  <a:solidFill>
                    <a:srgbClr val="FF0000"/>
                  </a:solidFill>
                </a:rPr>
                <a:t>Regular payment</a:t>
              </a:r>
              <a:r>
                <a:rPr lang="en-GB" dirty="0"/>
                <a:t> in </a:t>
              </a:r>
            </a:p>
            <a:p>
              <a:r>
                <a:rPr lang="en-GB" dirty="0"/>
                <a:t>Mobile account</a:t>
              </a:r>
            </a:p>
          </p:txBody>
        </p:sp>
        <p:sp>
          <p:nvSpPr>
            <p:cNvPr id="38" name="Bent Arrow 32"/>
            <p:cNvSpPr/>
            <p:nvPr/>
          </p:nvSpPr>
          <p:spPr>
            <a:xfrm>
              <a:off x="1572222" y="2945281"/>
              <a:ext cx="864446" cy="269069"/>
            </a:xfrm>
            <a:prstGeom prst="bentArrow">
              <a:avLst>
                <a:gd name="adj1" fmla="val 20286"/>
                <a:gd name="adj2" fmla="val 26150"/>
                <a:gd name="adj3" fmla="val 25000"/>
                <a:gd name="adj4" fmla="val 4164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9" name="TextBox 38"/>
            <p:cNvSpPr txBox="1"/>
            <p:nvPr/>
          </p:nvSpPr>
          <p:spPr>
            <a:xfrm>
              <a:off x="2495575" y="2479240"/>
              <a:ext cx="992871" cy="307777"/>
            </a:xfrm>
            <a:prstGeom prst="rect">
              <a:avLst/>
            </a:prstGeom>
            <a:noFill/>
          </p:spPr>
          <p:txBody>
            <a:bodyPr wrap="square" rtlCol="0">
              <a:spAutoFit/>
            </a:bodyPr>
            <a:lstStyle/>
            <a:p>
              <a:r>
                <a:rPr lang="nl-NL" sz="1400" b="1" dirty="0"/>
                <a:t>FARMERS</a:t>
              </a:r>
              <a:endParaRPr lang="nl-NL" sz="1050" b="1" dirty="0"/>
            </a:p>
          </p:txBody>
        </p:sp>
        <p:sp>
          <p:nvSpPr>
            <p:cNvPr id="40" name="TextBox 39"/>
            <p:cNvSpPr txBox="1"/>
            <p:nvPr/>
          </p:nvSpPr>
          <p:spPr>
            <a:xfrm>
              <a:off x="6903010" y="4735770"/>
              <a:ext cx="1141067" cy="178712"/>
            </a:xfrm>
            <a:prstGeom prst="rect">
              <a:avLst/>
            </a:prstGeom>
            <a:noFill/>
          </p:spPr>
          <p:txBody>
            <a:bodyPr wrap="square" rtlCol="0">
              <a:spAutoFit/>
            </a:bodyPr>
            <a:lstStyle/>
            <a:p>
              <a:pPr algn="ctr"/>
              <a:r>
                <a:rPr lang="nl-NL" sz="1400" b="1" dirty="0"/>
                <a:t>MARKET</a:t>
              </a:r>
            </a:p>
          </p:txBody>
        </p:sp>
        <p:sp>
          <p:nvSpPr>
            <p:cNvPr id="42" name="TextBox 41"/>
            <p:cNvSpPr txBox="1"/>
            <p:nvPr/>
          </p:nvSpPr>
          <p:spPr>
            <a:xfrm>
              <a:off x="4097525" y="2638785"/>
              <a:ext cx="831695" cy="307777"/>
            </a:xfrm>
            <a:prstGeom prst="rect">
              <a:avLst/>
            </a:prstGeom>
            <a:noFill/>
          </p:spPr>
          <p:txBody>
            <a:bodyPr wrap="square" rtlCol="0">
              <a:spAutoFit/>
            </a:bodyPr>
            <a:lstStyle/>
            <a:p>
              <a:pPr algn="ctr"/>
              <a:r>
                <a:rPr lang="nl-NL" sz="1400" dirty="0">
                  <a:effectLst>
                    <a:outerShdw blurRad="38100" dist="38100" dir="2700000" algn="tl">
                      <a:srgbClr val="000000">
                        <a:alpha val="43137"/>
                      </a:srgbClr>
                    </a:outerShdw>
                  </a:effectLst>
                </a:rPr>
                <a:t>Produce</a:t>
              </a:r>
            </a:p>
          </p:txBody>
        </p:sp>
        <p:sp>
          <p:nvSpPr>
            <p:cNvPr id="46" name="TextBox 45"/>
            <p:cNvSpPr txBox="1"/>
            <p:nvPr/>
          </p:nvSpPr>
          <p:spPr>
            <a:xfrm>
              <a:off x="1923222" y="4225524"/>
              <a:ext cx="572353" cy="178712"/>
            </a:xfrm>
            <a:prstGeom prst="rect">
              <a:avLst/>
            </a:prstGeom>
            <a:noFill/>
          </p:spPr>
          <p:txBody>
            <a:bodyPr wrap="square" rtlCol="0">
              <a:spAutoFit/>
            </a:bodyPr>
            <a:lstStyle/>
            <a:p>
              <a:pPr algn="ctr"/>
              <a:r>
                <a:rPr lang="nl-NL" sz="1400" dirty="0">
                  <a:effectLst>
                    <a:outerShdw blurRad="38100" dist="38100" dir="2700000" algn="tl">
                      <a:srgbClr val="000000">
                        <a:alpha val="43137"/>
                      </a:srgbClr>
                    </a:outerShdw>
                  </a:effectLst>
                </a:rPr>
                <a:t>20%*</a:t>
              </a:r>
            </a:p>
          </p:txBody>
        </p:sp>
        <p:sp>
          <p:nvSpPr>
            <p:cNvPr id="47" name="TextBox 46"/>
            <p:cNvSpPr txBox="1"/>
            <p:nvPr/>
          </p:nvSpPr>
          <p:spPr>
            <a:xfrm>
              <a:off x="2480665" y="3697936"/>
              <a:ext cx="572353" cy="178712"/>
            </a:xfrm>
            <a:prstGeom prst="rect">
              <a:avLst/>
            </a:prstGeom>
            <a:noFill/>
          </p:spPr>
          <p:txBody>
            <a:bodyPr wrap="square" rtlCol="0">
              <a:spAutoFit/>
            </a:bodyPr>
            <a:lstStyle/>
            <a:p>
              <a:pPr algn="ctr"/>
              <a:r>
                <a:rPr lang="nl-NL" sz="1400" dirty="0">
                  <a:effectLst>
                    <a:outerShdw blurRad="38100" dist="38100" dir="2700000" algn="tl">
                      <a:srgbClr val="000000">
                        <a:alpha val="43137"/>
                      </a:srgbClr>
                    </a:outerShdw>
                  </a:effectLst>
                </a:rPr>
                <a:t>80%*</a:t>
              </a:r>
            </a:p>
          </p:txBody>
        </p:sp>
        <p:sp>
          <p:nvSpPr>
            <p:cNvPr id="48" name="TextBox 47"/>
            <p:cNvSpPr txBox="1"/>
            <p:nvPr/>
          </p:nvSpPr>
          <p:spPr>
            <a:xfrm>
              <a:off x="450799" y="4073478"/>
              <a:ext cx="2029866" cy="174373"/>
            </a:xfrm>
            <a:prstGeom prst="rect">
              <a:avLst/>
            </a:prstGeom>
            <a:noFill/>
          </p:spPr>
          <p:txBody>
            <a:bodyPr wrap="square" rtlCol="0">
              <a:spAutoFit/>
            </a:bodyPr>
            <a:lstStyle/>
            <a:p>
              <a:pPr algn="ctr"/>
              <a:r>
                <a:rPr lang="nl-NL" sz="1400" dirty="0">
                  <a:effectLst>
                    <a:outerShdw blurRad="38100" dist="38100" dir="2700000" algn="tl">
                      <a:srgbClr val="000000">
                        <a:alpha val="43137"/>
                      </a:srgbClr>
                    </a:outerShdw>
                  </a:effectLst>
                </a:rPr>
                <a:t>Input supplier</a:t>
              </a:r>
            </a:p>
          </p:txBody>
        </p:sp>
        <p:sp>
          <p:nvSpPr>
            <p:cNvPr id="49" name="TextBox 48"/>
            <p:cNvSpPr txBox="1"/>
            <p:nvPr/>
          </p:nvSpPr>
          <p:spPr>
            <a:xfrm>
              <a:off x="1345373" y="2637505"/>
              <a:ext cx="831695" cy="307777"/>
            </a:xfrm>
            <a:prstGeom prst="rect">
              <a:avLst/>
            </a:prstGeom>
            <a:noFill/>
          </p:spPr>
          <p:txBody>
            <a:bodyPr wrap="square" rtlCol="0">
              <a:spAutoFit/>
            </a:bodyPr>
            <a:lstStyle/>
            <a:p>
              <a:pPr algn="ctr"/>
              <a:r>
                <a:rPr lang="nl-NL" sz="1400" dirty="0">
                  <a:effectLst>
                    <a:outerShdw blurRad="38100" dist="38100" dir="2700000" algn="tl">
                      <a:srgbClr val="000000">
                        <a:alpha val="43137"/>
                      </a:srgbClr>
                    </a:outerShdw>
                  </a:effectLst>
                </a:rPr>
                <a:t>Inputs</a:t>
              </a:r>
            </a:p>
          </p:txBody>
        </p:sp>
        <p:sp>
          <p:nvSpPr>
            <p:cNvPr id="55" name="Arrow: Left 3">
              <a:extLst>
                <a:ext uri="{FF2B5EF4-FFF2-40B4-BE49-F238E27FC236}">
                  <a16:creationId xmlns:a16="http://schemas.microsoft.com/office/drawing/2014/main" id="{7D012436-FA1C-4A25-94D5-9DADB0A21D74}"/>
                </a:ext>
              </a:extLst>
            </p:cNvPr>
            <p:cNvSpPr/>
            <p:nvPr/>
          </p:nvSpPr>
          <p:spPr>
            <a:xfrm>
              <a:off x="5162524" y="4434714"/>
              <a:ext cx="1591742" cy="7844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6" name="TextBox 55">
              <a:extLst>
                <a:ext uri="{FF2B5EF4-FFF2-40B4-BE49-F238E27FC236}">
                  <a16:creationId xmlns:a16="http://schemas.microsoft.com/office/drawing/2014/main" id="{E06FCD67-46F2-4F48-9AF3-FB4CA435B8CD}"/>
                </a:ext>
              </a:extLst>
            </p:cNvPr>
            <p:cNvSpPr txBox="1"/>
            <p:nvPr/>
          </p:nvSpPr>
          <p:spPr>
            <a:xfrm>
              <a:off x="4835770" y="4115134"/>
              <a:ext cx="2245249" cy="307777"/>
            </a:xfrm>
            <a:prstGeom prst="rect">
              <a:avLst/>
            </a:prstGeom>
            <a:noFill/>
          </p:spPr>
          <p:txBody>
            <a:bodyPr wrap="square" rtlCol="0">
              <a:spAutoFit/>
            </a:bodyPr>
            <a:lstStyle/>
            <a:p>
              <a:pPr algn="ctr"/>
              <a:r>
                <a:rPr lang="nl-NL" sz="1400" dirty="0">
                  <a:solidFill>
                    <a:srgbClr val="FF0000"/>
                  </a:solidFill>
                  <a:effectLst>
                    <a:outerShdw blurRad="38100" dist="38100" dir="2700000" algn="tl">
                      <a:srgbClr val="000000">
                        <a:alpha val="43137"/>
                      </a:srgbClr>
                    </a:outerShdw>
                  </a:effectLst>
                </a:rPr>
                <a:t>Payment Instruction</a:t>
              </a:r>
              <a:endParaRPr lang="nl-NL" sz="1400" dirty="0">
                <a:effectLst>
                  <a:outerShdw blurRad="38100" dist="38100" dir="2700000" algn="tl">
                    <a:srgbClr val="000000">
                      <a:alpha val="43137"/>
                    </a:srgbClr>
                  </a:outerShdw>
                </a:effectLst>
              </a:endParaRPr>
            </a:p>
          </p:txBody>
        </p:sp>
        <p:sp>
          <p:nvSpPr>
            <p:cNvPr id="57" name="Arrow: Left 26">
              <a:extLst>
                <a:ext uri="{FF2B5EF4-FFF2-40B4-BE49-F238E27FC236}">
                  <a16:creationId xmlns:a16="http://schemas.microsoft.com/office/drawing/2014/main" id="{FC7F8F93-E703-4EC8-99D5-077C438BC7C6}"/>
                </a:ext>
              </a:extLst>
            </p:cNvPr>
            <p:cNvSpPr/>
            <p:nvPr/>
          </p:nvSpPr>
          <p:spPr>
            <a:xfrm flipH="1">
              <a:off x="5162522" y="4588598"/>
              <a:ext cx="1591744" cy="8242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 name="TextBox 57">
              <a:extLst>
                <a:ext uri="{FF2B5EF4-FFF2-40B4-BE49-F238E27FC236}">
                  <a16:creationId xmlns:a16="http://schemas.microsoft.com/office/drawing/2014/main" id="{CA2D63B9-62C9-451D-A465-7233717DD805}"/>
                </a:ext>
              </a:extLst>
            </p:cNvPr>
            <p:cNvSpPr txBox="1"/>
            <p:nvPr/>
          </p:nvSpPr>
          <p:spPr>
            <a:xfrm>
              <a:off x="4835770" y="4642638"/>
              <a:ext cx="2245249" cy="307777"/>
            </a:xfrm>
            <a:prstGeom prst="rect">
              <a:avLst/>
            </a:prstGeom>
            <a:noFill/>
          </p:spPr>
          <p:txBody>
            <a:bodyPr wrap="square" rtlCol="0">
              <a:spAutoFit/>
            </a:bodyPr>
            <a:lstStyle/>
            <a:p>
              <a:pPr algn="ctr"/>
              <a:r>
                <a:rPr lang="nl-NL" sz="1400" dirty="0">
                  <a:solidFill>
                    <a:srgbClr val="FF0000"/>
                  </a:solidFill>
                  <a:effectLst>
                    <a:outerShdw blurRad="38100" dist="38100" dir="2700000" algn="tl">
                      <a:srgbClr val="000000">
                        <a:alpha val="43137"/>
                      </a:srgbClr>
                    </a:outerShdw>
                  </a:effectLst>
                </a:rPr>
                <a:t>Invoice</a:t>
              </a:r>
              <a:endParaRPr lang="nl-NL" sz="1400" dirty="0">
                <a:effectLst>
                  <a:outerShdw blurRad="38100" dist="38100" dir="2700000" algn="tl">
                    <a:srgbClr val="000000">
                      <a:alpha val="43137"/>
                    </a:srgbClr>
                  </a:outerShdw>
                </a:effectLst>
              </a:endParaRPr>
            </a:p>
          </p:txBody>
        </p:sp>
      </p:grpSp>
      <p:sp>
        <p:nvSpPr>
          <p:cNvPr id="59" name="Rectangle 58"/>
          <p:cNvSpPr/>
          <p:nvPr/>
        </p:nvSpPr>
        <p:spPr>
          <a:xfrm>
            <a:off x="283635" y="772193"/>
            <a:ext cx="8558437" cy="464685"/>
          </a:xfrm>
          <a:prstGeom prst="rect">
            <a:avLst/>
          </a:prstGeom>
          <a:solidFill>
            <a:srgbClr val="572B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Pre-payment, financial discipline, commitment savings and loans combined</a:t>
            </a:r>
          </a:p>
        </p:txBody>
      </p:sp>
      <p:pic>
        <p:nvPicPr>
          <p:cNvPr id="2" name="Picture 1"/>
          <p:cNvPicPr>
            <a:picLocks noChangeAspect="1"/>
          </p:cNvPicPr>
          <p:nvPr/>
        </p:nvPicPr>
        <p:blipFill>
          <a:blip r:embed="rId7"/>
          <a:stretch>
            <a:fillRect/>
          </a:stretch>
        </p:blipFill>
        <p:spPr>
          <a:xfrm>
            <a:off x="4492557" y="4771588"/>
            <a:ext cx="991945" cy="912115"/>
          </a:xfrm>
          <a:prstGeom prst="rect">
            <a:avLst/>
          </a:prstGeom>
        </p:spPr>
      </p:pic>
      <p:sp>
        <p:nvSpPr>
          <p:cNvPr id="60" name="TextBox 59"/>
          <p:cNvSpPr txBox="1"/>
          <p:nvPr/>
        </p:nvSpPr>
        <p:spPr>
          <a:xfrm>
            <a:off x="4467624" y="5570211"/>
            <a:ext cx="941710" cy="307777"/>
          </a:xfrm>
          <a:prstGeom prst="rect">
            <a:avLst/>
          </a:prstGeom>
          <a:noFill/>
        </p:spPr>
        <p:txBody>
          <a:bodyPr wrap="square" rtlCol="0">
            <a:spAutoFit/>
          </a:bodyPr>
          <a:lstStyle/>
          <a:p>
            <a:pPr algn="ctr"/>
            <a:r>
              <a:rPr lang="nl-NL" sz="1400" b="1" dirty="0">
                <a:solidFill>
                  <a:schemeClr val="accent6">
                    <a:lumMod val="50000"/>
                  </a:schemeClr>
                </a:solidFill>
                <a:effectLst>
                  <a:outerShdw blurRad="38100" dist="38100" dir="2700000" algn="tl">
                    <a:srgbClr val="000000">
                      <a:alpha val="43137"/>
                    </a:srgbClr>
                  </a:outerShdw>
                </a:effectLst>
              </a:rPr>
              <a:t>DODORE</a:t>
            </a:r>
          </a:p>
        </p:txBody>
      </p:sp>
      <p:sp>
        <p:nvSpPr>
          <p:cNvPr id="3" name="Rectangle 2"/>
          <p:cNvSpPr/>
          <p:nvPr/>
        </p:nvSpPr>
        <p:spPr>
          <a:xfrm>
            <a:off x="665363" y="6253276"/>
            <a:ext cx="3129703" cy="369332"/>
          </a:xfrm>
          <a:prstGeom prst="rect">
            <a:avLst/>
          </a:prstGeom>
        </p:spPr>
        <p:txBody>
          <a:bodyPr wrap="none">
            <a:spAutoFit/>
          </a:bodyPr>
          <a:lstStyle/>
          <a:p>
            <a:r>
              <a:rPr lang="en-GB" dirty="0"/>
              <a:t>* To be decided by the farmers </a:t>
            </a:r>
          </a:p>
        </p:txBody>
      </p:sp>
      <p:sp>
        <p:nvSpPr>
          <p:cNvPr id="4" name="Date Placeholder 3"/>
          <p:cNvSpPr>
            <a:spLocks noGrp="1"/>
          </p:cNvSpPr>
          <p:nvPr>
            <p:ph type="dt" sz="half" idx="10"/>
          </p:nvPr>
        </p:nvSpPr>
        <p:spPr>
          <a:xfrm>
            <a:off x="174452" y="6366519"/>
            <a:ext cx="2133600" cy="365125"/>
          </a:xfrm>
        </p:spPr>
        <p:txBody>
          <a:bodyPr/>
          <a:lstStyle/>
          <a:p>
            <a:fld id="{1D7EF8F3-6C0C-48B5-B1AC-36F57ED3B2B1}" type="datetime1">
              <a:rPr lang="en-US" smtClean="0"/>
              <a:t>5/28/2019</a:t>
            </a:fld>
            <a:endParaRPr lang="en-US" dirty="0"/>
          </a:p>
        </p:txBody>
      </p:sp>
      <p:sp>
        <p:nvSpPr>
          <p:cNvPr id="6" name="Slide Number Placeholder 5"/>
          <p:cNvSpPr>
            <a:spLocks noGrp="1"/>
          </p:cNvSpPr>
          <p:nvPr>
            <p:ph type="sldNum" sz="quarter" idx="12"/>
          </p:nvPr>
        </p:nvSpPr>
        <p:spPr/>
        <p:txBody>
          <a:bodyPr/>
          <a:lstStyle/>
          <a:p>
            <a:fld id="{11891109-C57E-7E42-98D8-4F7BFFB729E0}" type="slidenum">
              <a:rPr lang="en-US" smtClean="0"/>
              <a:t>7</a:t>
            </a:fld>
            <a:endParaRPr lang="en-US"/>
          </a:p>
        </p:txBody>
      </p:sp>
      <p:pic>
        <p:nvPicPr>
          <p:cNvPr id="31" name="Picture 30"/>
          <p:cNvPicPr>
            <a:picLocks noChangeAspect="1"/>
          </p:cNvPicPr>
          <p:nvPr/>
        </p:nvPicPr>
        <p:blipFill>
          <a:blip r:embed="rId8"/>
          <a:stretch>
            <a:fillRect/>
          </a:stretch>
        </p:blipFill>
        <p:spPr>
          <a:xfrm>
            <a:off x="5245270" y="1546698"/>
            <a:ext cx="1146412" cy="824848"/>
          </a:xfrm>
          <a:prstGeom prst="rect">
            <a:avLst/>
          </a:prstGeom>
        </p:spPr>
      </p:pic>
    </p:spTree>
    <p:extLst>
      <p:ext uri="{BB962C8B-B14F-4D97-AF65-F5344CB8AC3E}">
        <p14:creationId xmlns:p14="http://schemas.microsoft.com/office/powerpoint/2010/main" val="173744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283" y="457200"/>
            <a:ext cx="8229600" cy="1143000"/>
          </a:xfrm>
        </p:spPr>
        <p:txBody>
          <a:bodyPr/>
          <a:lstStyle/>
          <a:p>
            <a:r>
              <a:rPr lang="en-US" b="1" dirty="0"/>
              <a:t>Agri-wallet Withdrawal Process</a:t>
            </a:r>
          </a:p>
        </p:txBody>
      </p:sp>
      <p:sp>
        <p:nvSpPr>
          <p:cNvPr id="3" name="Content Placeholder 2"/>
          <p:cNvSpPr>
            <a:spLocks noGrp="1"/>
          </p:cNvSpPr>
          <p:nvPr>
            <p:ph idx="1"/>
          </p:nvPr>
        </p:nvSpPr>
        <p:spPr/>
        <p:txBody>
          <a:bodyPr/>
          <a:lstStyle/>
          <a:p>
            <a:r>
              <a:rPr lang="en-GB" sz="2800" dirty="0"/>
              <a:t>Withdraw from Agri-wallet, </a:t>
            </a:r>
            <a:r>
              <a:rPr lang="en-GB" sz="2800" b="1" dirty="0"/>
              <a:t>send harsh tag (#</a:t>
            </a:r>
            <a:r>
              <a:rPr lang="en-GB" sz="2800" dirty="0"/>
              <a:t>) to </a:t>
            </a:r>
            <a:r>
              <a:rPr lang="en-GB" sz="2800" b="1" dirty="0"/>
              <a:t>20342</a:t>
            </a:r>
          </a:p>
          <a:p>
            <a:r>
              <a:rPr lang="nl-NL" sz="2800" dirty="0">
                <a:cs typeface="Times New Roman" panose="02020603050405020304" pitchFamily="18" charset="0"/>
              </a:rPr>
              <a:t>Once a withdrawal is done, the coins will automatically be deposited into their M-pesa accounts.</a:t>
            </a:r>
          </a:p>
          <a:p>
            <a:endParaRPr lang="en-US" dirty="0"/>
          </a:p>
        </p:txBody>
      </p:sp>
    </p:spTree>
    <p:extLst>
      <p:ext uri="{BB962C8B-B14F-4D97-AF65-F5344CB8AC3E}">
        <p14:creationId xmlns:p14="http://schemas.microsoft.com/office/powerpoint/2010/main" val="248286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0757" y="422349"/>
            <a:ext cx="8229600" cy="1143000"/>
          </a:xfrm>
        </p:spPr>
        <p:txBody>
          <a:bodyPr>
            <a:normAutofit fontScale="90000"/>
          </a:bodyPr>
          <a:lstStyle/>
          <a:p>
            <a:r>
              <a:rPr lang="en-US" dirty="0"/>
              <a:t/>
            </a:r>
            <a:br>
              <a:rPr lang="en-US" dirty="0"/>
            </a:br>
            <a:r>
              <a:rPr lang="en-US" b="1" dirty="0"/>
              <a:t>Facilitation fees and charges</a:t>
            </a:r>
            <a:r>
              <a:rPr lang="nl-NL" b="1" dirty="0">
                <a:latin typeface="Calibri" panose="020F0502020204030204" pitchFamily="34" charset="0"/>
                <a:cs typeface="Times New Roman" panose="02020603050405020304" pitchFamily="18" charset="0"/>
              </a:rPr>
              <a:t/>
            </a:r>
            <a:br>
              <a:rPr lang="nl-NL" b="1" dirty="0">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GB" sz="3600" dirty="0" smtClean="0"/>
              <a:t>Withdrawal charges; </a:t>
            </a:r>
            <a:endParaRPr lang="en-GB" sz="3600" dirty="0"/>
          </a:p>
          <a:p>
            <a:pPr lvl="2"/>
            <a:r>
              <a:rPr lang="en-GB" sz="2800" dirty="0" err="1" smtClean="0"/>
              <a:t>Agri</a:t>
            </a:r>
            <a:r>
              <a:rPr lang="en-GB" sz="2800" dirty="0" smtClean="0"/>
              <a:t>-Wallet charges: 1</a:t>
            </a:r>
            <a:r>
              <a:rPr lang="en-GB" sz="2800" dirty="0"/>
              <a:t>% of the amount being </a:t>
            </a:r>
            <a:r>
              <a:rPr lang="en-GB" sz="2800" dirty="0" smtClean="0"/>
              <a:t>withdrawn</a:t>
            </a:r>
          </a:p>
          <a:p>
            <a:pPr lvl="2"/>
            <a:r>
              <a:rPr lang="en-GB" sz="2800" dirty="0" smtClean="0"/>
              <a:t>M-</a:t>
            </a:r>
            <a:r>
              <a:rPr lang="en-GB" sz="2800" dirty="0" err="1" smtClean="0"/>
              <a:t>pesa</a:t>
            </a:r>
            <a:r>
              <a:rPr lang="en-GB" sz="2800" dirty="0" smtClean="0"/>
              <a:t> </a:t>
            </a:r>
            <a:r>
              <a:rPr lang="en-GB" sz="2800" dirty="0"/>
              <a:t>B2C charges </a:t>
            </a:r>
          </a:p>
          <a:p>
            <a:pPr lvl="4"/>
            <a:r>
              <a:rPr lang="en-GB" sz="2400" dirty="0" err="1"/>
              <a:t>Ksh</a:t>
            </a:r>
            <a:r>
              <a:rPr lang="en-GB" sz="2400" dirty="0"/>
              <a:t> 16 for any amount withdrawn between </a:t>
            </a:r>
            <a:r>
              <a:rPr lang="en-GB" sz="2400" dirty="0" err="1"/>
              <a:t>Ksh</a:t>
            </a:r>
            <a:r>
              <a:rPr lang="en-GB" sz="2400" dirty="0"/>
              <a:t> 1-999</a:t>
            </a:r>
          </a:p>
          <a:p>
            <a:pPr lvl="4"/>
            <a:r>
              <a:rPr lang="en-GB" sz="2400" dirty="0" err="1"/>
              <a:t>Ksh</a:t>
            </a:r>
            <a:r>
              <a:rPr lang="en-GB" sz="2400" dirty="0"/>
              <a:t> 23 for any amount withdrawn between </a:t>
            </a:r>
            <a:r>
              <a:rPr lang="en-GB" sz="2400" dirty="0" err="1"/>
              <a:t>Ksh</a:t>
            </a:r>
            <a:r>
              <a:rPr lang="en-GB" sz="2400" dirty="0"/>
              <a:t> 1000-1499</a:t>
            </a:r>
          </a:p>
          <a:p>
            <a:pPr lvl="4"/>
            <a:r>
              <a:rPr lang="en-GB" sz="2400" dirty="0" err="1"/>
              <a:t>Ksh</a:t>
            </a:r>
            <a:r>
              <a:rPr lang="en-GB" sz="2400" dirty="0"/>
              <a:t> 28 for any amount </a:t>
            </a:r>
            <a:r>
              <a:rPr lang="en-GB" sz="2400" dirty="0" smtClean="0"/>
              <a:t>withdrawn that </a:t>
            </a:r>
            <a:r>
              <a:rPr lang="en-GB" sz="2400" dirty="0"/>
              <a:t>is above </a:t>
            </a:r>
            <a:r>
              <a:rPr lang="en-GB" sz="2400" dirty="0" err="1"/>
              <a:t>Ksh</a:t>
            </a:r>
            <a:r>
              <a:rPr lang="en-GB" sz="2400" dirty="0"/>
              <a:t> 1500</a:t>
            </a:r>
          </a:p>
          <a:p>
            <a:r>
              <a:rPr lang="nl-NL" sz="2000" dirty="0">
                <a:latin typeface="Calibri" panose="020F0502020204030204" pitchFamily="34" charset="0"/>
                <a:cs typeface="Times New Roman" panose="02020603050405020304" pitchFamily="18" charset="0"/>
              </a:rPr>
              <a:t>Merchants encouraged not to make frequent withdrawals (possibly once in a week)</a:t>
            </a:r>
          </a:p>
          <a:p>
            <a:endParaRPr lang="en-US" dirty="0"/>
          </a:p>
        </p:txBody>
      </p:sp>
    </p:spTree>
    <p:extLst>
      <p:ext uri="{BB962C8B-B14F-4D97-AF65-F5344CB8AC3E}">
        <p14:creationId xmlns:p14="http://schemas.microsoft.com/office/powerpoint/2010/main" val="395607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547</Words>
  <Application>Microsoft Office PowerPoint</Application>
  <PresentationFormat>On-screen Show (4:3)</PresentationFormat>
  <Paragraphs>103</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Times New Roman</vt:lpstr>
      <vt:lpstr>Tw Cen MT</vt:lpstr>
      <vt:lpstr>Wingdings</vt:lpstr>
      <vt:lpstr>Office Theme</vt:lpstr>
      <vt:lpstr>Image</vt:lpstr>
      <vt:lpstr>Merchant presentation</vt:lpstr>
      <vt:lpstr>Overview</vt:lpstr>
      <vt:lpstr>Introduction </vt:lpstr>
      <vt:lpstr>What is Agri-wallet</vt:lpstr>
      <vt:lpstr>Agri-wallet Benefits</vt:lpstr>
      <vt:lpstr>      How Agri-wallet works?</vt:lpstr>
      <vt:lpstr>PowerPoint Presentation</vt:lpstr>
      <vt:lpstr>Agri-wallet Withdrawal Process</vt:lpstr>
      <vt:lpstr> Facilitation fees and charges </vt:lpstr>
      <vt:lpstr> Agri-wallet withdrawal charges Example  </vt:lpstr>
      <vt:lpstr>Agri-wallet withdrawal charges 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Sherry Adisa</dc:creator>
  <cp:lastModifiedBy>Henry Okoth</cp:lastModifiedBy>
  <cp:revision>50</cp:revision>
  <cp:lastPrinted>2019-01-08T12:18:41Z</cp:lastPrinted>
  <dcterms:created xsi:type="dcterms:W3CDTF">2017-06-15T06:22:32Z</dcterms:created>
  <dcterms:modified xsi:type="dcterms:W3CDTF">2019-05-28T09:01:41Z</dcterms:modified>
</cp:coreProperties>
</file>